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1C34"/>
    <a:srgbClr val="009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8F44A2F1-9E1F-4B54-A3A2-5F16C0AD49E2}" styleName="">
    <a:tblBg/>
    <a:wholeTb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>
      <p:cViewPr varScale="1">
        <p:scale>
          <a:sx n="73" d="100"/>
          <a:sy n="73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lanca\Desktop\Supersubsidio\2023\SEGUIMIENTO%20EJECUCION%20PRESUPUESTAL%202023\Segundo%20Trimetre%20informe%20control%20interno\Informe%20Ejecuci&#243;n%20Presupuestal%20de%20Inversi&#243;n%20de%20la%20SSF_30%20junio%202023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0326747635585674E-2"/>
          <c:y val="4.2301253981508122E-2"/>
          <c:w val="0.90563907687095746"/>
          <c:h val="0.7875464134506111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'RESUMEN INV (2)'!$D$6</c:f>
              <c:strCache>
                <c:ptCount val="1"/>
                <c:pt idx="0">
                  <c:v>APROPIACIÓN VIGENTE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0"/>
                  <c:y val="-2.4521330661455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1FB-4750-99FE-A5923E30FFE4}"/>
                </c:ext>
              </c:extLst>
            </c:dLbl>
            <c:dLbl>
              <c:idx val="1"/>
              <c:layout>
                <c:manualLayout>
                  <c:x val="-9.4466926533953461E-3"/>
                  <c:y val="-3.247630550912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1FB-4750-99FE-A5923E30FFE4}"/>
                </c:ext>
              </c:extLst>
            </c:dLbl>
            <c:dLbl>
              <c:idx val="2"/>
              <c:layout>
                <c:manualLayout>
                  <c:x val="-1.214572847542955E-2"/>
                  <c:y val="-1.4012188949403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1FB-4750-99FE-A5923E30FFE4}"/>
                </c:ext>
              </c:extLst>
            </c:dLbl>
            <c:dLbl>
              <c:idx val="3"/>
              <c:layout>
                <c:manualLayout>
                  <c:x val="-1.5470852438015986E-16"/>
                  <c:y val="-2.8024377898806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1FB-4750-99FE-A5923E30FFE4}"/>
                </c:ext>
              </c:extLst>
            </c:dLbl>
            <c:dLbl>
              <c:idx val="4"/>
              <c:layout>
                <c:manualLayout>
                  <c:x val="-5.9874385636991467E-3"/>
                  <c:y val="-2.1018283424104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1FB-4750-99FE-A5923E30FFE4}"/>
                </c:ext>
              </c:extLst>
            </c:dLbl>
            <c:dLbl>
              <c:idx val="5"/>
              <c:layout>
                <c:manualLayout>
                  <c:x val="-8.0971651314818028E-3"/>
                  <c:y val="-2.8867827119220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FB-4750-99FE-A5923E30FF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INV (2)'!$C$7:$C$11</c:f>
              <c:strCache>
                <c:ptCount val="5"/>
                <c:pt idx="0">
                  <c:v>Modernización de la inspección, vigilancia y control de la superintendencia del subsidio familiar.</c:v>
                </c:pt>
                <c:pt idx="1">
                  <c:v>Estudios para la gestión del conocimiento del sistema del subsidio familiar. 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Implementación del modelo de planeación y gestión en el marco de la arquitectura empresarial de la superintendencia del subsidio familiar.</c:v>
                </c:pt>
              </c:strCache>
            </c:strRef>
          </c:cat>
          <c:val>
            <c:numRef>
              <c:f>'RESUMEN INV (2)'!$D$7:$D$11</c:f>
              <c:numCache>
                <c:formatCode>#,##0.00,,;[Red]\-#,##0.00,,</c:formatCode>
                <c:ptCount val="5"/>
                <c:pt idx="0">
                  <c:v>8433788523</c:v>
                </c:pt>
                <c:pt idx="1">
                  <c:v>550000000</c:v>
                </c:pt>
                <c:pt idx="2">
                  <c:v>4771210275</c:v>
                </c:pt>
                <c:pt idx="3">
                  <c:v>2916325199</c:v>
                </c:pt>
                <c:pt idx="4">
                  <c:v>4328676003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FB-4750-99FE-A5923E30FFE4}"/>
            </c:ext>
          </c:extLst>
        </c:ser>
        <c:ser>
          <c:idx val="2"/>
          <c:order val="2"/>
          <c:tx>
            <c:strRef>
              <c:f>'RESUMEN INV (2)'!$F$6</c:f>
              <c:strCache>
                <c:ptCount val="1"/>
                <c:pt idx="0">
                  <c:v>COMPROMISO 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9358861420702447E-2"/>
                  <c:y val="-2.4837708234781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1FB-4750-99FE-A5923E30FFE4}"/>
                </c:ext>
              </c:extLst>
            </c:dLbl>
            <c:dLbl>
              <c:idx val="1"/>
              <c:layout>
                <c:manualLayout>
                  <c:x val="1.0796220175308889E-2"/>
                  <c:y val="-3.60847838990269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1FB-4750-99FE-A5923E30FFE4}"/>
                </c:ext>
              </c:extLst>
            </c:dLbl>
            <c:dLbl>
              <c:idx val="2"/>
              <c:layout>
                <c:manualLayout>
                  <c:x val="1.3495275219136172E-2"/>
                  <c:y val="-2.1650870339415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1FB-4750-99FE-A5923E30FFE4}"/>
                </c:ext>
              </c:extLst>
            </c:dLbl>
            <c:dLbl>
              <c:idx val="3"/>
              <c:layout>
                <c:manualLayout>
                  <c:x val="1.2145747697222556E-2"/>
                  <c:y val="-1.0825435169707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1FB-4750-99FE-A5923E30FFE4}"/>
                </c:ext>
              </c:extLst>
            </c:dLbl>
            <c:dLbl>
              <c:idx val="4"/>
              <c:layout>
                <c:manualLayout>
                  <c:x val="1.619433026296321E-2"/>
                  <c:y val="-4.3301740678831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1FB-4750-99FE-A5923E30FFE4}"/>
                </c:ext>
              </c:extLst>
            </c:dLbl>
            <c:dLbl>
              <c:idx val="5"/>
              <c:layout>
                <c:manualLayout>
                  <c:x val="4.0485825657407531E-3"/>
                  <c:y val="-3.6084783899026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1FB-4750-99FE-A5923E30FFE4}"/>
                </c:ext>
              </c:extLst>
            </c:dLbl>
            <c:dLbl>
              <c:idx val="6"/>
              <c:layout>
                <c:manualLayout>
                  <c:x val="1.6194330262963408E-2"/>
                  <c:y val="-1.0825435169707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1FB-4750-99FE-A5923E30FF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INV (2)'!$C$7:$C$11</c:f>
              <c:strCache>
                <c:ptCount val="5"/>
                <c:pt idx="0">
                  <c:v>Modernización de la inspección, vigilancia y control de la superintendencia del subsidio familiar.</c:v>
                </c:pt>
                <c:pt idx="1">
                  <c:v>Estudios para la gestión del conocimiento del sistema del subsidio familiar. 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Implementación del modelo de planeación y gestión en el marco de la arquitectura empresarial de la superintendencia del subsidio familiar.</c:v>
                </c:pt>
              </c:strCache>
            </c:strRef>
          </c:cat>
          <c:val>
            <c:numRef>
              <c:f>'RESUMEN INV (2)'!$F$7:$F$11</c:f>
              <c:numCache>
                <c:formatCode>#,##0.00,,;[Red]\-#,##0.00,,</c:formatCode>
                <c:ptCount val="5"/>
                <c:pt idx="0">
                  <c:v>6945666040</c:v>
                </c:pt>
                <c:pt idx="1">
                  <c:v>0</c:v>
                </c:pt>
                <c:pt idx="2">
                  <c:v>1289066668</c:v>
                </c:pt>
                <c:pt idx="3">
                  <c:v>1907022246.6500001</c:v>
                </c:pt>
                <c:pt idx="4">
                  <c:v>2824993064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1FB-4750-99FE-A5923E30FFE4}"/>
            </c:ext>
          </c:extLst>
        </c:ser>
        <c:ser>
          <c:idx val="3"/>
          <c:order val="3"/>
          <c:tx>
            <c:strRef>
              <c:f>'RESUMEN INV (2)'!$H$6</c:f>
              <c:strCache>
                <c:ptCount val="1"/>
                <c:pt idx="0">
                  <c:v>OBLIGACIÓN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2.0242936164720261E-2"/>
                  <c:y val="-2.4732065156678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71FB-4750-99FE-A5923E30FFE4}"/>
                </c:ext>
              </c:extLst>
            </c:dLbl>
            <c:dLbl>
              <c:idx val="1"/>
              <c:layout>
                <c:manualLayout>
                  <c:x val="1.3495275219136172E-2"/>
                  <c:y val="-7.21695677980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71FB-4750-99FE-A5923E30FFE4}"/>
                </c:ext>
              </c:extLst>
            </c:dLbl>
            <c:dLbl>
              <c:idx val="2"/>
              <c:layout>
                <c:manualLayout>
                  <c:x val="1.6365100609599604E-2"/>
                  <c:y val="-1.7515236186753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71FB-4750-99FE-A5923E30FFE4}"/>
                </c:ext>
              </c:extLst>
            </c:dLbl>
            <c:dLbl>
              <c:idx val="3"/>
              <c:layout>
                <c:manualLayout>
                  <c:x val="2.1592440350617876E-2"/>
                  <c:y val="-2.1650870339415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71FB-4750-99FE-A5923E30FFE4}"/>
                </c:ext>
              </c:extLst>
            </c:dLbl>
            <c:dLbl>
              <c:idx val="4"/>
              <c:layout>
                <c:manualLayout>
                  <c:x val="1.3495263090311186E-2"/>
                  <c:y val="-1.0509141712052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71FB-4750-99FE-A5923E30FFE4}"/>
                </c:ext>
              </c:extLst>
            </c:dLbl>
            <c:dLbl>
              <c:idx val="5"/>
              <c:layout>
                <c:manualLayout>
                  <c:x val="1.2145747697222556E-2"/>
                  <c:y val="-1.4433913559610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1FB-4750-99FE-A5923E30FFE4}"/>
                </c:ext>
              </c:extLst>
            </c:dLbl>
            <c:dLbl>
              <c:idx val="6"/>
              <c:layout>
                <c:manualLayout>
                  <c:x val="1.889338530679064E-2"/>
                  <c:y val="-1.0825435169707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1FB-4750-99FE-A5923E30FF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419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INV (2)'!$C$7:$C$11</c:f>
              <c:strCache>
                <c:ptCount val="5"/>
                <c:pt idx="0">
                  <c:v>Modernización de la inspección, vigilancia y control de la superintendencia del subsidio familiar.</c:v>
                </c:pt>
                <c:pt idx="1">
                  <c:v>Estudios para la gestión del conocimiento del sistema del subsidio familiar. </c:v>
                </c:pt>
                <c:pt idx="2">
                  <c:v>Fortalecimiento de la gestión de la tecnología de la información y las comunicaciones (tics) de la superintendencia del subsidio familiar,  bajo el marco de referencia de arquitectura empresarial (mrae). </c:v>
                </c:pt>
                <c:pt idx="3">
                  <c:v>Mejoramiento del proceso de interacción con el ciudadano en la superintendencia de subsidio familiar.  nacional</c:v>
                </c:pt>
                <c:pt idx="4">
                  <c:v>Implementación del modelo de planeación y gestión en el marco de la arquitectura empresarial de la superintendencia del subsidio familiar.</c:v>
                </c:pt>
              </c:strCache>
            </c:strRef>
          </c:cat>
          <c:val>
            <c:numRef>
              <c:f>'RESUMEN INV (2)'!$H$7:$H$11</c:f>
              <c:numCache>
                <c:formatCode>#,##0.00,,;[Red]\-#,##0.00,,</c:formatCode>
                <c:ptCount val="5"/>
                <c:pt idx="0">
                  <c:v>2751139296.5</c:v>
                </c:pt>
                <c:pt idx="1">
                  <c:v>0</c:v>
                </c:pt>
                <c:pt idx="2">
                  <c:v>537645995</c:v>
                </c:pt>
                <c:pt idx="3">
                  <c:v>537438313.66999996</c:v>
                </c:pt>
                <c:pt idx="4">
                  <c:v>696524730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71FB-4750-99FE-A5923E30FF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96213920"/>
        <c:axId val="996217728"/>
        <c:axId val="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INV!#REF!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2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2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2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419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'RESUMEN INV (2)'!$C$7:$C$11</c15:sqref>
                        </c15:formulaRef>
                      </c:ext>
                    </c:extLst>
                    <c:strCache>
                      <c:ptCount val="5"/>
                      <c:pt idx="0">
                        <c:v>Modernización de la inspección, vigilancia y control de la superintendencia del subsidio familiar.</c:v>
                      </c:pt>
                      <c:pt idx="1">
                        <c:v>Estudios para la gestión del conocimiento del sistema del subsidio familiar. </c:v>
                      </c:pt>
                      <c:pt idx="2">
                        <c:v>Fortalecimiento de la gestión de la tecnología de la información y las comunicaciones (tics) de la superintendencia del subsidio familiar,  bajo el marco de referencia de arquitectura empresarial (mrae). </c:v>
                      </c:pt>
                      <c:pt idx="3">
                        <c:v>Mejoramiento del proceso de interacción con el ciudadano en la superintendencia de subsidio familiar.  nacional</c:v>
                      </c:pt>
                      <c:pt idx="4">
                        <c:v>Implementación del modelo de planeación y gestión en el marco de la arquitectura empresarial de la superintendencia del subsidio familiar.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INV!#REF!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7-71FB-4750-99FE-A5923E30FFE4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v>pagos</c:v>
                </c:tx>
                <c:spPr>
                  <a:gradFill rotWithShape="1">
                    <a:gsLst>
                      <a:gs pos="0">
                        <a:schemeClr val="accent5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5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5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419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71FB-4750-99FE-A5923E30FFE4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v>PAGOS</c:v>
                </c:tx>
                <c:spPr>
                  <a:gradFill rotWithShape="1">
                    <a:gsLst>
                      <a:gs pos="0">
                        <a:schemeClr val="accent6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6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6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419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Lit>
                    <c:formatCode>General</c:formatCode>
                    <c:ptCount val="1"/>
                    <c:pt idx="0">
                      <c:v>1</c:v>
                    </c:pt>
                  </c:numLit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71FB-4750-99FE-A5923E30FFE4}"/>
                  </c:ext>
                </c:extLst>
              </c15:ser>
            </c15:filteredBarSeries>
          </c:ext>
        </c:extLst>
      </c:bar3DChart>
      <c:catAx>
        <c:axId val="99621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996217728"/>
        <c:crosses val="autoZero"/>
        <c:auto val="1"/>
        <c:lblAlgn val="ctr"/>
        <c:lblOffset val="100"/>
        <c:noMultiLvlLbl val="0"/>
      </c:catAx>
      <c:valAx>
        <c:axId val="996217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,,;[Red]\-#,##0.00,,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996213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63084" y="2906714"/>
            <a:ext cx="103632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49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193368" y="1535111"/>
            <a:ext cx="5389033" cy="639765"/>
          </a:xfrm>
          <a:prstGeom prst="rect">
            <a:avLst/>
          </a:prstGeom>
        </p:spPr>
        <p:txBody>
          <a:bodyPr anchor="b"/>
          <a:lstStyle/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o del título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7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66" name="Nivel de texto 1…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67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09597" y="1435101"/>
            <a:ext cx="4011088" cy="46910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o del título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3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MX"/>
              <a:t>Haz clic para modificar el estilo de título del patrón</a:t>
            </a:r>
            <a:endParaRPr/>
          </a:p>
        </p:txBody>
      </p:sp>
      <p:sp>
        <p:nvSpPr>
          <p:cNvPr id="76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389717" y="612775"/>
            <a:ext cx="7315203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r>
              <a:rPr lang="es-MX"/>
              <a:t>Haz clic en el icono para agregar una imagen</a:t>
            </a:r>
            <a:endParaRPr/>
          </a:p>
        </p:txBody>
      </p:sp>
      <p:sp>
        <p:nvSpPr>
          <p:cNvPr id="7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389717" y="5367337"/>
            <a:ext cx="7315203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/>
          </a:p>
        </p:txBody>
      </p:sp>
      <p:sp>
        <p:nvSpPr>
          <p:cNvPr id="7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219164" y="6400416"/>
            <a:ext cx="363237" cy="276995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ransition spd="med"/>
  <p:txStyles>
    <p:titleStyle>
      <a:lvl1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chart" Target="../charts/chart1.xm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9B1CBB-5102-6139-A425-3915128746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520" y="-111088"/>
            <a:ext cx="2159986" cy="112319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10114095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302C0CA-03BA-47D0-809E-7E1B9CB0382D}"/>
              </a:ext>
            </a:extLst>
          </p:cNvPr>
          <p:cNvSpPr txBox="1"/>
          <p:nvPr/>
        </p:nvSpPr>
        <p:spPr>
          <a:xfrm>
            <a:off x="3741354" y="3145945"/>
            <a:ext cx="7684255" cy="14773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r"/>
            <a:r>
              <a:rPr lang="x-none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INFORME </a:t>
            </a:r>
            <a:r>
              <a:rPr lang="es-MX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I</a:t>
            </a:r>
            <a:r>
              <a:rPr lang="es-CO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I </a:t>
            </a:r>
            <a:r>
              <a:rPr lang="x-none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TRIMESTRE 202</a:t>
            </a:r>
            <a:r>
              <a:rPr lang="es-MX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3</a:t>
            </a:r>
            <a:endParaRPr lang="x-none" b="1" dirty="0">
              <a:solidFill>
                <a:srgbClr val="671C34"/>
              </a:solidFill>
              <a:latin typeface="Source Sans Pro" panose="020B0503030403020204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r"/>
            <a:r>
              <a:rPr lang="es-ES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EJECUCI</a:t>
            </a:r>
            <a:r>
              <a:rPr lang="x-none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Ó</a:t>
            </a:r>
            <a:r>
              <a:rPr lang="es-ES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N DE LOS PROYECTOS DE INVERSI</a:t>
            </a:r>
            <a:r>
              <a:rPr lang="x-none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Ó</a:t>
            </a:r>
            <a:r>
              <a:rPr lang="es-ES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N</a:t>
            </a:r>
          </a:p>
          <a:p>
            <a:pPr algn="r"/>
            <a:endParaRPr lang="es-ES" b="1" dirty="0">
              <a:solidFill>
                <a:srgbClr val="671C34"/>
              </a:solidFill>
              <a:latin typeface="Source Sans Pro" panose="020B0503030403020204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r"/>
            <a:r>
              <a:rPr lang="es-CO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30</a:t>
            </a:r>
            <a:r>
              <a:rPr lang="x-none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/</a:t>
            </a:r>
            <a:r>
              <a:rPr lang="es-CO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06/</a:t>
            </a:r>
            <a:r>
              <a:rPr lang="x-none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20</a:t>
            </a:r>
            <a:r>
              <a:rPr lang="es-CO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23</a:t>
            </a:r>
            <a:endParaRPr lang="x-none" b="1" dirty="0">
              <a:solidFill>
                <a:srgbClr val="671C34"/>
              </a:solidFill>
              <a:latin typeface="Source Sans Pro" panose="020B0503030403020204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algn="r"/>
            <a:endParaRPr lang="x-none" b="1" dirty="0">
              <a:solidFill>
                <a:srgbClr val="671C34"/>
              </a:solidFill>
              <a:latin typeface="Source Sans Pro" panose="020B0503030403020204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8290165" y="5032087"/>
            <a:ext cx="31354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x-none" sz="1100" b="1" dirty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Elaboró: Oficina Asesora </a:t>
            </a:r>
            <a:r>
              <a:rPr lang="x-none" sz="1100" b="1" dirty="0" smtClean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de</a:t>
            </a:r>
            <a:r>
              <a:rPr lang="es-MX" sz="1100" b="1" dirty="0" smtClean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 </a:t>
            </a:r>
            <a:r>
              <a:rPr lang="x-none" sz="1100" b="1" dirty="0" smtClean="0">
                <a:solidFill>
                  <a:srgbClr val="671C34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Planeación</a:t>
            </a:r>
            <a:endParaRPr lang="x-none" sz="1100" b="1" dirty="0">
              <a:solidFill>
                <a:srgbClr val="671C34"/>
              </a:solidFill>
              <a:latin typeface="Source Sans Pro" panose="020B0503030403020204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9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9B1CBB-5102-6139-A425-3915128746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520" y="-111088"/>
            <a:ext cx="2159986" cy="112319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10114095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302C0CA-03BA-47D0-809E-7E1B9CB0382D}"/>
              </a:ext>
            </a:extLst>
          </p:cNvPr>
          <p:cNvSpPr txBox="1"/>
          <p:nvPr/>
        </p:nvSpPr>
        <p:spPr>
          <a:xfrm>
            <a:off x="1112822" y="924796"/>
            <a:ext cx="10484473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DISTRIBUCIÓN PORCENTUAL </a:t>
            </a:r>
            <a:r>
              <a:rPr lang="es-ES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PRESUPUESTO PROYECTOS DE  </a:t>
            </a:r>
            <a:r>
              <a:rPr lang="es-ES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INVERSIÓN 2023</a:t>
            </a:r>
            <a:endParaRPr lang="es-CO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927995"/>
              </p:ext>
            </p:extLst>
          </p:nvPr>
        </p:nvGraphicFramePr>
        <p:xfrm>
          <a:off x="862519" y="1462035"/>
          <a:ext cx="10280468" cy="4203162"/>
        </p:xfrm>
        <a:graphic>
          <a:graphicData uri="http://schemas.openxmlformats.org/drawingml/2006/table">
            <a:tbl>
              <a:tblPr/>
              <a:tblGrid>
                <a:gridCol w="5966002">
                  <a:extLst>
                    <a:ext uri="{9D8B030D-6E8A-4147-A177-3AD203B41FA5}">
                      <a16:colId xmlns:a16="http://schemas.microsoft.com/office/drawing/2014/main" val="29018641"/>
                    </a:ext>
                  </a:extLst>
                </a:gridCol>
                <a:gridCol w="2972566">
                  <a:extLst>
                    <a:ext uri="{9D8B030D-6E8A-4147-A177-3AD203B41FA5}">
                      <a16:colId xmlns:a16="http://schemas.microsoft.com/office/drawing/2014/main" val="352085640"/>
                    </a:ext>
                  </a:extLst>
                </a:gridCol>
                <a:gridCol w="1341900">
                  <a:extLst>
                    <a:ext uri="{9D8B030D-6E8A-4147-A177-3AD203B41FA5}">
                      <a16:colId xmlns:a16="http://schemas.microsoft.com/office/drawing/2014/main" val="2760264441"/>
                    </a:ext>
                  </a:extLst>
                </a:gridCol>
              </a:tblGrid>
              <a:tr h="4515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PROYECTOS </a:t>
                      </a:r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DE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APROPIACION VIGENTE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% PARTICIPACIÓN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528456"/>
                  </a:ext>
                </a:extLst>
              </a:tr>
              <a:tr h="7141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Modernización de la inspección, vigilancia y control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8.433.788.523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649107"/>
                  </a:ext>
                </a:extLst>
              </a:tr>
              <a:tr h="577622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Estudios para la gestión del conocimiento del sistema del subsidio familiar.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    550.000.000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4542656"/>
                  </a:ext>
                </a:extLst>
              </a:tr>
              <a:tr h="840177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 la gestión de la tecnología de la información y las comunicaciones (tics) de la superintendencia del subsidio familiar,  bajo el marco de referencia de arquitectura empresarial (</a:t>
                      </a:r>
                      <a:r>
                        <a:rPr lang="es-419" sz="105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mrae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4.771.210.275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074339"/>
                  </a:ext>
                </a:extLst>
              </a:tr>
              <a:tr h="5986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Mejoramiento del proceso de interacción con el ciudadano en la superintendencia de subsidio familiar.  </a:t>
                      </a:r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Nacional.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2.916.325.199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364185"/>
                  </a:ext>
                </a:extLst>
              </a:tr>
              <a:tr h="7899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Implementación del modelo de planeación y gestión en el marco de la arquitectura empresarial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  4.328.676.003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64369"/>
                  </a:ext>
                </a:extLst>
              </a:tr>
              <a:tr h="23104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$        21.000.000.000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379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72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9B1CBB-5102-6139-A425-3915128746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520" y="-111088"/>
            <a:ext cx="2159986" cy="112319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10114095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302C0CA-03BA-47D0-809E-7E1B9CB0382D}"/>
              </a:ext>
            </a:extLst>
          </p:cNvPr>
          <p:cNvSpPr txBox="1"/>
          <p:nvPr/>
        </p:nvSpPr>
        <p:spPr>
          <a:xfrm>
            <a:off x="1795511" y="909618"/>
            <a:ext cx="8600978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EJECUCIÓN </a:t>
            </a:r>
            <a:r>
              <a:rPr lang="es-ES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PRESUPUESTAL </a:t>
            </a:r>
            <a:r>
              <a:rPr lang="es-ES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PROYECTOS DE </a:t>
            </a:r>
            <a:r>
              <a:rPr lang="es-ES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INVERSIÓN </a:t>
            </a:r>
            <a:r>
              <a:rPr lang="x-none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</a:t>
            </a:r>
            <a:r>
              <a:rPr lang="es-ES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ORTE </a:t>
            </a:r>
            <a:r>
              <a:rPr lang="es-CO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30</a:t>
            </a:r>
            <a:r>
              <a:rPr lang="es-ES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/06/2023</a:t>
            </a:r>
            <a:endParaRPr lang="es-CO" sz="1400" b="1" dirty="0">
              <a:solidFill>
                <a:schemeClr val="tx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061268"/>
              </p:ext>
            </p:extLst>
          </p:nvPr>
        </p:nvGraphicFramePr>
        <p:xfrm>
          <a:off x="1040674" y="1363467"/>
          <a:ext cx="10110652" cy="4219132"/>
        </p:xfrm>
        <a:graphic>
          <a:graphicData uri="http://schemas.openxmlformats.org/drawingml/2006/table">
            <a:tbl>
              <a:tblPr/>
              <a:tblGrid>
                <a:gridCol w="5377214">
                  <a:extLst>
                    <a:ext uri="{9D8B030D-6E8A-4147-A177-3AD203B41FA5}">
                      <a16:colId xmlns:a16="http://schemas.microsoft.com/office/drawing/2014/main" val="1532406558"/>
                    </a:ext>
                  </a:extLst>
                </a:gridCol>
                <a:gridCol w="1107826">
                  <a:extLst>
                    <a:ext uri="{9D8B030D-6E8A-4147-A177-3AD203B41FA5}">
                      <a16:colId xmlns:a16="http://schemas.microsoft.com/office/drawing/2014/main" val="2372306658"/>
                    </a:ext>
                  </a:extLst>
                </a:gridCol>
                <a:gridCol w="1158182">
                  <a:extLst>
                    <a:ext uri="{9D8B030D-6E8A-4147-A177-3AD203B41FA5}">
                      <a16:colId xmlns:a16="http://schemas.microsoft.com/office/drawing/2014/main" val="1402909598"/>
                    </a:ext>
                  </a:extLst>
                </a:gridCol>
                <a:gridCol w="757673">
                  <a:extLst>
                    <a:ext uri="{9D8B030D-6E8A-4147-A177-3AD203B41FA5}">
                      <a16:colId xmlns:a16="http://schemas.microsoft.com/office/drawing/2014/main" val="4149766585"/>
                    </a:ext>
                  </a:extLst>
                </a:gridCol>
                <a:gridCol w="984733">
                  <a:extLst>
                    <a:ext uri="{9D8B030D-6E8A-4147-A177-3AD203B41FA5}">
                      <a16:colId xmlns:a16="http://schemas.microsoft.com/office/drawing/2014/main" val="397789696"/>
                    </a:ext>
                  </a:extLst>
                </a:gridCol>
                <a:gridCol w="725024">
                  <a:extLst>
                    <a:ext uri="{9D8B030D-6E8A-4147-A177-3AD203B41FA5}">
                      <a16:colId xmlns:a16="http://schemas.microsoft.com/office/drawing/2014/main" val="4180365412"/>
                    </a:ext>
                  </a:extLst>
                </a:gridCol>
              </a:tblGrid>
              <a:tr h="664826"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PROYECTOS</a:t>
                      </a:r>
                      <a:r>
                        <a:rPr lang="es-419" sz="11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DE</a:t>
                      </a:r>
                      <a:r>
                        <a:rPr lang="es-419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s-419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COMPROMISO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 COMP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OBLIGACIÓN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419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 OBLIG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1C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778582"/>
                  </a:ext>
                </a:extLst>
              </a:tr>
              <a:tr h="6446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Modernización de la inspección, vigilancia y control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8.433,79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6.945,67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82,36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2.751,14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32,6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168453"/>
                  </a:ext>
                </a:extLst>
              </a:tr>
              <a:tr h="3223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Estudios para la gestión del conocimiento del sistema del subsidio familiar.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550,00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561275"/>
                  </a:ext>
                </a:extLst>
              </a:tr>
              <a:tr h="967023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 la gestión de la tecnología de la información y las comunicaciones (tics) de la superintendencia del subsidio familiar,  bajo el marco de referencia de arquitectura empresarial (</a:t>
                      </a:r>
                      <a:r>
                        <a:rPr lang="es-419" sz="105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mrae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4.771,21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1.289,07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27,02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537,65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11,3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506689"/>
                  </a:ext>
                </a:extLst>
              </a:tr>
              <a:tr h="6446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Mejoramiento del proceso de interacción con el ciudadano en la superintendencia de subsidio familiar.  nacional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2.916,33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1.907,02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65,39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537,44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18,4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438684"/>
                  </a:ext>
                </a:extLst>
              </a:tr>
              <a:tr h="6446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Implementación del modelo de planeación y gestión en el marco de la arquitectura empresarial de la superintendencia del subsidio familiar.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4.328,68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2.824,99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65,26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696,52</a:t>
                      </a:r>
                      <a:endParaRPr lang="es-419" sz="105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419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16,1</a:t>
                      </a:r>
                      <a:r>
                        <a:rPr lang="es-419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647101"/>
                  </a:ext>
                </a:extLst>
              </a:tr>
              <a:tr h="330899">
                <a:tc>
                  <a:txBody>
                    <a:bodyPr/>
                    <a:lstStyle/>
                    <a:p>
                      <a:pPr algn="r" rtl="0" fontAlgn="ctr"/>
                      <a:endParaRPr lang="es-419" sz="1050" b="1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419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s-419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21.000,00</a:t>
                      </a:r>
                      <a:endParaRPr lang="es-419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12.966,75</a:t>
                      </a:r>
                      <a:endParaRPr lang="es-419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61,75</a:t>
                      </a:r>
                      <a:r>
                        <a:rPr lang="es-419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4.522,75</a:t>
                      </a:r>
                      <a:endParaRPr lang="es-419" sz="105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105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21,54</a:t>
                      </a:r>
                      <a:r>
                        <a:rPr lang="es-419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907564"/>
                  </a:ext>
                </a:extLst>
              </a:tr>
            </a:tbl>
          </a:graphicData>
        </a:graphic>
      </p:graphicFrame>
      <p:sp>
        <p:nvSpPr>
          <p:cNvPr id="18" name="CuadroTexto 17"/>
          <p:cNvSpPr txBox="1"/>
          <p:nvPr/>
        </p:nvSpPr>
        <p:spPr>
          <a:xfrm>
            <a:off x="4541340" y="5748858"/>
            <a:ext cx="41193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8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COP </a:t>
            </a:r>
            <a:r>
              <a:rPr lang="es-419" sz="8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Millones </a:t>
            </a:r>
          </a:p>
          <a:p>
            <a:pPr algn="ctr"/>
            <a:r>
              <a:rPr lang="es-419" sz="8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Fuente</a:t>
            </a:r>
            <a:r>
              <a:rPr lang="es-419" sz="8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: SIIF-Nación – Ministerio de Hacienda y Crédito Público </a:t>
            </a:r>
          </a:p>
        </p:txBody>
      </p:sp>
    </p:spTree>
    <p:extLst>
      <p:ext uri="{BB962C8B-B14F-4D97-AF65-F5344CB8AC3E}">
        <p14:creationId xmlns:p14="http://schemas.microsoft.com/office/powerpoint/2010/main" val="14095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54C42D9-E917-FBB9-B248-961A4C551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94" y="248579"/>
            <a:ext cx="1162050" cy="40386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2FD3CC90-27C6-7ECB-1738-1E338772044C}"/>
              </a:ext>
            </a:extLst>
          </p:cNvPr>
          <p:cNvSpPr/>
          <p:nvPr/>
        </p:nvSpPr>
        <p:spPr>
          <a:xfrm>
            <a:off x="0" y="6284068"/>
            <a:ext cx="12192000" cy="573932"/>
          </a:xfrm>
          <a:prstGeom prst="rect">
            <a:avLst/>
          </a:prstGeom>
          <a:solidFill>
            <a:srgbClr val="671C34"/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E7C9CB-54E5-6DB6-39DD-DE3A85D9F200}"/>
              </a:ext>
            </a:extLst>
          </p:cNvPr>
          <p:cNvSpPr txBox="1"/>
          <p:nvPr/>
        </p:nvSpPr>
        <p:spPr>
          <a:xfrm>
            <a:off x="4212887" y="6395573"/>
            <a:ext cx="397699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www.supersubsidio.gov.co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9B1CBB-5102-6139-A425-3915128746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520" y="-111088"/>
            <a:ext cx="2159986" cy="1123193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AF6601A-DBEC-5401-20E2-9DA1A16364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3710" y="6486001"/>
            <a:ext cx="205740" cy="20574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95922F5-A2F5-43B8-6953-891265223A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8030" y="6486001"/>
            <a:ext cx="205740" cy="20574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31A89D9-129D-5891-80A1-761371C411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7905" y="6486001"/>
            <a:ext cx="205740" cy="20574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D4261B8-2AD9-BFBB-C5AB-82347A5543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97295" y="6262350"/>
            <a:ext cx="606966" cy="60696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CB3FE3-D8D4-161D-9059-6A698AFA45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7305" y="6486001"/>
            <a:ext cx="205740" cy="20574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CB4459-941F-0056-6C8C-FE0631AD4D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22100" y="6486001"/>
            <a:ext cx="207645" cy="207645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7DE99AF-396C-A3DD-7F79-706C36C72FC9}"/>
              </a:ext>
            </a:extLst>
          </p:cNvPr>
          <p:cNvSpPr txBox="1"/>
          <p:nvPr/>
        </p:nvSpPr>
        <p:spPr>
          <a:xfrm>
            <a:off x="35850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@Supersubsidio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648FAF5-EB45-6CF9-7C87-D6BA742B5C6F}"/>
              </a:ext>
            </a:extLst>
          </p:cNvPr>
          <p:cNvSpPr txBox="1"/>
          <p:nvPr/>
        </p:nvSpPr>
        <p:spPr>
          <a:xfrm>
            <a:off x="10114095" y="6451078"/>
            <a:ext cx="1582206" cy="276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Nunito Sans" pitchFamily="2" charset="77"/>
                <a:sym typeface="Helvetica"/>
              </a:rPr>
              <a:t>FO-COP-006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302C0CA-03BA-47D0-809E-7E1B9CB0382D}"/>
              </a:ext>
            </a:extLst>
          </p:cNvPr>
          <p:cNvSpPr txBox="1"/>
          <p:nvPr/>
        </p:nvSpPr>
        <p:spPr>
          <a:xfrm>
            <a:off x="867375" y="923265"/>
            <a:ext cx="10366682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lang="es-419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EJECUCIÓN PRESUPUESTO DE </a:t>
            </a:r>
            <a:r>
              <a:rPr lang="es-419" b="1" dirty="0" smtClean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INVERSIÓN A </a:t>
            </a:r>
            <a:r>
              <a:rPr lang="es-419" b="1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JUNIO 30 DE 2023</a:t>
            </a: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D5A3E4AF-E6F4-44BC-AB2A-2ADBE6D987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9399560"/>
              </p:ext>
            </p:extLst>
          </p:nvPr>
        </p:nvGraphicFramePr>
        <p:xfrm>
          <a:off x="705038" y="1459603"/>
          <a:ext cx="10691355" cy="3990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6" name="CuadroTexto 15"/>
          <p:cNvSpPr txBox="1"/>
          <p:nvPr/>
        </p:nvSpPr>
        <p:spPr>
          <a:xfrm>
            <a:off x="4141716" y="5655905"/>
            <a:ext cx="41193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8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COP </a:t>
            </a:r>
            <a:r>
              <a:rPr lang="es-419" sz="8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  <a:sym typeface="Calibri"/>
              </a:rPr>
              <a:t>Millones </a:t>
            </a:r>
          </a:p>
          <a:p>
            <a:pPr algn="ctr"/>
            <a:r>
              <a:rPr lang="es-419" sz="800" dirty="0" smtClean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Fuente</a:t>
            </a:r>
            <a:r>
              <a:rPr lang="es-419" sz="800" dirty="0">
                <a:solidFill>
                  <a:schemeClr val="tx1"/>
                </a:solidFill>
                <a:latin typeface="Source Sans Pro" panose="020B0503030403020204"/>
                <a:ea typeface="Source Sans Pro" panose="020B0503030403020204" pitchFamily="34" charset="0"/>
                <a:cs typeface="Arial" panose="020B0604020202020204" pitchFamily="34" charset="0"/>
              </a:rPr>
              <a:t>: SIIF-Nación – Ministerio de Hacienda y Crédito Público </a:t>
            </a:r>
          </a:p>
        </p:txBody>
      </p:sp>
    </p:spTree>
    <p:extLst>
      <p:ext uri="{BB962C8B-B14F-4D97-AF65-F5344CB8AC3E}">
        <p14:creationId xmlns:p14="http://schemas.microsoft.com/office/powerpoint/2010/main" val="91799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Plantilla Power Point" id="{8A8C329D-2D19-4629-AA17-B66CCA4648D5}" vid="{335E1DE2-BF9E-453E-8B54-9D0CA3541F2A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531</TotalTime>
  <Words>396</Words>
  <Application>Microsoft Office PowerPoint</Application>
  <PresentationFormat>Panorámica</PresentationFormat>
  <Paragraphs>103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Helvetica</vt:lpstr>
      <vt:lpstr>Nunito Sans</vt:lpstr>
      <vt:lpstr>Source Sans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Nathaly Gomez</dc:creator>
  <cp:lastModifiedBy>Blanca</cp:lastModifiedBy>
  <cp:revision>17</cp:revision>
  <dcterms:created xsi:type="dcterms:W3CDTF">2023-03-07T22:13:52Z</dcterms:created>
  <dcterms:modified xsi:type="dcterms:W3CDTF">2023-07-12T01:31:00Z</dcterms:modified>
</cp:coreProperties>
</file>