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1338" r:id="rId3"/>
    <p:sldId id="1312" r:id="rId4"/>
    <p:sldId id="1348" r:id="rId5"/>
    <p:sldId id="282" r:id="rId6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B10DD-DC78-4FE6-9356-52F3A5E0412D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0B79B23-E25E-4C43-8F2C-F900B8DF3E56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>
            <a:buFontTx/>
            <a:buNone/>
          </a:pPr>
          <a:endParaRPr lang="es-ES" dirty="0">
            <a:solidFill>
              <a:schemeClr val="bg1"/>
            </a:solidFill>
          </a:endParaRPr>
        </a:p>
      </dgm:t>
    </dgm:pt>
    <dgm:pt modelId="{38992771-9DB5-475A-A604-A40C00842A1E}" type="parTrans" cxnId="{75FAADE4-325C-4B6A-B131-7B780CC5DCE8}">
      <dgm:prSet/>
      <dgm:spPr/>
      <dgm:t>
        <a:bodyPr/>
        <a:lstStyle/>
        <a:p>
          <a:endParaRPr lang="es-ES"/>
        </a:p>
      </dgm:t>
    </dgm:pt>
    <dgm:pt modelId="{40AD16E3-9504-4971-B7BC-14EF7544EB1B}" type="sibTrans" cxnId="{75FAADE4-325C-4B6A-B131-7B780CC5DCE8}">
      <dgm:prSet/>
      <dgm:spPr/>
      <dgm:t>
        <a:bodyPr/>
        <a:lstStyle/>
        <a:p>
          <a:endParaRPr lang="es-ES"/>
        </a:p>
      </dgm:t>
    </dgm:pt>
    <dgm:pt modelId="{C0E1EE86-2938-4FAE-AB26-96ACF6258E68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/>
          <a:endParaRPr lang="es-ES" dirty="0">
            <a:solidFill>
              <a:schemeClr val="bg1"/>
            </a:solidFill>
          </a:endParaRPr>
        </a:p>
      </dgm:t>
    </dgm:pt>
    <dgm:pt modelId="{CF4273C1-D068-4108-AEA4-C089A26B26DA}" type="parTrans" cxnId="{436AE502-524B-438D-9C7B-E7CF6B1B36F7}">
      <dgm:prSet/>
      <dgm:spPr/>
      <dgm:t>
        <a:bodyPr/>
        <a:lstStyle/>
        <a:p>
          <a:endParaRPr lang="es-ES"/>
        </a:p>
      </dgm:t>
    </dgm:pt>
    <dgm:pt modelId="{97B49978-34F5-4B51-A7B8-8607B79F7244}" type="sibTrans" cxnId="{436AE502-524B-438D-9C7B-E7CF6B1B36F7}">
      <dgm:prSet/>
      <dgm:spPr/>
      <dgm:t>
        <a:bodyPr/>
        <a:lstStyle/>
        <a:p>
          <a:endParaRPr lang="es-ES"/>
        </a:p>
      </dgm:t>
    </dgm:pt>
    <dgm:pt modelId="{2066A46C-39F1-4BC9-8397-4B498DB07FAF}" type="pres">
      <dgm:prSet presAssocID="{696B10DD-DC78-4FE6-9356-52F3A5E0412D}" presName="linearFlow" presStyleCnt="0">
        <dgm:presLayoutVars>
          <dgm:dir/>
          <dgm:resizeHandles val="exact"/>
        </dgm:presLayoutVars>
      </dgm:prSet>
      <dgm:spPr/>
    </dgm:pt>
    <dgm:pt modelId="{DEAA7454-3B14-44F1-8F57-BB7710F8B8FB}" type="pres">
      <dgm:prSet presAssocID="{10B79B23-E25E-4C43-8F2C-F900B8DF3E56}" presName="composite" presStyleCnt="0"/>
      <dgm:spPr/>
    </dgm:pt>
    <dgm:pt modelId="{7B4BA30D-1D71-494D-8CCE-76F498CB9D59}" type="pres">
      <dgm:prSet presAssocID="{10B79B23-E25E-4C43-8F2C-F900B8DF3E56}" presName="imgShp" presStyleLbl="fgImgPlace1" presStyleIdx="0" presStyleCnt="2" custLinFactNeighborX="-92578" custLinFactNeighborY="4309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3744633-B3C8-432F-8169-6601DC3D1262}" type="pres">
      <dgm:prSet presAssocID="{10B79B23-E25E-4C43-8F2C-F900B8DF3E56}" presName="txShp" presStyleLbl="node1" presStyleIdx="0" presStyleCnt="2" custScaleX="113214" custScaleY="172596" custLinFactNeighborX="-15962" custLinFactNeighborY="-661">
        <dgm:presLayoutVars>
          <dgm:bulletEnabled val="1"/>
        </dgm:presLayoutVars>
      </dgm:prSet>
      <dgm:spPr/>
    </dgm:pt>
    <dgm:pt modelId="{F8FD5147-3C2E-478E-810E-028CB0E3794A}" type="pres">
      <dgm:prSet presAssocID="{40AD16E3-9504-4971-B7BC-14EF7544EB1B}" presName="spacing" presStyleCnt="0"/>
      <dgm:spPr/>
    </dgm:pt>
    <dgm:pt modelId="{4E860568-5279-464E-9085-9DA9BD888F7A}" type="pres">
      <dgm:prSet presAssocID="{C0E1EE86-2938-4FAE-AB26-96ACF6258E68}" presName="composite" presStyleCnt="0"/>
      <dgm:spPr/>
    </dgm:pt>
    <dgm:pt modelId="{AC884942-7800-4564-8EF9-9E5CE78E2E47}" type="pres">
      <dgm:prSet presAssocID="{C0E1EE86-2938-4FAE-AB26-96ACF6258E68}" presName="imgShp" presStyleLbl="fgImgPlace1" presStyleIdx="1" presStyleCnt="2" custLinFactNeighborX="29877" custLinFactNeighborY="-513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E1FAE54-20BF-420D-A9A5-CB0FC64DD761}" type="pres">
      <dgm:prSet presAssocID="{C0E1EE86-2938-4FAE-AB26-96ACF6258E68}" presName="txShp" presStyleLbl="node1" presStyleIdx="1" presStyleCnt="2" custLinFactNeighborX="15693" custLinFactNeighborY="120">
        <dgm:presLayoutVars>
          <dgm:bulletEnabled val="1"/>
        </dgm:presLayoutVars>
      </dgm:prSet>
      <dgm:spPr/>
    </dgm:pt>
  </dgm:ptLst>
  <dgm:cxnLst>
    <dgm:cxn modelId="{436AE502-524B-438D-9C7B-E7CF6B1B36F7}" srcId="{696B10DD-DC78-4FE6-9356-52F3A5E0412D}" destId="{C0E1EE86-2938-4FAE-AB26-96ACF6258E68}" srcOrd="1" destOrd="0" parTransId="{CF4273C1-D068-4108-AEA4-C089A26B26DA}" sibTransId="{97B49978-34F5-4B51-A7B8-8607B79F7244}"/>
    <dgm:cxn modelId="{044D790E-EB00-4F75-A917-A695ECEB2854}" type="presOf" srcId="{696B10DD-DC78-4FE6-9356-52F3A5E0412D}" destId="{2066A46C-39F1-4BC9-8397-4B498DB07FAF}" srcOrd="0" destOrd="0" presId="urn:microsoft.com/office/officeart/2005/8/layout/vList3#1"/>
    <dgm:cxn modelId="{DA0BB393-6316-488C-920E-A3B0397D9310}" type="presOf" srcId="{C0E1EE86-2938-4FAE-AB26-96ACF6258E68}" destId="{DE1FAE54-20BF-420D-A9A5-CB0FC64DD761}" srcOrd="0" destOrd="0" presId="urn:microsoft.com/office/officeart/2005/8/layout/vList3#1"/>
    <dgm:cxn modelId="{5DD6AED8-B1C8-4156-A9EF-49A2D24B2C72}" type="presOf" srcId="{10B79B23-E25E-4C43-8F2C-F900B8DF3E56}" destId="{13744633-B3C8-432F-8169-6601DC3D1262}" srcOrd="0" destOrd="0" presId="urn:microsoft.com/office/officeart/2005/8/layout/vList3#1"/>
    <dgm:cxn modelId="{75FAADE4-325C-4B6A-B131-7B780CC5DCE8}" srcId="{696B10DD-DC78-4FE6-9356-52F3A5E0412D}" destId="{10B79B23-E25E-4C43-8F2C-F900B8DF3E56}" srcOrd="0" destOrd="0" parTransId="{38992771-9DB5-475A-A604-A40C00842A1E}" sibTransId="{40AD16E3-9504-4971-B7BC-14EF7544EB1B}"/>
    <dgm:cxn modelId="{6D6D6570-D2C7-4018-B0A7-D7E696E8FD86}" type="presParOf" srcId="{2066A46C-39F1-4BC9-8397-4B498DB07FAF}" destId="{DEAA7454-3B14-44F1-8F57-BB7710F8B8FB}" srcOrd="0" destOrd="0" presId="urn:microsoft.com/office/officeart/2005/8/layout/vList3#1"/>
    <dgm:cxn modelId="{EE4D21FA-D380-4B0E-A1E1-FF4ADDCB4F60}" type="presParOf" srcId="{DEAA7454-3B14-44F1-8F57-BB7710F8B8FB}" destId="{7B4BA30D-1D71-494D-8CCE-76F498CB9D59}" srcOrd="0" destOrd="0" presId="urn:microsoft.com/office/officeart/2005/8/layout/vList3#1"/>
    <dgm:cxn modelId="{7EBD59D8-22AE-4C74-B89B-DE2627191D01}" type="presParOf" srcId="{DEAA7454-3B14-44F1-8F57-BB7710F8B8FB}" destId="{13744633-B3C8-432F-8169-6601DC3D1262}" srcOrd="1" destOrd="0" presId="urn:microsoft.com/office/officeart/2005/8/layout/vList3#1"/>
    <dgm:cxn modelId="{3EE3FFBB-6CF5-451C-AF68-6F7D37C6F742}" type="presParOf" srcId="{2066A46C-39F1-4BC9-8397-4B498DB07FAF}" destId="{F8FD5147-3C2E-478E-810E-028CB0E3794A}" srcOrd="1" destOrd="0" presId="urn:microsoft.com/office/officeart/2005/8/layout/vList3#1"/>
    <dgm:cxn modelId="{2D3B10BB-3065-4355-928D-7DA007F49829}" type="presParOf" srcId="{2066A46C-39F1-4BC9-8397-4B498DB07FAF}" destId="{4E860568-5279-464E-9085-9DA9BD888F7A}" srcOrd="2" destOrd="0" presId="urn:microsoft.com/office/officeart/2005/8/layout/vList3#1"/>
    <dgm:cxn modelId="{8B5E1352-C897-4A1B-9D10-892ADE5645C4}" type="presParOf" srcId="{4E860568-5279-464E-9085-9DA9BD888F7A}" destId="{AC884942-7800-4564-8EF9-9E5CE78E2E47}" srcOrd="0" destOrd="0" presId="urn:microsoft.com/office/officeart/2005/8/layout/vList3#1"/>
    <dgm:cxn modelId="{C53D3D57-7EE4-43C9-A05D-2B6A4D9F7B05}" type="presParOf" srcId="{4E860568-5279-464E-9085-9DA9BD888F7A}" destId="{DE1FAE54-20BF-420D-A9A5-CB0FC64DD7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44633-B3C8-432F-8169-6601DC3D1262}">
      <dsp:nvSpPr>
        <dsp:cNvPr id="0" name=""/>
        <dsp:cNvSpPr/>
      </dsp:nvSpPr>
      <dsp:spPr>
        <a:xfrm rot="10800000">
          <a:off x="288325" y="0"/>
          <a:ext cx="4995120" cy="219906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47" tIns="243840" rIns="455168" bIns="243840" numCol="1" spcCol="1270" anchor="ctr" anchorCtr="0">
          <a:noAutofit/>
        </a:bodyPr>
        <a:lstStyle/>
        <a:p>
          <a:pPr marL="0" lvl="0" indent="0" algn="just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s-ES" sz="6400" kern="1200" dirty="0">
            <a:solidFill>
              <a:schemeClr val="bg1"/>
            </a:solidFill>
          </a:endParaRPr>
        </a:p>
      </dsp:txBody>
      <dsp:txXfrm rot="10800000">
        <a:off x="838091" y="0"/>
        <a:ext cx="4445354" cy="2199063"/>
      </dsp:txXfrm>
    </dsp:sp>
    <dsp:sp modelId="{7B4BA30D-1D71-494D-8CCE-76F498CB9D59}">
      <dsp:nvSpPr>
        <dsp:cNvPr id="0" name=""/>
        <dsp:cNvSpPr/>
      </dsp:nvSpPr>
      <dsp:spPr>
        <a:xfrm>
          <a:off x="0" y="517509"/>
          <a:ext cx="1274110" cy="127411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AE54-20BF-420D-A9A5-CB0FC64DD761}">
      <dsp:nvSpPr>
        <dsp:cNvPr id="0" name=""/>
        <dsp:cNvSpPr/>
      </dsp:nvSpPr>
      <dsp:spPr>
        <a:xfrm rot="10800000">
          <a:off x="2122238" y="2579658"/>
          <a:ext cx="4412104" cy="1274110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47" tIns="224790" rIns="419608" bIns="224790" numCol="1" spcCol="1270" anchor="ctr" anchorCtr="0">
          <a:noAutofit/>
        </a:bodyPr>
        <a:lstStyle/>
        <a:p>
          <a:pPr marL="0" lvl="0" indent="0" algn="just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900" kern="1200" dirty="0">
            <a:solidFill>
              <a:schemeClr val="bg1"/>
            </a:solidFill>
          </a:endParaRPr>
        </a:p>
      </dsp:txBody>
      <dsp:txXfrm rot="10800000">
        <a:off x="2440765" y="2579658"/>
        <a:ext cx="4093577" cy="1274110"/>
      </dsp:txXfrm>
    </dsp:sp>
    <dsp:sp modelId="{AC884942-7800-4564-8EF9-9E5CE78E2E47}">
      <dsp:nvSpPr>
        <dsp:cNvPr id="0" name=""/>
        <dsp:cNvSpPr/>
      </dsp:nvSpPr>
      <dsp:spPr>
        <a:xfrm>
          <a:off x="1173457" y="2514088"/>
          <a:ext cx="1274110" cy="127411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3C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3C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3C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31807" cy="68275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2694" y="897382"/>
            <a:ext cx="1506854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3C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8997" y="2711323"/>
            <a:ext cx="6906005" cy="3029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984" y="38000"/>
            <a:ext cx="9143999" cy="6782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162F7C73-79AB-DE16-51B9-0D074BF74840}"/>
              </a:ext>
            </a:extLst>
          </p:cNvPr>
          <p:cNvSpPr/>
          <p:nvPr/>
        </p:nvSpPr>
        <p:spPr>
          <a:xfrm>
            <a:off x="152400" y="1345387"/>
            <a:ext cx="8839200" cy="3505200"/>
          </a:xfrm>
          <a:custGeom>
            <a:avLst/>
            <a:gdLst/>
            <a:ahLst/>
            <a:cxnLst/>
            <a:rect l="l" t="t" r="r" b="b"/>
            <a:pathLst>
              <a:path w="8065134" h="3025140">
                <a:moveTo>
                  <a:pt x="8065008" y="0"/>
                </a:moveTo>
                <a:lnTo>
                  <a:pt x="0" y="0"/>
                </a:lnTo>
                <a:lnTo>
                  <a:pt x="0" y="3025140"/>
                </a:lnTo>
                <a:lnTo>
                  <a:pt x="8065008" y="3025140"/>
                </a:lnTo>
                <a:lnTo>
                  <a:pt x="806500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lang="es-ES" dirty="0"/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COMITÉ INSTITUCIONAL DE GESTIÓN Y DESEMPEÑO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algn="ctr"/>
            <a:r>
              <a:rPr lang="es-ES" dirty="0"/>
              <a:t>  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73781E27-31AB-D32A-9500-1CD0F18DDA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1179" y="2092592"/>
            <a:ext cx="8208645" cy="356251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015"/>
              </a:lnSpc>
            </a:pPr>
            <a:r>
              <a:rPr lang="es-ES" sz="2000" spc="-5" dirty="0">
                <a:solidFill>
                  <a:srgbClr val="000000"/>
                </a:solidFill>
                <a:latin typeface="Calibri"/>
                <a:cs typeface="Calibri"/>
              </a:rPr>
              <a:t>DOCUMENTO A SOCIALIZAR: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4E05F2-7822-C64D-B355-D34438432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7" t="25695" r="38794" b="15348"/>
          <a:stretch/>
        </p:blipFill>
        <p:spPr bwMode="auto">
          <a:xfrm>
            <a:off x="2133600" y="2514600"/>
            <a:ext cx="5284539" cy="405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2;p3">
            <a:extLst>
              <a:ext uri="{FF2B5EF4-FFF2-40B4-BE49-F238E27FC236}">
                <a16:creationId xmlns:a16="http://schemas.microsoft.com/office/drawing/2014/main" id="{0FB140B5-D5DD-405C-806A-D69D68A9D3F2}"/>
              </a:ext>
            </a:extLst>
          </p:cNvPr>
          <p:cNvGrpSpPr>
            <a:grpSpLocks/>
          </p:cNvGrpSpPr>
          <p:nvPr/>
        </p:nvGrpSpPr>
        <p:grpSpPr bwMode="auto">
          <a:xfrm>
            <a:off x="4311" y="1113414"/>
            <a:ext cx="1294210" cy="36909"/>
            <a:chOff x="1468877" y="5418305"/>
            <a:chExt cx="1725041" cy="48639"/>
          </a:xfrm>
        </p:grpSpPr>
        <p:sp>
          <p:nvSpPr>
            <p:cNvPr id="6" name="Google Shape;173;p3">
              <a:extLst>
                <a:ext uri="{FF2B5EF4-FFF2-40B4-BE49-F238E27FC236}">
                  <a16:creationId xmlns:a16="http://schemas.microsoft.com/office/drawing/2014/main" id="{AA64BC2B-AB25-4161-993A-0892EC263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359" y="5418305"/>
              <a:ext cx="380614" cy="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7" name="Google Shape;174;p3">
              <a:extLst>
                <a:ext uri="{FF2B5EF4-FFF2-40B4-BE49-F238E27FC236}">
                  <a16:creationId xmlns:a16="http://schemas.microsoft.com/office/drawing/2014/main" id="{1C0CE384-C63B-4EE6-AD78-39F73EBC5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877" y="5418305"/>
              <a:ext cx="380614" cy="486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8" name="Google Shape;175;p3">
              <a:extLst>
                <a:ext uri="{FF2B5EF4-FFF2-40B4-BE49-F238E27FC236}">
                  <a16:creationId xmlns:a16="http://schemas.microsoft.com/office/drawing/2014/main" id="{D64CEC06-3627-4F0E-8C19-EE95CE3A7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549" y="5418305"/>
              <a:ext cx="380614" cy="486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Google Shape;176;p3">
              <a:extLst>
                <a:ext uri="{FF2B5EF4-FFF2-40B4-BE49-F238E27FC236}">
                  <a16:creationId xmlns:a16="http://schemas.microsoft.com/office/drawing/2014/main" id="{8BDB2616-FFFD-4F14-97ED-CCC07CAE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304" y="5418305"/>
              <a:ext cx="380614" cy="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Google Shape;177;p3">
            <a:extLst>
              <a:ext uri="{FF2B5EF4-FFF2-40B4-BE49-F238E27FC236}">
                <a16:creationId xmlns:a16="http://schemas.microsoft.com/office/drawing/2014/main" id="{14552DFC-3D8F-4E7C-AB54-3CC30B060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2410"/>
            <a:ext cx="9144000" cy="11668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lIns="68569" tIns="34275" rIns="68569" bIns="3427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endParaRPr lang="es-CO" altLang="es-CO" sz="1350" kern="0" dirty="0">
              <a:solidFill>
                <a:srgbClr val="FFFFFF"/>
              </a:solidFill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A187F18B-81A0-465F-9916-236C3AA0D5AD}"/>
              </a:ext>
            </a:extLst>
          </p:cNvPr>
          <p:cNvCxnSpPr>
            <a:cxnSpLocks/>
          </p:cNvCxnSpPr>
          <p:nvPr/>
        </p:nvCxnSpPr>
        <p:spPr>
          <a:xfrm>
            <a:off x="4961563" y="1200218"/>
            <a:ext cx="4037111" cy="0"/>
          </a:xfrm>
          <a:prstGeom prst="line">
            <a:avLst/>
          </a:prstGeom>
          <a:noFill/>
          <a:ln w="19050" cap="flat" cmpd="sng" algn="ctr">
            <a:solidFill>
              <a:srgbClr val="FCB414"/>
            </a:solidFill>
            <a:prstDash val="solid"/>
            <a:miter lim="800000"/>
          </a:ln>
          <a:effectLst/>
        </p:spPr>
      </p:cxnSp>
      <p:sp>
        <p:nvSpPr>
          <p:cNvPr id="38" name="Elipse 11">
            <a:extLst>
              <a:ext uri="{FF2B5EF4-FFF2-40B4-BE49-F238E27FC236}">
                <a16:creationId xmlns:a16="http://schemas.microsoft.com/office/drawing/2014/main" id="{BA0D4102-68BA-4123-A7C8-A64FAF5A55B4}"/>
              </a:ext>
            </a:extLst>
          </p:cNvPr>
          <p:cNvSpPr/>
          <p:nvPr/>
        </p:nvSpPr>
        <p:spPr>
          <a:xfrm>
            <a:off x="170495" y="1319901"/>
            <a:ext cx="425235" cy="362749"/>
          </a:xfrm>
          <a:prstGeom prst="ellipse">
            <a:avLst/>
          </a:prstGeom>
          <a:noFill/>
          <a:ln w="38100">
            <a:solidFill>
              <a:srgbClr val="EB9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9" name="CuadroTexto 10">
            <a:extLst>
              <a:ext uri="{FF2B5EF4-FFF2-40B4-BE49-F238E27FC236}">
                <a16:creationId xmlns:a16="http://schemas.microsoft.com/office/drawing/2014/main" id="{FA950AE6-2BC8-4C83-8940-015155DFE898}"/>
              </a:ext>
            </a:extLst>
          </p:cNvPr>
          <p:cNvSpPr txBox="1"/>
          <p:nvPr/>
        </p:nvSpPr>
        <p:spPr>
          <a:xfrm>
            <a:off x="212788" y="1319900"/>
            <a:ext cx="3626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spc="225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_tradnl" sz="2100" b="1" spc="225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4">
            <a:extLst>
              <a:ext uri="{FF2B5EF4-FFF2-40B4-BE49-F238E27FC236}">
                <a16:creationId xmlns:a16="http://schemas.microsoft.com/office/drawing/2014/main" id="{3DCA45DB-093C-4858-B6CF-854CCA74AEAC}"/>
              </a:ext>
            </a:extLst>
          </p:cNvPr>
          <p:cNvSpPr txBox="1"/>
          <p:nvPr/>
        </p:nvSpPr>
        <p:spPr>
          <a:xfrm>
            <a:off x="683861" y="1269440"/>
            <a:ext cx="6963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>
                <a:latin typeface="Arial" pitchFamily="34" charset="0"/>
                <a:cs typeface="Arial" pitchFamily="34" charset="0"/>
              </a:rPr>
              <a:t>PLAN INSTITUCIONAL DE ARCHIVOS - PINAR</a:t>
            </a:r>
            <a:r>
              <a:rPr lang="es-ES" sz="1500" dirty="0">
                <a:latin typeface="Arial" pitchFamily="34" charset="0"/>
                <a:cs typeface="Arial" pitchFamily="34" charset="0"/>
              </a:rPr>
              <a:t>.</a:t>
            </a:r>
            <a:endParaRPr lang="es-ES_tradnl" sz="1500" spc="225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Diagrama 42">
            <a:extLst>
              <a:ext uri="{FF2B5EF4-FFF2-40B4-BE49-F238E27FC236}">
                <a16:creationId xmlns:a16="http://schemas.microsoft.com/office/drawing/2014/main" id="{B18C22D1-E38C-41AE-B45B-CABC457C3C86}"/>
              </a:ext>
            </a:extLst>
          </p:cNvPr>
          <p:cNvGraphicFramePr/>
          <p:nvPr/>
        </p:nvGraphicFramePr>
        <p:xfrm>
          <a:off x="59658" y="1734791"/>
          <a:ext cx="6634744" cy="385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Rectangle 2">
            <a:extLst>
              <a:ext uri="{FF2B5EF4-FFF2-40B4-BE49-F238E27FC236}">
                <a16:creationId xmlns:a16="http://schemas.microsoft.com/office/drawing/2014/main" id="{DCFAF33E-D727-4595-9E81-D7EA117B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316" y="4426272"/>
            <a:ext cx="3787630" cy="99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2900" indent="-3095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CO" sz="1200" dirty="0">
                <a:solidFill>
                  <a:srgbClr val="000000"/>
                </a:solidFill>
                <a:latin typeface="Arial" panose="020B0604020202020204" pitchFamily="34" charset="0"/>
              </a:rPr>
              <a:t>       El Plan Institucional de Archivos permite dar cumplimiento a las directrices de la Ley 594 de 2000, Ley 1712 de 2014 y Decreto 1080 del 26 de 2015 (capítulo V, artículos 2.8.2.5.2. y 2.8.2.9.2.). Entre otros lineamientos normativos.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D8258693-B1BA-468F-81C0-526E79D4D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505" y="1942154"/>
            <a:ext cx="4139967" cy="173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marL="342900" indent="-3095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s-ES" altLang="es-CO" sz="12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​​​​​ Es un instrumento para la planeación de la función archivística, en el cual se articula con los demás planes y proyectos estratégicos previstos por la Entidad.</a:t>
            </a:r>
          </a:p>
          <a:p>
            <a:pPr algn="just">
              <a:spcBef>
                <a:spcPct val="0"/>
              </a:spcBef>
              <a:buNone/>
            </a:pPr>
            <a:r>
              <a:rPr lang="es-ES" altLang="es-CO" sz="12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</a:p>
          <a:p>
            <a:pPr algn="just">
              <a:spcBef>
                <a:spcPct val="0"/>
              </a:spcBef>
              <a:buNone/>
            </a:pPr>
            <a:r>
              <a:rPr lang="es-ES" altLang="es-CO" sz="1200" dirty="0">
                <a:solidFill>
                  <a:srgbClr val="000000"/>
                </a:solidFill>
                <a:latin typeface="Arial" panose="020B0604020202020204" pitchFamily="34" charset="0"/>
              </a:rPr>
              <a:t>      Como herramienta de planeación para la coordinación archivística, fija importantes elementos que permiten la Planeación Estratégica para el proceso de Gestión Documental.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4EE358-9EB6-094A-0CE5-894E4C6C98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634" t="39397" r="22310" b="18889"/>
          <a:stretch/>
        </p:blipFill>
        <p:spPr bwMode="auto">
          <a:xfrm>
            <a:off x="5494828" y="2213019"/>
            <a:ext cx="3458864" cy="1976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768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2;p3">
            <a:extLst>
              <a:ext uri="{FF2B5EF4-FFF2-40B4-BE49-F238E27FC236}">
                <a16:creationId xmlns:a16="http://schemas.microsoft.com/office/drawing/2014/main" id="{0FB140B5-D5DD-405C-806A-D69D68A9D3F2}"/>
              </a:ext>
            </a:extLst>
          </p:cNvPr>
          <p:cNvGrpSpPr>
            <a:grpSpLocks/>
          </p:cNvGrpSpPr>
          <p:nvPr/>
        </p:nvGrpSpPr>
        <p:grpSpPr bwMode="auto">
          <a:xfrm>
            <a:off x="4311" y="1113414"/>
            <a:ext cx="1294210" cy="36909"/>
            <a:chOff x="1468877" y="5418305"/>
            <a:chExt cx="1725041" cy="48639"/>
          </a:xfrm>
        </p:grpSpPr>
        <p:sp>
          <p:nvSpPr>
            <p:cNvPr id="6" name="Google Shape;173;p3">
              <a:extLst>
                <a:ext uri="{FF2B5EF4-FFF2-40B4-BE49-F238E27FC236}">
                  <a16:creationId xmlns:a16="http://schemas.microsoft.com/office/drawing/2014/main" id="{AA64BC2B-AB25-4161-993A-0892EC263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359" y="5418305"/>
              <a:ext cx="380614" cy="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7" name="Google Shape;174;p3">
              <a:extLst>
                <a:ext uri="{FF2B5EF4-FFF2-40B4-BE49-F238E27FC236}">
                  <a16:creationId xmlns:a16="http://schemas.microsoft.com/office/drawing/2014/main" id="{1C0CE384-C63B-4EE6-AD78-39F73EBC5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877" y="5418305"/>
              <a:ext cx="380614" cy="486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8" name="Google Shape;175;p3">
              <a:extLst>
                <a:ext uri="{FF2B5EF4-FFF2-40B4-BE49-F238E27FC236}">
                  <a16:creationId xmlns:a16="http://schemas.microsoft.com/office/drawing/2014/main" id="{D64CEC06-3627-4F0E-8C19-EE95CE3A7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549" y="5418305"/>
              <a:ext cx="380614" cy="486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Google Shape;176;p3">
              <a:extLst>
                <a:ext uri="{FF2B5EF4-FFF2-40B4-BE49-F238E27FC236}">
                  <a16:creationId xmlns:a16="http://schemas.microsoft.com/office/drawing/2014/main" id="{8BDB2616-FFFD-4F14-97ED-CCC07CAE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304" y="5418305"/>
              <a:ext cx="380614" cy="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Google Shape;177;p3">
            <a:extLst>
              <a:ext uri="{FF2B5EF4-FFF2-40B4-BE49-F238E27FC236}">
                <a16:creationId xmlns:a16="http://schemas.microsoft.com/office/drawing/2014/main" id="{14552DFC-3D8F-4E7C-AB54-3CC30B060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2410"/>
            <a:ext cx="9144000" cy="11668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lIns="68569" tIns="34275" rIns="68569" bIns="3427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endParaRPr lang="es-CO" altLang="es-CO" sz="1350" kern="0" dirty="0">
              <a:solidFill>
                <a:srgbClr val="FFFFFF"/>
              </a:solidFill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ACF4642-2183-436D-8A7A-8D86FEBD4F11}"/>
              </a:ext>
            </a:extLst>
          </p:cNvPr>
          <p:cNvCxnSpPr>
            <a:cxnSpLocks/>
          </p:cNvCxnSpPr>
          <p:nvPr/>
        </p:nvCxnSpPr>
        <p:spPr>
          <a:xfrm>
            <a:off x="5106889" y="1197458"/>
            <a:ext cx="4037111" cy="0"/>
          </a:xfrm>
          <a:prstGeom prst="line">
            <a:avLst/>
          </a:prstGeom>
          <a:noFill/>
          <a:ln w="19050" cap="flat" cmpd="sng" algn="ctr">
            <a:solidFill>
              <a:srgbClr val="FCB414"/>
            </a:solidFill>
            <a:prstDash val="solid"/>
            <a:miter lim="800000"/>
          </a:ln>
          <a:effectLst/>
        </p:spPr>
      </p:cxnSp>
      <p:sp>
        <p:nvSpPr>
          <p:cNvPr id="4" name="Rectángulo 13">
            <a:extLst>
              <a:ext uri="{FF2B5EF4-FFF2-40B4-BE49-F238E27FC236}">
                <a16:creationId xmlns:a16="http://schemas.microsoft.com/office/drawing/2014/main" id="{9D65AC07-DFB2-3554-9A8A-45F75EAF2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855" y="1838542"/>
            <a:ext cx="5857694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CO" sz="1425" b="1" dirty="0">
                <a:solidFill>
                  <a:srgbClr val="000000"/>
                </a:solidFill>
                <a:latin typeface="Arial Narrow" panose="020B0606020202030204" pitchFamily="34" charset="0"/>
              </a:rPr>
              <a:t>Establecer los propósitos de la planeación del proceso de Gestión Documental </a:t>
            </a:r>
            <a:endParaRPr lang="es-CO" altLang="es-CO" sz="1425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14">
            <a:extLst>
              <a:ext uri="{FF2B5EF4-FFF2-40B4-BE49-F238E27FC236}">
                <a16:creationId xmlns:a16="http://schemas.microsoft.com/office/drawing/2014/main" id="{97B46B42-D268-9FC4-D369-0169EEAC4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837" y="2656916"/>
            <a:ext cx="4860626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CO" sz="1425" b="1" dirty="0">
                <a:solidFill>
                  <a:srgbClr val="000000"/>
                </a:solidFill>
                <a:latin typeface="Arial Narrow" panose="020B0606020202030204" pitchFamily="34" charset="0"/>
              </a:rPr>
              <a:t>Identificar el estado actual de la gestión documental en la entidad</a:t>
            </a:r>
            <a:endParaRPr lang="es-CO" altLang="es-CO" sz="1425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Imagen 15">
            <a:extLst>
              <a:ext uri="{FF2B5EF4-FFF2-40B4-BE49-F238E27FC236}">
                <a16:creationId xmlns:a16="http://schemas.microsoft.com/office/drawing/2014/main" id="{0F2C0A58-C733-6BA6-FFD5-4C64BB0C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202" t="16021" r="43413" b="75402"/>
          <a:stretch>
            <a:fillRect/>
          </a:stretch>
        </p:blipFill>
        <p:spPr>
          <a:xfrm>
            <a:off x="2464867" y="1661752"/>
            <a:ext cx="601579" cy="661737"/>
          </a:xfrm>
          <a:prstGeom prst="ellipse">
            <a:avLst/>
          </a:prstGeom>
        </p:spPr>
      </p:pic>
      <p:pic>
        <p:nvPicPr>
          <p:cNvPr id="13" name="Imagen 16">
            <a:extLst>
              <a:ext uri="{FF2B5EF4-FFF2-40B4-BE49-F238E27FC236}">
                <a16:creationId xmlns:a16="http://schemas.microsoft.com/office/drawing/2014/main" id="{654888FF-E982-38AE-4389-3B5DD278C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202" t="16021" r="43413" b="75402"/>
          <a:stretch>
            <a:fillRect/>
          </a:stretch>
        </p:blipFill>
        <p:spPr>
          <a:xfrm>
            <a:off x="2458332" y="2451150"/>
            <a:ext cx="601579" cy="661737"/>
          </a:xfrm>
          <a:prstGeom prst="ellipse">
            <a:avLst/>
          </a:prstGeom>
        </p:spPr>
      </p:pic>
      <p:sp>
        <p:nvSpPr>
          <p:cNvPr id="14" name="Rectángulo 17">
            <a:extLst>
              <a:ext uri="{FF2B5EF4-FFF2-40B4-BE49-F238E27FC236}">
                <a16:creationId xmlns:a16="http://schemas.microsoft.com/office/drawing/2014/main" id="{77A7D2EF-59DC-537F-31CA-10EAEC23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242" y="3497159"/>
            <a:ext cx="3435556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CO" sz="1425" b="1" dirty="0">
                <a:solidFill>
                  <a:srgbClr val="000000"/>
                </a:solidFill>
                <a:latin typeface="Arial Narrow" panose="020B0606020202030204" pitchFamily="34" charset="0"/>
              </a:rPr>
              <a:t>Definir los puntos de mejora y su priorización</a:t>
            </a:r>
            <a:endParaRPr lang="es-CO" altLang="es-CO" sz="1425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ángulo 18">
            <a:extLst>
              <a:ext uri="{FF2B5EF4-FFF2-40B4-BE49-F238E27FC236}">
                <a16:creationId xmlns:a16="http://schemas.microsoft.com/office/drawing/2014/main" id="{C3276043-FAFA-EC11-4367-E9ACF2AF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706" y="4402369"/>
            <a:ext cx="5573962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CO" sz="1425" b="1" dirty="0">
                <a:solidFill>
                  <a:srgbClr val="000000"/>
                </a:solidFill>
                <a:latin typeface="Arial Narrow" panose="020B0606020202030204" pitchFamily="34" charset="0"/>
              </a:rPr>
              <a:t>Puntualizar las estrategias de gestión a implementar – Definir mapa de ruta </a:t>
            </a:r>
            <a:endParaRPr lang="es-CO" altLang="es-CO" sz="1425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Imagen 16">
            <a:extLst>
              <a:ext uri="{FF2B5EF4-FFF2-40B4-BE49-F238E27FC236}">
                <a16:creationId xmlns:a16="http://schemas.microsoft.com/office/drawing/2014/main" id="{070C8EE5-EB5D-8E3E-2127-3F4E0CCD1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202" t="16021" r="43413" b="75402"/>
          <a:stretch>
            <a:fillRect/>
          </a:stretch>
        </p:blipFill>
        <p:spPr>
          <a:xfrm>
            <a:off x="2499258" y="3330344"/>
            <a:ext cx="601579" cy="661737"/>
          </a:xfrm>
          <a:prstGeom prst="ellipse">
            <a:avLst/>
          </a:prstGeom>
        </p:spPr>
      </p:pic>
      <p:sp>
        <p:nvSpPr>
          <p:cNvPr id="25" name="Rectángulo 18">
            <a:extLst>
              <a:ext uri="{FF2B5EF4-FFF2-40B4-BE49-F238E27FC236}">
                <a16:creationId xmlns:a16="http://schemas.microsoft.com/office/drawing/2014/main" id="{C661C074-9AF5-5639-88F5-14730E43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893" y="5124035"/>
            <a:ext cx="4851008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CO" sz="1425" b="1" dirty="0">
                <a:solidFill>
                  <a:srgbClr val="000000"/>
                </a:solidFill>
                <a:latin typeface="Arial Narrow" panose="020B0606020202030204" pitchFamily="34" charset="0"/>
              </a:rPr>
              <a:t>Identificar y establecer las herramientas de seguimiento y control</a:t>
            </a:r>
            <a:endParaRPr lang="es-CO" altLang="es-CO" sz="1425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Shape 3422">
            <a:extLst>
              <a:ext uri="{FF2B5EF4-FFF2-40B4-BE49-F238E27FC236}">
                <a16:creationId xmlns:a16="http://schemas.microsoft.com/office/drawing/2014/main" id="{A03E3CF2-7B32-59A2-C71F-B4B2EF75529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1" y="2323489"/>
            <a:ext cx="597694" cy="24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2">
            <a:extLst>
              <a:ext uri="{FF2B5EF4-FFF2-40B4-BE49-F238E27FC236}">
                <a16:creationId xmlns:a16="http://schemas.microsoft.com/office/drawing/2014/main" id="{3D9F5BB7-F669-136E-8101-00EAD132A156}"/>
              </a:ext>
            </a:extLst>
          </p:cNvPr>
          <p:cNvSpPr txBox="1"/>
          <p:nvPr/>
        </p:nvSpPr>
        <p:spPr>
          <a:xfrm>
            <a:off x="95451" y="2995934"/>
            <a:ext cx="2259806" cy="1084659"/>
          </a:xfrm>
          <a:prstGeom prst="rect">
            <a:avLst/>
          </a:prstGeom>
        </p:spPr>
        <p:txBody>
          <a:bodyPr anchor="ctr"/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3200" b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3000" b="1" kern="0" dirty="0">
                <a:solidFill>
                  <a:schemeClr val="tx1"/>
                </a:solidFill>
              </a:rPr>
              <a:t>EL PINAR</a:t>
            </a:r>
          </a:p>
        </p:txBody>
      </p:sp>
      <p:sp>
        <p:nvSpPr>
          <p:cNvPr id="30" name="3 Arco de bloque">
            <a:extLst>
              <a:ext uri="{FF2B5EF4-FFF2-40B4-BE49-F238E27FC236}">
                <a16:creationId xmlns:a16="http://schemas.microsoft.com/office/drawing/2014/main" id="{F4AFAE7B-6068-B5DB-80F4-E0F960F077B4}"/>
              </a:ext>
            </a:extLst>
          </p:cNvPr>
          <p:cNvSpPr/>
          <p:nvPr/>
        </p:nvSpPr>
        <p:spPr>
          <a:xfrm>
            <a:off x="-6053296" y="602360"/>
            <a:ext cx="8346403" cy="6078141"/>
          </a:xfrm>
          <a:prstGeom prst="blockArc">
            <a:avLst>
              <a:gd name="adj1" fmla="val 19737558"/>
              <a:gd name="adj2" fmla="val 2144032"/>
              <a:gd name="adj3" fmla="val 0"/>
            </a:avLst>
          </a:prstGeom>
          <a:noFill/>
          <a:ln w="25400" cap="flat" cmpd="sng" algn="ctr">
            <a:solidFill>
              <a:srgbClr val="4BACC6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pic>
        <p:nvPicPr>
          <p:cNvPr id="31" name="Imagen 16">
            <a:extLst>
              <a:ext uri="{FF2B5EF4-FFF2-40B4-BE49-F238E27FC236}">
                <a16:creationId xmlns:a16="http://schemas.microsoft.com/office/drawing/2014/main" id="{960302FB-6DA6-9E17-196B-0691ACF91D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202" t="16021" r="43413" b="75402"/>
          <a:stretch>
            <a:fillRect/>
          </a:stretch>
        </p:blipFill>
        <p:spPr>
          <a:xfrm>
            <a:off x="2499258" y="4164593"/>
            <a:ext cx="601579" cy="661737"/>
          </a:xfrm>
          <a:prstGeom prst="ellipse">
            <a:avLst/>
          </a:prstGeom>
        </p:spPr>
      </p:pic>
      <p:pic>
        <p:nvPicPr>
          <p:cNvPr id="43" name="Imagen 16">
            <a:extLst>
              <a:ext uri="{FF2B5EF4-FFF2-40B4-BE49-F238E27FC236}">
                <a16:creationId xmlns:a16="http://schemas.microsoft.com/office/drawing/2014/main" id="{5ADB7D56-363A-EC54-9C29-71E180884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202" t="16021" r="43413" b="75402"/>
          <a:stretch>
            <a:fillRect/>
          </a:stretch>
        </p:blipFill>
        <p:spPr>
          <a:xfrm>
            <a:off x="2498206" y="4896350"/>
            <a:ext cx="601579" cy="661737"/>
          </a:xfrm>
          <a:prstGeom prst="ellipse">
            <a:avLst/>
          </a:prstGeom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563071A1-E03C-9107-7098-D1671ADABB5D}"/>
              </a:ext>
            </a:extLst>
          </p:cNvPr>
          <p:cNvSpPr txBox="1"/>
          <p:nvPr/>
        </p:nvSpPr>
        <p:spPr>
          <a:xfrm>
            <a:off x="1499629" y="988019"/>
            <a:ext cx="281261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defPPr>
              <a:defRPr lang="es-CO"/>
            </a:defPPr>
            <a:lvl1pPr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defRPr sz="3600" b="1">
                <a:solidFill>
                  <a:srgbClr val="FF4E69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s-CO" sz="2100" kern="0" dirty="0">
                <a:solidFill>
                  <a:srgbClr val="007A7D">
                    <a:lumMod val="50000"/>
                  </a:srgbClr>
                </a:solidFill>
              </a:rPr>
              <a:t>Le permite a la Entidad:</a:t>
            </a:r>
          </a:p>
        </p:txBody>
      </p:sp>
    </p:spTree>
    <p:extLst>
      <p:ext uri="{BB962C8B-B14F-4D97-AF65-F5344CB8AC3E}">
        <p14:creationId xmlns:p14="http://schemas.microsoft.com/office/powerpoint/2010/main" val="80672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2;p3">
            <a:extLst>
              <a:ext uri="{FF2B5EF4-FFF2-40B4-BE49-F238E27FC236}">
                <a16:creationId xmlns:a16="http://schemas.microsoft.com/office/drawing/2014/main" id="{0FB140B5-D5DD-405C-806A-D69D68A9D3F2}"/>
              </a:ext>
            </a:extLst>
          </p:cNvPr>
          <p:cNvGrpSpPr>
            <a:grpSpLocks/>
          </p:cNvGrpSpPr>
          <p:nvPr/>
        </p:nvGrpSpPr>
        <p:grpSpPr bwMode="auto">
          <a:xfrm>
            <a:off x="4311" y="1113414"/>
            <a:ext cx="1294210" cy="36909"/>
            <a:chOff x="1468877" y="5418305"/>
            <a:chExt cx="1725041" cy="48639"/>
          </a:xfrm>
        </p:grpSpPr>
        <p:sp>
          <p:nvSpPr>
            <p:cNvPr id="6" name="Google Shape;173;p3">
              <a:extLst>
                <a:ext uri="{FF2B5EF4-FFF2-40B4-BE49-F238E27FC236}">
                  <a16:creationId xmlns:a16="http://schemas.microsoft.com/office/drawing/2014/main" id="{AA64BC2B-AB25-4161-993A-0892EC263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359" y="5418305"/>
              <a:ext cx="380614" cy="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7" name="Google Shape;174;p3">
              <a:extLst>
                <a:ext uri="{FF2B5EF4-FFF2-40B4-BE49-F238E27FC236}">
                  <a16:creationId xmlns:a16="http://schemas.microsoft.com/office/drawing/2014/main" id="{1C0CE384-C63B-4EE6-AD78-39F73EBC5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877" y="5418305"/>
              <a:ext cx="380614" cy="486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8" name="Google Shape;175;p3">
              <a:extLst>
                <a:ext uri="{FF2B5EF4-FFF2-40B4-BE49-F238E27FC236}">
                  <a16:creationId xmlns:a16="http://schemas.microsoft.com/office/drawing/2014/main" id="{D64CEC06-3627-4F0E-8C19-EE95CE3A7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549" y="5418305"/>
              <a:ext cx="380614" cy="4863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Google Shape;176;p3">
              <a:extLst>
                <a:ext uri="{FF2B5EF4-FFF2-40B4-BE49-F238E27FC236}">
                  <a16:creationId xmlns:a16="http://schemas.microsoft.com/office/drawing/2014/main" id="{8BDB2616-FFFD-4F14-97ED-CCC07CAE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304" y="5418305"/>
              <a:ext cx="380614" cy="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34275" rIns="68569" bIns="3427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endParaRPr lang="es-CO" altLang="es-CO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Google Shape;177;p3">
            <a:extLst>
              <a:ext uri="{FF2B5EF4-FFF2-40B4-BE49-F238E27FC236}">
                <a16:creationId xmlns:a16="http://schemas.microsoft.com/office/drawing/2014/main" id="{14552DFC-3D8F-4E7C-AB54-3CC30B060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2410"/>
            <a:ext cx="9144000" cy="11668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lIns="68569" tIns="34275" rIns="68569" bIns="3427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endParaRPr lang="es-CO" altLang="es-CO" sz="1350" kern="0" dirty="0">
              <a:solidFill>
                <a:srgbClr val="FFFFFF"/>
              </a:solidFill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A187F18B-81A0-465F-9916-236C3AA0D5AD}"/>
              </a:ext>
            </a:extLst>
          </p:cNvPr>
          <p:cNvCxnSpPr>
            <a:cxnSpLocks/>
          </p:cNvCxnSpPr>
          <p:nvPr/>
        </p:nvCxnSpPr>
        <p:spPr>
          <a:xfrm flipV="1">
            <a:off x="6858044" y="1150323"/>
            <a:ext cx="2133600" cy="734"/>
          </a:xfrm>
          <a:prstGeom prst="line">
            <a:avLst/>
          </a:prstGeom>
          <a:noFill/>
          <a:ln w="19050" cap="flat" cmpd="sng" algn="ctr">
            <a:solidFill>
              <a:srgbClr val="FCB414"/>
            </a:solidFill>
            <a:prstDash val="solid"/>
            <a:miter lim="800000"/>
          </a:ln>
          <a:effectLst/>
        </p:spPr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91FAD32A-391D-C729-76B2-B1A907D385E8}"/>
              </a:ext>
            </a:extLst>
          </p:cNvPr>
          <p:cNvSpPr txBox="1"/>
          <p:nvPr/>
        </p:nvSpPr>
        <p:spPr>
          <a:xfrm>
            <a:off x="1308861" y="910269"/>
            <a:ext cx="580072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defPPr>
              <a:defRPr lang="es-CO"/>
            </a:defPPr>
            <a:lvl1pPr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defRPr sz="3600" b="1">
                <a:solidFill>
                  <a:srgbClr val="FF4E69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s-CO" sz="2100" kern="0" dirty="0">
                <a:solidFill>
                  <a:srgbClr val="007A7D">
                    <a:lumMod val="50000"/>
                  </a:srgbClr>
                </a:solidFill>
              </a:rPr>
              <a:t>Priorización de Proyectos / Actividades y/o Tereas</a:t>
            </a:r>
          </a:p>
        </p:txBody>
      </p:sp>
      <p:pic>
        <p:nvPicPr>
          <p:cNvPr id="14" name="Shape 3422">
            <a:extLst>
              <a:ext uri="{FF2B5EF4-FFF2-40B4-BE49-F238E27FC236}">
                <a16:creationId xmlns:a16="http://schemas.microsoft.com/office/drawing/2014/main" id="{E59D4D6B-E63F-9AE8-C34B-30E06E5D2EF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1" y="2323489"/>
            <a:ext cx="597694" cy="24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22">
            <a:extLst>
              <a:ext uri="{FF2B5EF4-FFF2-40B4-BE49-F238E27FC236}">
                <a16:creationId xmlns:a16="http://schemas.microsoft.com/office/drawing/2014/main" id="{F5380B40-B39F-2D09-39DB-3CA632E1D47E}"/>
              </a:ext>
            </a:extLst>
          </p:cNvPr>
          <p:cNvSpPr txBox="1"/>
          <p:nvPr/>
        </p:nvSpPr>
        <p:spPr>
          <a:xfrm>
            <a:off x="-249041" y="3457918"/>
            <a:ext cx="2259806" cy="1084659"/>
          </a:xfrm>
          <a:prstGeom prst="rect">
            <a:avLst/>
          </a:prstGeom>
        </p:spPr>
        <p:txBody>
          <a:bodyPr anchor="ctr"/>
          <a:lstStyle>
            <a:defPPr>
              <a:defRPr lang="es-CO"/>
            </a:defPPr>
            <a:lvl1pPr algn="ctr">
              <a:spcBef>
                <a:spcPct val="0"/>
              </a:spcBef>
              <a:buNone/>
              <a:defRPr sz="3200" b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3000" b="1" kern="0" dirty="0">
                <a:solidFill>
                  <a:schemeClr val="tx1"/>
                </a:solidFill>
              </a:rPr>
              <a:t>PINAR</a:t>
            </a:r>
          </a:p>
        </p:txBody>
      </p:sp>
      <p:sp>
        <p:nvSpPr>
          <p:cNvPr id="16" name="3 Arco de bloque">
            <a:extLst>
              <a:ext uri="{FF2B5EF4-FFF2-40B4-BE49-F238E27FC236}">
                <a16:creationId xmlns:a16="http://schemas.microsoft.com/office/drawing/2014/main" id="{C29B6F4D-393C-DF77-137C-20C1E3596D7D}"/>
              </a:ext>
            </a:extLst>
          </p:cNvPr>
          <p:cNvSpPr/>
          <p:nvPr/>
        </p:nvSpPr>
        <p:spPr>
          <a:xfrm>
            <a:off x="-6247437" y="245382"/>
            <a:ext cx="8346403" cy="6078141"/>
          </a:xfrm>
          <a:prstGeom prst="blockArc">
            <a:avLst>
              <a:gd name="adj1" fmla="val 19737558"/>
              <a:gd name="adj2" fmla="val 2144032"/>
              <a:gd name="adj3" fmla="val 0"/>
            </a:avLst>
          </a:prstGeom>
          <a:noFill/>
          <a:ln w="25400" cap="flat" cmpd="sng" algn="ctr">
            <a:solidFill>
              <a:srgbClr val="4BACC6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A5D890F-539B-9AA1-A25E-483A51C8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64638"/>
              </p:ext>
            </p:extLst>
          </p:nvPr>
        </p:nvGraphicFramePr>
        <p:xfrm>
          <a:off x="2181326" y="1406183"/>
          <a:ext cx="6810318" cy="4332347"/>
        </p:xfrm>
        <a:graphic>
          <a:graphicData uri="http://schemas.openxmlformats.org/drawingml/2006/table">
            <a:tbl>
              <a:tblPr firstRow="1" firstCol="1" bandRow="1"/>
              <a:tblGrid>
                <a:gridCol w="314082">
                  <a:extLst>
                    <a:ext uri="{9D8B030D-6E8A-4147-A177-3AD203B41FA5}">
                      <a16:colId xmlns:a16="http://schemas.microsoft.com/office/drawing/2014/main" val="2716792369"/>
                    </a:ext>
                  </a:extLst>
                </a:gridCol>
                <a:gridCol w="2537801">
                  <a:extLst>
                    <a:ext uri="{9D8B030D-6E8A-4147-A177-3AD203B41FA5}">
                      <a16:colId xmlns:a16="http://schemas.microsoft.com/office/drawing/2014/main" val="93085434"/>
                    </a:ext>
                  </a:extLst>
                </a:gridCol>
                <a:gridCol w="1660945">
                  <a:extLst>
                    <a:ext uri="{9D8B030D-6E8A-4147-A177-3AD203B41FA5}">
                      <a16:colId xmlns:a16="http://schemas.microsoft.com/office/drawing/2014/main" val="150202099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242633215"/>
                    </a:ext>
                  </a:extLst>
                </a:gridCol>
                <a:gridCol w="1188145">
                  <a:extLst>
                    <a:ext uri="{9D8B030D-6E8A-4147-A177-3AD203B41FA5}">
                      <a16:colId xmlns:a16="http://schemas.microsoft.com/office/drawing/2014/main" val="3745506346"/>
                    </a:ext>
                  </a:extLst>
                </a:gridCol>
              </a:tblGrid>
              <a:tr h="161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#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ACTIVIDAD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RESPONSABLE 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INICIO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FIN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78900"/>
                  </a:ext>
                </a:extLst>
              </a:tr>
              <a:tr h="416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Actualizar el Diagnostico Integral de Archivos.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Coordinación Grupo de Gestión Documental y Notificaciones.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Febrero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Mayo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663716"/>
                  </a:ext>
                </a:extLst>
              </a:tr>
              <a:tr h="506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Diligenciar la Matriz del Modelo de Gestión Documental y Administración de Archivos (MGDA) y generar su respectivo informe.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Coordinación Grupo de Gestión Documental y Notificaciones.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Marzo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Junio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657880"/>
                  </a:ext>
                </a:extLst>
              </a:tr>
              <a:tr h="406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Elaborar el Programa de Documento Vitales y Esenciales.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Coordinación Grupo de Gestión Documental y Notificaciones.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Mayo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Septiembre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29034"/>
                  </a:ext>
                </a:extLst>
              </a:tr>
              <a:tr h="406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Elaborar el Programa de Archivos Descentralizados.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Coordinación Grupo de Gestión Documental y Notificaciones.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Agosto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Diciembre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05028"/>
                  </a:ext>
                </a:extLst>
              </a:tr>
              <a:tr h="6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Formular los lineamientos para la conformación de Expedientes Electrónicos, gestión, tramites, organización y conservación de los mismos.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Coordinación Grupo de Gestión Documental y Notificaciones.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Junio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Mayo de 2024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13330"/>
                  </a:ext>
                </a:extLst>
              </a:tr>
              <a:tr h="744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Actualizar y alinear los Procesos, Procedimientos y Lineamientos del Programa de Gestión Documental con los procesos institucionales.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Coordinación Grupo de Gestión Documental y Notificaciones / Coordinación Oficina de Tecnologías de la Información y las Comunicaciones.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Febrero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Diciembre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105058"/>
                  </a:ext>
                </a:extLst>
              </a:tr>
              <a:tr h="506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Actualizar las Tablas de Retención Documental y obtener su convalidación por El Archivo General de la Nación.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Coordinación Grupo de Gestión Documental y Notificaciones.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Febrero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Junio de 2024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137799"/>
                  </a:ext>
                </a:extLst>
              </a:tr>
              <a:tr h="506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Realizar jornadas de capacitación a los funcionarios y contratistas de la entidad en los procesos de Gestión Documental 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Coordinación Grupo de Gestión Documental y Notificaciones.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Febrero de 2023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Diciembre de 2023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2386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C1EBF54C-AFB3-F9D7-E766-7D41B649A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7" y="2847916"/>
            <a:ext cx="1995598" cy="8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9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" y="9143"/>
            <a:ext cx="9098280" cy="68305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3395" y="2557983"/>
            <a:ext cx="574992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15" dirty="0">
                <a:solidFill>
                  <a:srgbClr val="000000"/>
                </a:solidFill>
                <a:latin typeface="Verdana"/>
                <a:cs typeface="Verdana"/>
              </a:rPr>
              <a:t>GR</a:t>
            </a:r>
            <a:r>
              <a:rPr sz="8800" spc="-3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8800" spc="-15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8800" spc="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8800" spc="-10" dirty="0">
                <a:solidFill>
                  <a:srgbClr val="000000"/>
                </a:solidFill>
                <a:latin typeface="Verdana"/>
                <a:cs typeface="Verdana"/>
              </a:rPr>
              <a:t>AS</a:t>
            </a:r>
            <a:endParaRPr sz="8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91327" y="332231"/>
            <a:ext cx="3852672" cy="6525766"/>
            <a:chOff x="5291327" y="332231"/>
            <a:chExt cx="3852672" cy="6525766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5288" y="332231"/>
              <a:ext cx="2139695" cy="4465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327" y="4561332"/>
              <a:ext cx="3852672" cy="22966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446</Words>
  <Application>Microsoft Office PowerPoint</Application>
  <PresentationFormat>Presentación en pantalla (4:3)</PresentationFormat>
  <Paragraphs>70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MS Mincho</vt:lpstr>
      <vt:lpstr>Arial</vt:lpstr>
      <vt:lpstr>Arial Narrow</vt:lpstr>
      <vt:lpstr>Calibri</vt:lpstr>
      <vt:lpstr>Times New Roman</vt:lpstr>
      <vt:lpstr>Verdana</vt:lpstr>
      <vt:lpstr>Office Theme</vt:lpstr>
      <vt:lpstr>DOCUMENTO A SOCIALIZAR: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Vianey Bustos</dc:creator>
  <cp:lastModifiedBy>Sandra Milena Bernal Salazar</cp:lastModifiedBy>
  <cp:revision>17</cp:revision>
  <dcterms:created xsi:type="dcterms:W3CDTF">2021-12-21T15:23:14Z</dcterms:created>
  <dcterms:modified xsi:type="dcterms:W3CDTF">2022-12-29T14:42:47Z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2021-12-21T00:00:00Z</vt:filetime>
  </property>
</Properties>
</file>