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9" r:id="rId2"/>
    <p:sldId id="258" r:id="rId3"/>
    <p:sldId id="283" r:id="rId4"/>
    <p:sldId id="282" r:id="rId5"/>
  </p:sldIdLst>
  <p:sldSz cx="9144000" cy="6858000" type="screen4x3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7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30" autoAdjust="0"/>
    <p:restoredTop sz="94660"/>
  </p:normalViewPr>
  <p:slideViewPr>
    <p:cSldViewPr>
      <p:cViewPr varScale="1">
        <p:scale>
          <a:sx n="132" d="100"/>
          <a:sy n="132" d="100"/>
        </p:scale>
        <p:origin x="76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Libro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419" b="1" dirty="0" smtClean="0"/>
              <a:t>EJECUCIÓN PRESUPUESTAL DE LOS PROYECTOS DE INVERSIÓN</a:t>
            </a:r>
          </a:p>
          <a:p>
            <a:pPr>
              <a:defRPr b="1"/>
            </a:pPr>
            <a:r>
              <a:rPr lang="es-419" b="1" dirty="0" smtClean="0"/>
              <a:t> CORTE: 31/03/2019</a:t>
            </a:r>
            <a:endParaRPr lang="es-419" b="1" dirty="0"/>
          </a:p>
        </c:rich>
      </c:tx>
      <c:layout>
        <c:manualLayout>
          <c:xMode val="edge"/>
          <c:yMode val="edge"/>
          <c:x val="0.24837102181196291"/>
          <c:y val="9.957226974780580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419"/>
        </a:p>
      </c:txPr>
    </c:title>
    <c:autoTitleDeleted val="0"/>
    <c:plotArea>
      <c:layout>
        <c:manualLayout>
          <c:layoutTarget val="inner"/>
          <c:xMode val="edge"/>
          <c:yMode val="edge"/>
          <c:x val="5.7948114160714936E-2"/>
          <c:y val="0.19563689971947562"/>
          <c:w val="0.91988803797301189"/>
          <c:h val="0.67589750830154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Hoja1!$R$2</c:f>
              <c:strCache>
                <c:ptCount val="1"/>
                <c:pt idx="0">
                  <c:v>Asignación Vigente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0540931792713036E-3"/>
                  <c:y val="-3.54416638891974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0243079094091118E-3"/>
                  <c:y val="-5.1132435902185951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3866676896103718E-3"/>
                  <c:y val="8.37136923057931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Hoja1!$Q$3:$Q$8</c:f>
              <c:strCache>
                <c:ptCount val="6"/>
                <c:pt idx="0">
                  <c:v>TIC</c:v>
                </c:pt>
                <c:pt idx="1">
                  <c:v>Capacidad Institucional</c:v>
                </c:pt>
                <c:pt idx="2">
                  <c:v>Gestión Documental</c:v>
                </c:pt>
                <c:pt idx="3">
                  <c:v>Interacción con el Ciudadano</c:v>
                </c:pt>
                <c:pt idx="4">
                  <c:v>Gestión del Talento Humano</c:v>
                </c:pt>
                <c:pt idx="5">
                  <c:v>Estudios </c:v>
                </c:pt>
              </c:strCache>
            </c:strRef>
          </c:cat>
          <c:val>
            <c:numRef>
              <c:f>Hoja1!$R$3:$R$8</c:f>
              <c:numCache>
                <c:formatCode>_("$"* #,##0.00_);_("$"* \(#,##0.00\);_("$"* "-"??_);_(@_)</c:formatCode>
                <c:ptCount val="6"/>
                <c:pt idx="0">
                  <c:v>2825211185</c:v>
                </c:pt>
                <c:pt idx="1">
                  <c:v>2400000000</c:v>
                </c:pt>
                <c:pt idx="2">
                  <c:v>1045900000</c:v>
                </c:pt>
                <c:pt idx="3">
                  <c:v>328888815</c:v>
                </c:pt>
                <c:pt idx="4">
                  <c:v>200000000</c:v>
                </c:pt>
                <c:pt idx="5">
                  <c:v>200000000</c:v>
                </c:pt>
              </c:numCache>
            </c:numRef>
          </c:val>
        </c:ser>
        <c:ser>
          <c:idx val="1"/>
          <c:order val="1"/>
          <c:tx>
            <c:strRef>
              <c:f>Hoja1!$S$2</c:f>
              <c:strCache>
                <c:ptCount val="1"/>
                <c:pt idx="0">
                  <c:v>Compromisos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6512316389845673E-3"/>
                  <c:y val="1.6860105821565275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1.01963497111421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2484922647516082E-3"/>
                  <c:y val="9.286945547716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Hoja1!$Q$3:$Q$8</c:f>
              <c:strCache>
                <c:ptCount val="6"/>
                <c:pt idx="0">
                  <c:v>TIC</c:v>
                </c:pt>
                <c:pt idx="1">
                  <c:v>Capacidad Institucional</c:v>
                </c:pt>
                <c:pt idx="2">
                  <c:v>Gestión Documental</c:v>
                </c:pt>
                <c:pt idx="3">
                  <c:v>Interacción con el Ciudadano</c:v>
                </c:pt>
                <c:pt idx="4">
                  <c:v>Gestión del Talento Humano</c:v>
                </c:pt>
                <c:pt idx="5">
                  <c:v>Estudios </c:v>
                </c:pt>
              </c:strCache>
            </c:strRef>
          </c:cat>
          <c:val>
            <c:numRef>
              <c:f>Hoja1!$S$3:$S$8</c:f>
              <c:numCache>
                <c:formatCode>_("$"* #,##0.00_);_("$"* \(#,##0.00\);_("$"* "-"??_);_(@_)</c:formatCode>
                <c:ptCount val="6"/>
                <c:pt idx="0">
                  <c:v>607138381</c:v>
                </c:pt>
                <c:pt idx="1">
                  <c:v>886399998</c:v>
                </c:pt>
                <c:pt idx="2">
                  <c:v>0</c:v>
                </c:pt>
                <c:pt idx="3">
                  <c:v>160305852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Hoja1!$T$2</c:f>
              <c:strCache>
                <c:ptCount val="1"/>
                <c:pt idx="0">
                  <c:v>Obligaciones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Hoja1!$Q$3:$Q$8</c:f>
              <c:strCache>
                <c:ptCount val="6"/>
                <c:pt idx="0">
                  <c:v>TIC</c:v>
                </c:pt>
                <c:pt idx="1">
                  <c:v>Capacidad Institucional</c:v>
                </c:pt>
                <c:pt idx="2">
                  <c:v>Gestión Documental</c:v>
                </c:pt>
                <c:pt idx="3">
                  <c:v>Interacción con el Ciudadano</c:v>
                </c:pt>
                <c:pt idx="4">
                  <c:v>Gestión del Talento Humano</c:v>
                </c:pt>
                <c:pt idx="5">
                  <c:v>Estudios </c:v>
                </c:pt>
              </c:strCache>
            </c:strRef>
          </c:cat>
          <c:val>
            <c:numRef>
              <c:f>Hoja1!$T$3:$T$8</c:f>
              <c:numCache>
                <c:formatCode>_-* #,##0.0_-;\-* #,##0.0_-;_-* "-"??_-;_-@_-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Hoja1!$U$2</c:f>
              <c:strCache>
                <c:ptCount val="1"/>
                <c:pt idx="0">
                  <c:v>Pagos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Hoja1!$Q$3:$Q$8</c:f>
              <c:strCache>
                <c:ptCount val="6"/>
                <c:pt idx="0">
                  <c:v>TIC</c:v>
                </c:pt>
                <c:pt idx="1">
                  <c:v>Capacidad Institucional</c:v>
                </c:pt>
                <c:pt idx="2">
                  <c:v>Gestión Documental</c:v>
                </c:pt>
                <c:pt idx="3">
                  <c:v>Interacción con el Ciudadano</c:v>
                </c:pt>
                <c:pt idx="4">
                  <c:v>Gestión del Talento Humano</c:v>
                </c:pt>
                <c:pt idx="5">
                  <c:v>Estudios </c:v>
                </c:pt>
              </c:strCache>
            </c:strRef>
          </c:cat>
          <c:val>
            <c:numRef>
              <c:f>Hoja1!$U$3:$U$8</c:f>
              <c:numCache>
                <c:formatCode>_-* #,##0.0_-;\-* #,##0.0_-;_-* "-"??_-;_-@_-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04293408"/>
        <c:axId val="704286336"/>
      </c:barChart>
      <c:catAx>
        <c:axId val="704293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419"/>
          </a:p>
        </c:txPr>
        <c:crossAx val="704286336"/>
        <c:crosses val="autoZero"/>
        <c:auto val="1"/>
        <c:lblAlgn val="ctr"/>
        <c:lblOffset val="100"/>
        <c:noMultiLvlLbl val="0"/>
      </c:catAx>
      <c:valAx>
        <c:axId val="704286336"/>
        <c:scaling>
          <c:orientation val="minMax"/>
        </c:scaling>
        <c:delete val="1"/>
        <c:axPos val="l"/>
        <c:numFmt formatCode="_(&quot;$&quot;* #,##0.00_);_(&quot;$&quot;* \(#,##0.00\);_(&quot;$&quot;* &quot;-&quot;??_);_(@_)" sourceLinked="1"/>
        <c:majorTickMark val="none"/>
        <c:minorTickMark val="none"/>
        <c:tickLblPos val="nextTo"/>
        <c:crossAx val="704293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9004291079230982"/>
          <c:y val="0.24032572769692256"/>
          <c:w val="0.17671158453267496"/>
          <c:h val="0.1586101978252416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419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419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1B79F-6E94-4057-BAA2-9B00FC9D97D0}" type="datetimeFigureOut">
              <a:rPr lang="es-CO" smtClean="0"/>
              <a:t>21/05/2019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41C64-812B-41D8-AEDC-BD8568F23D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2636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E191FD7-CCF4-0540-9381-BE2D0A8A2504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83C3D2-44CD-E64A-9F66-43F1F01888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79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38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65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23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21/05/2019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8996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21/05/2019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343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21/05/2019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1046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21/05/2019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892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21/05/2019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146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21/05/2019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9230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21/05/2019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9829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21/05/2019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6623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21/05/2019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702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21/05/2019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544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21/05/2019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6713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81A32-F4DA-40F7-95C2-4CE4C3C8E5B5}" type="datetimeFigureOut">
              <a:rPr lang="es-CO" smtClean="0"/>
              <a:t>21/05/2019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6600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6372225" cy="6858000"/>
          </a:xfrm>
          <a:prstGeom prst="rect">
            <a:avLst/>
          </a:prstGeom>
          <a:solidFill>
            <a:srgbClr val="2278B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pic>
        <p:nvPicPr>
          <p:cNvPr id="2051" name="Imagen 1" descr="fondo power poi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9525"/>
            <a:ext cx="9144000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redondeado 1"/>
          <p:cNvSpPr/>
          <p:nvPr/>
        </p:nvSpPr>
        <p:spPr>
          <a:xfrm>
            <a:off x="3347864" y="4850117"/>
            <a:ext cx="5364733" cy="13681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419" sz="2000" b="1" dirty="0" smtClean="0">
                <a:latin typeface="Arial Narrow" panose="020B0606020202030204" pitchFamily="34" charset="0"/>
              </a:rPr>
              <a:t>INFORME I TRIMESTRE</a:t>
            </a:r>
          </a:p>
          <a:p>
            <a:pPr algn="r"/>
            <a:r>
              <a:rPr lang="es-ES" sz="2000" b="1" dirty="0" smtClean="0">
                <a:latin typeface="Arial Narrow" panose="020B0606020202030204" pitchFamily="34" charset="0"/>
              </a:rPr>
              <a:t>EJECUCI</a:t>
            </a:r>
            <a:r>
              <a:rPr lang="es-419" sz="2000" b="1" dirty="0" err="1" smtClean="0">
                <a:latin typeface="Arial Narrow" panose="020B0606020202030204" pitchFamily="34" charset="0"/>
              </a:rPr>
              <a:t>Ó</a:t>
            </a:r>
            <a:r>
              <a:rPr lang="es-ES" sz="2000" b="1" dirty="0" smtClean="0">
                <a:latin typeface="Arial Narrow" panose="020B0606020202030204" pitchFamily="34" charset="0"/>
              </a:rPr>
              <a:t>N DE LOS PROYECTOS DE INVERSI</a:t>
            </a:r>
            <a:r>
              <a:rPr lang="es-419" sz="2000" b="1" dirty="0" err="1">
                <a:latin typeface="Arial Narrow" panose="020B0606020202030204" pitchFamily="34" charset="0"/>
              </a:rPr>
              <a:t>Ó</a:t>
            </a:r>
            <a:r>
              <a:rPr lang="es-ES" sz="2000" b="1" dirty="0" smtClean="0">
                <a:latin typeface="Arial Narrow" panose="020B0606020202030204" pitchFamily="34" charset="0"/>
              </a:rPr>
              <a:t>N</a:t>
            </a:r>
          </a:p>
          <a:p>
            <a:pPr algn="r"/>
            <a:endParaRPr lang="es-ES" sz="2000" b="1" dirty="0">
              <a:latin typeface="Arial Narrow" panose="020B0606020202030204" pitchFamily="34" charset="0"/>
            </a:endParaRPr>
          </a:p>
          <a:p>
            <a:pPr algn="r"/>
            <a:r>
              <a:rPr lang="es-419" sz="2000" b="1" dirty="0" smtClean="0">
                <a:latin typeface="Arial Narrow" panose="020B0606020202030204" pitchFamily="34" charset="0"/>
              </a:rPr>
              <a:t>31/03/2019</a:t>
            </a:r>
          </a:p>
          <a:p>
            <a:pPr algn="r"/>
            <a:endParaRPr lang="es-419" sz="2600" b="1" dirty="0">
              <a:latin typeface="Arial Narrow" panose="020B0606020202030204" pitchFamily="34" charset="0"/>
            </a:endParaRPr>
          </a:p>
          <a:p>
            <a:pPr algn="r"/>
            <a:r>
              <a:rPr lang="es-419" sz="800" b="1" dirty="0" smtClean="0">
                <a:latin typeface="Arial Narrow" panose="020B0606020202030204" pitchFamily="34" charset="0"/>
              </a:rPr>
              <a:t> </a:t>
            </a:r>
          </a:p>
          <a:p>
            <a:pPr algn="r"/>
            <a:endParaRPr lang="es-419" sz="800" b="1" dirty="0">
              <a:latin typeface="Arial Narrow" panose="020B0606020202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588224" y="6201051"/>
            <a:ext cx="221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000" dirty="0" smtClean="0">
                <a:solidFill>
                  <a:schemeClr val="bg1"/>
                </a:solidFill>
              </a:rPr>
              <a:t>Elaboró: Oficina Asesora de Planeación</a:t>
            </a:r>
            <a:endParaRPr lang="es-419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4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xmlns="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xmlns="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" name="Rectángulo redondeado 2"/>
          <p:cNvSpPr/>
          <p:nvPr/>
        </p:nvSpPr>
        <p:spPr>
          <a:xfrm>
            <a:off x="2649043" y="6165304"/>
            <a:ext cx="4464496" cy="36004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500" dirty="0" smtClean="0">
                <a:solidFill>
                  <a:schemeClr val="tx1"/>
                </a:solidFill>
              </a:rPr>
              <a:t>Total </a:t>
            </a:r>
            <a:r>
              <a:rPr lang="es-419" sz="1500" dirty="0">
                <a:solidFill>
                  <a:schemeClr val="tx1"/>
                </a:solidFill>
              </a:rPr>
              <a:t>P</a:t>
            </a:r>
            <a:r>
              <a:rPr lang="es-419" sz="1500" dirty="0" smtClean="0">
                <a:solidFill>
                  <a:schemeClr val="tx1"/>
                </a:solidFill>
              </a:rPr>
              <a:t>resupuesto de </a:t>
            </a:r>
            <a:r>
              <a:rPr lang="es-ES" sz="1500" dirty="0" smtClean="0">
                <a:solidFill>
                  <a:schemeClr val="tx1"/>
                </a:solidFill>
              </a:rPr>
              <a:t>Inversión</a:t>
            </a:r>
            <a:r>
              <a:rPr lang="es-419" sz="1500" dirty="0" smtClean="0">
                <a:solidFill>
                  <a:schemeClr val="tx1"/>
                </a:solidFill>
              </a:rPr>
              <a:t>:</a:t>
            </a:r>
            <a:r>
              <a:rPr lang="es-ES" sz="1500" dirty="0" smtClean="0">
                <a:solidFill>
                  <a:schemeClr val="tx1"/>
                </a:solidFill>
              </a:rPr>
              <a:t> $7.000.000.000</a:t>
            </a:r>
            <a:endParaRPr lang="es-CO" sz="1500" dirty="0">
              <a:solidFill>
                <a:schemeClr val="tx1"/>
              </a:solidFill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1547664" y="1563220"/>
            <a:ext cx="6328270" cy="3783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 smtClean="0"/>
              <a:t>Distribución porcentual presupuesto inversión 2019</a:t>
            </a:r>
            <a:endParaRPr lang="es-CO" sz="2000" dirty="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370335"/>
              </p:ext>
            </p:extLst>
          </p:nvPr>
        </p:nvGraphicFramePr>
        <p:xfrm>
          <a:off x="899590" y="2212316"/>
          <a:ext cx="7344817" cy="380897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3909736"/>
                <a:gridCol w="1851446"/>
                <a:gridCol w="1583635"/>
              </a:tblGrid>
              <a:tr h="5296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000" b="1" dirty="0">
                          <a:effectLst/>
                        </a:rPr>
                        <a:t>Proyecto</a:t>
                      </a:r>
                      <a:endParaRPr lang="es-419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000" b="1" dirty="0">
                          <a:effectLst/>
                        </a:rPr>
                        <a:t>Total Inversión</a:t>
                      </a:r>
                      <a:endParaRPr lang="es-419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000" b="1" dirty="0">
                          <a:effectLst/>
                        </a:rPr>
                        <a:t>% Participación</a:t>
                      </a:r>
                      <a:endParaRPr lang="es-419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4252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 dirty="0">
                          <a:effectLst/>
                        </a:rPr>
                        <a:t>FORTALECIMIENTO DE LA GESTIÓN DE LA TECNOLOGÍA DE LA INFORMACIÓN Y LAS COMUNICACIONES (TICS) DE LA SUPERINTENDENCIA DEL SUBSIDIO FAMILIAR, BAJO EL MARCO DE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 dirty="0">
                          <a:effectLst/>
                        </a:rPr>
                        <a:t>REFERENCIA DE ARQUITECTURA EMPRESARIAL (MRAE).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>
                          <a:effectLst/>
                        </a:rPr>
                        <a:t>$2.825.211.185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>
                          <a:effectLst/>
                        </a:rPr>
                        <a:t>40%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8189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 dirty="0">
                          <a:effectLst/>
                        </a:rPr>
                        <a:t>FORTALECIMIENTO DE LA CAPACIDAD INSTITUCIONAL PARA MEJORAR LA INSPECCIÓN, VIGILANCIA Y CONTROL DE LA SUPERINTENDENCIA DEL SUBSIDIO FAMILIAR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>
                          <a:effectLst/>
                        </a:rPr>
                        <a:t>$2.400.000.000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>
                          <a:effectLst/>
                        </a:rPr>
                        <a:t>34%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657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>
                          <a:effectLst/>
                        </a:rPr>
                        <a:t>IMPLEMENTACIÓN DEL SISTEMA INTEGRADO DE GESTIÓN DOCUMENTAL DE LA SUPERINTENDENCIA DEL SUBSIDIO FAMILIAR</a:t>
                      </a:r>
                      <a:endParaRPr lang="es-419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>
                          <a:effectLst/>
                        </a:rPr>
                        <a:t>$1.045.900.000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>
                          <a:effectLst/>
                        </a:rPr>
                        <a:t>15%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657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>
                          <a:effectLst/>
                        </a:rPr>
                        <a:t>MEJORAMIENTO DEL PROCESO DE INTERACCIÓN CON EL CIUDADANO EN LA SUPERINTENDENCIA DE SUBSIDIO FAMILIAR</a:t>
                      </a:r>
                      <a:endParaRPr lang="es-419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>
                          <a:effectLst/>
                        </a:rPr>
                        <a:t>$328.888.815</a:t>
                      </a:r>
                      <a:endParaRPr lang="es-419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>
                          <a:effectLst/>
                        </a:rPr>
                        <a:t>5%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8189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>
                          <a:effectLst/>
                        </a:rPr>
                        <a:t>FORTALECIMIENTO ESTRATÉGICO DEL TALENTO HUMANO PARA LA GESTIÓN ORGANIZACIONAL DE LA SUPERINTENDENCIA DEL SUBSIDIO FAMILIAR</a:t>
                      </a:r>
                      <a:endParaRPr lang="es-419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>
                          <a:effectLst/>
                        </a:rPr>
                        <a:t>$200.000.000</a:t>
                      </a:r>
                      <a:endParaRPr lang="es-419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>
                          <a:effectLst/>
                        </a:rPr>
                        <a:t>3%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4145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 dirty="0">
                          <a:effectLst/>
                        </a:rPr>
                        <a:t>ESTUDIOS PARA LA GESTIÓN DEL CONOCIMIENTO DEL SISTEMA DEL SUBSIDIO FAMILIAR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>
                          <a:effectLst/>
                        </a:rPr>
                        <a:t>$200.000.000</a:t>
                      </a:r>
                      <a:endParaRPr lang="es-419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>
                          <a:effectLst/>
                        </a:rPr>
                        <a:t>3%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221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xmlns="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xmlns="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" name="Rectángulo redondeado 3"/>
          <p:cNvSpPr/>
          <p:nvPr/>
        </p:nvSpPr>
        <p:spPr>
          <a:xfrm>
            <a:off x="1533820" y="1031109"/>
            <a:ext cx="6328270" cy="3783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/>
              <a:t>Ejecución presupuestal inversión, </a:t>
            </a:r>
            <a:r>
              <a:rPr lang="es-419" sz="2000" dirty="0" smtClean="0"/>
              <a:t>C</a:t>
            </a:r>
            <a:r>
              <a:rPr lang="es-ES" sz="2000" dirty="0" err="1" smtClean="0"/>
              <a:t>orte</a:t>
            </a:r>
            <a:r>
              <a:rPr lang="es-ES" sz="2000" dirty="0"/>
              <a:t>: </a:t>
            </a:r>
            <a:r>
              <a:rPr lang="es-CO" sz="2000" dirty="0"/>
              <a:t>3</a:t>
            </a:r>
            <a:r>
              <a:rPr lang="es-419" sz="2000" dirty="0"/>
              <a:t>1</a:t>
            </a:r>
            <a:r>
              <a:rPr lang="es-ES" sz="2000" dirty="0"/>
              <a:t>/0</a:t>
            </a:r>
            <a:r>
              <a:rPr lang="es-419" sz="2000" dirty="0"/>
              <a:t>3</a:t>
            </a:r>
            <a:r>
              <a:rPr lang="es-ES" sz="2000" dirty="0"/>
              <a:t>/2019</a:t>
            </a:r>
            <a:endParaRPr lang="es-CO" sz="1500" dirty="0"/>
          </a:p>
        </p:txBody>
      </p:sp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204402"/>
              </p:ext>
            </p:extLst>
          </p:nvPr>
        </p:nvGraphicFramePr>
        <p:xfrm>
          <a:off x="2987824" y="1693653"/>
          <a:ext cx="2501900" cy="271145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1224136"/>
                <a:gridCol w="1277764"/>
              </a:tblGrid>
              <a:tr h="2711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000" dirty="0">
                          <a:effectLst/>
                        </a:rPr>
                        <a:t>Apropiación Vigente </a:t>
                      </a:r>
                      <a:endParaRPr lang="es-419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000" dirty="0">
                          <a:effectLst/>
                        </a:rPr>
                        <a:t>$    7.000.000.000</a:t>
                      </a:r>
                      <a:endParaRPr lang="es-419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4" name="Tab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500496"/>
              </p:ext>
            </p:extLst>
          </p:nvPr>
        </p:nvGraphicFramePr>
        <p:xfrm>
          <a:off x="3275856" y="2132749"/>
          <a:ext cx="1872208" cy="793878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1296144"/>
                <a:gridCol w="576064"/>
              </a:tblGrid>
              <a:tr h="1453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b="1" dirty="0" smtClean="0">
                          <a:effectLst/>
                        </a:rPr>
                        <a:t>Estado</a:t>
                      </a:r>
                      <a:endParaRPr lang="es-419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b="1" dirty="0">
                          <a:effectLst/>
                        </a:rPr>
                        <a:t>%</a:t>
                      </a:r>
                      <a:endParaRPr lang="es-419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b"/>
                </a:tc>
              </a:tr>
              <a:tr h="2609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>
                          <a:effectLst/>
                        </a:rPr>
                        <a:t>Compromisos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>
                          <a:effectLst/>
                        </a:rPr>
                        <a:t>23.62%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</a:tr>
              <a:tr h="1054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>
                          <a:effectLst/>
                        </a:rPr>
                        <a:t>Obligaciones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>
                          <a:effectLst/>
                        </a:rPr>
                        <a:t>0%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</a:tr>
              <a:tr h="2292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>
                          <a:effectLst/>
                        </a:rPr>
                        <a:t>Pagos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>
                          <a:effectLst/>
                        </a:rPr>
                        <a:t>0%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</a:tr>
            </a:tbl>
          </a:graphicData>
        </a:graphic>
      </p:graphicFrame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054723"/>
              </p:ext>
            </p:extLst>
          </p:nvPr>
        </p:nvGraphicFramePr>
        <p:xfrm>
          <a:off x="539555" y="3094578"/>
          <a:ext cx="8208910" cy="3142734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3039151"/>
                <a:gridCol w="1066048"/>
                <a:gridCol w="839937"/>
                <a:gridCol w="733071"/>
                <a:gridCol w="733071"/>
                <a:gridCol w="698025"/>
                <a:gridCol w="621503"/>
                <a:gridCol w="478104"/>
              </a:tblGrid>
              <a:tr h="3489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dirty="0" smtClean="0">
                          <a:effectLst/>
                        </a:rPr>
                        <a:t>NOMBRE DE LOS PROYECTOS DE INVERSIÓN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dirty="0" smtClean="0">
                          <a:effectLst/>
                        </a:rPr>
                        <a:t>Apropiación vigente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dirty="0" smtClean="0">
                          <a:effectLst/>
                        </a:rPr>
                        <a:t>Compromisos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dirty="0" smtClean="0">
                          <a:effectLst/>
                        </a:rPr>
                        <a:t>Obligaciones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dirty="0" smtClean="0">
                          <a:effectLst/>
                        </a:rPr>
                        <a:t>Pagos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700" dirty="0" smtClean="0">
                          <a:effectLst/>
                        </a:rPr>
                        <a:t>% Compromiso</a:t>
                      </a:r>
                      <a:endParaRPr lang="es-419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700" dirty="0" smtClean="0">
                          <a:effectLst/>
                        </a:rPr>
                        <a:t>% Obligado</a:t>
                      </a:r>
                      <a:endParaRPr lang="es-419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700" dirty="0" smtClean="0">
                          <a:effectLst/>
                        </a:rPr>
                        <a:t>% Pagos</a:t>
                      </a:r>
                      <a:endParaRPr lang="es-419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</a:tr>
              <a:tr h="60165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smtClean="0">
                          <a:effectLst/>
                        </a:rPr>
                        <a:t>FORTALECIMIENTO DE LA GESTIÓN DE LA TECNOLOGÍA DE LA INFORMACIÓN Y LAS COMUNICACIONES (TICS) DE LA SUPERINTENDENCIA DEL SUBSIDIO FAMILIAR, BAJO EL MARCO DE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smtClean="0">
                          <a:effectLst/>
                        </a:rPr>
                        <a:t>REFERENCIA DE ARQUITECTURA EMPRESARIAL (MRAE).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dirty="0">
                          <a:effectLst/>
                        </a:rPr>
                        <a:t>$    2.825.211.185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 smtClean="0">
                          <a:effectLst/>
                        </a:rPr>
                        <a:t>$    </a:t>
                      </a:r>
                      <a:r>
                        <a:rPr lang="es-419" sz="800" kern="1200" dirty="0">
                          <a:effectLst/>
                        </a:rPr>
                        <a:t>607.138.381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$  </a:t>
                      </a:r>
                      <a:r>
                        <a:rPr lang="es-419" sz="800" kern="1200" dirty="0" smtClean="0">
                          <a:effectLst/>
                        </a:rPr>
                        <a:t>                   </a:t>
                      </a:r>
                      <a:r>
                        <a:rPr lang="es-419" sz="800" kern="1200" dirty="0">
                          <a:effectLst/>
                        </a:rPr>
                        <a:t>-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$            </a:t>
                      </a:r>
                      <a:r>
                        <a:rPr lang="es-419" sz="800" kern="1200" dirty="0" smtClean="0">
                          <a:effectLst/>
                        </a:rPr>
                        <a:t>         </a:t>
                      </a:r>
                      <a:r>
                        <a:rPr lang="es-419" sz="800" kern="1200" dirty="0">
                          <a:effectLst/>
                        </a:rPr>
                        <a:t>-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21,5%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0,0%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419" sz="800" kern="1200">
                          <a:effectLst/>
                        </a:rPr>
                        <a:t>0,0%</a:t>
                      </a:r>
                      <a:endParaRPr lang="es-419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</a:tr>
              <a:tr h="4525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smtClean="0">
                          <a:effectLst/>
                        </a:rPr>
                        <a:t>FORTALECIMIENTO DE LA CAPACIDAD INSTITUCIONAL PARA MEJORAR LA INSPECCIÓN, VIGILANCIA Y CONTROL DE LA SUPERINTENDENCIA DEL SUBSIDIO FAMILIAR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>
                          <a:effectLst/>
                        </a:rPr>
                        <a:t>$    2.400.000.000</a:t>
                      </a:r>
                      <a:endParaRPr lang="es-419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 smtClean="0">
                          <a:effectLst/>
                        </a:rPr>
                        <a:t>$    886.399.998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$    </a:t>
                      </a:r>
                      <a:r>
                        <a:rPr lang="es-419" sz="800" kern="1200" dirty="0" smtClean="0">
                          <a:effectLst/>
                        </a:rPr>
                        <a:t>                 </a:t>
                      </a:r>
                      <a:r>
                        <a:rPr lang="es-419" sz="800" kern="1200" dirty="0">
                          <a:effectLst/>
                        </a:rPr>
                        <a:t>-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$           </a:t>
                      </a:r>
                      <a:r>
                        <a:rPr lang="es-419" sz="800" kern="1200" dirty="0" smtClean="0">
                          <a:effectLst/>
                        </a:rPr>
                        <a:t>          </a:t>
                      </a:r>
                      <a:r>
                        <a:rPr lang="es-419" sz="800" kern="1200" dirty="0">
                          <a:effectLst/>
                        </a:rPr>
                        <a:t>-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419" sz="800" kern="1200">
                          <a:effectLst/>
                        </a:rPr>
                        <a:t>36,9%</a:t>
                      </a:r>
                      <a:endParaRPr lang="es-419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0,0%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419" sz="800" kern="1200">
                          <a:effectLst/>
                        </a:rPr>
                        <a:t>0,0%</a:t>
                      </a:r>
                      <a:endParaRPr lang="es-419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</a:tr>
              <a:tr h="3771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smtClean="0">
                          <a:effectLst/>
                        </a:rPr>
                        <a:t>IMPLEMENTACIÓN DEL SISTEMA INTEGRADO DE GESTIÓN DOCUMENTAL DE LA SUPERINTENDENCIA DEL SUBSIDIO FAMILIAR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>
                          <a:effectLst/>
                        </a:rPr>
                        <a:t>$    1.045.900.000</a:t>
                      </a:r>
                      <a:endParaRPr lang="es-419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 smtClean="0">
                          <a:effectLst/>
                        </a:rPr>
                        <a:t>$                         </a:t>
                      </a:r>
                      <a:r>
                        <a:rPr lang="es-419" sz="800" kern="1200" dirty="0">
                          <a:effectLst/>
                        </a:rPr>
                        <a:t>-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$   </a:t>
                      </a:r>
                      <a:r>
                        <a:rPr lang="es-419" sz="800" kern="1200" dirty="0" smtClean="0">
                          <a:effectLst/>
                        </a:rPr>
                        <a:t>                  </a:t>
                      </a:r>
                      <a:r>
                        <a:rPr lang="es-419" sz="800" kern="1200" dirty="0">
                          <a:effectLst/>
                        </a:rPr>
                        <a:t>-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$       </a:t>
                      </a:r>
                      <a:r>
                        <a:rPr lang="es-419" sz="800" kern="1200" dirty="0" smtClean="0">
                          <a:effectLst/>
                        </a:rPr>
                        <a:t>              </a:t>
                      </a:r>
                      <a:r>
                        <a:rPr lang="es-419" sz="800" kern="1200" dirty="0">
                          <a:effectLst/>
                        </a:rPr>
                        <a:t>-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419" sz="800" kern="1200">
                          <a:effectLst/>
                        </a:rPr>
                        <a:t>0,0%</a:t>
                      </a:r>
                      <a:endParaRPr lang="es-419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0,0%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0,0%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</a:tr>
              <a:tr h="3771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smtClean="0">
                          <a:effectLst/>
                        </a:rPr>
                        <a:t>MEJORAMIENTO DEL PROCESO DE INTERACCIÓN CON EL CIUDADANO EN LA SUPERINTENDENCIA DE SUBSIDIO FAMILIAR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>
                          <a:effectLst/>
                        </a:rPr>
                        <a:t>$        328.888.815</a:t>
                      </a:r>
                      <a:endParaRPr lang="es-419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s-419" sz="800" kern="1200" dirty="0" smtClean="0">
                          <a:effectLst/>
                        </a:rPr>
                        <a:t>$  </a:t>
                      </a:r>
                      <a:r>
                        <a:rPr lang="es-419" sz="800" kern="1200" baseline="0" dirty="0" smtClean="0">
                          <a:effectLst/>
                        </a:rPr>
                        <a:t>    </a:t>
                      </a:r>
                      <a:r>
                        <a:rPr lang="es-419" sz="800" kern="1200" dirty="0" smtClean="0">
                          <a:effectLst/>
                        </a:rPr>
                        <a:t>160.305.852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$  </a:t>
                      </a:r>
                      <a:r>
                        <a:rPr lang="es-419" sz="800" kern="1200" dirty="0" smtClean="0">
                          <a:effectLst/>
                        </a:rPr>
                        <a:t>                   </a:t>
                      </a:r>
                      <a:r>
                        <a:rPr lang="es-419" sz="800" kern="1200" dirty="0">
                          <a:effectLst/>
                        </a:rPr>
                        <a:t>-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$       </a:t>
                      </a:r>
                      <a:r>
                        <a:rPr lang="es-419" sz="800" kern="1200" dirty="0" smtClean="0">
                          <a:effectLst/>
                        </a:rPr>
                        <a:t>              </a:t>
                      </a:r>
                      <a:r>
                        <a:rPr lang="es-419" sz="800" kern="1200" dirty="0">
                          <a:effectLst/>
                        </a:rPr>
                        <a:t>-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419" sz="800" kern="1200">
                          <a:effectLst/>
                        </a:rPr>
                        <a:t>48,7%</a:t>
                      </a:r>
                      <a:endParaRPr lang="es-419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419" sz="800" kern="1200">
                          <a:effectLst/>
                        </a:rPr>
                        <a:t>0,0%</a:t>
                      </a:r>
                      <a:endParaRPr lang="es-419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0,0%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</a:tr>
              <a:tr h="4525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smtClean="0">
                          <a:effectLst/>
                        </a:rPr>
                        <a:t>FORTALECIMIENTO ESTRATÉGICO DEL TALENTO HUMANO PARA LA GESTIÓN ORGANIZACIONAL DE LA SUPERINTENDENCIA DEL SUBSIDIO FAMILIAR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>
                          <a:effectLst/>
                        </a:rPr>
                        <a:t>$        200.000.000</a:t>
                      </a:r>
                      <a:endParaRPr lang="es-419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s-419" sz="800" kern="1200" dirty="0" smtClean="0">
                          <a:effectLst/>
                        </a:rPr>
                        <a:t>$                           </a:t>
                      </a:r>
                      <a:r>
                        <a:rPr lang="es-419" sz="800" kern="1200" dirty="0">
                          <a:effectLst/>
                        </a:rPr>
                        <a:t>-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$      </a:t>
                      </a:r>
                      <a:r>
                        <a:rPr lang="es-419" sz="800" kern="1200" dirty="0" smtClean="0">
                          <a:effectLst/>
                        </a:rPr>
                        <a:t>               </a:t>
                      </a:r>
                      <a:r>
                        <a:rPr lang="es-419" sz="800" kern="1200" dirty="0">
                          <a:effectLst/>
                        </a:rPr>
                        <a:t>-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$            </a:t>
                      </a:r>
                      <a:r>
                        <a:rPr lang="es-419" sz="800" kern="1200" dirty="0" smtClean="0">
                          <a:effectLst/>
                        </a:rPr>
                        <a:t>         </a:t>
                      </a:r>
                      <a:r>
                        <a:rPr lang="es-419" sz="800" kern="1200" dirty="0">
                          <a:effectLst/>
                        </a:rPr>
                        <a:t>-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419" sz="800" kern="1200">
                          <a:effectLst/>
                        </a:rPr>
                        <a:t>0,0%</a:t>
                      </a:r>
                      <a:endParaRPr lang="es-419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0,0%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0,0%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</a:tr>
              <a:tr h="30171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dirty="0" smtClean="0">
                          <a:effectLst/>
                        </a:rPr>
                        <a:t>ESTUDIOS PARA LA GESTIÓN DEL CONOCIMIENTO DEL SISTEMA DEL SUBSIDIO FAMILIAR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>
                          <a:effectLst/>
                        </a:rPr>
                        <a:t>$        200.000.000</a:t>
                      </a:r>
                      <a:endParaRPr lang="es-419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 smtClean="0">
                          <a:effectLst/>
                        </a:rPr>
                        <a:t>$                          -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$      </a:t>
                      </a:r>
                      <a:r>
                        <a:rPr lang="es-419" sz="800" kern="1200" dirty="0" smtClean="0">
                          <a:effectLst/>
                        </a:rPr>
                        <a:t>               </a:t>
                      </a:r>
                      <a:r>
                        <a:rPr lang="es-419" sz="800" kern="1200" dirty="0">
                          <a:effectLst/>
                        </a:rPr>
                        <a:t>-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$                </a:t>
                      </a:r>
                      <a:r>
                        <a:rPr lang="es-419" sz="800" kern="1200" dirty="0" smtClean="0">
                          <a:effectLst/>
                        </a:rPr>
                        <a:t>     </a:t>
                      </a:r>
                      <a:r>
                        <a:rPr lang="es-419" sz="800" kern="1200" dirty="0">
                          <a:effectLst/>
                        </a:rPr>
                        <a:t>-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0,0%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0,0%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0,0%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</a:tr>
              <a:tr h="230939">
                <a:tc>
                  <a:txBody>
                    <a:bodyPr/>
                    <a:lstStyle/>
                    <a:p>
                      <a:pPr indent="1276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b="1" dirty="0">
                          <a:effectLst/>
                        </a:rPr>
                        <a:t>Total</a:t>
                      </a:r>
                      <a:endParaRPr lang="es-419" sz="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b="1" dirty="0">
                          <a:effectLst/>
                        </a:rPr>
                        <a:t>$    7.000.000.000</a:t>
                      </a:r>
                      <a:endParaRPr lang="es-419" sz="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b="1" kern="1200" dirty="0" smtClean="0">
                          <a:effectLst/>
                        </a:rPr>
                        <a:t>$ 1.653.844.231    </a:t>
                      </a:r>
                      <a:endParaRPr lang="es-419" sz="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b="1" kern="1200" dirty="0">
                          <a:effectLst/>
                        </a:rPr>
                        <a:t> $                    -   </a:t>
                      </a:r>
                      <a:endParaRPr lang="es-419" sz="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b="1" kern="1200" dirty="0">
                          <a:effectLst/>
                        </a:rPr>
                        <a:t> $              </a:t>
                      </a:r>
                      <a:r>
                        <a:rPr lang="es-419" sz="800" b="1" kern="1200" dirty="0" smtClean="0">
                          <a:effectLst/>
                        </a:rPr>
                        <a:t>       </a:t>
                      </a:r>
                      <a:r>
                        <a:rPr lang="es-419" sz="800" b="1" kern="1200" dirty="0">
                          <a:effectLst/>
                        </a:rPr>
                        <a:t>-   </a:t>
                      </a:r>
                      <a:endParaRPr lang="es-419" sz="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b="1" dirty="0">
                          <a:effectLst/>
                        </a:rPr>
                        <a:t>23.62%</a:t>
                      </a:r>
                      <a:endParaRPr lang="es-419" sz="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b="1" dirty="0">
                          <a:effectLst/>
                        </a:rPr>
                        <a:t>0%</a:t>
                      </a:r>
                      <a:endParaRPr lang="es-419" sz="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b="1" dirty="0">
                          <a:effectLst/>
                        </a:rPr>
                        <a:t>0%</a:t>
                      </a:r>
                      <a:endParaRPr lang="es-419" sz="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</a:tr>
            </a:tbl>
          </a:graphicData>
        </a:graphic>
      </p:graphicFrame>
      <p:sp>
        <p:nvSpPr>
          <p:cNvPr id="16" name="Rectángulo 15"/>
          <p:cNvSpPr/>
          <p:nvPr/>
        </p:nvSpPr>
        <p:spPr>
          <a:xfrm>
            <a:off x="539552" y="6309320"/>
            <a:ext cx="29172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419" sz="800" dirty="0" smtClean="0"/>
              <a:t>Fuente</a:t>
            </a:r>
            <a:r>
              <a:rPr lang="es-419" sz="800" dirty="0"/>
              <a:t>: </a:t>
            </a:r>
            <a:r>
              <a:rPr lang="es-419" sz="800" dirty="0" smtClean="0"/>
              <a:t>SIIF-Nación – Ministerio de Hacienda y Crédito Público </a:t>
            </a:r>
          </a:p>
          <a:p>
            <a:r>
              <a:rPr lang="es-419" sz="800" dirty="0"/>
              <a:t> </a:t>
            </a:r>
            <a:r>
              <a:rPr lang="es-419" sz="800" dirty="0" smtClean="0"/>
              <a:t>              SPI-Departamento </a:t>
            </a:r>
            <a:r>
              <a:rPr lang="es-419" sz="800" dirty="0"/>
              <a:t>Nacional de Planeación</a:t>
            </a:r>
          </a:p>
        </p:txBody>
      </p:sp>
    </p:spTree>
    <p:extLst>
      <p:ext uri="{BB962C8B-B14F-4D97-AF65-F5344CB8AC3E}">
        <p14:creationId xmlns:p14="http://schemas.microsoft.com/office/powerpoint/2010/main" val="209116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xmlns="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xmlns="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5020213"/>
              </p:ext>
            </p:extLst>
          </p:nvPr>
        </p:nvGraphicFramePr>
        <p:xfrm>
          <a:off x="899592" y="1556792"/>
          <a:ext cx="6934178" cy="4439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0" name="Rectángulo 9"/>
          <p:cNvSpPr/>
          <p:nvPr/>
        </p:nvSpPr>
        <p:spPr>
          <a:xfrm>
            <a:off x="1043608" y="6022453"/>
            <a:ext cx="29172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419" sz="800" dirty="0" smtClean="0"/>
              <a:t>Fuente</a:t>
            </a:r>
            <a:r>
              <a:rPr lang="es-419" sz="800" dirty="0"/>
              <a:t>: </a:t>
            </a:r>
            <a:r>
              <a:rPr lang="es-419" sz="800" dirty="0" smtClean="0"/>
              <a:t>SIIF-Nación – Ministerio de Hacienda y Crédito Público </a:t>
            </a:r>
          </a:p>
          <a:p>
            <a:r>
              <a:rPr lang="es-419" sz="800" dirty="0"/>
              <a:t> </a:t>
            </a:r>
            <a:r>
              <a:rPr lang="es-419" sz="800" dirty="0" smtClean="0"/>
              <a:t>              SPI-Departamento </a:t>
            </a:r>
            <a:r>
              <a:rPr lang="es-419" sz="800" dirty="0"/>
              <a:t>Nacional de Planeación</a:t>
            </a:r>
          </a:p>
        </p:txBody>
      </p:sp>
    </p:spTree>
    <p:extLst>
      <p:ext uri="{BB962C8B-B14F-4D97-AF65-F5344CB8AC3E}">
        <p14:creationId xmlns:p14="http://schemas.microsoft.com/office/powerpoint/2010/main" val="90065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lantilla  Power Point" id="{6CFFCC78-DFFA-4828-B453-330CFDC76396}" vid="{A3291A50-899F-4D56-BE79-C05A3E13D7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1282</TotalTime>
  <Words>481</Words>
  <Application>Microsoft Office PowerPoint</Application>
  <PresentationFormat>Presentación en pantalla (4:3)</PresentationFormat>
  <Paragraphs>122</Paragraphs>
  <Slides>4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Pablo Emilio Vidarte Coronado</dc:creator>
  <cp:lastModifiedBy>Paola Milena Villada Castaño</cp:lastModifiedBy>
  <cp:revision>123</cp:revision>
  <cp:lastPrinted>2019-03-18T21:50:23Z</cp:lastPrinted>
  <dcterms:created xsi:type="dcterms:W3CDTF">2015-02-25T13:32:47Z</dcterms:created>
  <dcterms:modified xsi:type="dcterms:W3CDTF">2019-05-21T17:53:56Z</dcterms:modified>
</cp:coreProperties>
</file>