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83" r:id="rId4"/>
    <p:sldId id="282" r:id="rId5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0" autoAdjust="0"/>
    <p:restoredTop sz="94660"/>
  </p:normalViewPr>
  <p:slideViewPr>
    <p:cSldViewPr>
      <p:cViewPr varScale="1">
        <p:scale>
          <a:sx n="130" d="100"/>
          <a:sy n="130" d="100"/>
        </p:scale>
        <p:origin x="144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419" sz="1200" b="1" i="0" baseline="0">
                <a:effectLst/>
              </a:rPr>
              <a:t>EJECUCIÓN PRESUPUESTAL DE LOS PROYECTOS DE INVERSIÓN</a:t>
            </a:r>
            <a:endParaRPr lang="es-419" sz="1200">
              <a:effectLst/>
            </a:endParaRPr>
          </a:p>
          <a:p>
            <a:pPr>
              <a:defRPr sz="1200"/>
            </a:pPr>
            <a:r>
              <a:rPr lang="es-419" sz="1200" b="1" i="0" baseline="0">
                <a:effectLst/>
              </a:rPr>
              <a:t> CORTE: 30/06/2019</a:t>
            </a:r>
            <a:endParaRPr lang="es-419" sz="1200">
              <a:effectLst/>
            </a:endParaRPr>
          </a:p>
        </c:rich>
      </c:tx>
      <c:layout>
        <c:manualLayout>
          <c:xMode val="edge"/>
          <c:yMode val="edge"/>
          <c:x val="0.22903928071355836"/>
          <c:y val="1.72042987446551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419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Hoja1!$C$4</c:f>
              <c:strCache>
                <c:ptCount val="1"/>
                <c:pt idx="0">
                  <c:v>Apropiación vigente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1664911849753702E-5"/>
                  <c:y val="1.1749928570436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1588565200128458E-17"/>
                  <c:y val="8.46184219300656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Hoja1!$B$5:$B$10</c:f>
              <c:strCache>
                <c:ptCount val="6"/>
                <c:pt idx="0">
                  <c:v>TIC</c:v>
                </c:pt>
                <c:pt idx="1">
                  <c:v>Capacidad Institucional</c:v>
                </c:pt>
                <c:pt idx="2">
                  <c:v>Gestion Documental</c:v>
                </c:pt>
                <c:pt idx="3">
                  <c:v>Interaccion con el Ciudadano</c:v>
                </c:pt>
                <c:pt idx="4">
                  <c:v>Talento Humano</c:v>
                </c:pt>
                <c:pt idx="5">
                  <c:v>Estudios</c:v>
                </c:pt>
              </c:strCache>
            </c:strRef>
          </c:cat>
          <c:val>
            <c:numRef>
              <c:f>Hoja1!$C$5:$C$10</c:f>
              <c:numCache>
                <c:formatCode>"$"#,##0_);[Red]\("$"#,##0\)</c:formatCode>
                <c:ptCount val="6"/>
                <c:pt idx="0">
                  <c:v>2825211185</c:v>
                </c:pt>
                <c:pt idx="1">
                  <c:v>2400000000</c:v>
                </c:pt>
                <c:pt idx="2">
                  <c:v>1045900000</c:v>
                </c:pt>
                <c:pt idx="3">
                  <c:v>328888815</c:v>
                </c:pt>
                <c:pt idx="4">
                  <c:v>200000000</c:v>
                </c:pt>
                <c:pt idx="5">
                  <c:v>200000000</c:v>
                </c:pt>
              </c:numCache>
            </c:numRef>
          </c:val>
        </c:ser>
        <c:ser>
          <c:idx val="1"/>
          <c:order val="1"/>
          <c:tx>
            <c:strRef>
              <c:f>Hoja1!$D$4</c:f>
              <c:strCache>
                <c:ptCount val="1"/>
                <c:pt idx="0">
                  <c:v>Compromisos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Hoja1!$B$5:$B$10</c:f>
              <c:strCache>
                <c:ptCount val="6"/>
                <c:pt idx="0">
                  <c:v>TIC</c:v>
                </c:pt>
                <c:pt idx="1">
                  <c:v>Capacidad Institucional</c:v>
                </c:pt>
                <c:pt idx="2">
                  <c:v>Gestion Documental</c:v>
                </c:pt>
                <c:pt idx="3">
                  <c:v>Interaccion con el Ciudadano</c:v>
                </c:pt>
                <c:pt idx="4">
                  <c:v>Talento Humano</c:v>
                </c:pt>
                <c:pt idx="5">
                  <c:v>Estudios</c:v>
                </c:pt>
              </c:strCache>
            </c:strRef>
          </c:cat>
          <c:val>
            <c:numRef>
              <c:f>Hoja1!$D$5:$D$10</c:f>
              <c:numCache>
                <c:formatCode>"$"#,##0_);[Red]\("$"#,##0\)</c:formatCode>
                <c:ptCount val="6"/>
                <c:pt idx="0">
                  <c:v>622780463</c:v>
                </c:pt>
                <c:pt idx="1">
                  <c:v>1389713357</c:v>
                </c:pt>
                <c:pt idx="2">
                  <c:v>127601667</c:v>
                </c:pt>
                <c:pt idx="3">
                  <c:v>160305852</c:v>
                </c:pt>
                <c:pt idx="4">
                  <c:v>80000000</c:v>
                </c:pt>
                <c:pt idx="5" formatCode="_-&quot;$&quot;* #,##0_-;\-&quot;$&quot;* #,##0_-;_-&quot;$&quot;* &quot;-&quot;??_-;_-@_-">
                  <c:v>0</c:v>
                </c:pt>
              </c:numCache>
            </c:numRef>
          </c:val>
        </c:ser>
        <c:ser>
          <c:idx val="2"/>
          <c:order val="2"/>
          <c:tx>
            <c:strRef>
              <c:f>Hoja1!$E$4</c:f>
              <c:strCache>
                <c:ptCount val="1"/>
                <c:pt idx="0">
                  <c:v>Obligaciones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Hoja1!$B$5:$B$10</c:f>
              <c:strCache>
                <c:ptCount val="6"/>
                <c:pt idx="0">
                  <c:v>TIC</c:v>
                </c:pt>
                <c:pt idx="1">
                  <c:v>Capacidad Institucional</c:v>
                </c:pt>
                <c:pt idx="2">
                  <c:v>Gestion Documental</c:v>
                </c:pt>
                <c:pt idx="3">
                  <c:v>Interaccion con el Ciudadano</c:v>
                </c:pt>
                <c:pt idx="4">
                  <c:v>Talento Humano</c:v>
                </c:pt>
                <c:pt idx="5">
                  <c:v>Estudios</c:v>
                </c:pt>
              </c:strCache>
            </c:strRef>
          </c:cat>
          <c:val>
            <c:numRef>
              <c:f>Hoja1!$E$5:$E$10</c:f>
              <c:numCache>
                <c:formatCode>_-"$"* #,##0_-;\-"$"* #,##0_-;_-"$"* "-"??_-;_-@_-</c:formatCode>
                <c:ptCount val="6"/>
                <c:pt idx="0">
                  <c:v>259237573</c:v>
                </c:pt>
                <c:pt idx="1">
                  <c:v>245350126</c:v>
                </c:pt>
                <c:pt idx="2">
                  <c:v>0</c:v>
                </c:pt>
                <c:pt idx="3">
                  <c:v>27251995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Hoja1!$F$4</c:f>
              <c:strCache>
                <c:ptCount val="1"/>
                <c:pt idx="0">
                  <c:v>Pagos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Hoja1!$B$5:$B$10</c:f>
              <c:strCache>
                <c:ptCount val="6"/>
                <c:pt idx="0">
                  <c:v>TIC</c:v>
                </c:pt>
                <c:pt idx="1">
                  <c:v>Capacidad Institucional</c:v>
                </c:pt>
                <c:pt idx="2">
                  <c:v>Gestion Documental</c:v>
                </c:pt>
                <c:pt idx="3">
                  <c:v>Interaccion con el Ciudadano</c:v>
                </c:pt>
                <c:pt idx="4">
                  <c:v>Talento Humano</c:v>
                </c:pt>
                <c:pt idx="5">
                  <c:v>Estudios</c:v>
                </c:pt>
              </c:strCache>
            </c:strRef>
          </c:cat>
          <c:val>
            <c:numRef>
              <c:f>Hoja1!$F$5:$F$10</c:f>
              <c:numCache>
                <c:formatCode>_-"$"* #,##0_-;\-"$"* #,##0_-;_-"$"* "-"??_-;_-@_-</c:formatCode>
                <c:ptCount val="6"/>
                <c:pt idx="0">
                  <c:v>259237573</c:v>
                </c:pt>
                <c:pt idx="1">
                  <c:v>245350126</c:v>
                </c:pt>
                <c:pt idx="2">
                  <c:v>0</c:v>
                </c:pt>
                <c:pt idx="3">
                  <c:v>27251996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167301200"/>
        <c:axId val="-1167302288"/>
      </c:barChart>
      <c:catAx>
        <c:axId val="-1167301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-1167302288"/>
        <c:crosses val="autoZero"/>
        <c:auto val="1"/>
        <c:lblAlgn val="ctr"/>
        <c:lblOffset val="100"/>
        <c:noMultiLvlLbl val="0"/>
      </c:catAx>
      <c:valAx>
        <c:axId val="-1167302288"/>
        <c:scaling>
          <c:orientation val="minMax"/>
        </c:scaling>
        <c:delete val="1"/>
        <c:axPos val="l"/>
        <c:numFmt formatCode="&quot;$&quot;#,##0_);[Red]\(&quot;$&quot;#,##0\)" sourceLinked="1"/>
        <c:majorTickMark val="none"/>
        <c:minorTickMark val="none"/>
        <c:tickLblPos val="nextTo"/>
        <c:crossAx val="-1167301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4316844509631452"/>
          <c:y val="0.20390728161044475"/>
          <c:w val="0.1774402742202956"/>
          <c:h val="0.123422777038764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419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419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1B79F-6E94-4057-BAA2-9B00FC9D97D0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41C64-812B-41D8-AEDC-BD8568F23D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63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191FD7-CCF4-0540-9381-BE2D0A8A2504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3C3D2-44CD-E64A-9F66-43F1F01888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7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8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6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99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4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104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4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23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8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62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0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4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7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1A32-F4DA-40F7-95C2-4CE4C3C8E5B5}" type="datetimeFigureOut">
              <a:rPr lang="es-CO" smtClean="0"/>
              <a:t>23/07/2019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6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6372225" cy="6858000"/>
          </a:xfrm>
          <a:prstGeom prst="rect">
            <a:avLst/>
          </a:prstGeom>
          <a:solidFill>
            <a:srgbClr val="2278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9525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347864" y="4850117"/>
            <a:ext cx="5364733" cy="136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INFORME </a:t>
            </a:r>
            <a:r>
              <a:rPr lang="es-419" sz="2000" b="1" dirty="0" smtClean="0">
                <a:latin typeface="Arial Narrow" panose="020B0606020202030204" pitchFamily="34" charset="0"/>
              </a:rPr>
              <a:t>II </a:t>
            </a:r>
            <a:r>
              <a:rPr lang="es-419" sz="2000" b="1" dirty="0" smtClean="0">
                <a:latin typeface="Arial Narrow" panose="020B0606020202030204" pitchFamily="34" charset="0"/>
              </a:rPr>
              <a:t>TRIMESTRE</a:t>
            </a:r>
          </a:p>
          <a:p>
            <a:pPr algn="r"/>
            <a:r>
              <a:rPr lang="es-ES" sz="2000" b="1" dirty="0" smtClean="0">
                <a:latin typeface="Arial Narrow" panose="020B0606020202030204" pitchFamily="34" charset="0"/>
              </a:rPr>
              <a:t>EJECUCI</a:t>
            </a:r>
            <a:r>
              <a:rPr lang="es-419" sz="2000" b="1" dirty="0" err="1" smtClean="0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 DE LOS PROYECTOS DE INVERSI</a:t>
            </a:r>
            <a:r>
              <a:rPr lang="es-419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</a:t>
            </a:r>
          </a:p>
          <a:p>
            <a:pPr algn="r"/>
            <a:endParaRPr lang="es-ES" sz="2000" b="1" dirty="0">
              <a:latin typeface="Arial Narrow" panose="020B0606020202030204" pitchFamily="34" charset="0"/>
            </a:endParaRPr>
          </a:p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30/06/2019</a:t>
            </a:r>
            <a:endParaRPr lang="es-419" sz="2000" b="1" dirty="0" smtClean="0">
              <a:latin typeface="Arial Narrow" panose="020B0606020202030204" pitchFamily="34" charset="0"/>
            </a:endParaRPr>
          </a:p>
          <a:p>
            <a:pPr algn="r"/>
            <a:endParaRPr lang="es-419" sz="2600" b="1" dirty="0">
              <a:latin typeface="Arial Narrow" panose="020B0606020202030204" pitchFamily="34" charset="0"/>
            </a:endParaRPr>
          </a:p>
          <a:p>
            <a:pPr algn="r"/>
            <a:r>
              <a:rPr lang="es-419" sz="800" b="1" dirty="0" smtClean="0">
                <a:latin typeface="Arial Narrow" panose="020B0606020202030204" pitchFamily="34" charset="0"/>
              </a:rPr>
              <a:t> </a:t>
            </a:r>
          </a:p>
          <a:p>
            <a:pPr algn="r"/>
            <a:endParaRPr lang="es-419" sz="800" b="1" dirty="0"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88224" y="6201051"/>
            <a:ext cx="221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 smtClean="0">
                <a:solidFill>
                  <a:schemeClr val="bg1"/>
                </a:solidFill>
              </a:rPr>
              <a:t>Elaboró: Oficina Asesora de Planeación</a:t>
            </a:r>
            <a:endParaRPr lang="es-419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=""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=""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Rectángulo redondeado 2"/>
          <p:cNvSpPr/>
          <p:nvPr/>
        </p:nvSpPr>
        <p:spPr>
          <a:xfrm>
            <a:off x="2649043" y="6165304"/>
            <a:ext cx="4464496" cy="36004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dirty="0" smtClean="0">
                <a:solidFill>
                  <a:schemeClr val="tx1"/>
                </a:solidFill>
              </a:rPr>
              <a:t>Total </a:t>
            </a:r>
            <a:r>
              <a:rPr lang="es-419" sz="1500" dirty="0">
                <a:solidFill>
                  <a:schemeClr val="tx1"/>
                </a:solidFill>
              </a:rPr>
              <a:t>P</a:t>
            </a:r>
            <a:r>
              <a:rPr lang="es-419" sz="1500" dirty="0" smtClean="0">
                <a:solidFill>
                  <a:schemeClr val="tx1"/>
                </a:solidFill>
              </a:rPr>
              <a:t>resupuesto de </a:t>
            </a:r>
            <a:r>
              <a:rPr lang="es-ES" sz="1500" dirty="0" smtClean="0">
                <a:solidFill>
                  <a:schemeClr val="tx1"/>
                </a:solidFill>
              </a:rPr>
              <a:t>Inversión</a:t>
            </a:r>
            <a:r>
              <a:rPr lang="es-419" sz="1500" dirty="0" smtClean="0">
                <a:solidFill>
                  <a:schemeClr val="tx1"/>
                </a:solidFill>
              </a:rPr>
              <a:t>:</a:t>
            </a:r>
            <a:r>
              <a:rPr lang="es-ES" sz="1500" dirty="0" smtClean="0">
                <a:solidFill>
                  <a:schemeClr val="tx1"/>
                </a:solidFill>
              </a:rPr>
              <a:t> $7.000.000.000</a:t>
            </a:r>
            <a:endParaRPr lang="es-CO" sz="1500" dirty="0">
              <a:solidFill>
                <a:schemeClr val="tx1"/>
              </a:solidFill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1547664" y="156322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Distribución porcentual presupuesto inversión 2019</a:t>
            </a:r>
            <a:endParaRPr lang="es-CO" sz="2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370335"/>
              </p:ext>
            </p:extLst>
          </p:nvPr>
        </p:nvGraphicFramePr>
        <p:xfrm>
          <a:off x="899590" y="2212316"/>
          <a:ext cx="7344817" cy="380897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909736"/>
                <a:gridCol w="1851446"/>
                <a:gridCol w="1583635"/>
              </a:tblGrid>
              <a:tr h="5296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Proyecto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Total Inversión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% Participación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25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>
                          <a:effectLst/>
                        </a:rPr>
                        <a:t>FORTALECIMIENTO DE LA GESTIÓN DE LA TECNOLOGÍA DE LA INFORMACIÓN Y LAS COMUNICACIONES (TICS) DE LA SUPERINTENDENCIA DEL SUBSIDIO FAMILIAR, BAJO EL MARCO DE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>
                          <a:effectLst/>
                        </a:rPr>
                        <a:t>REFERENCIA DE ARQUITECTURA EMPRESARIAL (MRAE).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$2.825.211.185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40%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18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>
                          <a:effectLst/>
                        </a:rPr>
                        <a:t>FORTALECIMIENTO DE LA CAPACIDAD INSTITUCIONAL PARA MEJORAR LA INSPECCIÓN, VIGILANCIA Y CONTROL DE LA SUPERINTENDENCIA DEL SUBSIDIO FAMILIAR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$2.400.000.000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34%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5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>
                          <a:effectLst/>
                        </a:rPr>
                        <a:t>IMPLEMENTACIÓN DEL SISTEMA INTEGRADO DE GESTIÓN DOCUMENTAL DE LA SUPERINTENDENCIA DEL SUBSIDIO FAMILIAR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$1.045.900.000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15%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5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>
                          <a:effectLst/>
                        </a:rPr>
                        <a:t>MEJORAMIENTO DEL PROCESO DE INTERACCIÓN CON EL CIUDADANO EN LA SUPERINTENDENCIA DE SUBSIDIO FAMILIAR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>
                          <a:effectLst/>
                        </a:rPr>
                        <a:t>$328.888.815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5%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18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>
                          <a:effectLst/>
                        </a:rPr>
                        <a:t>FORTALECIMIENTO ESTRATÉGICO DEL TALENTO HUMANO PARA LA GESTIÓN ORGANIZACIONAL DE LA SUPERINTENDENCIA DEL SUBSIDIO FAMILIAR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>
                          <a:effectLst/>
                        </a:rPr>
                        <a:t>$200.000.000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3%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14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>
                          <a:effectLst/>
                        </a:rPr>
                        <a:t>ESTUDIOS PARA LA GESTIÓN DEL CONOCIMIENTO DEL SISTEMA DEL SUBSIDIO FAMILIAR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>
                          <a:effectLst/>
                        </a:rPr>
                        <a:t>$200.000.000</a:t>
                      </a:r>
                      <a:endParaRPr lang="es-419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>
                          <a:effectLst/>
                        </a:rPr>
                        <a:t>3%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2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=""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=""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ángulo redondeado 3"/>
          <p:cNvSpPr/>
          <p:nvPr/>
        </p:nvSpPr>
        <p:spPr>
          <a:xfrm>
            <a:off x="1533820" y="1031109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/>
              <a:t>Ejecución presupuestal inversión, </a:t>
            </a:r>
            <a:r>
              <a:rPr lang="es-419" sz="2000" dirty="0" smtClean="0"/>
              <a:t>C</a:t>
            </a:r>
            <a:r>
              <a:rPr lang="es-ES" sz="2000" dirty="0" err="1" smtClean="0"/>
              <a:t>orte</a:t>
            </a:r>
            <a:r>
              <a:rPr lang="es-ES" sz="2000" dirty="0"/>
              <a:t>: </a:t>
            </a:r>
            <a:r>
              <a:rPr lang="es-CO" sz="2000" dirty="0" smtClean="0"/>
              <a:t>3</a:t>
            </a:r>
            <a:r>
              <a:rPr lang="es-419" sz="2000" dirty="0" smtClean="0"/>
              <a:t>0</a:t>
            </a:r>
            <a:r>
              <a:rPr lang="es-ES" sz="2000" dirty="0" smtClean="0"/>
              <a:t>/0</a:t>
            </a:r>
            <a:r>
              <a:rPr lang="es-419" sz="2000" dirty="0" smtClean="0"/>
              <a:t>6</a:t>
            </a:r>
            <a:r>
              <a:rPr lang="es-ES" sz="2000" dirty="0" smtClean="0"/>
              <a:t>/2019</a:t>
            </a:r>
            <a:endParaRPr lang="es-CO" sz="1500" dirty="0"/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204402"/>
              </p:ext>
            </p:extLst>
          </p:nvPr>
        </p:nvGraphicFramePr>
        <p:xfrm>
          <a:off x="2987824" y="1693653"/>
          <a:ext cx="2501900" cy="271145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224136"/>
                <a:gridCol w="1277764"/>
              </a:tblGrid>
              <a:tr h="271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Apropiación Vigente </a:t>
                      </a:r>
                      <a:endParaRPr lang="es-419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$    7.000.000.000</a:t>
                      </a:r>
                      <a:endParaRPr lang="es-419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727578"/>
              </p:ext>
            </p:extLst>
          </p:nvPr>
        </p:nvGraphicFramePr>
        <p:xfrm>
          <a:off x="3275856" y="2132749"/>
          <a:ext cx="1872208" cy="788798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296144"/>
                <a:gridCol w="576064"/>
              </a:tblGrid>
              <a:tr h="145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 smtClean="0">
                          <a:effectLst/>
                        </a:rPr>
                        <a:t>Estado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>
                          <a:effectLst/>
                        </a:rPr>
                        <a:t>%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</a:tr>
              <a:tr h="260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Compromisos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34.0%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  <a:tr h="105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Obligaciones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7,6%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Pagos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7,6%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</a:tbl>
          </a:graphicData>
        </a:graphic>
      </p:graphicFrame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094909"/>
              </p:ext>
            </p:extLst>
          </p:nvPr>
        </p:nvGraphicFramePr>
        <p:xfrm>
          <a:off x="539555" y="3094578"/>
          <a:ext cx="8136901" cy="3207365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2880317"/>
                <a:gridCol w="1080120"/>
                <a:gridCol w="864096"/>
                <a:gridCol w="792088"/>
                <a:gridCol w="792088"/>
                <a:gridCol w="648072"/>
                <a:gridCol w="576064"/>
                <a:gridCol w="504056"/>
              </a:tblGrid>
              <a:tr h="348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NOMBRE DE LOS PROYECTOS DE INVERSIÓN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Apropiación vigente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Compromisos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Obligaciones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Pagos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700" dirty="0" smtClean="0">
                          <a:effectLst/>
                        </a:rPr>
                        <a:t>% Compromiso</a:t>
                      </a:r>
                      <a:endParaRPr lang="es-419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700" dirty="0" smtClean="0">
                          <a:effectLst/>
                        </a:rPr>
                        <a:t>% Obligado</a:t>
                      </a:r>
                      <a:endParaRPr lang="es-419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700" dirty="0" smtClean="0">
                          <a:effectLst/>
                        </a:rPr>
                        <a:t>% Pagos</a:t>
                      </a:r>
                      <a:endParaRPr lang="es-419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</a:tr>
              <a:tr h="6016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FORTALECIMIENTO DE LA GESTIÓN DE LA TECNOLOGÍA DE LA INFORMACIÓN Y LAS COMUNICACIONES (TICS) DE LA SUPERINTENDENCIA DEL SUBSIDIO FAMILIAR, BAJO EL MARCO DE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REFERENCIA DE ARQUITECTURA EMPRESARIAL (MRAE).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>
                          <a:effectLst/>
                        </a:rPr>
                        <a:t>$    2.825.211.185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</a:rPr>
                        <a:t>$   </a:t>
                      </a:r>
                      <a:r>
                        <a:rPr lang="es-419" sz="800" kern="1200" dirty="0" smtClean="0">
                          <a:effectLst/>
                        </a:rPr>
                        <a:t>    622.780.463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</a:t>
                      </a:r>
                      <a:r>
                        <a:rPr lang="es-419" sz="800" kern="1200" dirty="0" smtClean="0">
                          <a:effectLst/>
                        </a:rPr>
                        <a:t>  259.237.573     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</a:t>
                      </a:r>
                      <a:r>
                        <a:rPr lang="es-419" sz="800" kern="1200" dirty="0" smtClean="0">
                          <a:effectLst/>
                        </a:rPr>
                        <a:t>$   259.237.573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9,18%</a:t>
                      </a:r>
                    </a:p>
                  </a:txBody>
                  <a:tcPr marL="9525" marR="9525" marT="9525" marB="0" anchor="ctr"/>
                </a:tc>
              </a:tr>
              <a:tr h="4525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FORTALECIMIENTO DE LA CAPACIDAD INSTITUCIONAL PARA MEJORAR LA INSPECCIÓN, VIGILANCIA Y CONTROL DE LA SUPERINTENDENCIA DEL SUBSIDIO FAMILIAR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>
                          <a:effectLst/>
                        </a:rPr>
                        <a:t>$    2.400.000.000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  <a:latin typeface="+mn-lt"/>
                          <a:ea typeface="+mn-ea"/>
                        </a:rPr>
                        <a:t>$</a:t>
                      </a:r>
                      <a:r>
                        <a:rPr lang="es-419" sz="800" kern="1200" baseline="0" dirty="0" smtClean="0">
                          <a:effectLst/>
                          <a:latin typeface="+mn-lt"/>
                          <a:ea typeface="+mn-ea"/>
                        </a:rPr>
                        <a:t>    1.389.713.357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</a:t>
                      </a:r>
                      <a:r>
                        <a:rPr lang="es-419" sz="800" kern="1200" dirty="0" smtClean="0">
                          <a:effectLst/>
                        </a:rPr>
                        <a:t>$   245.350.126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</a:t>
                      </a:r>
                      <a:r>
                        <a:rPr lang="es-419" sz="800" kern="1200" dirty="0" smtClean="0">
                          <a:effectLst/>
                        </a:rPr>
                        <a:t>  245.350.126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57,90%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10,22%</a:t>
                      </a:r>
                    </a:p>
                  </a:txBody>
                  <a:tcPr marL="9525" marR="9525" marT="9525" marB="0" anchor="ctr"/>
                </a:tc>
              </a:tr>
              <a:tr h="377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smtClean="0">
                          <a:effectLst/>
                        </a:rPr>
                        <a:t>IMPLEMENTACIÓN DEL SISTEMA INTEGRADO DE GESTIÓN DOCUMENTAL DE LA SUPERINTENDENCIA DEL SUBSIDIO FAMILIAR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>
                          <a:effectLst/>
                        </a:rPr>
                        <a:t>$    1.045.900.000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</a:rPr>
                        <a:t>$  </a:t>
                      </a:r>
                      <a:r>
                        <a:rPr lang="es-419" sz="800" kern="1200" dirty="0" smtClean="0">
                          <a:effectLst/>
                        </a:rPr>
                        <a:t>     127.601.667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</a:t>
                      </a:r>
                      <a:r>
                        <a:rPr lang="es-419" sz="800" kern="1200" dirty="0" smtClean="0">
                          <a:effectLst/>
                        </a:rPr>
                        <a:t>       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 </a:t>
                      </a:r>
                      <a:r>
                        <a:rPr lang="es-419" sz="800" kern="1200" dirty="0" smtClean="0">
                          <a:effectLst/>
                        </a:rPr>
                        <a:t>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</a:tr>
              <a:tr h="3771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smtClean="0">
                          <a:effectLst/>
                        </a:rPr>
                        <a:t>MEJORAMIENTO DEL PROCESO DE INTERACCIÓN CON EL CIUDADANO EN LA SUPERINTENDENCIA DE SUBSIDIO FAMILIAR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>
                          <a:effectLst/>
                        </a:rPr>
                        <a:t>$        328.888.815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</a:rPr>
                        <a:t>$  </a:t>
                      </a:r>
                      <a:r>
                        <a:rPr lang="es-419" sz="800" kern="1200" baseline="0" dirty="0" smtClean="0">
                          <a:effectLst/>
                        </a:rPr>
                        <a:t>   </a:t>
                      </a:r>
                      <a:r>
                        <a:rPr lang="es-419" sz="800" kern="1200" baseline="0" dirty="0" smtClean="0">
                          <a:effectLst/>
                        </a:rPr>
                        <a:t>  </a:t>
                      </a:r>
                      <a:r>
                        <a:rPr lang="es-419" sz="800" kern="1200" dirty="0" smtClean="0">
                          <a:effectLst/>
                        </a:rPr>
                        <a:t>160.305.852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</a:t>
                      </a:r>
                      <a:r>
                        <a:rPr lang="es-419" sz="800" kern="1200" dirty="0" smtClean="0">
                          <a:effectLst/>
                        </a:rPr>
                        <a:t>    27.251.995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</a:t>
                      </a:r>
                      <a:r>
                        <a:rPr lang="es-419" sz="800" kern="1200" dirty="0" smtClean="0">
                          <a:effectLst/>
                        </a:rPr>
                        <a:t>$     27.251.995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48,74%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8,29%</a:t>
                      </a:r>
                    </a:p>
                  </a:txBody>
                  <a:tcPr marL="9525" marR="9525" marT="9525" marB="0" anchor="ctr"/>
                </a:tc>
              </a:tr>
              <a:tr h="4525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FORTALECIMIENTO ESTRATÉGICO DEL TALENTO HUMANO PARA LA GESTIÓN ORGANIZACIONAL DE LA SUPERINTENDENCIA DEL SUBSIDIO FAMILIAR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>
                          <a:effectLst/>
                        </a:rPr>
                        <a:t>$        200.000.000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</a:rPr>
                        <a:t>$   </a:t>
                      </a:r>
                      <a:r>
                        <a:rPr lang="es-419" sz="800" kern="1200" dirty="0" smtClean="0">
                          <a:effectLst/>
                        </a:rPr>
                        <a:t>       80.000.000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</a:t>
                      </a:r>
                      <a:r>
                        <a:rPr lang="es-419" sz="800" kern="1200" dirty="0" smtClean="0">
                          <a:effectLst/>
                        </a:rPr>
                        <a:t> 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      </a:t>
                      </a:r>
                      <a:r>
                        <a:rPr lang="es-419" sz="800" kern="1200" dirty="0" smtClean="0">
                          <a:effectLst/>
                        </a:rPr>
                        <a:t>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</a:tr>
              <a:tr h="30171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dirty="0" smtClean="0">
                          <a:effectLst/>
                        </a:rPr>
                        <a:t>ESTUDIOS PARA LA GESTIÓN DEL CONOCIMIENTO DEL SISTEMA DEL SUBSIDIO FAMILIAR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>
                          <a:effectLst/>
                        </a:rPr>
                        <a:t>$        200.000.000</a:t>
                      </a:r>
                      <a:endParaRPr lang="es-419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s-419" sz="800" kern="1200" dirty="0" smtClean="0">
                          <a:effectLst/>
                        </a:rPr>
                        <a:t>$                          -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</a:t>
                      </a:r>
                      <a:r>
                        <a:rPr lang="es-419" sz="800" kern="1200" dirty="0" smtClean="0">
                          <a:effectLst/>
                        </a:rPr>
                        <a:t>          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kern="1200" dirty="0">
                          <a:effectLst/>
                        </a:rPr>
                        <a:t> $                </a:t>
                      </a:r>
                      <a:r>
                        <a:rPr lang="es-419" sz="800" kern="1200" dirty="0" smtClean="0">
                          <a:effectLst/>
                        </a:rPr>
                        <a:t>     </a:t>
                      </a:r>
                      <a:r>
                        <a:rPr lang="es-419" sz="800" kern="1200" dirty="0">
                          <a:effectLst/>
                        </a:rPr>
                        <a:t>-   </a:t>
                      </a:r>
                      <a:endParaRPr lang="es-419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</a:tr>
              <a:tr h="230939">
                <a:tc>
                  <a:txBody>
                    <a:bodyPr/>
                    <a:lstStyle/>
                    <a:p>
                      <a:pPr indent="127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b="1" dirty="0">
                          <a:effectLst/>
                        </a:rPr>
                        <a:t>Total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b="1" dirty="0">
                          <a:effectLst/>
                        </a:rPr>
                        <a:t>$    7.000.000.000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b="1" kern="1200" dirty="0" smtClean="0">
                          <a:effectLst/>
                        </a:rPr>
                        <a:t>$ </a:t>
                      </a:r>
                      <a:r>
                        <a:rPr lang="es-419" sz="800" b="1" kern="1200" dirty="0" smtClean="0">
                          <a:effectLst/>
                        </a:rPr>
                        <a:t>   2.380.401.339   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b="1" kern="1200" dirty="0">
                          <a:effectLst/>
                        </a:rPr>
                        <a:t> $   </a:t>
                      </a:r>
                      <a:r>
                        <a:rPr lang="es-419" sz="800" b="1" kern="1200" dirty="0" smtClean="0">
                          <a:effectLst/>
                        </a:rPr>
                        <a:t>531.839.694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s-419" sz="800" b="1" kern="1200" dirty="0">
                          <a:effectLst/>
                        </a:rPr>
                        <a:t> $  </a:t>
                      </a:r>
                      <a:r>
                        <a:rPr lang="es-419" sz="800" b="1" kern="1200" dirty="0" smtClean="0">
                          <a:effectLst/>
                        </a:rPr>
                        <a:t>531.839.694   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b="1" dirty="0" smtClean="0">
                          <a:effectLst/>
                        </a:rPr>
                        <a:t>34.0%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b="1" dirty="0" smtClean="0">
                          <a:effectLst/>
                        </a:rPr>
                        <a:t>7.6%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800" b="1" dirty="0" smtClean="0">
                          <a:effectLst/>
                        </a:rPr>
                        <a:t>7.6%</a:t>
                      </a:r>
                      <a:endParaRPr lang="es-419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35" marR="65635" marT="0" marB="0" anchor="ctr"/>
                </a:tc>
              </a:tr>
            </a:tbl>
          </a:graphicData>
        </a:graphic>
      </p:graphicFrame>
      <p:sp>
        <p:nvSpPr>
          <p:cNvPr id="16" name="Rectángulo 15"/>
          <p:cNvSpPr/>
          <p:nvPr/>
        </p:nvSpPr>
        <p:spPr>
          <a:xfrm>
            <a:off x="539552" y="6309320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</p:spTree>
    <p:extLst>
      <p:ext uri="{BB962C8B-B14F-4D97-AF65-F5344CB8AC3E}">
        <p14:creationId xmlns:p14="http://schemas.microsoft.com/office/powerpoint/2010/main" val="20911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=""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=""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ángulo 9"/>
          <p:cNvSpPr/>
          <p:nvPr/>
        </p:nvSpPr>
        <p:spPr>
          <a:xfrm>
            <a:off x="1043608" y="6022453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950670"/>
              </p:ext>
            </p:extLst>
          </p:nvPr>
        </p:nvGraphicFramePr>
        <p:xfrm>
          <a:off x="647564" y="1034081"/>
          <a:ext cx="7848872" cy="5326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9006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 Power Point" id="{6CFFCC78-DFFA-4828-B453-330CFDC76396}" vid="{A3291A50-899F-4D56-BE79-C05A3E13D7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1330</TotalTime>
  <Words>477</Words>
  <Application>Microsoft Office PowerPoint</Application>
  <PresentationFormat>Presentación en pantalla (4:3)</PresentationFormat>
  <Paragraphs>118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Emilio Vidarte Coronado</dc:creator>
  <cp:lastModifiedBy>Paola Milena Villada Castaño</cp:lastModifiedBy>
  <cp:revision>131</cp:revision>
  <cp:lastPrinted>2019-03-18T21:50:23Z</cp:lastPrinted>
  <dcterms:created xsi:type="dcterms:W3CDTF">2015-02-25T13:32:47Z</dcterms:created>
  <dcterms:modified xsi:type="dcterms:W3CDTF">2019-07-23T16:48:36Z</dcterms:modified>
</cp:coreProperties>
</file>