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9" r:id="rId2"/>
    <p:sldId id="258" r:id="rId3"/>
    <p:sldId id="283" r:id="rId4"/>
    <p:sldId id="282" r:id="rId5"/>
  </p:sldIdLst>
  <p:sldSz cx="9144000" cy="6858000" type="screen4x3"/>
  <p:notesSz cx="6858000" cy="9926638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7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E171933-4619-4E11-9A3F-F7608DF75F80}" styleName="Estilo medio 1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71" autoAdjust="0"/>
    <p:restoredTop sz="94660"/>
  </p:normalViewPr>
  <p:slideViewPr>
    <p:cSldViewPr>
      <p:cViewPr varScale="1">
        <p:scale>
          <a:sx n="117" d="100"/>
          <a:sy n="117" d="100"/>
        </p:scale>
        <p:origin x="146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2421" cy="4983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027" y="1"/>
            <a:ext cx="2972421" cy="4983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1B79F-6E94-4057-BAA2-9B00FC9D97D0}" type="datetimeFigureOut">
              <a:rPr lang="es-CO" smtClean="0"/>
              <a:t>14/10/2022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9428273"/>
            <a:ext cx="2972421" cy="4983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027" y="9428273"/>
            <a:ext cx="2972421" cy="4983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41C64-812B-41D8-AEDC-BD8568F23D6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72636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E191FD7-CCF4-0540-9381-BE2D0A8A2504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15153"/>
            <a:ext cx="5486400" cy="4466987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6332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6332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583C3D2-44CD-E64A-9F66-43F1F01888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079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638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365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23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14/10/2022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78996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14/10/2022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3438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14/10/2022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1046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14/10/2022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892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14/10/2022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146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14/10/2022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89230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14/10/2022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29829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14/10/2022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36623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14/10/2022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7022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14/10/2022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544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14/10/2022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6713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81A32-F4DA-40F7-95C2-4CE4C3C8E5B5}" type="datetimeFigureOut">
              <a:rPr lang="es-CO" smtClean="0"/>
              <a:t>14/10/2022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6600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emf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6372225" cy="6858000"/>
          </a:xfrm>
          <a:prstGeom prst="rect">
            <a:avLst/>
          </a:prstGeom>
          <a:solidFill>
            <a:srgbClr val="2278B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pic>
        <p:nvPicPr>
          <p:cNvPr id="2051" name="Imagen 1" descr="fondo power poin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0"/>
            <a:ext cx="9144000" cy="68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ángulo redondeado 1"/>
          <p:cNvSpPr/>
          <p:nvPr/>
        </p:nvSpPr>
        <p:spPr>
          <a:xfrm>
            <a:off x="3347864" y="4509121"/>
            <a:ext cx="5364733" cy="193815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x-none" sz="2000" b="1" dirty="0">
                <a:latin typeface="Arial Narrow" panose="020B0606020202030204" pitchFamily="34" charset="0"/>
              </a:rPr>
              <a:t>INFORME </a:t>
            </a:r>
            <a:r>
              <a:rPr lang="es-CO" sz="2000" b="1" dirty="0" smtClean="0">
                <a:latin typeface="Arial Narrow" panose="020B0606020202030204" pitchFamily="34" charset="0"/>
              </a:rPr>
              <a:t>III </a:t>
            </a:r>
            <a:r>
              <a:rPr lang="x-none" sz="2000" b="1" dirty="0">
                <a:latin typeface="Arial Narrow" panose="020B0606020202030204" pitchFamily="34" charset="0"/>
              </a:rPr>
              <a:t>TRIMESTRE 202</a:t>
            </a:r>
            <a:r>
              <a:rPr lang="es-CO" sz="2000" b="1" dirty="0">
                <a:latin typeface="Arial Narrow" panose="020B0606020202030204" pitchFamily="34" charset="0"/>
              </a:rPr>
              <a:t>2</a:t>
            </a:r>
            <a:endParaRPr lang="x-none" sz="2000" b="1" dirty="0">
              <a:latin typeface="Arial Narrow" panose="020B0606020202030204" pitchFamily="34" charset="0"/>
            </a:endParaRPr>
          </a:p>
          <a:p>
            <a:pPr algn="r"/>
            <a:r>
              <a:rPr lang="es-ES" sz="2000" b="1" dirty="0">
                <a:latin typeface="Arial Narrow" panose="020B0606020202030204" pitchFamily="34" charset="0"/>
              </a:rPr>
              <a:t>EJECUCI</a:t>
            </a:r>
            <a:r>
              <a:rPr lang="x-none" sz="2000" b="1" dirty="0" err="1">
                <a:latin typeface="Arial Narrow" panose="020B0606020202030204" pitchFamily="34" charset="0"/>
              </a:rPr>
              <a:t>Ó</a:t>
            </a:r>
            <a:r>
              <a:rPr lang="es-ES" sz="2000" b="1" dirty="0">
                <a:latin typeface="Arial Narrow" panose="020B0606020202030204" pitchFamily="34" charset="0"/>
              </a:rPr>
              <a:t>N DE LOS PROYECTOS DE INVERSI</a:t>
            </a:r>
            <a:r>
              <a:rPr lang="x-none" sz="2000" b="1" dirty="0" err="1">
                <a:latin typeface="Arial Narrow" panose="020B0606020202030204" pitchFamily="34" charset="0"/>
              </a:rPr>
              <a:t>Ó</a:t>
            </a:r>
            <a:r>
              <a:rPr lang="es-ES" sz="2000" b="1" dirty="0">
                <a:latin typeface="Arial Narrow" panose="020B0606020202030204" pitchFamily="34" charset="0"/>
              </a:rPr>
              <a:t>N</a:t>
            </a:r>
          </a:p>
          <a:p>
            <a:pPr algn="r"/>
            <a:endParaRPr lang="es-ES" sz="2000" b="1" dirty="0">
              <a:latin typeface="Arial Narrow" panose="020B0606020202030204" pitchFamily="34" charset="0"/>
            </a:endParaRPr>
          </a:p>
          <a:p>
            <a:pPr algn="r"/>
            <a:r>
              <a:rPr lang="es-CO" sz="2000" b="1" dirty="0">
                <a:latin typeface="Arial Narrow" panose="020B0606020202030204" pitchFamily="34" charset="0"/>
              </a:rPr>
              <a:t>30</a:t>
            </a:r>
            <a:r>
              <a:rPr lang="x-none" sz="2000" b="1" dirty="0">
                <a:latin typeface="Arial Narrow" panose="020B0606020202030204" pitchFamily="34" charset="0"/>
              </a:rPr>
              <a:t>/</a:t>
            </a:r>
            <a:r>
              <a:rPr lang="es-CO" sz="2000" b="1" dirty="0" smtClean="0">
                <a:latin typeface="Arial Narrow" panose="020B0606020202030204" pitchFamily="34" charset="0"/>
              </a:rPr>
              <a:t>09/</a:t>
            </a:r>
            <a:r>
              <a:rPr lang="x-none" sz="2000" b="1" dirty="0">
                <a:latin typeface="Arial Narrow" panose="020B0606020202030204" pitchFamily="34" charset="0"/>
              </a:rPr>
              <a:t>20</a:t>
            </a:r>
            <a:r>
              <a:rPr lang="es-CO" sz="2000" b="1" dirty="0">
                <a:latin typeface="Arial Narrow" panose="020B0606020202030204" pitchFamily="34" charset="0"/>
              </a:rPr>
              <a:t>22</a:t>
            </a:r>
            <a:endParaRPr lang="x-none" sz="2000" b="1" dirty="0">
              <a:latin typeface="Arial Narrow" panose="020B0606020202030204" pitchFamily="34" charset="0"/>
            </a:endParaRPr>
          </a:p>
          <a:p>
            <a:pPr algn="r"/>
            <a:endParaRPr lang="x-none" sz="2600" b="1" dirty="0">
              <a:latin typeface="Arial Narrow" panose="020B0606020202030204" pitchFamily="34" charset="0"/>
            </a:endParaRPr>
          </a:p>
          <a:p>
            <a:pPr algn="r"/>
            <a:r>
              <a:rPr lang="x-none" sz="800" b="1" dirty="0">
                <a:latin typeface="Arial Narrow" panose="020B0606020202030204" pitchFamily="34" charset="0"/>
              </a:rPr>
              <a:t> </a:t>
            </a:r>
          </a:p>
          <a:p>
            <a:pPr algn="r"/>
            <a:endParaRPr lang="x-none" sz="800" b="1" dirty="0">
              <a:latin typeface="Arial Narrow" panose="020B060602020203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588224" y="6201051"/>
            <a:ext cx="2212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1000" dirty="0">
                <a:solidFill>
                  <a:schemeClr val="bg1"/>
                </a:solidFill>
              </a:rPr>
              <a:t>Elaboró: Oficina Asesora de Planeación</a:t>
            </a:r>
          </a:p>
        </p:txBody>
      </p:sp>
    </p:spTree>
    <p:extLst>
      <p:ext uri="{BB962C8B-B14F-4D97-AF65-F5344CB8AC3E}">
        <p14:creationId xmlns:p14="http://schemas.microsoft.com/office/powerpoint/2010/main" val="29224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7420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301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477" y="332656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:a16="http://schemas.microsoft.com/office/drawing/2014/main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" name="Rectángulo redondeado 2"/>
          <p:cNvSpPr/>
          <p:nvPr/>
        </p:nvSpPr>
        <p:spPr>
          <a:xfrm>
            <a:off x="1523924" y="5805264"/>
            <a:ext cx="6480719" cy="277430"/>
          </a:xfrm>
          <a:prstGeom prst="roundRect">
            <a:avLst/>
          </a:prstGeom>
          <a:solidFill>
            <a:schemeClr val="tx2">
              <a:lumMod val="5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>
                <a:solidFill>
                  <a:schemeClr val="bg1"/>
                </a:solidFill>
              </a:rPr>
              <a:t>Total </a:t>
            </a:r>
            <a:r>
              <a:rPr lang="x-none" sz="1200" b="1" dirty="0">
                <a:solidFill>
                  <a:schemeClr val="bg1"/>
                </a:solidFill>
              </a:rPr>
              <a:t>Presupuesto de </a:t>
            </a:r>
            <a:r>
              <a:rPr lang="es-ES" sz="1200" b="1" dirty="0">
                <a:solidFill>
                  <a:schemeClr val="bg1"/>
                </a:solidFill>
              </a:rPr>
              <a:t>Inversión</a:t>
            </a:r>
            <a:r>
              <a:rPr lang="x-none" sz="1200" b="1" dirty="0">
                <a:solidFill>
                  <a:schemeClr val="bg1"/>
                </a:solidFill>
              </a:rPr>
              <a:t>:</a:t>
            </a:r>
            <a:r>
              <a:rPr lang="es-ES" sz="1200" b="1" dirty="0">
                <a:solidFill>
                  <a:schemeClr val="bg1"/>
                </a:solidFill>
              </a:rPr>
              <a:t> $</a:t>
            </a:r>
            <a:r>
              <a:rPr lang="es-CO" sz="1200" b="1" dirty="0">
                <a:solidFill>
                  <a:schemeClr val="bg1"/>
                </a:solidFill>
              </a:rPr>
              <a:t> 21.283.374.779</a:t>
            </a:r>
          </a:p>
        </p:txBody>
      </p:sp>
      <p:sp>
        <p:nvSpPr>
          <p:cNvPr id="4" name="Rectángulo redondeado 3"/>
          <p:cNvSpPr/>
          <p:nvPr/>
        </p:nvSpPr>
        <p:spPr>
          <a:xfrm>
            <a:off x="1547664" y="1268760"/>
            <a:ext cx="6328270" cy="3783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DISTRIBUCIÓN PORCENTUAL PRESUPUESTO INVERSIÓN 2022</a:t>
            </a:r>
            <a:endParaRPr lang="es-CO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23635" y="1880945"/>
            <a:ext cx="6881008" cy="3419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21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7420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301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477" y="332656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:a16="http://schemas.microsoft.com/office/drawing/2014/main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" name="Rectángulo redondeado 3"/>
          <p:cNvSpPr/>
          <p:nvPr/>
        </p:nvSpPr>
        <p:spPr>
          <a:xfrm>
            <a:off x="1459544" y="779056"/>
            <a:ext cx="6422556" cy="407645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dirty="0" smtClean="0"/>
              <a:t>EJECUCIÓN PRESUPUESTAL INVERSIÓN, </a:t>
            </a:r>
            <a:r>
              <a:rPr lang="x-none" sz="2000" dirty="0" smtClean="0"/>
              <a:t>C</a:t>
            </a:r>
            <a:r>
              <a:rPr lang="es-ES" sz="2000" dirty="0" smtClean="0"/>
              <a:t>ORTE: </a:t>
            </a:r>
            <a:r>
              <a:rPr lang="es-CO" sz="2000" dirty="0" smtClean="0"/>
              <a:t>30</a:t>
            </a:r>
            <a:r>
              <a:rPr lang="es-ES" sz="2000" dirty="0" smtClean="0"/>
              <a:t>/09/2022</a:t>
            </a:r>
            <a:endParaRPr lang="es-CO" sz="1500" dirty="0"/>
          </a:p>
        </p:txBody>
      </p:sp>
      <p:graphicFrame>
        <p:nvGraphicFramePr>
          <p:cNvPr id="13" name="Tab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5104232"/>
              </p:ext>
            </p:extLst>
          </p:nvPr>
        </p:nvGraphicFramePr>
        <p:xfrm>
          <a:off x="3105025" y="1209496"/>
          <a:ext cx="2933948" cy="271145"/>
        </p:xfrm>
        <a:graphic>
          <a:graphicData uri="http://schemas.openxmlformats.org/drawingml/2006/table">
            <a:tbl>
              <a:tblPr>
                <a:tableStyleId>{C083E6E3-FA7D-4D7B-A595-EF9225AFEA82}</a:tableStyleId>
              </a:tblPr>
              <a:tblGrid>
                <a:gridCol w="1435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84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11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x-none" sz="1200" dirty="0">
                          <a:effectLst/>
                        </a:rPr>
                        <a:t>Apropiación Vigente </a:t>
                      </a:r>
                      <a:endParaRPr lang="x-none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x-none" sz="1200" dirty="0">
                          <a:effectLst/>
                        </a:rPr>
                        <a:t>   $ 21.283.374.779</a:t>
                      </a:r>
                      <a:endParaRPr lang="x-non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6843167"/>
              </p:ext>
            </p:extLst>
          </p:nvPr>
        </p:nvGraphicFramePr>
        <p:xfrm>
          <a:off x="3394884" y="1535257"/>
          <a:ext cx="2016224" cy="899426"/>
        </p:xfrm>
        <a:graphic>
          <a:graphicData uri="http://schemas.openxmlformats.org/drawingml/2006/table">
            <a:tbl>
              <a:tblPr>
                <a:tableStyleId>{5FD0F851-EC5A-4D38-B0AD-8093EC10F338}</a:tableStyleId>
              </a:tblPr>
              <a:tblGrid>
                <a:gridCol w="1395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03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95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x-none" sz="1200" b="1" dirty="0">
                          <a:effectLst/>
                        </a:rPr>
                        <a:t>Estado</a:t>
                      </a:r>
                      <a:endParaRPr lang="x-none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x-none" sz="1200" b="1" dirty="0">
                          <a:effectLst/>
                        </a:rPr>
                        <a:t>%</a:t>
                      </a:r>
                      <a:endParaRPr lang="x-none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2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x-none" sz="1200" dirty="0">
                          <a:effectLst/>
                        </a:rPr>
                        <a:t>Compromisos</a:t>
                      </a:r>
                      <a:endParaRPr lang="x-non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dirty="0" smtClean="0">
                          <a:effectLst/>
                        </a:rPr>
                        <a:t>78,72</a:t>
                      </a:r>
                      <a:r>
                        <a:rPr lang="x-none" sz="1200" dirty="0" smtClean="0">
                          <a:effectLst/>
                        </a:rPr>
                        <a:t>%</a:t>
                      </a:r>
                      <a:endParaRPr lang="x-non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2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x-none" sz="1200" dirty="0">
                          <a:effectLst/>
                        </a:rPr>
                        <a:t>Obligaciones</a:t>
                      </a:r>
                      <a:endParaRPr lang="x-non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dirty="0" smtClean="0">
                          <a:effectLst/>
                        </a:rPr>
                        <a:t>49,52</a:t>
                      </a:r>
                      <a:r>
                        <a:rPr lang="x-none" sz="1200" dirty="0">
                          <a:effectLst/>
                        </a:rPr>
                        <a:t>%</a:t>
                      </a:r>
                      <a:endParaRPr lang="x-non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8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x-none" sz="1200" dirty="0">
                          <a:effectLst/>
                        </a:rPr>
                        <a:t>Pagos</a:t>
                      </a:r>
                      <a:endParaRPr lang="x-non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dirty="0" smtClean="0">
                          <a:effectLst/>
                        </a:rPr>
                        <a:t>99,08</a:t>
                      </a:r>
                      <a:r>
                        <a:rPr lang="x-none" sz="1200" dirty="0" smtClean="0">
                          <a:effectLst/>
                        </a:rPr>
                        <a:t>%</a:t>
                      </a:r>
                      <a:endParaRPr lang="x-non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Rectángulo 9"/>
          <p:cNvSpPr/>
          <p:nvPr/>
        </p:nvSpPr>
        <p:spPr>
          <a:xfrm>
            <a:off x="395536" y="6483389"/>
            <a:ext cx="29172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800" dirty="0"/>
              <a:t>Fuente: SIIF-Nación – Ministerio de Hacienda y Crédito Público </a:t>
            </a:r>
          </a:p>
          <a:p>
            <a:r>
              <a:rPr lang="x-none" sz="800" dirty="0"/>
              <a:t>               SPI-Departamento Nacional de Planeación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9512" y="2501491"/>
            <a:ext cx="8897556" cy="3727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16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7420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301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477" y="332656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:a16="http://schemas.microsoft.com/office/drawing/2014/main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Rectángulo 9"/>
          <p:cNvSpPr/>
          <p:nvPr/>
        </p:nvSpPr>
        <p:spPr>
          <a:xfrm>
            <a:off x="561754" y="5871297"/>
            <a:ext cx="37444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600" dirty="0"/>
              <a:t>Fuente: SIIF-Nación – Ministerio de Hacienda y Crédito Público </a:t>
            </a:r>
          </a:p>
          <a:p>
            <a:r>
              <a:rPr lang="x-none" sz="600" dirty="0"/>
              <a:t>               SPI-Departamento Nacional de Planeación</a:t>
            </a:r>
          </a:p>
          <a:p>
            <a:r>
              <a:rPr lang="es-CO" sz="600" dirty="0"/>
              <a:t>              </a:t>
            </a:r>
            <a:r>
              <a:rPr lang="x-none" sz="600" dirty="0"/>
              <a:t>Corte: 3</a:t>
            </a:r>
            <a:r>
              <a:rPr lang="es-ES" sz="600" dirty="0"/>
              <a:t>0</a:t>
            </a:r>
            <a:r>
              <a:rPr lang="x-none" sz="600" dirty="0"/>
              <a:t>/</a:t>
            </a:r>
            <a:r>
              <a:rPr lang="es-CO" sz="600" dirty="0" smtClean="0"/>
              <a:t>09</a:t>
            </a:r>
            <a:r>
              <a:rPr lang="x-none" sz="600" dirty="0" smtClean="0"/>
              <a:t>/202</a:t>
            </a:r>
            <a:r>
              <a:rPr lang="es-CO" sz="600" dirty="0"/>
              <a:t>2</a:t>
            </a:r>
            <a:endParaRPr lang="x-none" sz="600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9511" y="978195"/>
            <a:ext cx="8784977" cy="4901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65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lantilla  Power Point" id="{6CFFCC78-DFFA-4828-B453-330CFDC76396}" vid="{A3291A50-899F-4D56-BE79-C05A3E13D7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3277</TotalTime>
  <Words>106</Words>
  <Application>Microsoft Office PowerPoint</Application>
  <PresentationFormat>Presentación en pantalla (4:3)</PresentationFormat>
  <Paragraphs>28</Paragraphs>
  <Slides>4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Arial Narrow</vt:lpstr>
      <vt:lpstr>Calibri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Pablo Emilio Vidarte Coronado</dc:creator>
  <cp:lastModifiedBy>Angela Maria Arango Giraldo</cp:lastModifiedBy>
  <cp:revision>208</cp:revision>
  <cp:lastPrinted>2022-02-03T15:09:39Z</cp:lastPrinted>
  <dcterms:created xsi:type="dcterms:W3CDTF">2015-02-25T13:32:47Z</dcterms:created>
  <dcterms:modified xsi:type="dcterms:W3CDTF">2022-10-14T20:12:32Z</dcterms:modified>
</cp:coreProperties>
</file>