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144000" type="letter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>
      <p:cViewPr>
        <p:scale>
          <a:sx n="136" d="100"/>
          <a:sy n="136" d="100"/>
        </p:scale>
        <p:origin x="498" y="2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6A04C-2FDB-4199-A035-C8A13BB8EBED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3F0D5-5CBA-4199-980F-5E82A7AB426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780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3F0D5-5CBA-4199-980F-5E82A7AB4261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701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53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19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26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335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631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436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894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252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151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892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391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52B42-79AD-47D3-93D2-22194DCEFEF3}" type="datetimeFigureOut">
              <a:rPr lang="es-CO" smtClean="0"/>
              <a:t>20/11/2019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2454-8E92-44B1-A4B9-23B3544E0D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846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microsoft.com/office/2007/relationships/hdphoto" Target="../media/hdphoto10.wdp"/><Relationship Id="rId3" Type="http://schemas.openxmlformats.org/officeDocument/2006/relationships/hyperlink" Target="https://www.unicef.es/causas/derechos-ninos/dia-internacional-nino" TargetMode="External"/><Relationship Id="rId21" Type="http://schemas.microsoft.com/office/2007/relationships/hdphoto" Target="../media/hdphoto8.wdp"/><Relationship Id="rId34" Type="http://schemas.openxmlformats.org/officeDocument/2006/relationships/image" Target="../media/image19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jpeg"/><Relationship Id="rId25" Type="http://schemas.openxmlformats.org/officeDocument/2006/relationships/image" Target="../media/image13.png"/><Relationship Id="rId3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microsoft.com/office/2007/relationships/hdphoto" Target="../media/hdphoto9.wdp"/><Relationship Id="rId32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28" Type="http://schemas.microsoft.com/office/2007/relationships/hdphoto" Target="../media/hdphoto11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31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microsoft.com/office/2007/relationships/hdphoto" Target="../media/hdphoto12.wdp"/><Relationship Id="rId35" Type="http://schemas.openxmlformats.org/officeDocument/2006/relationships/image" Target="../media/image20.png"/><Relationship Id="rId8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D52E70F-9F39-4B0D-90D9-9192F111B966}"/>
              </a:ext>
            </a:extLst>
          </p:cNvPr>
          <p:cNvSpPr/>
          <p:nvPr/>
        </p:nvSpPr>
        <p:spPr>
          <a:xfrm>
            <a:off x="49726" y="1144359"/>
            <a:ext cx="6718414" cy="12294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i="1" dirty="0"/>
              <a:t>Naciones Unidas celebra este Día Internacional de los Niños y las Niñas en honor a la aprobación de la Declaración de los Derechos del Niño en 1959 y a la Convención sobre los Derechos del Niño y la Niña en 1989, el tratado internacional más ratificado de la historia.</a:t>
            </a:r>
          </a:p>
          <a:p>
            <a:pPr algn="ctr"/>
            <a:r>
              <a:rPr lang="es-CO" sz="900" i="1" dirty="0"/>
              <a:t>El objetivo del Día Universal del Niño es recordar a la ciudadanía que los niños y las niñas son el colectivo más vulnerable y, por tanto, que más sufre las crisis y los problemas del mundo.  Este día mundial recuerda que todos los niños tienen derecho a la salud, la educación y la protección, independientemente del lugar del mundo en el que hayan nacido. Dedicar un día internacional a la infancia también sirve para hacer un llamamiento mundial sobre las necesidades de los más pequeños y para reconocer la labor de las personas que cada día trabajan para que los niños y niñas tengan un futuro mejor. </a:t>
            </a:r>
          </a:p>
          <a:p>
            <a:pPr algn="ctr"/>
            <a:r>
              <a:rPr lang="es-CO" sz="900" dirty="0"/>
              <a:t>Fuente: </a:t>
            </a:r>
            <a:r>
              <a:rPr lang="es-CO" sz="900" dirty="0">
                <a:hlinkClick r:id="rId3"/>
              </a:rPr>
              <a:t>https://www.unicef.es/causas/derechos-ninos/dia-internacional-nino</a:t>
            </a:r>
            <a:endParaRPr lang="es-CO" sz="900" dirty="0"/>
          </a:p>
        </p:txBody>
      </p:sp>
      <p:sp>
        <p:nvSpPr>
          <p:cNvPr id="3" name="Trapecio 2">
            <a:extLst>
              <a:ext uri="{FF2B5EF4-FFF2-40B4-BE49-F238E27FC236}">
                <a16:creationId xmlns:a16="http://schemas.microsoft.com/office/drawing/2014/main" id="{E94B8BAA-7934-4EED-B82B-5EDB9755829D}"/>
              </a:ext>
            </a:extLst>
          </p:cNvPr>
          <p:cNvSpPr/>
          <p:nvPr/>
        </p:nvSpPr>
        <p:spPr>
          <a:xfrm>
            <a:off x="998932" y="834103"/>
            <a:ext cx="4446292" cy="305780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20 de Noviembre: Día Internacional de los Niños y Las Niñas</a:t>
            </a:r>
            <a:r>
              <a:rPr lang="es-CO" sz="800" dirty="0"/>
              <a:t>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" y="12350"/>
            <a:ext cx="2098382" cy="53208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492640" y="8838220"/>
            <a:ext cx="3365360" cy="30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3761034" y="8803178"/>
            <a:ext cx="309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Nota: </a:t>
            </a:r>
            <a:r>
              <a:rPr lang="es-CO" sz="6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Información </a:t>
            </a:r>
            <a:r>
              <a:rPr lang="es-CO" sz="6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a  30 de septiembre de 2019.Información sujeta a cambios por actualización y validación. </a:t>
            </a:r>
            <a:endParaRPr lang="es-CO" sz="6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  <a:p>
            <a:r>
              <a:rPr lang="es-CO" sz="6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Fuente</a:t>
            </a:r>
            <a:r>
              <a:rPr lang="es-CO" sz="6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: SIGER- SSF – Cajas de Compensación Familiar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31C417A-2435-4C8A-94D9-35948A09804D}"/>
              </a:ext>
            </a:extLst>
          </p:cNvPr>
          <p:cNvSpPr/>
          <p:nvPr/>
        </p:nvSpPr>
        <p:spPr>
          <a:xfrm>
            <a:off x="0" y="518508"/>
            <a:ext cx="6880142" cy="355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AutoShape 2" descr="Resultado de imagen para icono guia turis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Resultado de imagen para alojami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1" name="AutoShape 13" descr="Resultado de imagen para vector camp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2" name="AutoShape 16" descr="Resultado de imagen para vector turism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6" name="AutoShape 24" descr="Resultado de imagen para vector hotel con pisci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cxnSp>
        <p:nvCxnSpPr>
          <p:cNvPr id="25" name="24 Conector recto"/>
          <p:cNvCxnSpPr>
            <a:cxnSpLocks/>
          </p:cNvCxnSpPr>
          <p:nvPr/>
        </p:nvCxnSpPr>
        <p:spPr>
          <a:xfrm>
            <a:off x="3441576" y="2804008"/>
            <a:ext cx="0" cy="630449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-21775" y="517075"/>
            <a:ext cx="7117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«30 años de la Convención sobre los Derechos del Niño y la Niña (CDN)»</a:t>
            </a:r>
          </a:p>
        </p:txBody>
      </p:sp>
      <p:sp>
        <p:nvSpPr>
          <p:cNvPr id="43" name="55 Rectángulo redondeado">
            <a:extLst>
              <a:ext uri="{FF2B5EF4-FFF2-40B4-BE49-F238E27FC236}">
                <a16:creationId xmlns:a16="http://schemas.microsoft.com/office/drawing/2014/main" id="{95E130E4-4E5F-4476-8D55-0D4CEF460CFB}"/>
              </a:ext>
            </a:extLst>
          </p:cNvPr>
          <p:cNvSpPr/>
          <p:nvPr/>
        </p:nvSpPr>
        <p:spPr>
          <a:xfrm>
            <a:off x="3844923" y="2471756"/>
            <a:ext cx="2911827" cy="23428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Acceso a servicios</a:t>
            </a:r>
          </a:p>
        </p:txBody>
      </p:sp>
      <p:pic>
        <p:nvPicPr>
          <p:cNvPr id="54" name="Imagen 17">
            <a:extLst>
              <a:ext uri="{FF2B5EF4-FFF2-40B4-BE49-F238E27FC236}">
                <a16:creationId xmlns:a16="http://schemas.microsoft.com/office/drawing/2014/main" id="{C3DC524B-5D85-470B-BC26-03876E33CB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1600" r="84400"/>
                    </a14:imgEffect>
                  </a14:imgLayer>
                </a14:imgProps>
              </a:ext>
            </a:extLst>
          </a:blip>
          <a:srcRect l="61991" t="18000" r="13989" b="22468"/>
          <a:stretch/>
        </p:blipFill>
        <p:spPr>
          <a:xfrm>
            <a:off x="49726" y="2739451"/>
            <a:ext cx="655792" cy="787267"/>
          </a:xfrm>
          <a:prstGeom prst="rect">
            <a:avLst/>
          </a:prstGeom>
        </p:spPr>
      </p:pic>
      <p:sp>
        <p:nvSpPr>
          <p:cNvPr id="55" name="Rectángulo 6">
            <a:extLst>
              <a:ext uri="{FF2B5EF4-FFF2-40B4-BE49-F238E27FC236}">
                <a16:creationId xmlns:a16="http://schemas.microsoft.com/office/drawing/2014/main" id="{D85B9F6E-3D17-465F-9848-5B7E4235F1B2}"/>
              </a:ext>
            </a:extLst>
          </p:cNvPr>
          <p:cNvSpPr/>
          <p:nvPr/>
        </p:nvSpPr>
        <p:spPr>
          <a:xfrm>
            <a:off x="1219386" y="3372069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5.977.687</a:t>
            </a:r>
          </a:p>
        </p:txBody>
      </p:sp>
      <p:sp>
        <p:nvSpPr>
          <p:cNvPr id="56" name="TextBox 81">
            <a:extLst>
              <a:ext uri="{FF2B5EF4-FFF2-40B4-BE49-F238E27FC236}">
                <a16:creationId xmlns:a16="http://schemas.microsoft.com/office/drawing/2014/main" id="{563A5405-8C54-4BC7-B634-3F4881885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08" y="3620592"/>
            <a:ext cx="3371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AR" altLang="es-AR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Niños y Niñas y </a:t>
            </a:r>
            <a:r>
              <a:rPr lang="es-AR" altLang="es-AR" sz="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adolescentes</a:t>
            </a:r>
            <a:r>
              <a:rPr lang="es-AR" altLang="es-AR" sz="9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s-AR" altLang="es-AR" sz="900" dirty="0">
                <a:latin typeface="+mn-lt"/>
                <a:ea typeface="+mn-ea"/>
              </a:rPr>
              <a:t>entre los 0 y 17 años, se encontraban afiliadas como persona a cargo al </a:t>
            </a:r>
            <a:r>
              <a:rPr lang="es-AR" altLang="es-AR" sz="900" dirty="0" smtClean="0">
                <a:latin typeface="+mn-lt"/>
                <a:ea typeface="+mn-ea"/>
              </a:rPr>
              <a:t>Sistema </a:t>
            </a:r>
            <a:r>
              <a:rPr lang="es-AR" altLang="es-AR" sz="900" dirty="0">
                <a:latin typeface="+mn-lt"/>
                <a:ea typeface="+mn-ea"/>
              </a:rPr>
              <a:t>del </a:t>
            </a:r>
            <a:r>
              <a:rPr lang="es-AR" altLang="es-AR" sz="900" dirty="0" smtClean="0">
                <a:latin typeface="+mn-lt"/>
                <a:ea typeface="+mn-ea"/>
              </a:rPr>
              <a:t>Subsidio Familiar </a:t>
            </a:r>
            <a:r>
              <a:rPr lang="es-AR" altLang="es-AR" sz="900" dirty="0">
                <a:latin typeface="+mn-lt"/>
                <a:ea typeface="+mn-ea"/>
              </a:rPr>
              <a:t>en el mes de septiembre y representan el </a:t>
            </a:r>
            <a:r>
              <a:rPr lang="es-AR" altLang="es-AR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52% </a:t>
            </a:r>
            <a:r>
              <a:rPr lang="es-AR" altLang="es-AR" sz="900" dirty="0">
                <a:latin typeface="+mn-lt"/>
                <a:ea typeface="+mn-ea"/>
              </a:rPr>
              <a:t>del total de personas a cargo</a:t>
            </a:r>
            <a:r>
              <a:rPr lang="es-AR" altLang="es-AR" sz="9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.</a:t>
            </a:r>
          </a:p>
        </p:txBody>
      </p:sp>
      <p:pic>
        <p:nvPicPr>
          <p:cNvPr id="57" name="Picture 13">
            <a:extLst>
              <a:ext uri="{FF2B5EF4-FFF2-40B4-BE49-F238E27FC236}">
                <a16:creationId xmlns:a16="http://schemas.microsoft.com/office/drawing/2014/main" id="{62343BD4-45DE-4E40-B491-7ABAA9AD6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71" b="90000" l="9605" r="89831">
                        <a14:foregroundMark x1="37853" y1="35357" x2="37853" y2="35357"/>
                        <a14:backgroundMark x1="38983" y1="22143" x2="38983" y2="2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-1" r="18722" b="8953"/>
          <a:stretch/>
        </p:blipFill>
        <p:spPr bwMode="auto">
          <a:xfrm>
            <a:off x="2943771" y="2751711"/>
            <a:ext cx="407371" cy="85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451470D0-E459-4BD5-B09A-E5CC47E45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947" b="46746" l="66864" r="92308">
                        <a14:foregroundMark x1="85207" y1="25444" x2="85207" y2="25444"/>
                        <a14:foregroundMark x1="86982" y1="25148" x2="86982" y2="25148"/>
                        <a14:foregroundMark x1="89053" y1="24852" x2="89053" y2="24852"/>
                        <a14:foregroundMark x1="81657" y1="26036" x2="81657" y2="26036"/>
                        <a14:foregroundMark x1="73077" y1="26331" x2="73077" y2="26331"/>
                        <a14:foregroundMark x1="70710" y1="25444" x2="70710" y2="25444"/>
                        <a14:foregroundMark x1="68343" y1="25148" x2="68343" y2="25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01" t="9764" r="7100" b="50828"/>
          <a:stretch/>
        </p:blipFill>
        <p:spPr bwMode="auto">
          <a:xfrm>
            <a:off x="1169058" y="2808390"/>
            <a:ext cx="436107" cy="5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 descr="Resultado de imagen para vector girls child activities">
            <a:extLst>
              <a:ext uri="{FF2B5EF4-FFF2-40B4-BE49-F238E27FC236}">
                <a16:creationId xmlns:a16="http://schemas.microsoft.com/office/drawing/2014/main" id="{E8390C95-C770-4E25-94AE-1818942A7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667" b="40667" l="13000" r="3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7161" r="66632" b="57560"/>
          <a:stretch/>
        </p:blipFill>
        <p:spPr bwMode="auto">
          <a:xfrm>
            <a:off x="1649369" y="2734530"/>
            <a:ext cx="640488" cy="6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55 Rectángulo redondeado">
            <a:extLst>
              <a:ext uri="{FF2B5EF4-FFF2-40B4-BE49-F238E27FC236}">
                <a16:creationId xmlns:a16="http://schemas.microsoft.com/office/drawing/2014/main" id="{7D3A0C9A-B2A5-4391-96CC-DA65F52DB4E6}"/>
              </a:ext>
            </a:extLst>
          </p:cNvPr>
          <p:cNvSpPr/>
          <p:nvPr/>
        </p:nvSpPr>
        <p:spPr>
          <a:xfrm>
            <a:off x="101249" y="2467148"/>
            <a:ext cx="3307684" cy="25481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/>
              <a:t>Niñas y Niños afiliadas al Sistema del Subsidio Familiar</a:t>
            </a:r>
          </a:p>
        </p:txBody>
      </p:sp>
      <p:pic>
        <p:nvPicPr>
          <p:cNvPr id="61" name="Picture 2" descr="Resultado de imagen para vector niños&quot;">
            <a:extLst>
              <a:ext uri="{FF2B5EF4-FFF2-40B4-BE49-F238E27FC236}">
                <a16:creationId xmlns:a16="http://schemas.microsoft.com/office/drawing/2014/main" id="{3E683E93-B036-48BC-9562-4766AAFA5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271" b="98574" l="80990" r="99042">
                        <a14:foregroundMark x1="92971" y1="95365" x2="92971" y2="95365"/>
                        <a14:foregroundMark x1="93131" y1="94296" x2="93131" y2="94296"/>
                        <a14:foregroundMark x1="87700" y1="84848" x2="87700" y2="84848"/>
                        <a14:foregroundMark x1="85463" y1="84492" x2="85463" y2="84492"/>
                        <a14:foregroundMark x1="84185" y1="84135" x2="84185" y2="84135"/>
                        <a14:foregroundMark x1="93291" y1="83779" x2="93291" y2="83779"/>
                        <a14:foregroundMark x1="91214" y1="83244" x2="91214" y2="83244"/>
                        <a14:foregroundMark x1="94728" y1="82709" x2="94728" y2="82709"/>
                        <a14:foregroundMark x1="89617" y1="93048" x2="89617" y2="93048"/>
                        <a14:foregroundMark x1="88658" y1="93939" x2="88658" y2="93939"/>
                        <a14:foregroundMark x1="88179" y1="95187" x2="88179" y2="95187"/>
                        <a14:foregroundMark x1="88339" y1="96257" x2="88339" y2="96257"/>
                        <a14:foregroundMark x1="92332" y1="96078" x2="92332" y2="96078"/>
                        <a14:foregroundMark x1="92173" y1="96613" x2="92173" y2="96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63" t="67599" b="2656"/>
          <a:stretch/>
        </p:blipFill>
        <p:spPr bwMode="auto">
          <a:xfrm>
            <a:off x="641708" y="2769286"/>
            <a:ext cx="499952" cy="6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>
            <a:extLst>
              <a:ext uri="{FF2B5EF4-FFF2-40B4-BE49-F238E27FC236}">
                <a16:creationId xmlns:a16="http://schemas.microsoft.com/office/drawing/2014/main" id="{F3F47F15-5C89-4EEF-8AB9-89CFBCC38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00" b="45000" l="67188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33" t="4500" r="5197" b="54806"/>
          <a:stretch/>
        </p:blipFill>
        <p:spPr bwMode="auto">
          <a:xfrm>
            <a:off x="2293585" y="2761785"/>
            <a:ext cx="539959" cy="69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ángulo 36">
            <a:extLst>
              <a:ext uri="{FF2B5EF4-FFF2-40B4-BE49-F238E27FC236}">
                <a16:creationId xmlns:a16="http://schemas.microsoft.com/office/drawing/2014/main" id="{9FAE76B2-0E22-47CC-ABC5-C1D3BFD1524F}"/>
              </a:ext>
            </a:extLst>
          </p:cNvPr>
          <p:cNvSpPr/>
          <p:nvPr/>
        </p:nvSpPr>
        <p:spPr>
          <a:xfrm>
            <a:off x="1999470" y="4326822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55.453</a:t>
            </a:r>
          </a:p>
        </p:txBody>
      </p:sp>
      <p:sp>
        <p:nvSpPr>
          <p:cNvPr id="64" name="TextBox 81">
            <a:extLst>
              <a:ext uri="{FF2B5EF4-FFF2-40B4-BE49-F238E27FC236}">
                <a16:creationId xmlns:a16="http://schemas.microsoft.com/office/drawing/2014/main" id="{4F6453DD-B5DE-4B70-88EA-745D4F68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501" y="4588973"/>
            <a:ext cx="220835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AR" altLang="es-AR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Niñas y Niños entre los 0 y los 17 años, </a:t>
            </a:r>
            <a:r>
              <a:rPr lang="es-AR" altLang="es-AR" sz="900" dirty="0">
                <a:latin typeface="+mn-lt"/>
                <a:ea typeface="+mn-ea"/>
              </a:rPr>
              <a:t>afiliadas como persona a cargo al </a:t>
            </a:r>
            <a:r>
              <a:rPr lang="es-AR" altLang="es-AR" sz="900" dirty="0" smtClean="0">
                <a:latin typeface="+mn-lt"/>
                <a:ea typeface="+mn-ea"/>
              </a:rPr>
              <a:t>Sistema </a:t>
            </a:r>
            <a:r>
              <a:rPr lang="es-AR" altLang="es-AR" sz="900" dirty="0">
                <a:latin typeface="+mn-lt"/>
                <a:ea typeface="+mn-ea"/>
              </a:rPr>
              <a:t>del </a:t>
            </a:r>
            <a:r>
              <a:rPr lang="es-AR" altLang="es-AR" sz="900" dirty="0" smtClean="0">
                <a:latin typeface="+mn-lt"/>
                <a:ea typeface="+mn-ea"/>
              </a:rPr>
              <a:t>Subsidio Familiar</a:t>
            </a:r>
            <a:r>
              <a:rPr lang="es-AR" altLang="es-AR" sz="900" dirty="0">
                <a:latin typeface="+mn-lt"/>
                <a:ea typeface="+mn-ea"/>
              </a:rPr>
              <a:t>, reportaron alguna </a:t>
            </a:r>
            <a:r>
              <a:rPr lang="es-AR" altLang="es-AR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condición de discapacidad</a:t>
            </a:r>
            <a:r>
              <a:rPr lang="es-AR" altLang="es-AR" sz="9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. </a:t>
            </a:r>
          </a:p>
        </p:txBody>
      </p:sp>
      <p:pic>
        <p:nvPicPr>
          <p:cNvPr id="65" name="Picture 2" descr="Resultado de imagen para vector girls child activities">
            <a:extLst>
              <a:ext uri="{FF2B5EF4-FFF2-40B4-BE49-F238E27FC236}">
                <a16:creationId xmlns:a16="http://schemas.microsoft.com/office/drawing/2014/main" id="{ACAD4BF5-C600-4789-9AC3-839FD901E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7" r="80450" b="7840"/>
          <a:stretch/>
        </p:blipFill>
        <p:spPr bwMode="auto">
          <a:xfrm>
            <a:off x="736297" y="4325997"/>
            <a:ext cx="475993" cy="8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ángulo 127">
            <a:extLst>
              <a:ext uri="{FF2B5EF4-FFF2-40B4-BE49-F238E27FC236}">
                <a16:creationId xmlns:a16="http://schemas.microsoft.com/office/drawing/2014/main" id="{C183B410-CF87-4EBC-AF87-F39A7C38CAF7}"/>
              </a:ext>
            </a:extLst>
          </p:cNvPr>
          <p:cNvSpPr/>
          <p:nvPr/>
        </p:nvSpPr>
        <p:spPr>
          <a:xfrm>
            <a:off x="709151" y="5376294"/>
            <a:ext cx="7745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</a:p>
          <a:p>
            <a:pPr algn="ctr"/>
            <a:r>
              <a:rPr lang="es-CO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(4.495.813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7" name="TextBox 81">
            <a:extLst>
              <a:ext uri="{FF2B5EF4-FFF2-40B4-BE49-F238E27FC236}">
                <a16:creationId xmlns:a16="http://schemas.microsoft.com/office/drawing/2014/main" id="{132FD32C-3F70-43FF-A96E-6214CCC0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99" y="5839198"/>
            <a:ext cx="2128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AR" altLang="es-AR" sz="900" dirty="0">
                <a:latin typeface="+mn-lt"/>
                <a:ea typeface="+mn-ea"/>
              </a:rPr>
              <a:t>de las </a:t>
            </a:r>
            <a:r>
              <a:rPr lang="es-AR" altLang="es-AR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Niñas </a:t>
            </a:r>
            <a:r>
              <a:rPr lang="es-AR" altLang="es-AR" sz="900" dirty="0">
                <a:solidFill>
                  <a:schemeClr val="accent1"/>
                </a:solidFill>
                <a:latin typeface="+mn-lt"/>
                <a:ea typeface="+mn-ea"/>
              </a:rPr>
              <a:t>y lo</a:t>
            </a:r>
            <a:r>
              <a:rPr lang="es-AR" altLang="es-AR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 Niños entre los 0 y los 17 años</a:t>
            </a:r>
            <a:r>
              <a:rPr lang="es-AR" altLang="es-AR" sz="9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, </a:t>
            </a:r>
            <a:r>
              <a:rPr lang="es-AR" altLang="es-AR" sz="900" dirty="0">
                <a:latin typeface="+mn-lt"/>
                <a:ea typeface="+mn-ea"/>
              </a:rPr>
              <a:t>afiliadas al </a:t>
            </a:r>
            <a:r>
              <a:rPr lang="es-AR" altLang="es-AR" sz="900" dirty="0" smtClean="0">
                <a:latin typeface="+mn-lt"/>
                <a:ea typeface="+mn-ea"/>
              </a:rPr>
              <a:t>Sistema </a:t>
            </a:r>
            <a:r>
              <a:rPr lang="es-AR" altLang="es-AR" sz="900" dirty="0">
                <a:latin typeface="+mn-lt"/>
                <a:ea typeface="+mn-ea"/>
              </a:rPr>
              <a:t>del </a:t>
            </a:r>
            <a:r>
              <a:rPr lang="es-AR" altLang="es-AR" sz="900" dirty="0" smtClean="0">
                <a:latin typeface="+mn-lt"/>
                <a:ea typeface="+mn-ea"/>
              </a:rPr>
              <a:t>Subsidio Familiar</a:t>
            </a:r>
            <a:r>
              <a:rPr lang="es-AR" altLang="es-AR" sz="900" dirty="0">
                <a:latin typeface="+mn-lt"/>
                <a:ea typeface="+mn-ea"/>
              </a:rPr>
              <a:t>, recibe</a:t>
            </a:r>
            <a:r>
              <a:rPr lang="es-AR" altLang="es-AR" sz="900" dirty="0">
                <a:solidFill>
                  <a:schemeClr val="accent1"/>
                </a:solidFill>
                <a:latin typeface="+mn-lt"/>
                <a:ea typeface="+mn-ea"/>
              </a:rPr>
              <a:t> </a:t>
            </a:r>
            <a:r>
              <a:rPr lang="es-AR" altLang="es-AR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cuota monetaria</a:t>
            </a:r>
          </a:p>
        </p:txBody>
      </p:sp>
      <p:pic>
        <p:nvPicPr>
          <p:cNvPr id="68" name="Picture 6" descr="Resultado de imagen para vector boy disability&quot;">
            <a:extLst>
              <a:ext uri="{FF2B5EF4-FFF2-40B4-BE49-F238E27FC236}">
                <a16:creationId xmlns:a16="http://schemas.microsoft.com/office/drawing/2014/main" id="{C6009990-1A07-4105-ADF2-59907F980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643" b="76786" l="577" r="26731">
                        <a14:foregroundMark x1="9423" y1="66786" x2="9423" y2="66786"/>
                        <a14:foregroundMark x1="10192" y1="64643" x2="10192" y2="64643"/>
                        <a14:foregroundMark x1="13846" y1="63929" x2="13846" y2="63929"/>
                        <a14:foregroundMark x1="14231" y1="67857" x2="14231" y2="67857"/>
                        <a14:foregroundMark x1="15385" y1="70000" x2="15385" y2="70000"/>
                        <a14:foregroundMark x1="15192" y1="72857" x2="15192" y2="72857"/>
                        <a14:foregroundMark x1="14615" y1="70714" x2="14615" y2="70714"/>
                        <a14:foregroundMark x1="8654" y1="70000" x2="8654" y2="70000"/>
                        <a14:foregroundMark x1="7885" y1="70357" x2="7885" y2="70357"/>
                        <a14:foregroundMark x1="15577" y1="51786" x2="15577" y2="51786"/>
                        <a14:foregroundMark x1="22692" y1="51071" x2="22692" y2="51071"/>
                        <a14:foregroundMark x1="23654" y1="48214" x2="23654" y2="48214"/>
                        <a14:foregroundMark x1="25192" y1="47143" x2="25192" y2="47143"/>
                        <a14:foregroundMark x1="25192" y1="49643" x2="25192" y2="49643"/>
                        <a14:foregroundMark x1="22692" y1="46786" x2="22692" y2="46786"/>
                        <a14:foregroundMark x1="22692" y1="48571" x2="22692" y2="48571"/>
                        <a14:foregroundMark x1="25962" y1="46071" x2="25962" y2="46071"/>
                        <a14:foregroundMark x1="23846" y1="53214" x2="23846" y2="53214"/>
                        <a14:foregroundMark x1="23846" y1="57143" x2="23846" y2="57143"/>
                        <a14:foregroundMark x1="25192" y1="58214" x2="25192" y2="58214"/>
                        <a14:foregroundMark x1="19808" y1="68214" x2="19808" y2="68214"/>
                        <a14:foregroundMark x1="20769" y1="72143" x2="20769" y2="72143"/>
                        <a14:foregroundMark x1="14038" y1="73214" x2="14038" y2="73214"/>
                        <a14:foregroundMark x1="10962" y1="70714" x2="10962" y2="70714"/>
                        <a14:foregroundMark x1="9423" y1="72857" x2="9423" y2="72857"/>
                        <a14:foregroundMark x1="6346" y1="71786" x2="6346" y2="71786"/>
                        <a14:foregroundMark x1="11346" y1="73214" x2="11346" y2="73214"/>
                        <a14:foregroundMark x1="16923" y1="72500" x2="16923" y2="72500"/>
                        <a14:foregroundMark x1="18846" y1="71786" x2="18846" y2="71786"/>
                        <a14:foregroundMark x1="21346" y1="72143" x2="21346" y2="72143"/>
                        <a14:foregroundMark x1="23077" y1="71786" x2="23077" y2="71786"/>
                        <a14:foregroundMark x1="24038" y1="71429" x2="24038" y2="71429"/>
                        <a14:foregroundMark x1="12308" y1="75000" x2="12308" y2="75000"/>
                        <a14:foregroundMark x1="12115" y1="72143" x2="12115" y2="72143"/>
                        <a14:foregroundMark x1="13077" y1="70714" x2="13077" y2="70714"/>
                        <a14:foregroundMark x1="5577" y1="72500" x2="5577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50" r="73283" b="22739"/>
          <a:stretch/>
        </p:blipFill>
        <p:spPr bwMode="auto">
          <a:xfrm>
            <a:off x="30578" y="4422465"/>
            <a:ext cx="689885" cy="8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61170191-B605-4425-AD38-0845DF8EF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48214" l="0" r="100000">
                        <a14:foregroundMark x1="15756" y1="6786" x2="15756" y2="6786"/>
                        <a14:foregroundMark x1="20257" y1="9286" x2="20257" y2="9286"/>
                        <a14:foregroundMark x1="17685" y1="16786" x2="17685" y2="16786"/>
                        <a14:foregroundMark x1="12862" y1="26429" x2="12862" y2="26429"/>
                        <a14:foregroundMark x1="7395" y1="23929" x2="7395" y2="23929"/>
                        <a14:foregroundMark x1="3859" y1="22143" x2="3859" y2="22143"/>
                        <a14:foregroundMark x1="21543" y1="25000" x2="21543" y2="25000"/>
                        <a14:foregroundMark x1="24437" y1="22143" x2="24437" y2="22143"/>
                        <a14:foregroundMark x1="26367" y1="19643" x2="26367" y2="19643"/>
                        <a14:foregroundMark x1="27331" y1="17857" x2="27331" y2="17857"/>
                        <a14:foregroundMark x1="27653" y1="20357" x2="27653" y2="20357"/>
                        <a14:foregroundMark x1="14469" y1="25357" x2="14469" y2="25357"/>
                        <a14:foregroundMark x1="12219" y1="25000" x2="12219" y2="25000"/>
                        <a14:foregroundMark x1="9325" y1="25714" x2="9325" y2="25714"/>
                        <a14:foregroundMark x1="7717" y1="25000" x2="7717" y2="25000"/>
                        <a14:foregroundMark x1="10289" y1="27500" x2="10289" y2="27500"/>
                        <a14:foregroundMark x1="12862" y1="30357" x2="12862" y2="30357"/>
                        <a14:foregroundMark x1="15756" y1="31429" x2="15756" y2="31429"/>
                        <a14:foregroundMark x1="10289" y1="29643" x2="10289" y2="29643"/>
                        <a14:foregroundMark x1="5466" y1="23929" x2="5466" y2="23929"/>
                        <a14:foregroundMark x1="3215" y1="22143" x2="3215" y2="22143"/>
                        <a14:foregroundMark x1="2251" y1="20714" x2="2251" y2="20714"/>
                        <a14:foregroundMark x1="12219" y1="38929" x2="12219" y2="38929"/>
                        <a14:foregroundMark x1="14148" y1="43929" x2="14148" y2="43929"/>
                        <a14:foregroundMark x1="20579" y1="41071" x2="20579" y2="41071"/>
                        <a14:foregroundMark x1="22830" y1="43214" x2="22830" y2="43214"/>
                        <a14:foregroundMark x1="13183" y1="42500" x2="13183" y2="42500"/>
                        <a14:foregroundMark x1="18971" y1="25714" x2="18971" y2="25714"/>
                        <a14:foregroundMark x1="10932" y1="45714" x2="10932" y2="45714"/>
                        <a14:foregroundMark x1="24116" y1="44643" x2="24116" y2="44643"/>
                        <a14:foregroundMark x1="43730" y1="35357" x2="43730" y2="35357"/>
                        <a14:foregroundMark x1="43730" y1="26786" x2="43730" y2="26786"/>
                        <a14:foregroundMark x1="39228" y1="22500" x2="39228" y2="22500"/>
                        <a14:foregroundMark x1="36977" y1="25357" x2="36977" y2="25357"/>
                        <a14:foregroundMark x1="34727" y1="28214" x2="34727" y2="28214"/>
                        <a14:foregroundMark x1="31833" y1="30000" x2="31833" y2="30000"/>
                        <a14:foregroundMark x1="41801" y1="29286" x2="41801" y2="29286"/>
                        <a14:foregroundMark x1="46302" y1="27500" x2="46302" y2="27500"/>
                        <a14:foregroundMark x1="46945" y1="25000" x2="46945" y2="25000"/>
                        <a14:foregroundMark x1="46945" y1="23929" x2="46945" y2="23929"/>
                        <a14:foregroundMark x1="33119" y1="29643" x2="33119" y2="29643"/>
                        <a14:foregroundMark x1="30547" y1="31429" x2="30547" y2="31429"/>
                        <a14:foregroundMark x1="36977" y1="23929" x2="36977" y2="23929"/>
                        <a14:foregroundMark x1="37299" y1="22143" x2="37299" y2="22143"/>
                        <a14:foregroundMark x1="36977" y1="18571" x2="36977" y2="18571"/>
                        <a14:foregroundMark x1="37942" y1="6786" x2="37942" y2="6786"/>
                        <a14:foregroundMark x1="40836" y1="4286" x2="40836" y2="4286"/>
                        <a14:foregroundMark x1="45338" y1="40357" x2="45338" y2="40357"/>
                        <a14:foregroundMark x1="39228" y1="40357" x2="39228" y2="40357"/>
                        <a14:foregroundMark x1="38907" y1="43214" x2="38907" y2="43214"/>
                        <a14:foregroundMark x1="37942" y1="44286" x2="37942" y2="44286"/>
                        <a14:foregroundMark x1="44695" y1="43929" x2="44695" y2="43929"/>
                        <a14:foregroundMark x1="47588" y1="44286" x2="47588" y2="44286"/>
                        <a14:foregroundMark x1="45659" y1="43571" x2="45659" y2="43571"/>
                        <a14:foregroundMark x1="44695" y1="41786" x2="44695" y2="41786"/>
                        <a14:foregroundMark x1="66559" y1="29286" x2="66559" y2="29286"/>
                        <a14:foregroundMark x1="39550" y1="41429" x2="39550" y2="41429"/>
                        <a14:foregroundMark x1="42765" y1="35357" x2="42765" y2="35357"/>
                        <a14:foregroundMark x1="46624" y1="30357" x2="46624" y2="30357"/>
                        <a14:foregroundMark x1="64952" y1="27143" x2="64952" y2="27143"/>
                        <a14:foregroundMark x1="61093" y1="25357" x2="61093" y2="25357"/>
                        <a14:foregroundMark x1="56913" y1="26071" x2="56913" y2="26071"/>
                        <a14:foregroundMark x1="54662" y1="25000" x2="54662" y2="25000"/>
                        <a14:foregroundMark x1="64952" y1="16429" x2="64952" y2="16429"/>
                        <a14:foregroundMark x1="67846" y1="24286" x2="67846" y2="24286"/>
                        <a14:foregroundMark x1="69453" y1="23214" x2="69453" y2="23214"/>
                        <a14:foregroundMark x1="70740" y1="30000" x2="70740" y2="30000"/>
                        <a14:foregroundMark x1="69775" y1="35000" x2="69775" y2="35000"/>
                        <a14:foregroundMark x1="65916" y1="40714" x2="65916" y2="40714"/>
                        <a14:foregroundMark x1="65595" y1="42857" x2="65595" y2="42857"/>
                        <a14:foregroundMark x1="63344" y1="42500" x2="63344" y2="42500"/>
                        <a14:foregroundMark x1="64309" y1="42143" x2="64309" y2="42143"/>
                        <a14:foregroundMark x1="66881" y1="42500" x2="66881" y2="42500"/>
                        <a14:foregroundMark x1="71383" y1="39286" x2="71383" y2="39286"/>
                        <a14:foregroundMark x1="72669" y1="42857" x2="72669" y2="42857"/>
                        <a14:foregroundMark x1="72026" y1="43571" x2="72026" y2="43571"/>
                        <a14:foregroundMark x1="71383" y1="43929" x2="71383" y2="43929"/>
                        <a14:foregroundMark x1="72990" y1="43571" x2="72990" y2="43571"/>
                        <a14:foregroundMark x1="73312" y1="41786" x2="73312" y2="41786"/>
                        <a14:foregroundMark x1="64309" y1="43214" x2="64309" y2="43214"/>
                        <a14:foregroundMark x1="63344" y1="43571" x2="63344" y2="43571"/>
                        <a14:foregroundMark x1="62058" y1="42857" x2="62058" y2="42857"/>
                        <a14:foregroundMark x1="65916" y1="43571" x2="65916" y2="43571"/>
                        <a14:foregroundMark x1="63344" y1="26071" x2="63344" y2="26071"/>
                        <a14:foregroundMark x1="61093" y1="23929" x2="61093" y2="23929"/>
                        <a14:foregroundMark x1="63344" y1="28929" x2="63344" y2="28929"/>
                        <a14:foregroundMark x1="61093" y1="22857" x2="61093" y2="22857"/>
                        <a14:foregroundMark x1="86495" y1="24286" x2="86495" y2="24286"/>
                        <a14:foregroundMark x1="88746" y1="27857" x2="88746" y2="27857"/>
                        <a14:foregroundMark x1="89389" y1="33929" x2="89389" y2="33929"/>
                        <a14:foregroundMark x1="85531" y1="38929" x2="85531" y2="38929"/>
                        <a14:foregroundMark x1="92283" y1="39286" x2="92283" y2="39286"/>
                        <a14:foregroundMark x1="90997" y1="41071" x2="90997" y2="41071"/>
                        <a14:foregroundMark x1="90032" y1="42143" x2="90032" y2="42143"/>
                        <a14:foregroundMark x1="85531" y1="41429" x2="85531" y2="41429"/>
                        <a14:foregroundMark x1="83923" y1="41786" x2="83923" y2="41786"/>
                        <a14:foregroundMark x1="86817" y1="26429" x2="86817" y2="26429"/>
                        <a14:foregroundMark x1="82958" y1="26071" x2="82958" y2="26071"/>
                        <a14:foregroundMark x1="91318" y1="23214" x2="91318" y2="23214"/>
                        <a14:foregroundMark x1="89389" y1="22857" x2="89389" y2="22857"/>
                        <a14:foregroundMark x1="92605" y1="21429" x2="92605" y2="21429"/>
                        <a14:foregroundMark x1="45659" y1="6429" x2="45659" y2="6429"/>
                        <a14:foregroundMark x1="70096" y1="23929" x2="70096" y2="23929"/>
                        <a14:foregroundMark x1="70740" y1="23214" x2="70740" y2="23214"/>
                        <a14:foregroundMark x1="69453" y1="21786" x2="69453" y2="21786"/>
                        <a14:foregroundMark x1="70096" y1="21786" x2="70096" y2="21786"/>
                        <a14:foregroundMark x1="72026" y1="40714" x2="72026" y2="40714"/>
                        <a14:foregroundMark x1="19936" y1="23214" x2="19936" y2="23214"/>
                        <a14:backgroundMark x1="21222" y1="19286" x2="21222" y2="19286"/>
                        <a14:backgroundMark x1="18971" y1="21429" x2="18971" y2="21429"/>
                        <a14:backgroundMark x1="9003" y1="21429" x2="9003" y2="2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277"/>
          <a:stretch/>
        </p:blipFill>
        <p:spPr bwMode="auto">
          <a:xfrm>
            <a:off x="2111088" y="5666510"/>
            <a:ext cx="1208211" cy="5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55 Rectángulo redondeado">
            <a:extLst>
              <a:ext uri="{FF2B5EF4-FFF2-40B4-BE49-F238E27FC236}">
                <a16:creationId xmlns:a16="http://schemas.microsoft.com/office/drawing/2014/main" id="{6F941FBD-6C6A-4302-9C86-F2694C83FC1F}"/>
              </a:ext>
            </a:extLst>
          </p:cNvPr>
          <p:cNvSpPr/>
          <p:nvPr/>
        </p:nvSpPr>
        <p:spPr>
          <a:xfrm>
            <a:off x="30578" y="6504740"/>
            <a:ext cx="3288743" cy="19315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/>
              <a:t>Subsidios en especie</a:t>
            </a:r>
          </a:p>
        </p:txBody>
      </p:sp>
      <p:sp>
        <p:nvSpPr>
          <p:cNvPr id="71" name="Rectángulo 112">
            <a:extLst>
              <a:ext uri="{FF2B5EF4-FFF2-40B4-BE49-F238E27FC236}">
                <a16:creationId xmlns:a16="http://schemas.microsoft.com/office/drawing/2014/main" id="{2537E4DA-CDB6-4782-B5C8-FDF7ACAAF916}"/>
              </a:ext>
            </a:extLst>
          </p:cNvPr>
          <p:cNvSpPr/>
          <p:nvPr/>
        </p:nvSpPr>
        <p:spPr>
          <a:xfrm>
            <a:off x="1328730" y="671712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2.378.146</a:t>
            </a:r>
          </a:p>
        </p:txBody>
      </p:sp>
      <p:sp>
        <p:nvSpPr>
          <p:cNvPr id="72" name="TextBox 81">
            <a:extLst>
              <a:ext uri="{FF2B5EF4-FFF2-40B4-BE49-F238E27FC236}">
                <a16:creationId xmlns:a16="http://schemas.microsoft.com/office/drawing/2014/main" id="{D7E95FE4-749C-4461-AA01-6E2C7AE2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02" y="6933328"/>
            <a:ext cx="2877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AR" altLang="es-AR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Niñas ente los 0 y los 17 años, </a:t>
            </a:r>
            <a:r>
              <a:rPr lang="es-AR" altLang="es-AR" sz="900" dirty="0">
                <a:solidFill>
                  <a:schemeClr val="tx2"/>
                </a:solidFill>
                <a:latin typeface="+mn-lt"/>
                <a:ea typeface="+mn-ea"/>
              </a:rPr>
              <a:t>afiliadas como persona a cargo recibieron algún tipo de </a:t>
            </a:r>
            <a:r>
              <a:rPr lang="es-AR" altLang="es-AR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subsidio en especie,</a:t>
            </a:r>
            <a:r>
              <a:rPr lang="es-AR" altLang="es-AR" sz="9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s-AR" altLang="es-AR" sz="900" dirty="0">
                <a:solidFill>
                  <a:schemeClr val="tx2"/>
                </a:solidFill>
                <a:latin typeface="+mn-lt"/>
                <a:ea typeface="+mn-ea"/>
              </a:rPr>
              <a:t>por un valor de </a:t>
            </a:r>
            <a:r>
              <a:rPr lang="es-AR" altLang="es-AR" sz="9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$83.745.9 Mll</a:t>
            </a:r>
            <a:r>
              <a:rPr lang="es-AR" altLang="es-AR" sz="9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,</a:t>
            </a:r>
            <a:r>
              <a:rPr lang="es-AR" altLang="es-AR" sz="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s-AR" altLang="es-AR" sz="900" dirty="0">
                <a:solidFill>
                  <a:schemeClr val="tx2"/>
                </a:solidFill>
                <a:latin typeface="+mn-lt"/>
                <a:ea typeface="+mn-ea"/>
              </a:rPr>
              <a:t>entre enero y septiembre de 2019</a:t>
            </a:r>
          </a:p>
        </p:txBody>
      </p:sp>
      <p:pic>
        <p:nvPicPr>
          <p:cNvPr id="73" name="Picture 4">
            <a:extLst>
              <a:ext uri="{FF2B5EF4-FFF2-40B4-BE49-F238E27FC236}">
                <a16:creationId xmlns:a16="http://schemas.microsoft.com/office/drawing/2014/main" id="{B13EC268-4AF0-4BB7-8B68-7113C0331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3759" r="2481" b="11272"/>
          <a:stretch/>
        </p:blipFill>
        <p:spPr bwMode="auto">
          <a:xfrm>
            <a:off x="2502060" y="7618535"/>
            <a:ext cx="656123" cy="51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" name="Grupo 122">
            <a:extLst>
              <a:ext uri="{FF2B5EF4-FFF2-40B4-BE49-F238E27FC236}">
                <a16:creationId xmlns:a16="http://schemas.microsoft.com/office/drawing/2014/main" id="{5B4CC0AE-BC6D-4434-9BC8-7D20C670961E}"/>
              </a:ext>
            </a:extLst>
          </p:cNvPr>
          <p:cNvGrpSpPr/>
          <p:nvPr/>
        </p:nvGrpSpPr>
        <p:grpSpPr>
          <a:xfrm>
            <a:off x="287170" y="7551360"/>
            <a:ext cx="608992" cy="600975"/>
            <a:chOff x="107273" y="7414731"/>
            <a:chExt cx="861886" cy="810113"/>
          </a:xfrm>
        </p:grpSpPr>
        <p:pic>
          <p:nvPicPr>
            <p:cNvPr id="75" name="Picture 4" descr="Resultado de imagen para vector mom feeding baby girls">
              <a:extLst>
                <a:ext uri="{FF2B5EF4-FFF2-40B4-BE49-F238E27FC236}">
                  <a16:creationId xmlns:a16="http://schemas.microsoft.com/office/drawing/2014/main" id="{1C6960FE-AC8C-4E3D-9A4C-28A4E5DE98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5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7" r="7376"/>
            <a:stretch/>
          </p:blipFill>
          <p:spPr bwMode="auto">
            <a:xfrm>
              <a:off x="537582" y="7414731"/>
              <a:ext cx="431577" cy="637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2" descr="Resultado de imagen para vector feeding baby girls">
              <a:extLst>
                <a:ext uri="{FF2B5EF4-FFF2-40B4-BE49-F238E27FC236}">
                  <a16:creationId xmlns:a16="http://schemas.microsoft.com/office/drawing/2014/main" id="{6B6AD6E6-449C-45C3-9051-EBFFE400B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0000" b="90000" l="10000" r="90000">
                          <a14:backgroundMark x1="31778" y1="27778" x2="31778" y2="27778"/>
                          <a14:backgroundMark x1="35778" y1="28444" x2="35778" y2="28444"/>
                          <a14:backgroundMark x1="60889" y1="25556" x2="60889" y2="25556"/>
                          <a14:backgroundMark x1="61556" y1="19556" x2="61556" y2="19556"/>
                          <a14:backgroundMark x1="20667" y1="57333" x2="20667" y2="57333"/>
                          <a14:backgroundMark x1="20667" y1="42000" x2="20667" y2="42000"/>
                          <a14:backgroundMark x1="58222" y1="35333" x2="58222" y2="35333"/>
                          <a14:backgroundMark x1="57556" y1="39333" x2="57556" y2="39333"/>
                          <a14:backgroundMark x1="74889" y1="54222" x2="74889" y2="54222"/>
                          <a14:backgroundMark x1="17333" y1="43111" x2="17333" y2="4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0" r="11360" b="14721"/>
            <a:stretch/>
          </p:blipFill>
          <p:spPr bwMode="auto">
            <a:xfrm>
              <a:off x="107273" y="7502718"/>
              <a:ext cx="657432" cy="72212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upo 117">
            <a:extLst>
              <a:ext uri="{FF2B5EF4-FFF2-40B4-BE49-F238E27FC236}">
                <a16:creationId xmlns:a16="http://schemas.microsoft.com/office/drawing/2014/main" id="{C36FF0D5-E57E-4A9A-8659-B6907B875FFF}"/>
              </a:ext>
            </a:extLst>
          </p:cNvPr>
          <p:cNvGrpSpPr/>
          <p:nvPr/>
        </p:nvGrpSpPr>
        <p:grpSpPr>
          <a:xfrm>
            <a:off x="1447505" y="7707245"/>
            <a:ext cx="604844" cy="472853"/>
            <a:chOff x="2833926" y="5599810"/>
            <a:chExt cx="802055" cy="909491"/>
          </a:xfrm>
        </p:grpSpPr>
        <p:pic>
          <p:nvPicPr>
            <p:cNvPr id="78" name="Imagen 118">
              <a:extLst>
                <a:ext uri="{FF2B5EF4-FFF2-40B4-BE49-F238E27FC236}">
                  <a16:creationId xmlns:a16="http://schemas.microsoft.com/office/drawing/2014/main" id="{28F4C92D-ADA0-4EA6-B2DD-5FC844ED8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99000" l="2667" r="96333">
                          <a14:foregroundMark x1="68000" y1="53000" x2="68000" y2="53000"/>
                          <a14:foregroundMark x1="65333" y1="52000" x2="65333" y2="52000"/>
                          <a14:foregroundMark x1="65333" y1="51750" x2="65333" y2="51750"/>
                          <a14:foregroundMark x1="65333" y1="50000" x2="65333" y2="50000"/>
                          <a14:foregroundMark x1="53333" y1="19750" x2="53333" y2="19750"/>
                          <a14:foregroundMark x1="38333" y1="20000" x2="38333" y2="20000"/>
                          <a14:foregroundMark x1="44667" y1="27250" x2="44667" y2="27250"/>
                          <a14:foregroundMark x1="45667" y1="51750" x2="45667" y2="51750"/>
                          <a14:foregroundMark x1="29000" y1="87250" x2="29000" y2="87250"/>
                          <a14:foregroundMark x1="26333" y1="94500" x2="26333" y2="94500"/>
                          <a14:foregroundMark x1="36667" y1="35000" x2="36667" y2="35000"/>
                          <a14:foregroundMark x1="45667" y1="34500" x2="45667" y2="34500"/>
                          <a14:foregroundMark x1="44333" y1="33500" x2="44333" y2="33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33926" y="5599810"/>
              <a:ext cx="682118" cy="909491"/>
            </a:xfrm>
            <a:prstGeom prst="rect">
              <a:avLst/>
            </a:prstGeom>
          </p:spPr>
        </p:pic>
        <p:pic>
          <p:nvPicPr>
            <p:cNvPr id="79" name="Picture 2" descr="Resultado de imagen para vector utiles escolares niña">
              <a:extLst>
                <a:ext uri="{FF2B5EF4-FFF2-40B4-BE49-F238E27FC236}">
                  <a16:creationId xmlns:a16="http://schemas.microsoft.com/office/drawing/2014/main" id="{BCFF4CC6-691E-4637-9CB8-BBB49BE890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99" b="32109" l="2716" r="26837">
                          <a14:foregroundMark x1="17412" y1="8307" x2="17412" y2="8307"/>
                          <a14:foregroundMark x1="16454" y1="12300" x2="16454" y2="12300"/>
                          <a14:foregroundMark x1="15655" y1="13898" x2="15655" y2="13898"/>
                          <a14:foregroundMark x1="18530" y1="13419" x2="18530" y2="13419"/>
                          <a14:foregroundMark x1="20447" y1="23482" x2="20447" y2="23482"/>
                          <a14:foregroundMark x1="17093" y1="24920" x2="17093" y2="24920"/>
                          <a14:foregroundMark x1="23802" y1="12780" x2="23802" y2="12780"/>
                          <a14:foregroundMark x1="23962" y1="9265" x2="23962" y2="9265"/>
                          <a14:foregroundMark x1="23962" y1="3994" x2="23962" y2="3994"/>
                          <a14:foregroundMark x1="24601" y1="7188" x2="24601" y2="7188"/>
                          <a14:foregroundMark x1="24281" y1="18690" x2="24281" y2="18690"/>
                          <a14:foregroundMark x1="24601" y1="14058" x2="24601" y2="14058"/>
                          <a14:foregroundMark x1="24441" y1="10863" x2="24441" y2="10863"/>
                          <a14:foregroundMark x1="23163" y1="7029" x2="23163" y2="7029"/>
                          <a14:foregroundMark x1="23323" y1="4952" x2="23323" y2="4952"/>
                          <a14:foregroundMark x1="4952" y1="20927" x2="4952" y2="20927"/>
                          <a14:foregroundMark x1="17252" y1="22204" x2="17252" y2="22204"/>
                          <a14:foregroundMark x1="17891" y1="23163" x2="17891" y2="23163"/>
                          <a14:foregroundMark x1="7668" y1="21406" x2="7668" y2="21406"/>
                          <a14:foregroundMark x1="8786" y1="18211" x2="8786" y2="18211"/>
                          <a14:foregroundMark x1="7827" y1="14537" x2="7827" y2="14537"/>
                          <a14:foregroundMark x1="8307" y1="14537" x2="8307" y2="14537"/>
                          <a14:foregroundMark x1="8307" y1="12460" x2="8307" y2="12460"/>
                          <a14:foregroundMark x1="7987" y1="17572" x2="7987" y2="17572"/>
                          <a14:foregroundMark x1="7668" y1="23163" x2="7668" y2="23163"/>
                          <a14:foregroundMark x1="7668" y1="27157" x2="7668" y2="27157"/>
                          <a14:foregroundMark x1="7827" y1="27955" x2="7827" y2="27955"/>
                          <a14:foregroundMark x1="8466" y1="25080" x2="8466" y2="25080"/>
                          <a14:foregroundMark x1="8466" y1="22843" x2="8466" y2="22843"/>
                          <a14:foregroundMark x1="8626" y1="20767" x2="8626" y2="20767"/>
                          <a14:foregroundMark x1="8786" y1="16454" x2="8786" y2="16454"/>
                          <a14:foregroundMark x1="6869" y1="15176" x2="6869" y2="15176"/>
                          <a14:foregroundMark x1="14696" y1="17252" x2="14696" y2="17252"/>
                          <a14:foregroundMark x1="14856" y1="18530" x2="14856" y2="18530"/>
                          <a14:foregroundMark x1="14217" y1="21086" x2="14217" y2="21086"/>
                          <a14:foregroundMark x1="11981" y1="28914" x2="11981" y2="28914"/>
                          <a14:foregroundMark x1="12460" y1="26038" x2="12460" y2="26038"/>
                          <a14:foregroundMark x1="15974" y1="26358" x2="15974" y2="26358"/>
                          <a14:foregroundMark x1="19968" y1="20767" x2="19968" y2="20767"/>
                          <a14:foregroundMark x1="23323" y1="16454" x2="23323" y2="16454"/>
                          <a14:foregroundMark x1="19010" y1="15335" x2="19010" y2="15335"/>
                          <a14:foregroundMark x1="18051" y1="9425" x2="18051" y2="9425"/>
                          <a14:foregroundMark x1="15815" y1="14058" x2="15815" y2="14058"/>
                          <a14:foregroundMark x1="15176" y1="15335" x2="15176" y2="15335"/>
                          <a14:foregroundMark x1="15016" y1="16613" x2="15016" y2="16613"/>
                          <a14:foregroundMark x1="15974" y1="13259" x2="15974" y2="13259"/>
                          <a14:foregroundMark x1="18371" y1="11821" x2="18371" y2="11821"/>
                          <a14:foregroundMark x1="18530" y1="12300" x2="18530" y2="12300"/>
                          <a14:foregroundMark x1="18690" y1="14537" x2="18690" y2="14537"/>
                          <a14:foregroundMark x1="19169" y1="17093" x2="19169" y2="17093"/>
                          <a14:foregroundMark x1="19329" y1="18530" x2="19329" y2="18530"/>
                          <a14:foregroundMark x1="19649" y1="19649" x2="19649" y2="19649"/>
                          <a14:foregroundMark x1="20128" y1="22045" x2="20128" y2="22045"/>
                          <a14:foregroundMark x1="20767" y1="24441" x2="20767" y2="24441"/>
                          <a14:foregroundMark x1="21086" y1="26038" x2="21086" y2="26038"/>
                          <a14:foregroundMark x1="7348" y1="18530" x2="7348" y2="18530"/>
                          <a14:foregroundMark x1="14537" y1="19010" x2="14537" y2="19010"/>
                          <a14:foregroundMark x1="14058" y1="20288" x2="14058" y2="20288"/>
                          <a14:foregroundMark x1="13578" y1="22524" x2="13578" y2="22524"/>
                          <a14:foregroundMark x1="13259" y1="23962" x2="13259" y2="23962"/>
                          <a14:foregroundMark x1="12939" y1="24920" x2="12939" y2="24920"/>
                          <a14:foregroundMark x1="7827" y1="24121" x2="7827" y2="24121"/>
                          <a14:foregroundMark x1="20288" y1="24760" x2="20288" y2="24760"/>
                          <a14:foregroundMark x1="20288" y1="25559" x2="20288" y2="25559"/>
                          <a14:foregroundMark x1="20767" y1="26837" x2="20767" y2="26837"/>
                          <a14:foregroundMark x1="20927" y1="27796" x2="20927" y2="27796"/>
                          <a14:foregroundMark x1="21086" y1="28914" x2="21086" y2="28914"/>
                          <a14:foregroundMark x1="21086" y1="30192" x2="21086" y2="30192"/>
                          <a14:foregroundMark x1="12460" y1="26837" x2="12460" y2="26837"/>
                          <a14:foregroundMark x1="12141" y1="27636" x2="12141" y2="27636"/>
                          <a14:foregroundMark x1="11821" y1="28914" x2="11821" y2="28914"/>
                          <a14:foregroundMark x1="11821" y1="29553" x2="11821" y2="29553"/>
                          <a14:foregroundMark x1="11342" y1="30671" x2="11342" y2="30671"/>
                          <a14:foregroundMark x1="23962" y1="9425" x2="23962" y2="9425"/>
                          <a14:foregroundMark x1="23323" y1="10543" x2="23323" y2="10543"/>
                          <a14:foregroundMark x1="17093" y1="7029" x2="17093" y2="7029"/>
                          <a14:foregroundMark x1="24760" y1="12460" x2="24760" y2="12460"/>
                          <a14:foregroundMark x1="17891" y1="24920" x2="17891" y2="24920"/>
                          <a14:foregroundMark x1="24281" y1="6390" x2="24281" y2="6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65" b="67534"/>
            <a:stretch/>
          </p:blipFill>
          <p:spPr bwMode="auto">
            <a:xfrm>
              <a:off x="3284984" y="5599811"/>
              <a:ext cx="350997" cy="41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ángulo 120">
            <a:extLst>
              <a:ext uri="{FF2B5EF4-FFF2-40B4-BE49-F238E27FC236}">
                <a16:creationId xmlns:a16="http://schemas.microsoft.com/office/drawing/2014/main" id="{1C7BCE8F-5230-4FBF-B845-5832EC32A0CA}"/>
              </a:ext>
            </a:extLst>
          </p:cNvPr>
          <p:cNvSpPr/>
          <p:nvPr/>
        </p:nvSpPr>
        <p:spPr>
          <a:xfrm>
            <a:off x="1143835" y="8730498"/>
            <a:ext cx="12117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/>
              <a:t>Kit Escolar</a:t>
            </a:r>
          </a:p>
        </p:txBody>
      </p:sp>
      <p:sp>
        <p:nvSpPr>
          <p:cNvPr id="81" name="Rectángulo 123">
            <a:extLst>
              <a:ext uri="{FF2B5EF4-FFF2-40B4-BE49-F238E27FC236}">
                <a16:creationId xmlns:a16="http://schemas.microsoft.com/office/drawing/2014/main" id="{4ED8CE8E-A294-482E-A572-272A21B07560}"/>
              </a:ext>
            </a:extLst>
          </p:cNvPr>
          <p:cNvSpPr/>
          <p:nvPr/>
        </p:nvSpPr>
        <p:spPr>
          <a:xfrm>
            <a:off x="3789" y="8645490"/>
            <a:ext cx="1363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b="1" dirty="0"/>
              <a:t>Leche, alimentos enriquecidos y demás artículos relacionados con el nacimiento </a:t>
            </a:r>
          </a:p>
        </p:txBody>
      </p:sp>
      <p:sp>
        <p:nvSpPr>
          <p:cNvPr id="82" name="Rectángulo 124">
            <a:extLst>
              <a:ext uri="{FF2B5EF4-FFF2-40B4-BE49-F238E27FC236}">
                <a16:creationId xmlns:a16="http://schemas.microsoft.com/office/drawing/2014/main" id="{6A9B9876-2FE0-4828-AB27-206A7A3B7D64}"/>
              </a:ext>
            </a:extLst>
          </p:cNvPr>
          <p:cNvSpPr/>
          <p:nvPr/>
        </p:nvSpPr>
        <p:spPr>
          <a:xfrm>
            <a:off x="106376" y="8204535"/>
            <a:ext cx="896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152,559 </a:t>
            </a:r>
          </a:p>
          <a:p>
            <a:pPr algn="ctr"/>
            <a:r>
              <a:rPr lang="es-CO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(6,5%)</a:t>
            </a:r>
          </a:p>
        </p:txBody>
      </p:sp>
      <p:sp>
        <p:nvSpPr>
          <p:cNvPr id="83" name="Rectángulo 125">
            <a:extLst>
              <a:ext uri="{FF2B5EF4-FFF2-40B4-BE49-F238E27FC236}">
                <a16:creationId xmlns:a16="http://schemas.microsoft.com/office/drawing/2014/main" id="{2C74A008-5615-49ED-9736-1D6FB73C9DD3}"/>
              </a:ext>
            </a:extLst>
          </p:cNvPr>
          <p:cNvSpPr/>
          <p:nvPr/>
        </p:nvSpPr>
        <p:spPr>
          <a:xfrm>
            <a:off x="1287210" y="8264301"/>
            <a:ext cx="934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831.914</a:t>
            </a:r>
          </a:p>
          <a:p>
            <a:pPr algn="ctr"/>
            <a:r>
              <a:rPr lang="es-CO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(35%)</a:t>
            </a:r>
          </a:p>
        </p:txBody>
      </p:sp>
      <p:sp>
        <p:nvSpPr>
          <p:cNvPr id="84" name="Rectángulo 126">
            <a:extLst>
              <a:ext uri="{FF2B5EF4-FFF2-40B4-BE49-F238E27FC236}">
                <a16:creationId xmlns:a16="http://schemas.microsoft.com/office/drawing/2014/main" id="{38766AE1-35D4-4FF5-A50D-8046E3B85689}"/>
              </a:ext>
            </a:extLst>
          </p:cNvPr>
          <p:cNvSpPr/>
          <p:nvPr/>
        </p:nvSpPr>
        <p:spPr>
          <a:xfrm>
            <a:off x="2408091" y="8237593"/>
            <a:ext cx="738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63.193</a:t>
            </a:r>
          </a:p>
          <a:p>
            <a:pPr algn="ctr"/>
            <a:r>
              <a:rPr lang="es-CO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(2,6%)</a:t>
            </a:r>
          </a:p>
        </p:txBody>
      </p:sp>
      <p:sp>
        <p:nvSpPr>
          <p:cNvPr id="85" name="Rectángulo 116">
            <a:extLst>
              <a:ext uri="{FF2B5EF4-FFF2-40B4-BE49-F238E27FC236}">
                <a16:creationId xmlns:a16="http://schemas.microsoft.com/office/drawing/2014/main" id="{38283CA5-B135-4DDD-B601-09516AC400F1}"/>
              </a:ext>
            </a:extLst>
          </p:cNvPr>
          <p:cNvSpPr/>
          <p:nvPr/>
        </p:nvSpPr>
        <p:spPr>
          <a:xfrm>
            <a:off x="2068200" y="8707502"/>
            <a:ext cx="14149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b="1" dirty="0"/>
              <a:t>Productos o elementos que forman parte de programas de alimentación y nutrición</a:t>
            </a:r>
          </a:p>
        </p:txBody>
      </p:sp>
      <p:sp>
        <p:nvSpPr>
          <p:cNvPr id="86" name="TextBox 81">
            <a:extLst>
              <a:ext uri="{FF2B5EF4-FFF2-40B4-BE49-F238E27FC236}">
                <a16:creationId xmlns:a16="http://schemas.microsoft.com/office/drawing/2014/main" id="{F29B74B3-04AD-42FA-BD52-58C732C0E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141" y="2680179"/>
            <a:ext cx="31915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AR" altLang="es-AR" sz="1000" dirty="0">
                <a:latin typeface="+mn-lt"/>
                <a:ea typeface="+mn-ea"/>
              </a:rPr>
              <a:t>Entre enero y septiembre de 2019, cerca de </a:t>
            </a:r>
            <a:r>
              <a:rPr lang="es-AR" altLang="es-A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4.010.153</a:t>
            </a:r>
          </a:p>
          <a:p>
            <a:pPr algn="ctr">
              <a:spcBef>
                <a:spcPct val="0"/>
              </a:spcBef>
              <a:buNone/>
            </a:pPr>
            <a:r>
              <a:rPr lang="es-AR" altLang="es-AR" sz="1000" dirty="0">
                <a:solidFill>
                  <a:schemeClr val="accent1"/>
                </a:solidFill>
                <a:latin typeface="+mn-lt"/>
                <a:ea typeface="+mn-ea"/>
              </a:rPr>
              <a:t> </a:t>
            </a:r>
            <a:r>
              <a:rPr lang="es-AR" altLang="es-AR" sz="1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niñas y niños entre los 0 y los 17</a:t>
            </a:r>
            <a:r>
              <a:rPr lang="es-AR" altLang="es-AR" sz="1000" dirty="0">
                <a:solidFill>
                  <a:schemeClr val="accent1"/>
                </a:solidFill>
                <a:latin typeface="+mn-lt"/>
                <a:ea typeface="+mn-ea"/>
              </a:rPr>
              <a:t> </a:t>
            </a:r>
            <a:r>
              <a:rPr lang="es-AR" altLang="es-AR" sz="1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años se beneficiaron de los diferentes servicios ofrecidos por las Cajas de Compensación Familiar</a:t>
            </a:r>
          </a:p>
        </p:txBody>
      </p:sp>
      <p:pic>
        <p:nvPicPr>
          <p:cNvPr id="89" name="Picture 2">
            <a:extLst>
              <a:ext uri="{FF2B5EF4-FFF2-40B4-BE49-F238E27FC236}">
                <a16:creationId xmlns:a16="http://schemas.microsoft.com/office/drawing/2014/main" id="{C1430209-34EF-48A9-85B0-237BAA616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6" t="23081" r="5019" b="64717"/>
          <a:stretch/>
        </p:blipFill>
        <p:spPr bwMode="auto">
          <a:xfrm>
            <a:off x="4357656" y="4347169"/>
            <a:ext cx="2095083" cy="67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2C8CE4AD-01AF-4EE2-96C3-3747BAF69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5" t="46110" b="44154"/>
          <a:stretch/>
        </p:blipFill>
        <p:spPr bwMode="auto">
          <a:xfrm>
            <a:off x="4829968" y="5596716"/>
            <a:ext cx="2095084" cy="61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>
            <a:extLst>
              <a:ext uri="{FF2B5EF4-FFF2-40B4-BE49-F238E27FC236}">
                <a16:creationId xmlns:a16="http://schemas.microsoft.com/office/drawing/2014/main" id="{482C62C9-ABF2-44A1-A0E7-92C6A1317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3" r="36826" b="34805"/>
          <a:stretch/>
        </p:blipFill>
        <p:spPr bwMode="auto">
          <a:xfrm>
            <a:off x="3558765" y="6226261"/>
            <a:ext cx="1967520" cy="55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>
            <a:extLst>
              <a:ext uri="{FF2B5EF4-FFF2-40B4-BE49-F238E27FC236}">
                <a16:creationId xmlns:a16="http://schemas.microsoft.com/office/drawing/2014/main" id="{0186F599-FB3B-433A-81B9-5CE6E2EFA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3" t="65469" b="22775"/>
          <a:stretch/>
        </p:blipFill>
        <p:spPr bwMode="auto">
          <a:xfrm>
            <a:off x="4781480" y="6794190"/>
            <a:ext cx="1873440" cy="67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>
            <a:extLst>
              <a:ext uri="{FF2B5EF4-FFF2-40B4-BE49-F238E27FC236}">
                <a16:creationId xmlns:a16="http://schemas.microsoft.com/office/drawing/2014/main" id="{3BA2B43C-3E61-436E-8399-2D6FE10C2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112" y="7422633"/>
            <a:ext cx="2004296" cy="79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>
            <a:extLst>
              <a:ext uri="{FF2B5EF4-FFF2-40B4-BE49-F238E27FC236}">
                <a16:creationId xmlns:a16="http://schemas.microsoft.com/office/drawing/2014/main" id="{B4139C1F-B921-4669-A021-07506643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72" y="8147957"/>
            <a:ext cx="1843491" cy="6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>
            <a:extLst>
              <a:ext uri="{FF2B5EF4-FFF2-40B4-BE49-F238E27FC236}">
                <a16:creationId xmlns:a16="http://schemas.microsoft.com/office/drawing/2014/main" id="{600143C8-59E6-4B77-93F6-D76D0017D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3" r="9258" b="88155"/>
          <a:stretch/>
        </p:blipFill>
        <p:spPr bwMode="auto">
          <a:xfrm>
            <a:off x="5190419" y="3704230"/>
            <a:ext cx="1593143" cy="5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">
            <a:extLst>
              <a:ext uri="{FF2B5EF4-FFF2-40B4-BE49-F238E27FC236}">
                <a16:creationId xmlns:a16="http://schemas.microsoft.com/office/drawing/2014/main" id="{542F1FED-2E35-4792-8DF8-736EDA941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6" r="41944" b="77680"/>
          <a:stretch/>
        </p:blipFill>
        <p:spPr bwMode="auto">
          <a:xfrm>
            <a:off x="3440071" y="3717617"/>
            <a:ext cx="1717121" cy="5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>
            <a:extLst>
              <a:ext uri="{FF2B5EF4-FFF2-40B4-BE49-F238E27FC236}">
                <a16:creationId xmlns:a16="http://schemas.microsoft.com/office/drawing/2014/main" id="{8FA612D8-A50B-42CF-8DBC-9D1206F1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5" r="38393" b="53471"/>
          <a:stretch/>
        </p:blipFill>
        <p:spPr bwMode="auto">
          <a:xfrm>
            <a:off x="3576599" y="5021880"/>
            <a:ext cx="1903734" cy="56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45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449</Words>
  <Application>Microsoft Office PowerPoint</Application>
  <PresentationFormat>Carta (216 x 279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MS PGothic</vt:lpstr>
      <vt:lpstr>Arial</vt:lpstr>
      <vt:lpstr>Arial Rounded MT Bold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del Pilar Acero Alvarez</dc:creator>
  <cp:lastModifiedBy>Olga Lucia Agudelo Mahecha</cp:lastModifiedBy>
  <cp:revision>103</cp:revision>
  <cp:lastPrinted>2019-10-01T20:09:48Z</cp:lastPrinted>
  <dcterms:created xsi:type="dcterms:W3CDTF">2019-03-05T16:57:44Z</dcterms:created>
  <dcterms:modified xsi:type="dcterms:W3CDTF">2019-11-20T19:45:33Z</dcterms:modified>
</cp:coreProperties>
</file>