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309" r:id="rId4"/>
    <p:sldId id="262" r:id="rId5"/>
    <p:sldId id="263" r:id="rId6"/>
    <p:sldId id="264" r:id="rId7"/>
    <p:sldId id="265" r:id="rId8"/>
    <p:sldId id="314" r:id="rId9"/>
    <p:sldId id="310" r:id="rId10"/>
    <p:sldId id="268" r:id="rId11"/>
    <p:sldId id="311" r:id="rId12"/>
    <p:sldId id="312" r:id="rId13"/>
    <p:sldId id="313" r:id="rId14"/>
    <p:sldId id="273" r:id="rId15"/>
    <p:sldId id="274" r:id="rId16"/>
    <p:sldId id="316" r:id="rId17"/>
    <p:sldId id="318" r:id="rId18"/>
    <p:sldId id="319" r:id="rId19"/>
    <p:sldId id="320" r:id="rId20"/>
    <p:sldId id="321" r:id="rId21"/>
    <p:sldId id="322" r:id="rId22"/>
    <p:sldId id="323" r:id="rId23"/>
    <p:sldId id="324" r:id="rId24"/>
    <p:sldId id="325" r:id="rId25"/>
    <p:sldId id="326" r:id="rId26"/>
    <p:sldId id="328" r:id="rId27"/>
    <p:sldId id="329" r:id="rId28"/>
    <p:sldId id="330" r:id="rId29"/>
    <p:sldId id="331" r:id="rId30"/>
    <p:sldId id="332" r:id="rId31"/>
    <p:sldId id="333" r:id="rId32"/>
    <p:sldId id="334" r:id="rId33"/>
    <p:sldId id="335" r:id="rId34"/>
    <p:sldId id="317" r:id="rId35"/>
    <p:sldId id="277" r:id="rId36"/>
    <p:sldId id="336" r:id="rId37"/>
    <p:sldId id="278" r:id="rId38"/>
    <p:sldId id="279" r:id="rId39"/>
    <p:sldId id="280" r:id="rId40"/>
    <p:sldId id="283" r:id="rId41"/>
    <p:sldId id="281" r:id="rId42"/>
    <p:sldId id="282" r:id="rId43"/>
    <p:sldId id="337" r:id="rId44"/>
    <p:sldId id="315" r:id="rId45"/>
  </p:sldIdLst>
  <p:sldSz cx="9144000" cy="6858000" type="screen4x3"/>
  <p:notesSz cx="6858000" cy="9144000"/>
  <p:defaultTextStyle>
    <a:defPPr>
      <a:defRPr lang="es-CO"/>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15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FF10E1-16DC-4E1F-98CE-020B5297CE7B}" type="doc">
      <dgm:prSet loTypeId="urn:microsoft.com/office/officeart/2005/8/layout/pyramid1" loCatId="pyramid" qsTypeId="urn:microsoft.com/office/officeart/2005/8/quickstyle/simple1" qsCatId="simple" csTypeId="urn:microsoft.com/office/officeart/2005/8/colors/accent1_2" csCatId="accent1" phldr="1"/>
      <dgm:spPr/>
    </dgm:pt>
    <dgm:pt modelId="{6209BA63-36A2-498E-A189-16BB20E4D88A}">
      <dgm:prSet phldrT="[Texto]" custT="1"/>
      <dgm:spPr/>
      <dgm:t>
        <a:bodyPr/>
        <a:lstStyle/>
        <a:p>
          <a:r>
            <a:rPr lang="es-CO" sz="1800" dirty="0" smtClean="0"/>
            <a:t>En el proceso misional</a:t>
          </a:r>
          <a:endParaRPr lang="es-CO" sz="1800" dirty="0"/>
        </a:p>
      </dgm:t>
    </dgm:pt>
    <dgm:pt modelId="{8CD49882-66CF-4BC7-A95F-08E6C1F60368}" type="parTrans" cxnId="{D3551C46-B125-477C-8904-CA7E56BDA435}">
      <dgm:prSet/>
      <dgm:spPr/>
      <dgm:t>
        <a:bodyPr/>
        <a:lstStyle/>
        <a:p>
          <a:endParaRPr lang="es-CO" sz="1400"/>
        </a:p>
      </dgm:t>
    </dgm:pt>
    <dgm:pt modelId="{DAF1D5CA-68D7-480E-95C8-19B80D31BE6F}" type="sibTrans" cxnId="{D3551C46-B125-477C-8904-CA7E56BDA435}">
      <dgm:prSet/>
      <dgm:spPr/>
      <dgm:t>
        <a:bodyPr/>
        <a:lstStyle/>
        <a:p>
          <a:endParaRPr lang="es-CO" sz="1400"/>
        </a:p>
      </dgm:t>
    </dgm:pt>
    <dgm:pt modelId="{97FDFACF-A9CD-4CF3-A5C0-F7C11DD3385E}">
      <dgm:prSet phldrT="[Texto]" custT="1"/>
      <dgm:spPr/>
      <dgm:t>
        <a:bodyPr/>
        <a:lstStyle/>
        <a:p>
          <a:r>
            <a:rPr lang="es-CO" sz="1800" dirty="0" smtClean="0"/>
            <a:t>En el proceso Físico y Electrónico</a:t>
          </a:r>
          <a:endParaRPr lang="es-CO" sz="1800" dirty="0"/>
        </a:p>
      </dgm:t>
    </dgm:pt>
    <dgm:pt modelId="{B9868A6D-5C84-4B10-B343-87B04C77BB57}" type="parTrans" cxnId="{81C1DC3E-433D-439B-95F9-6A9E800918C4}">
      <dgm:prSet/>
      <dgm:spPr/>
      <dgm:t>
        <a:bodyPr/>
        <a:lstStyle/>
        <a:p>
          <a:endParaRPr lang="es-CO" sz="1400"/>
        </a:p>
      </dgm:t>
    </dgm:pt>
    <dgm:pt modelId="{2363FB56-F85B-40B0-89D9-2F635F5C0484}" type="sibTrans" cxnId="{81C1DC3E-433D-439B-95F9-6A9E800918C4}">
      <dgm:prSet/>
      <dgm:spPr/>
      <dgm:t>
        <a:bodyPr/>
        <a:lstStyle/>
        <a:p>
          <a:endParaRPr lang="es-CO" sz="1400"/>
        </a:p>
      </dgm:t>
    </dgm:pt>
    <dgm:pt modelId="{5906C0B3-8807-4497-A7F2-CFC150881A40}">
      <dgm:prSet phldrT="[Texto]" custT="1"/>
      <dgm:spPr/>
      <dgm:t>
        <a:bodyPr/>
        <a:lstStyle/>
        <a:p>
          <a:r>
            <a:rPr lang="es-CO" sz="1800" dirty="0" smtClean="0"/>
            <a:t>En la Documentación Electrónica</a:t>
          </a:r>
          <a:endParaRPr lang="es-CO" sz="1800" dirty="0"/>
        </a:p>
      </dgm:t>
    </dgm:pt>
    <dgm:pt modelId="{7FBA3394-32E0-41E7-96AA-B1DEDB231DC0}" type="parTrans" cxnId="{9F083AAE-04F1-4EBC-B1FC-2B63EC2CEEFD}">
      <dgm:prSet/>
      <dgm:spPr/>
      <dgm:t>
        <a:bodyPr/>
        <a:lstStyle/>
        <a:p>
          <a:endParaRPr lang="es-CO" sz="1400"/>
        </a:p>
      </dgm:t>
    </dgm:pt>
    <dgm:pt modelId="{CABF8881-7DD0-410D-9CC5-A200A57F5875}" type="sibTrans" cxnId="{9F083AAE-04F1-4EBC-B1FC-2B63EC2CEEFD}">
      <dgm:prSet/>
      <dgm:spPr/>
      <dgm:t>
        <a:bodyPr/>
        <a:lstStyle/>
        <a:p>
          <a:endParaRPr lang="es-CO" sz="1400"/>
        </a:p>
      </dgm:t>
    </dgm:pt>
    <dgm:pt modelId="{78CD47ED-6E0B-4C97-B04D-471ED24251DF}">
      <dgm:prSet phldrT="[Texto]" custT="1"/>
      <dgm:spPr/>
      <dgm:t>
        <a:bodyPr/>
        <a:lstStyle/>
        <a:p>
          <a:r>
            <a:rPr lang="es-CO" sz="1800" dirty="0" smtClean="0"/>
            <a:t>En la Documentación Física y Electrónica</a:t>
          </a:r>
          <a:endParaRPr lang="es-CO" sz="1800" dirty="0"/>
        </a:p>
      </dgm:t>
    </dgm:pt>
    <dgm:pt modelId="{D4D4649A-9CE9-49DB-A036-D7F7317F257C}" type="parTrans" cxnId="{E7757E41-380B-47A4-B534-FB00DBDB4661}">
      <dgm:prSet/>
      <dgm:spPr/>
      <dgm:t>
        <a:bodyPr/>
        <a:lstStyle/>
        <a:p>
          <a:endParaRPr lang="es-CO" sz="1400"/>
        </a:p>
      </dgm:t>
    </dgm:pt>
    <dgm:pt modelId="{93915804-FBAA-4B47-915B-182BACE5912E}" type="sibTrans" cxnId="{E7757E41-380B-47A4-B534-FB00DBDB4661}">
      <dgm:prSet/>
      <dgm:spPr/>
      <dgm:t>
        <a:bodyPr/>
        <a:lstStyle/>
        <a:p>
          <a:endParaRPr lang="es-CO" sz="1400"/>
        </a:p>
      </dgm:t>
    </dgm:pt>
    <dgm:pt modelId="{00DFD528-68FE-4120-BED1-7DA2E0A26A4F}" type="pres">
      <dgm:prSet presAssocID="{8AFF10E1-16DC-4E1F-98CE-020B5297CE7B}" presName="Name0" presStyleCnt="0">
        <dgm:presLayoutVars>
          <dgm:dir/>
          <dgm:animLvl val="lvl"/>
          <dgm:resizeHandles val="exact"/>
        </dgm:presLayoutVars>
      </dgm:prSet>
      <dgm:spPr/>
    </dgm:pt>
    <dgm:pt modelId="{2618C361-3CED-4754-9ED8-22979A317BFB}" type="pres">
      <dgm:prSet presAssocID="{6209BA63-36A2-498E-A189-16BB20E4D88A}" presName="Name8" presStyleCnt="0"/>
      <dgm:spPr/>
    </dgm:pt>
    <dgm:pt modelId="{222EDC97-E95D-4A5E-881D-352628533108}" type="pres">
      <dgm:prSet presAssocID="{6209BA63-36A2-498E-A189-16BB20E4D88A}" presName="level" presStyleLbl="node1" presStyleIdx="0" presStyleCnt="4">
        <dgm:presLayoutVars>
          <dgm:chMax val="1"/>
          <dgm:bulletEnabled val="1"/>
        </dgm:presLayoutVars>
      </dgm:prSet>
      <dgm:spPr/>
      <dgm:t>
        <a:bodyPr/>
        <a:lstStyle/>
        <a:p>
          <a:endParaRPr lang="es-MX"/>
        </a:p>
      </dgm:t>
    </dgm:pt>
    <dgm:pt modelId="{A8FB6E5E-8610-4919-BAA2-0E2EED88209A}" type="pres">
      <dgm:prSet presAssocID="{6209BA63-36A2-498E-A189-16BB20E4D88A}" presName="levelTx" presStyleLbl="revTx" presStyleIdx="0" presStyleCnt="0">
        <dgm:presLayoutVars>
          <dgm:chMax val="1"/>
          <dgm:bulletEnabled val="1"/>
        </dgm:presLayoutVars>
      </dgm:prSet>
      <dgm:spPr/>
      <dgm:t>
        <a:bodyPr/>
        <a:lstStyle/>
        <a:p>
          <a:endParaRPr lang="es-MX"/>
        </a:p>
      </dgm:t>
    </dgm:pt>
    <dgm:pt modelId="{4F1332AB-F204-41EA-AFE7-459549EB9C12}" type="pres">
      <dgm:prSet presAssocID="{97FDFACF-A9CD-4CF3-A5C0-F7C11DD3385E}" presName="Name8" presStyleCnt="0"/>
      <dgm:spPr/>
    </dgm:pt>
    <dgm:pt modelId="{EF5ADBB9-14C2-4F72-B073-07D475DB90EC}" type="pres">
      <dgm:prSet presAssocID="{97FDFACF-A9CD-4CF3-A5C0-F7C11DD3385E}" presName="level" presStyleLbl="node1" presStyleIdx="1" presStyleCnt="4">
        <dgm:presLayoutVars>
          <dgm:chMax val="1"/>
          <dgm:bulletEnabled val="1"/>
        </dgm:presLayoutVars>
      </dgm:prSet>
      <dgm:spPr/>
      <dgm:t>
        <a:bodyPr/>
        <a:lstStyle/>
        <a:p>
          <a:endParaRPr lang="es-MX"/>
        </a:p>
      </dgm:t>
    </dgm:pt>
    <dgm:pt modelId="{700D2AB7-9265-4367-A15E-9306B8F21B3D}" type="pres">
      <dgm:prSet presAssocID="{97FDFACF-A9CD-4CF3-A5C0-F7C11DD3385E}" presName="levelTx" presStyleLbl="revTx" presStyleIdx="0" presStyleCnt="0">
        <dgm:presLayoutVars>
          <dgm:chMax val="1"/>
          <dgm:bulletEnabled val="1"/>
        </dgm:presLayoutVars>
      </dgm:prSet>
      <dgm:spPr/>
      <dgm:t>
        <a:bodyPr/>
        <a:lstStyle/>
        <a:p>
          <a:endParaRPr lang="es-MX"/>
        </a:p>
      </dgm:t>
    </dgm:pt>
    <dgm:pt modelId="{12488811-B8CA-4C5C-9520-25AEF9187316}" type="pres">
      <dgm:prSet presAssocID="{5906C0B3-8807-4497-A7F2-CFC150881A40}" presName="Name8" presStyleCnt="0"/>
      <dgm:spPr/>
    </dgm:pt>
    <dgm:pt modelId="{BA785309-89E5-4437-AD7E-BF5F65B08A5C}" type="pres">
      <dgm:prSet presAssocID="{5906C0B3-8807-4497-A7F2-CFC150881A40}" presName="level" presStyleLbl="node1" presStyleIdx="2" presStyleCnt="4">
        <dgm:presLayoutVars>
          <dgm:chMax val="1"/>
          <dgm:bulletEnabled val="1"/>
        </dgm:presLayoutVars>
      </dgm:prSet>
      <dgm:spPr/>
      <dgm:t>
        <a:bodyPr/>
        <a:lstStyle/>
        <a:p>
          <a:endParaRPr lang="es-MX"/>
        </a:p>
      </dgm:t>
    </dgm:pt>
    <dgm:pt modelId="{43654031-3BF2-4DDE-85E3-5AA22C4F085A}" type="pres">
      <dgm:prSet presAssocID="{5906C0B3-8807-4497-A7F2-CFC150881A40}" presName="levelTx" presStyleLbl="revTx" presStyleIdx="0" presStyleCnt="0">
        <dgm:presLayoutVars>
          <dgm:chMax val="1"/>
          <dgm:bulletEnabled val="1"/>
        </dgm:presLayoutVars>
      </dgm:prSet>
      <dgm:spPr/>
      <dgm:t>
        <a:bodyPr/>
        <a:lstStyle/>
        <a:p>
          <a:endParaRPr lang="es-MX"/>
        </a:p>
      </dgm:t>
    </dgm:pt>
    <dgm:pt modelId="{E6F5BCF1-3503-460A-9328-E7D00863FD2A}" type="pres">
      <dgm:prSet presAssocID="{78CD47ED-6E0B-4C97-B04D-471ED24251DF}" presName="Name8" presStyleCnt="0"/>
      <dgm:spPr/>
    </dgm:pt>
    <dgm:pt modelId="{124338CE-7AB5-44E4-9655-1276FC8994D1}" type="pres">
      <dgm:prSet presAssocID="{78CD47ED-6E0B-4C97-B04D-471ED24251DF}" presName="level" presStyleLbl="node1" presStyleIdx="3" presStyleCnt="4">
        <dgm:presLayoutVars>
          <dgm:chMax val="1"/>
          <dgm:bulletEnabled val="1"/>
        </dgm:presLayoutVars>
      </dgm:prSet>
      <dgm:spPr/>
      <dgm:t>
        <a:bodyPr/>
        <a:lstStyle/>
        <a:p>
          <a:endParaRPr lang="es-CO"/>
        </a:p>
      </dgm:t>
    </dgm:pt>
    <dgm:pt modelId="{B2B53177-0689-434D-B453-4CCA31400BFC}" type="pres">
      <dgm:prSet presAssocID="{78CD47ED-6E0B-4C97-B04D-471ED24251DF}" presName="levelTx" presStyleLbl="revTx" presStyleIdx="0" presStyleCnt="0">
        <dgm:presLayoutVars>
          <dgm:chMax val="1"/>
          <dgm:bulletEnabled val="1"/>
        </dgm:presLayoutVars>
      </dgm:prSet>
      <dgm:spPr/>
      <dgm:t>
        <a:bodyPr/>
        <a:lstStyle/>
        <a:p>
          <a:endParaRPr lang="es-CO"/>
        </a:p>
      </dgm:t>
    </dgm:pt>
  </dgm:ptLst>
  <dgm:cxnLst>
    <dgm:cxn modelId="{53813FA0-0722-45C5-80B8-A3EADB7E7BFF}" type="presOf" srcId="{6209BA63-36A2-498E-A189-16BB20E4D88A}" destId="{A8FB6E5E-8610-4919-BAA2-0E2EED88209A}" srcOrd="1" destOrd="0" presId="urn:microsoft.com/office/officeart/2005/8/layout/pyramid1"/>
    <dgm:cxn modelId="{E7757E41-380B-47A4-B534-FB00DBDB4661}" srcId="{8AFF10E1-16DC-4E1F-98CE-020B5297CE7B}" destId="{78CD47ED-6E0B-4C97-B04D-471ED24251DF}" srcOrd="3" destOrd="0" parTransId="{D4D4649A-9CE9-49DB-A036-D7F7317F257C}" sibTransId="{93915804-FBAA-4B47-915B-182BACE5912E}"/>
    <dgm:cxn modelId="{28D32FDE-4443-4FAB-8DAF-8BD430CB1E2B}" type="presOf" srcId="{97FDFACF-A9CD-4CF3-A5C0-F7C11DD3385E}" destId="{700D2AB7-9265-4367-A15E-9306B8F21B3D}" srcOrd="1" destOrd="0" presId="urn:microsoft.com/office/officeart/2005/8/layout/pyramid1"/>
    <dgm:cxn modelId="{81C1DC3E-433D-439B-95F9-6A9E800918C4}" srcId="{8AFF10E1-16DC-4E1F-98CE-020B5297CE7B}" destId="{97FDFACF-A9CD-4CF3-A5C0-F7C11DD3385E}" srcOrd="1" destOrd="0" parTransId="{B9868A6D-5C84-4B10-B343-87B04C77BB57}" sibTransId="{2363FB56-F85B-40B0-89D9-2F635F5C0484}"/>
    <dgm:cxn modelId="{47AD8784-0704-40BF-AD3A-59EDEABD5F4F}" type="presOf" srcId="{5906C0B3-8807-4497-A7F2-CFC150881A40}" destId="{43654031-3BF2-4DDE-85E3-5AA22C4F085A}" srcOrd="1" destOrd="0" presId="urn:microsoft.com/office/officeart/2005/8/layout/pyramid1"/>
    <dgm:cxn modelId="{C6EE0AC5-4266-4FC8-ADCA-B861B6915D3E}" type="presOf" srcId="{78CD47ED-6E0B-4C97-B04D-471ED24251DF}" destId="{124338CE-7AB5-44E4-9655-1276FC8994D1}" srcOrd="0" destOrd="0" presId="urn:microsoft.com/office/officeart/2005/8/layout/pyramid1"/>
    <dgm:cxn modelId="{24AE4E46-9024-434B-95EE-757260005470}" type="presOf" srcId="{6209BA63-36A2-498E-A189-16BB20E4D88A}" destId="{222EDC97-E95D-4A5E-881D-352628533108}" srcOrd="0" destOrd="0" presId="urn:microsoft.com/office/officeart/2005/8/layout/pyramid1"/>
    <dgm:cxn modelId="{313F060F-A89C-470E-B5D8-0739EBA3C570}" type="presOf" srcId="{8AFF10E1-16DC-4E1F-98CE-020B5297CE7B}" destId="{00DFD528-68FE-4120-BED1-7DA2E0A26A4F}" srcOrd="0" destOrd="0" presId="urn:microsoft.com/office/officeart/2005/8/layout/pyramid1"/>
    <dgm:cxn modelId="{D3551C46-B125-477C-8904-CA7E56BDA435}" srcId="{8AFF10E1-16DC-4E1F-98CE-020B5297CE7B}" destId="{6209BA63-36A2-498E-A189-16BB20E4D88A}" srcOrd="0" destOrd="0" parTransId="{8CD49882-66CF-4BC7-A95F-08E6C1F60368}" sibTransId="{DAF1D5CA-68D7-480E-95C8-19B80D31BE6F}"/>
    <dgm:cxn modelId="{05ACD511-6F77-4DD3-BDFA-E83A9A318481}" type="presOf" srcId="{5906C0B3-8807-4497-A7F2-CFC150881A40}" destId="{BA785309-89E5-4437-AD7E-BF5F65B08A5C}" srcOrd="0" destOrd="0" presId="urn:microsoft.com/office/officeart/2005/8/layout/pyramid1"/>
    <dgm:cxn modelId="{2E6700F1-6BE0-45A8-A2F9-C75EAE58E939}" type="presOf" srcId="{97FDFACF-A9CD-4CF3-A5C0-F7C11DD3385E}" destId="{EF5ADBB9-14C2-4F72-B073-07D475DB90EC}" srcOrd="0" destOrd="0" presId="urn:microsoft.com/office/officeart/2005/8/layout/pyramid1"/>
    <dgm:cxn modelId="{9F083AAE-04F1-4EBC-B1FC-2B63EC2CEEFD}" srcId="{8AFF10E1-16DC-4E1F-98CE-020B5297CE7B}" destId="{5906C0B3-8807-4497-A7F2-CFC150881A40}" srcOrd="2" destOrd="0" parTransId="{7FBA3394-32E0-41E7-96AA-B1DEDB231DC0}" sibTransId="{CABF8881-7DD0-410D-9CC5-A200A57F5875}"/>
    <dgm:cxn modelId="{C36046C0-C3AB-4A3A-B0E6-1B3EB8A3FB18}" type="presOf" srcId="{78CD47ED-6E0B-4C97-B04D-471ED24251DF}" destId="{B2B53177-0689-434D-B453-4CCA31400BFC}" srcOrd="1" destOrd="0" presId="urn:microsoft.com/office/officeart/2005/8/layout/pyramid1"/>
    <dgm:cxn modelId="{E3A0CCAB-E4C1-426F-95F8-579D620D8C0B}" type="presParOf" srcId="{00DFD528-68FE-4120-BED1-7DA2E0A26A4F}" destId="{2618C361-3CED-4754-9ED8-22979A317BFB}" srcOrd="0" destOrd="0" presId="urn:microsoft.com/office/officeart/2005/8/layout/pyramid1"/>
    <dgm:cxn modelId="{022E5099-5CBB-42C8-884C-8738C63D74AD}" type="presParOf" srcId="{2618C361-3CED-4754-9ED8-22979A317BFB}" destId="{222EDC97-E95D-4A5E-881D-352628533108}" srcOrd="0" destOrd="0" presId="urn:microsoft.com/office/officeart/2005/8/layout/pyramid1"/>
    <dgm:cxn modelId="{EEE97BF9-BBB3-4D36-A634-32EEB9B2D53B}" type="presParOf" srcId="{2618C361-3CED-4754-9ED8-22979A317BFB}" destId="{A8FB6E5E-8610-4919-BAA2-0E2EED88209A}" srcOrd="1" destOrd="0" presId="urn:microsoft.com/office/officeart/2005/8/layout/pyramid1"/>
    <dgm:cxn modelId="{26E7096D-0615-474D-9A76-11B3F3BE7723}" type="presParOf" srcId="{00DFD528-68FE-4120-BED1-7DA2E0A26A4F}" destId="{4F1332AB-F204-41EA-AFE7-459549EB9C12}" srcOrd="1" destOrd="0" presId="urn:microsoft.com/office/officeart/2005/8/layout/pyramid1"/>
    <dgm:cxn modelId="{0C206CAA-1C6F-4AAD-B2D1-A7C838A2251D}" type="presParOf" srcId="{4F1332AB-F204-41EA-AFE7-459549EB9C12}" destId="{EF5ADBB9-14C2-4F72-B073-07D475DB90EC}" srcOrd="0" destOrd="0" presId="urn:microsoft.com/office/officeart/2005/8/layout/pyramid1"/>
    <dgm:cxn modelId="{B9A72609-6C72-4106-B3A2-3C360561582C}" type="presParOf" srcId="{4F1332AB-F204-41EA-AFE7-459549EB9C12}" destId="{700D2AB7-9265-4367-A15E-9306B8F21B3D}" srcOrd="1" destOrd="0" presId="urn:microsoft.com/office/officeart/2005/8/layout/pyramid1"/>
    <dgm:cxn modelId="{2714947A-4816-4BC3-8E1B-5508495BE52C}" type="presParOf" srcId="{00DFD528-68FE-4120-BED1-7DA2E0A26A4F}" destId="{12488811-B8CA-4C5C-9520-25AEF9187316}" srcOrd="2" destOrd="0" presId="urn:microsoft.com/office/officeart/2005/8/layout/pyramid1"/>
    <dgm:cxn modelId="{0E8A2CE9-A964-4582-A831-E9B45DB7DC46}" type="presParOf" srcId="{12488811-B8CA-4C5C-9520-25AEF9187316}" destId="{BA785309-89E5-4437-AD7E-BF5F65B08A5C}" srcOrd="0" destOrd="0" presId="urn:microsoft.com/office/officeart/2005/8/layout/pyramid1"/>
    <dgm:cxn modelId="{B565C967-BF62-41B1-A07B-CA5412CF9BEF}" type="presParOf" srcId="{12488811-B8CA-4C5C-9520-25AEF9187316}" destId="{43654031-3BF2-4DDE-85E3-5AA22C4F085A}" srcOrd="1" destOrd="0" presId="urn:microsoft.com/office/officeart/2005/8/layout/pyramid1"/>
    <dgm:cxn modelId="{7BFBC943-1466-4129-A254-40C03E595EC4}" type="presParOf" srcId="{00DFD528-68FE-4120-BED1-7DA2E0A26A4F}" destId="{E6F5BCF1-3503-460A-9328-E7D00863FD2A}" srcOrd="3" destOrd="0" presId="urn:microsoft.com/office/officeart/2005/8/layout/pyramid1"/>
    <dgm:cxn modelId="{ACAA6421-4D30-407A-BD82-4F7AED095998}" type="presParOf" srcId="{E6F5BCF1-3503-460A-9328-E7D00863FD2A}" destId="{124338CE-7AB5-44E4-9655-1276FC8994D1}" srcOrd="0" destOrd="0" presId="urn:microsoft.com/office/officeart/2005/8/layout/pyramid1"/>
    <dgm:cxn modelId="{4C8F93F5-FE04-4157-824B-20166C53DBE2}" type="presParOf" srcId="{E6F5BCF1-3503-460A-9328-E7D00863FD2A}" destId="{B2B53177-0689-434D-B453-4CCA31400BFC}" srcOrd="1" destOrd="0" presId="urn:microsoft.com/office/officeart/2005/8/layout/pyramid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337D9-1735-45DD-9908-E2DC736358D9}" type="doc">
      <dgm:prSet loTypeId="urn:microsoft.com/office/officeart/2009/3/layout/PhasedProcess" loCatId="process" qsTypeId="urn:microsoft.com/office/officeart/2005/8/quickstyle/simple1" qsCatId="simple" csTypeId="urn:microsoft.com/office/officeart/2005/8/colors/accent1_2" csCatId="accent1" phldr="1"/>
      <dgm:spPr/>
      <dgm:t>
        <a:bodyPr/>
        <a:lstStyle/>
        <a:p>
          <a:endParaRPr lang="es-CO"/>
        </a:p>
      </dgm:t>
    </dgm:pt>
    <dgm:pt modelId="{FAEBE746-2197-4F04-A24B-9D552B904F8B}">
      <dgm:prSet/>
      <dgm:spPr/>
      <dgm:t>
        <a:bodyPr/>
        <a:lstStyle/>
        <a:p>
          <a:pPr rtl="0"/>
          <a:r>
            <a:rPr lang="es-MX" b="0" dirty="0" smtClean="0"/>
            <a:t>Archivo de Gestión + Oficinas</a:t>
          </a:r>
          <a:endParaRPr lang="es-CO" dirty="0"/>
        </a:p>
      </dgm:t>
    </dgm:pt>
    <dgm:pt modelId="{D862E647-8F10-44E2-A595-687AAFF0CECA}" type="parTrans" cxnId="{050D6FF5-FFC1-413D-AEBE-69443FF0F3A8}">
      <dgm:prSet/>
      <dgm:spPr/>
      <dgm:t>
        <a:bodyPr/>
        <a:lstStyle/>
        <a:p>
          <a:endParaRPr lang="es-CO"/>
        </a:p>
      </dgm:t>
    </dgm:pt>
    <dgm:pt modelId="{AEFDA7D1-1D5D-4EC8-90DC-84E0B300885C}" type="sibTrans" cxnId="{050D6FF5-FFC1-413D-AEBE-69443FF0F3A8}">
      <dgm:prSet/>
      <dgm:spPr/>
      <dgm:t>
        <a:bodyPr/>
        <a:lstStyle/>
        <a:p>
          <a:endParaRPr lang="es-CO"/>
        </a:p>
      </dgm:t>
    </dgm:pt>
    <dgm:pt modelId="{575EB82C-DAAF-4E35-BD0B-07221FD63DE5}">
      <dgm:prSet/>
      <dgm:spPr/>
      <dgm:t>
        <a:bodyPr/>
        <a:lstStyle/>
        <a:p>
          <a:pPr rtl="0"/>
          <a:r>
            <a:rPr lang="es-CO" dirty="0" smtClean="0"/>
            <a:t>Archivo Intermedio + Central</a:t>
          </a:r>
          <a:endParaRPr lang="es-CO" dirty="0"/>
        </a:p>
      </dgm:t>
    </dgm:pt>
    <dgm:pt modelId="{EAAD6792-E5AD-4C4D-BDEB-37C6365102C3}" type="parTrans" cxnId="{4A4D0738-4389-44FE-B9AD-0B11D848CD1E}">
      <dgm:prSet/>
      <dgm:spPr/>
      <dgm:t>
        <a:bodyPr/>
        <a:lstStyle/>
        <a:p>
          <a:endParaRPr lang="es-CO"/>
        </a:p>
      </dgm:t>
    </dgm:pt>
    <dgm:pt modelId="{6E346C81-90CA-4ED9-A144-F2FF96B17A58}" type="sibTrans" cxnId="{4A4D0738-4389-44FE-B9AD-0B11D848CD1E}">
      <dgm:prSet/>
      <dgm:spPr/>
      <dgm:t>
        <a:bodyPr/>
        <a:lstStyle/>
        <a:p>
          <a:endParaRPr lang="es-CO"/>
        </a:p>
      </dgm:t>
    </dgm:pt>
    <dgm:pt modelId="{1E6CD01A-3829-4F97-8920-6EB148CA89A0}">
      <dgm:prSet/>
      <dgm:spPr/>
      <dgm:t>
        <a:bodyPr/>
        <a:lstStyle/>
        <a:p>
          <a:pPr rtl="0"/>
          <a:r>
            <a:rPr lang="es-CO" dirty="0" smtClean="0"/>
            <a:t>Archivo Histórico</a:t>
          </a:r>
          <a:endParaRPr lang="es-CO" dirty="0"/>
        </a:p>
      </dgm:t>
    </dgm:pt>
    <dgm:pt modelId="{0782C6C1-34CA-42F4-9038-33E12DED1D26}" type="parTrans" cxnId="{B6EFD451-E974-4258-9971-4CA76EF81431}">
      <dgm:prSet/>
      <dgm:spPr/>
      <dgm:t>
        <a:bodyPr/>
        <a:lstStyle/>
        <a:p>
          <a:endParaRPr lang="es-CO"/>
        </a:p>
      </dgm:t>
    </dgm:pt>
    <dgm:pt modelId="{515D36DD-9D86-415C-A36B-8A75CD99B136}" type="sibTrans" cxnId="{B6EFD451-E974-4258-9971-4CA76EF81431}">
      <dgm:prSet/>
      <dgm:spPr/>
      <dgm:t>
        <a:bodyPr/>
        <a:lstStyle/>
        <a:p>
          <a:endParaRPr lang="es-CO"/>
        </a:p>
      </dgm:t>
    </dgm:pt>
    <dgm:pt modelId="{BFB3EB92-5B61-45FD-BB07-1040F3BFB07A}" type="pres">
      <dgm:prSet presAssocID="{82B337D9-1735-45DD-9908-E2DC736358D9}" presName="Name0" presStyleCnt="0">
        <dgm:presLayoutVars>
          <dgm:chMax val="3"/>
          <dgm:chPref val="3"/>
          <dgm:bulletEnabled val="1"/>
          <dgm:dir/>
          <dgm:animLvl val="lvl"/>
        </dgm:presLayoutVars>
      </dgm:prSet>
      <dgm:spPr/>
      <dgm:t>
        <a:bodyPr/>
        <a:lstStyle/>
        <a:p>
          <a:endParaRPr lang="es-ES"/>
        </a:p>
      </dgm:t>
    </dgm:pt>
    <dgm:pt modelId="{637A0A07-BE59-4F07-94F5-C41EC9475078}" type="pres">
      <dgm:prSet presAssocID="{82B337D9-1735-45DD-9908-E2DC736358D9}" presName="arc1" presStyleLbl="node1" presStyleIdx="0" presStyleCnt="4"/>
      <dgm:spPr>
        <a:ln>
          <a:noFill/>
        </a:ln>
        <a:effectLst/>
        <a:scene3d>
          <a:camera prst="orthographicFront">
            <a:rot lat="0" lon="0" rev="0"/>
          </a:camera>
          <a:lightRig rig="contrasting" dir="t">
            <a:rot lat="0" lon="0" rev="7800000"/>
          </a:lightRig>
        </a:scene3d>
        <a:sp3d>
          <a:bevelT w="139700" h="139700"/>
        </a:sp3d>
      </dgm:spPr>
    </dgm:pt>
    <dgm:pt modelId="{9D84E946-8B2A-4ED6-86CF-C27D6518CA30}" type="pres">
      <dgm:prSet presAssocID="{82B337D9-1735-45DD-9908-E2DC736358D9}" presName="arc3" presStyleLbl="node1" presStyleIdx="1" presStyleCnt="4"/>
      <dgm:spPr>
        <a:solidFill>
          <a:srgbClr val="002060"/>
        </a:solidFill>
        <a:ln>
          <a:noFill/>
        </a:ln>
        <a:effectLst/>
        <a:scene3d>
          <a:camera prst="orthographicFront">
            <a:rot lat="0" lon="0" rev="0"/>
          </a:camera>
          <a:lightRig rig="contrasting" dir="t">
            <a:rot lat="0" lon="0" rev="7800000"/>
          </a:lightRig>
        </a:scene3d>
        <a:sp3d>
          <a:bevelT w="139700" h="139700"/>
        </a:sp3d>
      </dgm:spPr>
    </dgm:pt>
    <dgm:pt modelId="{DCACAB69-E50B-469C-B360-AA9D889F62E6}" type="pres">
      <dgm:prSet presAssocID="{82B337D9-1735-45DD-9908-E2DC736358D9}" presName="parentText2" presStyleLbl="revTx" presStyleIdx="0" presStyleCnt="3" custLinFactNeighborY="23634">
        <dgm:presLayoutVars>
          <dgm:chMax val="4"/>
          <dgm:chPref val="3"/>
          <dgm:bulletEnabled val="1"/>
        </dgm:presLayoutVars>
      </dgm:prSet>
      <dgm:spPr/>
      <dgm:t>
        <a:bodyPr/>
        <a:lstStyle/>
        <a:p>
          <a:endParaRPr lang="es-CO"/>
        </a:p>
      </dgm:t>
    </dgm:pt>
    <dgm:pt modelId="{7E7D0354-EE0B-4B35-8A1C-E7E060BD6DB4}" type="pres">
      <dgm:prSet presAssocID="{82B337D9-1735-45DD-9908-E2DC736358D9}" presName="arc2" presStyleLbl="node1" presStyleIdx="2" presStyleCnt="4"/>
      <dgm:spPr>
        <a:solidFill>
          <a:srgbClr val="002060"/>
        </a:solidFill>
        <a:ln>
          <a:noFill/>
        </a:ln>
        <a:effectLst/>
        <a:scene3d>
          <a:camera prst="orthographicFront">
            <a:rot lat="0" lon="0" rev="0"/>
          </a:camera>
          <a:lightRig rig="contrasting" dir="t">
            <a:rot lat="0" lon="0" rev="7800000"/>
          </a:lightRig>
        </a:scene3d>
        <a:sp3d>
          <a:bevelT w="139700" h="139700"/>
        </a:sp3d>
      </dgm:spPr>
    </dgm:pt>
    <dgm:pt modelId="{EFB5EDDC-42D9-4E27-B21B-7AA5C5E708A9}" type="pres">
      <dgm:prSet presAssocID="{82B337D9-1735-45DD-9908-E2DC736358D9}" presName="arc4" presStyleLbl="node1" presStyleIdx="3" presStyleCnt="4"/>
      <dgm:spPr>
        <a:solidFill>
          <a:schemeClr val="accent4">
            <a:lumMod val="75000"/>
          </a:schemeClr>
        </a:solidFill>
        <a:ln>
          <a:noFill/>
        </a:ln>
        <a:effectLst/>
        <a:scene3d>
          <a:camera prst="orthographicFront">
            <a:rot lat="0" lon="0" rev="0"/>
          </a:camera>
          <a:lightRig rig="contrasting" dir="t">
            <a:rot lat="0" lon="0" rev="7800000"/>
          </a:lightRig>
        </a:scene3d>
        <a:sp3d>
          <a:bevelT w="139700" h="139700"/>
        </a:sp3d>
      </dgm:spPr>
    </dgm:pt>
    <dgm:pt modelId="{723D40BD-0845-42ED-BA13-A29B3FC38C93}" type="pres">
      <dgm:prSet presAssocID="{82B337D9-1735-45DD-9908-E2DC736358D9}" presName="parentText3" presStyleLbl="revTx" presStyleIdx="1" presStyleCnt="3" custLinFactNeighborX="18619" custLinFactNeighborY="4666">
        <dgm:presLayoutVars>
          <dgm:chMax val="1"/>
          <dgm:chPref val="1"/>
          <dgm:bulletEnabled val="1"/>
        </dgm:presLayoutVars>
      </dgm:prSet>
      <dgm:spPr/>
      <dgm:t>
        <a:bodyPr/>
        <a:lstStyle/>
        <a:p>
          <a:endParaRPr lang="es-CO"/>
        </a:p>
      </dgm:t>
    </dgm:pt>
    <dgm:pt modelId="{E719C18B-2750-4799-A3D3-FD487ED0162E}" type="pres">
      <dgm:prSet presAssocID="{82B337D9-1735-45DD-9908-E2DC736358D9}" presName="middleComposite" presStyleCnt="0"/>
      <dgm:spPr/>
    </dgm:pt>
    <dgm:pt modelId="{035DA205-5CCE-48D0-B047-F96A5F77516F}" type="pres">
      <dgm:prSet presAssocID="{82B337D9-1735-45DD-9908-E2DC736358D9}" presName="leftComposite" presStyleCnt="0"/>
      <dgm:spPr/>
    </dgm:pt>
    <dgm:pt modelId="{B9D5C9B8-4D7F-4286-B66F-C6A728A1CC2A}" type="pres">
      <dgm:prSet presAssocID="{82B337D9-1735-45DD-9908-E2DC736358D9}" presName="parentText1" presStyleLbl="revTx" presStyleIdx="2" presStyleCnt="3" custLinFactNeighborY="27270">
        <dgm:presLayoutVars>
          <dgm:chMax val="4"/>
          <dgm:chPref val="3"/>
          <dgm:bulletEnabled val="1"/>
        </dgm:presLayoutVars>
      </dgm:prSet>
      <dgm:spPr/>
      <dgm:t>
        <a:bodyPr/>
        <a:lstStyle/>
        <a:p>
          <a:endParaRPr lang="es-CO"/>
        </a:p>
      </dgm:t>
    </dgm:pt>
  </dgm:ptLst>
  <dgm:cxnLst>
    <dgm:cxn modelId="{050D6FF5-FFC1-413D-AEBE-69443FF0F3A8}" srcId="{82B337D9-1735-45DD-9908-E2DC736358D9}" destId="{FAEBE746-2197-4F04-A24B-9D552B904F8B}" srcOrd="0" destOrd="0" parTransId="{D862E647-8F10-44E2-A595-687AAFF0CECA}" sibTransId="{AEFDA7D1-1D5D-4EC8-90DC-84E0B300885C}"/>
    <dgm:cxn modelId="{FEF1C362-3117-45EE-8721-842C4C375D0A}" type="presOf" srcId="{82B337D9-1735-45DD-9908-E2DC736358D9}" destId="{BFB3EB92-5B61-45FD-BB07-1040F3BFB07A}" srcOrd="0" destOrd="0" presId="urn:microsoft.com/office/officeart/2009/3/layout/PhasedProcess"/>
    <dgm:cxn modelId="{B6EFD451-E974-4258-9971-4CA76EF81431}" srcId="{82B337D9-1735-45DD-9908-E2DC736358D9}" destId="{1E6CD01A-3829-4F97-8920-6EB148CA89A0}" srcOrd="2" destOrd="0" parTransId="{0782C6C1-34CA-42F4-9038-33E12DED1D26}" sibTransId="{515D36DD-9D86-415C-A36B-8A75CD99B136}"/>
    <dgm:cxn modelId="{4A4D0738-4389-44FE-B9AD-0B11D848CD1E}" srcId="{82B337D9-1735-45DD-9908-E2DC736358D9}" destId="{575EB82C-DAAF-4E35-BD0B-07221FD63DE5}" srcOrd="1" destOrd="0" parTransId="{EAAD6792-E5AD-4C4D-BDEB-37C6365102C3}" sibTransId="{6E346C81-90CA-4ED9-A144-F2FF96B17A58}"/>
    <dgm:cxn modelId="{ECECA6D8-483F-42C2-9EBB-244680CC01E3}" type="presOf" srcId="{FAEBE746-2197-4F04-A24B-9D552B904F8B}" destId="{B9D5C9B8-4D7F-4286-B66F-C6A728A1CC2A}" srcOrd="0" destOrd="0" presId="urn:microsoft.com/office/officeart/2009/3/layout/PhasedProcess"/>
    <dgm:cxn modelId="{BF54E8F1-6AB6-4ED3-9B27-70BCD3B3AF8F}" type="presOf" srcId="{1E6CD01A-3829-4F97-8920-6EB148CA89A0}" destId="{723D40BD-0845-42ED-BA13-A29B3FC38C93}" srcOrd="0" destOrd="0" presId="urn:microsoft.com/office/officeart/2009/3/layout/PhasedProcess"/>
    <dgm:cxn modelId="{BA7366BE-2104-4A3E-A2A3-E0A7814C14C2}" type="presOf" srcId="{575EB82C-DAAF-4E35-BD0B-07221FD63DE5}" destId="{DCACAB69-E50B-469C-B360-AA9D889F62E6}" srcOrd="0" destOrd="0" presId="urn:microsoft.com/office/officeart/2009/3/layout/PhasedProcess"/>
    <dgm:cxn modelId="{56360705-E882-46AF-9A78-0BB08FD69F6E}" type="presParOf" srcId="{BFB3EB92-5B61-45FD-BB07-1040F3BFB07A}" destId="{637A0A07-BE59-4F07-94F5-C41EC9475078}" srcOrd="0" destOrd="0" presId="urn:microsoft.com/office/officeart/2009/3/layout/PhasedProcess"/>
    <dgm:cxn modelId="{D5EC7372-BFA6-47F9-9837-DBBEDFC3C665}" type="presParOf" srcId="{BFB3EB92-5B61-45FD-BB07-1040F3BFB07A}" destId="{9D84E946-8B2A-4ED6-86CF-C27D6518CA30}" srcOrd="1" destOrd="0" presId="urn:microsoft.com/office/officeart/2009/3/layout/PhasedProcess"/>
    <dgm:cxn modelId="{B3D73D68-4BC0-42E1-94D3-A4176ADED4BC}" type="presParOf" srcId="{BFB3EB92-5B61-45FD-BB07-1040F3BFB07A}" destId="{DCACAB69-E50B-469C-B360-AA9D889F62E6}" srcOrd="2" destOrd="0" presId="urn:microsoft.com/office/officeart/2009/3/layout/PhasedProcess"/>
    <dgm:cxn modelId="{A172A571-1FCF-42F6-A3CC-A1F7D0781A08}" type="presParOf" srcId="{BFB3EB92-5B61-45FD-BB07-1040F3BFB07A}" destId="{7E7D0354-EE0B-4B35-8A1C-E7E060BD6DB4}" srcOrd="3" destOrd="0" presId="urn:microsoft.com/office/officeart/2009/3/layout/PhasedProcess"/>
    <dgm:cxn modelId="{C3AAC225-FA77-4729-9652-75C75F80C533}" type="presParOf" srcId="{BFB3EB92-5B61-45FD-BB07-1040F3BFB07A}" destId="{EFB5EDDC-42D9-4E27-B21B-7AA5C5E708A9}" srcOrd="4" destOrd="0" presId="urn:microsoft.com/office/officeart/2009/3/layout/PhasedProcess"/>
    <dgm:cxn modelId="{3E1392E4-7767-4363-A36E-710CE6FB1343}" type="presParOf" srcId="{BFB3EB92-5B61-45FD-BB07-1040F3BFB07A}" destId="{723D40BD-0845-42ED-BA13-A29B3FC38C93}" srcOrd="5" destOrd="0" presId="urn:microsoft.com/office/officeart/2009/3/layout/PhasedProcess"/>
    <dgm:cxn modelId="{AF39F70B-5C89-46CD-9048-34B03AFDF1A4}" type="presParOf" srcId="{BFB3EB92-5B61-45FD-BB07-1040F3BFB07A}" destId="{E719C18B-2750-4799-A3D3-FD487ED0162E}" srcOrd="6" destOrd="0" presId="urn:microsoft.com/office/officeart/2009/3/layout/PhasedProcess"/>
    <dgm:cxn modelId="{156C64D0-2773-47F7-A9E6-85DE9781FA3D}" type="presParOf" srcId="{BFB3EB92-5B61-45FD-BB07-1040F3BFB07A}" destId="{035DA205-5CCE-48D0-B047-F96A5F77516F}" srcOrd="7" destOrd="0" presId="urn:microsoft.com/office/officeart/2009/3/layout/PhasedProcess"/>
    <dgm:cxn modelId="{22747DD9-75A8-42F3-9C40-99872CB0BFC1}" type="presParOf" srcId="{BFB3EB92-5B61-45FD-BB07-1040F3BFB07A}" destId="{B9D5C9B8-4D7F-4286-B66F-C6A728A1CC2A}" srcOrd="8" destOrd="0" presId="urn:microsoft.com/office/officeart/2009/3/layout/Phased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A0A07-BE59-4F07-94F5-C41EC9475078}">
      <dsp:nvSpPr>
        <dsp:cNvPr id="0" name=""/>
        <dsp:cNvSpPr/>
      </dsp:nvSpPr>
      <dsp:spPr>
        <a:xfrm rot="5400000">
          <a:off x="190" y="587130"/>
          <a:ext cx="2480915" cy="2481296"/>
        </a:xfrm>
        <a:prstGeom prst="blockArc">
          <a:avLst>
            <a:gd name="adj1" fmla="val 13500000"/>
            <a:gd name="adj2" fmla="val 18900000"/>
            <a:gd name="adj3" fmla="val 4960"/>
          </a:avLst>
        </a:prstGeom>
        <a:solidFill>
          <a:schemeClr val="accent1">
            <a:hueOff val="0"/>
            <a:satOff val="0"/>
            <a:lumOff val="0"/>
            <a:alphaOff val="0"/>
          </a:schemeClr>
        </a:solidFill>
        <a:ln w="25400" cap="flat" cmpd="sng" algn="ctr">
          <a:noFill/>
          <a:prstDash val="solid"/>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sp>
    <dsp:sp modelId="{9D84E946-8B2A-4ED6-86CF-C27D6518CA30}">
      <dsp:nvSpPr>
        <dsp:cNvPr id="0" name=""/>
        <dsp:cNvSpPr/>
      </dsp:nvSpPr>
      <dsp:spPr>
        <a:xfrm rot="16200000">
          <a:off x="2553561" y="587130"/>
          <a:ext cx="2480915" cy="2481296"/>
        </a:xfrm>
        <a:prstGeom prst="blockArc">
          <a:avLst>
            <a:gd name="adj1" fmla="val 13500000"/>
            <a:gd name="adj2" fmla="val 18900000"/>
            <a:gd name="adj3" fmla="val 4960"/>
          </a:avLst>
        </a:prstGeom>
        <a:solidFill>
          <a:srgbClr val="002060"/>
        </a:solidFill>
        <a:ln w="25400" cap="flat" cmpd="sng" algn="ctr">
          <a:noFill/>
          <a:prstDash val="solid"/>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sp>
    <dsp:sp modelId="{DCACAB69-E50B-469C-B360-AA9D889F62E6}">
      <dsp:nvSpPr>
        <dsp:cNvPr id="0" name=""/>
        <dsp:cNvSpPr/>
      </dsp:nvSpPr>
      <dsp:spPr>
        <a:xfrm>
          <a:off x="2846921" y="2859684"/>
          <a:ext cx="1883683" cy="496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CO" sz="1300" kern="1200" dirty="0" smtClean="0"/>
            <a:t>Archivo Intermedio + Central</a:t>
          </a:r>
          <a:endParaRPr lang="es-CO" sz="1300" kern="1200" dirty="0"/>
        </a:p>
      </dsp:txBody>
      <dsp:txXfrm>
        <a:off x="2846921" y="2859684"/>
        <a:ext cx="1883683" cy="496342"/>
      </dsp:txXfrm>
    </dsp:sp>
    <dsp:sp modelId="{7E7D0354-EE0B-4B35-8A1C-E7E060BD6DB4}">
      <dsp:nvSpPr>
        <dsp:cNvPr id="0" name=""/>
        <dsp:cNvSpPr/>
      </dsp:nvSpPr>
      <dsp:spPr>
        <a:xfrm rot="5400000">
          <a:off x="2473979" y="587130"/>
          <a:ext cx="2480915" cy="2481296"/>
        </a:xfrm>
        <a:prstGeom prst="blockArc">
          <a:avLst>
            <a:gd name="adj1" fmla="val 13500000"/>
            <a:gd name="adj2" fmla="val 18900000"/>
            <a:gd name="adj3" fmla="val 4960"/>
          </a:avLst>
        </a:prstGeom>
        <a:solidFill>
          <a:srgbClr val="002060"/>
        </a:solidFill>
        <a:ln w="25400" cap="flat" cmpd="sng" algn="ctr">
          <a:noFill/>
          <a:prstDash val="solid"/>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sp>
    <dsp:sp modelId="{EFB5EDDC-42D9-4E27-B21B-7AA5C5E708A9}">
      <dsp:nvSpPr>
        <dsp:cNvPr id="0" name=""/>
        <dsp:cNvSpPr/>
      </dsp:nvSpPr>
      <dsp:spPr>
        <a:xfrm rot="16200000">
          <a:off x="5026599" y="587130"/>
          <a:ext cx="2480915" cy="2481296"/>
        </a:xfrm>
        <a:prstGeom prst="blockArc">
          <a:avLst>
            <a:gd name="adj1" fmla="val 13500000"/>
            <a:gd name="adj2" fmla="val 18900000"/>
            <a:gd name="adj3" fmla="val 4960"/>
          </a:avLst>
        </a:prstGeom>
        <a:solidFill>
          <a:schemeClr val="accent4">
            <a:lumMod val="75000"/>
          </a:schemeClr>
        </a:solidFill>
        <a:ln w="25400" cap="flat" cmpd="sng" algn="ctr">
          <a:noFill/>
          <a:prstDash val="solid"/>
        </a:ln>
        <a:effectLst/>
        <a:scene3d>
          <a:camera prst="orthographicFront">
            <a:rot lat="0" lon="0" rev="0"/>
          </a:camera>
          <a:lightRig rig="contrasting" dir="t">
            <a:rot lat="0" lon="0" rev="7800000"/>
          </a:lightRig>
        </a:scene3d>
        <a:sp3d>
          <a:bevelT w="139700" h="139700"/>
        </a:sp3d>
      </dsp:spPr>
      <dsp:style>
        <a:lnRef idx="2">
          <a:scrgbClr r="0" g="0" b="0"/>
        </a:lnRef>
        <a:fillRef idx="1">
          <a:scrgbClr r="0" g="0" b="0"/>
        </a:fillRef>
        <a:effectRef idx="0">
          <a:scrgbClr r="0" g="0" b="0"/>
        </a:effectRef>
        <a:fontRef idx="minor">
          <a:schemeClr val="lt1"/>
        </a:fontRef>
      </dsp:style>
    </dsp:sp>
    <dsp:sp modelId="{723D40BD-0845-42ED-BA13-A29B3FC38C93}">
      <dsp:nvSpPr>
        <dsp:cNvPr id="0" name=""/>
        <dsp:cNvSpPr/>
      </dsp:nvSpPr>
      <dsp:spPr>
        <a:xfrm>
          <a:off x="5489747" y="2765538"/>
          <a:ext cx="1883683" cy="496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CO" sz="1300" kern="1200" dirty="0" smtClean="0"/>
            <a:t>Archivo Histórico</a:t>
          </a:r>
          <a:endParaRPr lang="es-CO" sz="1300" kern="1200" dirty="0"/>
        </a:p>
      </dsp:txBody>
      <dsp:txXfrm>
        <a:off x="5489747" y="2765538"/>
        <a:ext cx="1883683" cy="496342"/>
      </dsp:txXfrm>
    </dsp:sp>
    <dsp:sp modelId="{B9D5C9B8-4D7F-4286-B66F-C6A728A1CC2A}">
      <dsp:nvSpPr>
        <dsp:cNvPr id="0" name=""/>
        <dsp:cNvSpPr/>
      </dsp:nvSpPr>
      <dsp:spPr>
        <a:xfrm>
          <a:off x="466228" y="2877731"/>
          <a:ext cx="1883683" cy="496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kern="1200" dirty="0" smtClean="0"/>
            <a:t>Archivo de Gestión + Oficinas</a:t>
          </a:r>
          <a:endParaRPr lang="es-CO" sz="1300" kern="1200" dirty="0"/>
        </a:p>
      </dsp:txBody>
      <dsp:txXfrm>
        <a:off x="466228" y="2877731"/>
        <a:ext cx="1883683" cy="49634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_tradnl" smtClean="0"/>
              <a:t>Clic para editar título</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CO"/>
          </a:p>
        </p:txBody>
      </p:sp>
      <p:sp>
        <p:nvSpPr>
          <p:cNvPr id="4" name="3 Marcador de fecha"/>
          <p:cNvSpPr>
            <a:spLocks noGrp="1"/>
          </p:cNvSpPr>
          <p:nvPr>
            <p:ph type="dt" sz="half" idx="10"/>
          </p:nvPr>
        </p:nvSpPr>
        <p:spPr/>
        <p:txBody>
          <a:bodyPr/>
          <a:lstStyle>
            <a:lvl1pPr>
              <a:defRPr/>
            </a:lvl1pPr>
          </a:lstStyle>
          <a:p>
            <a:fld id="{BAEAFE86-8E7F-F843-B7C1-89F982434DEB}" type="datetimeFigureOut">
              <a:rPr lang="es-CO"/>
              <a:pPr/>
              <a:t>02/08/2017</a:t>
            </a:fld>
            <a:endParaRPr lang="es-CO"/>
          </a:p>
        </p:txBody>
      </p:sp>
      <p:sp>
        <p:nvSpPr>
          <p:cNvPr id="5" name="4 Marcador de pie de página"/>
          <p:cNvSpPr>
            <a:spLocks noGrp="1"/>
          </p:cNvSpPr>
          <p:nvPr>
            <p:ph type="ftr" sz="quarter" idx="11"/>
          </p:nvPr>
        </p:nvSpPr>
        <p:spPr/>
        <p:txBody>
          <a:bodyPr/>
          <a:lstStyle>
            <a:lvl1pPr>
              <a:defRPr/>
            </a:lvl1pPr>
          </a:lstStyle>
          <a:p>
            <a:pPr>
              <a:defRPr/>
            </a:pPr>
            <a:endParaRPr lang="es-CO"/>
          </a:p>
        </p:txBody>
      </p:sp>
      <p:sp>
        <p:nvSpPr>
          <p:cNvPr id="6" name="5 Marcador de número de diapositiva"/>
          <p:cNvSpPr>
            <a:spLocks noGrp="1"/>
          </p:cNvSpPr>
          <p:nvPr>
            <p:ph type="sldNum" sz="quarter" idx="12"/>
          </p:nvPr>
        </p:nvSpPr>
        <p:spPr/>
        <p:txBody>
          <a:bodyPr/>
          <a:lstStyle>
            <a:lvl1pPr>
              <a:defRPr/>
            </a:lvl1pPr>
          </a:lstStyle>
          <a:p>
            <a:fld id="{FACC5769-7D86-9547-BD22-5EC419849521}" type="slidenum">
              <a:rPr lang="es-CO"/>
              <a:pPr/>
              <a:t>‹Nº›</a:t>
            </a:fld>
            <a:endParaRPr lang="es-CO"/>
          </a:p>
        </p:txBody>
      </p:sp>
    </p:spTree>
    <p:extLst>
      <p:ext uri="{BB962C8B-B14F-4D97-AF65-F5344CB8AC3E}">
        <p14:creationId xmlns:p14="http://schemas.microsoft.com/office/powerpoint/2010/main" xmlns="" val="1531212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smtClean="0"/>
              <a:t>Clic para editar título</a:t>
            </a:r>
            <a:endParaRPr lang="es-CO"/>
          </a:p>
        </p:txBody>
      </p:sp>
      <p:sp>
        <p:nvSpPr>
          <p:cNvPr id="3" name="2 Marcador de texto vertical"/>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fecha"/>
          <p:cNvSpPr>
            <a:spLocks noGrp="1"/>
          </p:cNvSpPr>
          <p:nvPr>
            <p:ph type="dt" sz="half" idx="10"/>
          </p:nvPr>
        </p:nvSpPr>
        <p:spPr/>
        <p:txBody>
          <a:bodyPr/>
          <a:lstStyle>
            <a:lvl1pPr>
              <a:defRPr/>
            </a:lvl1pPr>
          </a:lstStyle>
          <a:p>
            <a:fld id="{88C2A24C-CA03-5446-BCCC-E6938C1460EB}" type="datetimeFigureOut">
              <a:rPr lang="es-CO"/>
              <a:pPr/>
              <a:t>02/08/2017</a:t>
            </a:fld>
            <a:endParaRPr lang="es-CO"/>
          </a:p>
        </p:txBody>
      </p:sp>
      <p:sp>
        <p:nvSpPr>
          <p:cNvPr id="5" name="4 Marcador de pie de página"/>
          <p:cNvSpPr>
            <a:spLocks noGrp="1"/>
          </p:cNvSpPr>
          <p:nvPr>
            <p:ph type="ftr" sz="quarter" idx="11"/>
          </p:nvPr>
        </p:nvSpPr>
        <p:spPr/>
        <p:txBody>
          <a:bodyPr/>
          <a:lstStyle>
            <a:lvl1pPr>
              <a:defRPr/>
            </a:lvl1pPr>
          </a:lstStyle>
          <a:p>
            <a:pPr>
              <a:defRPr/>
            </a:pPr>
            <a:endParaRPr lang="es-CO"/>
          </a:p>
        </p:txBody>
      </p:sp>
      <p:sp>
        <p:nvSpPr>
          <p:cNvPr id="6" name="5 Marcador de número de diapositiva"/>
          <p:cNvSpPr>
            <a:spLocks noGrp="1"/>
          </p:cNvSpPr>
          <p:nvPr>
            <p:ph type="sldNum" sz="quarter" idx="12"/>
          </p:nvPr>
        </p:nvSpPr>
        <p:spPr/>
        <p:txBody>
          <a:bodyPr/>
          <a:lstStyle>
            <a:lvl1pPr>
              <a:defRPr/>
            </a:lvl1pPr>
          </a:lstStyle>
          <a:p>
            <a:fld id="{56BAC3D7-130A-8B4E-9558-8257772B4DA5}" type="slidenum">
              <a:rPr lang="es-CO"/>
              <a:pPr/>
              <a:t>‹Nº›</a:t>
            </a:fld>
            <a:endParaRPr lang="es-CO"/>
          </a:p>
        </p:txBody>
      </p:sp>
    </p:spTree>
    <p:extLst>
      <p:ext uri="{BB962C8B-B14F-4D97-AF65-F5344CB8AC3E}">
        <p14:creationId xmlns:p14="http://schemas.microsoft.com/office/powerpoint/2010/main" xmlns="" val="3985065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_tradnl" smtClean="0"/>
              <a:t>Clic para editar título</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fecha"/>
          <p:cNvSpPr>
            <a:spLocks noGrp="1"/>
          </p:cNvSpPr>
          <p:nvPr>
            <p:ph type="dt" sz="half" idx="10"/>
          </p:nvPr>
        </p:nvSpPr>
        <p:spPr/>
        <p:txBody>
          <a:bodyPr/>
          <a:lstStyle>
            <a:lvl1pPr>
              <a:defRPr/>
            </a:lvl1pPr>
          </a:lstStyle>
          <a:p>
            <a:fld id="{542E16FA-9AC3-4A45-B580-365D3A2C36FF}" type="datetimeFigureOut">
              <a:rPr lang="es-CO"/>
              <a:pPr/>
              <a:t>02/08/2017</a:t>
            </a:fld>
            <a:endParaRPr lang="es-CO"/>
          </a:p>
        </p:txBody>
      </p:sp>
      <p:sp>
        <p:nvSpPr>
          <p:cNvPr id="5" name="4 Marcador de pie de página"/>
          <p:cNvSpPr>
            <a:spLocks noGrp="1"/>
          </p:cNvSpPr>
          <p:nvPr>
            <p:ph type="ftr" sz="quarter" idx="11"/>
          </p:nvPr>
        </p:nvSpPr>
        <p:spPr/>
        <p:txBody>
          <a:bodyPr/>
          <a:lstStyle>
            <a:lvl1pPr>
              <a:defRPr/>
            </a:lvl1pPr>
          </a:lstStyle>
          <a:p>
            <a:pPr>
              <a:defRPr/>
            </a:pPr>
            <a:endParaRPr lang="es-CO"/>
          </a:p>
        </p:txBody>
      </p:sp>
      <p:sp>
        <p:nvSpPr>
          <p:cNvPr id="6" name="5 Marcador de número de diapositiva"/>
          <p:cNvSpPr>
            <a:spLocks noGrp="1"/>
          </p:cNvSpPr>
          <p:nvPr>
            <p:ph type="sldNum" sz="quarter" idx="12"/>
          </p:nvPr>
        </p:nvSpPr>
        <p:spPr/>
        <p:txBody>
          <a:bodyPr/>
          <a:lstStyle>
            <a:lvl1pPr>
              <a:defRPr/>
            </a:lvl1pPr>
          </a:lstStyle>
          <a:p>
            <a:fld id="{0B84EC1B-0525-F240-B067-72EE2E2569AC}" type="slidenum">
              <a:rPr lang="es-CO"/>
              <a:pPr/>
              <a:t>‹Nº›</a:t>
            </a:fld>
            <a:endParaRPr lang="es-CO"/>
          </a:p>
        </p:txBody>
      </p:sp>
    </p:spTree>
    <p:extLst>
      <p:ext uri="{BB962C8B-B14F-4D97-AF65-F5344CB8AC3E}">
        <p14:creationId xmlns:p14="http://schemas.microsoft.com/office/powerpoint/2010/main" xmlns="" val="4089179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ítulo y objetos encima del text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_tradnl" smtClean="0"/>
              <a:t>Clic para editar título</a:t>
            </a:r>
            <a:endParaRPr lang="es-CO"/>
          </a:p>
        </p:txBody>
      </p:sp>
      <p:sp>
        <p:nvSpPr>
          <p:cNvPr id="3" name="2 Marcador de contenido"/>
          <p:cNvSpPr>
            <a:spLocks noGrp="1"/>
          </p:cNvSpPr>
          <p:nvPr>
            <p:ph sz="half" idx="1"/>
          </p:nvPr>
        </p:nvSpPr>
        <p:spPr>
          <a:xfrm>
            <a:off x="457200" y="1600200"/>
            <a:ext cx="8229600" cy="21859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texto"/>
          <p:cNvSpPr>
            <a:spLocks noGrp="1"/>
          </p:cNvSpPr>
          <p:nvPr>
            <p:ph type="body" sz="half" idx="2"/>
          </p:nvPr>
        </p:nvSpPr>
        <p:spPr>
          <a:xfrm>
            <a:off x="457200" y="3938588"/>
            <a:ext cx="8229600" cy="2187575"/>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5" name="Rectangle 4"/>
          <p:cNvSpPr>
            <a:spLocks noGrp="1" noChangeArrowheads="1"/>
          </p:cNvSpPr>
          <p:nvPr>
            <p:ph type="dt" sz="half" idx="10"/>
          </p:nvPr>
        </p:nvSpPr>
        <p:spPr/>
        <p:txBody>
          <a:bodyPr/>
          <a:lstStyle>
            <a:lvl1pPr>
              <a:defRPr smtClean="0">
                <a:latin typeface="Calibri" pitchFamily="34" charset="0"/>
                <a:ea typeface="+mn-ea"/>
              </a:defRPr>
            </a:lvl1pPr>
          </a:lstStyle>
          <a:p>
            <a:pPr>
              <a:defRPr/>
            </a:pPr>
            <a:endParaRPr lang="es-ES"/>
          </a:p>
        </p:txBody>
      </p:sp>
      <p:sp>
        <p:nvSpPr>
          <p:cNvPr id="6" name="Rectangle 5"/>
          <p:cNvSpPr>
            <a:spLocks noGrp="1" noChangeArrowheads="1"/>
          </p:cNvSpPr>
          <p:nvPr>
            <p:ph type="ftr" sz="quarter" idx="11"/>
          </p:nvPr>
        </p:nvSpPr>
        <p:spPr/>
        <p:txBody>
          <a:bodyPr/>
          <a:lstStyle>
            <a:lvl1pPr>
              <a:defRPr smtClean="0"/>
            </a:lvl1pPr>
          </a:lstStyle>
          <a:p>
            <a:pPr>
              <a:defRPr/>
            </a:pPr>
            <a:endParaRPr lang="es-ES"/>
          </a:p>
        </p:txBody>
      </p:sp>
      <p:sp>
        <p:nvSpPr>
          <p:cNvPr id="7" name="Rectangle 6"/>
          <p:cNvSpPr>
            <a:spLocks noGrp="1" noChangeArrowheads="1"/>
          </p:cNvSpPr>
          <p:nvPr>
            <p:ph type="sldNum" sz="quarter" idx="12"/>
          </p:nvPr>
        </p:nvSpPr>
        <p:spPr/>
        <p:txBody>
          <a:bodyPr/>
          <a:lstStyle>
            <a:lvl1pPr>
              <a:defRPr/>
            </a:lvl1pPr>
          </a:lstStyle>
          <a:p>
            <a:fld id="{1BF8C564-A067-744F-B9C3-F38D40FA02E5}" type="slidenum">
              <a:rPr lang="es-ES"/>
              <a:pPr/>
              <a:t>‹Nº›</a:t>
            </a:fld>
            <a:endParaRPr lang="es-ES"/>
          </a:p>
        </p:txBody>
      </p:sp>
    </p:spTree>
    <p:extLst>
      <p:ext uri="{BB962C8B-B14F-4D97-AF65-F5344CB8AC3E}">
        <p14:creationId xmlns:p14="http://schemas.microsoft.com/office/powerpoint/2010/main" xmlns="" val="4127280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40"/>
            <a:ext cx="8229600" cy="58515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3" name="Rectangle 4"/>
          <p:cNvSpPr>
            <a:spLocks noGrp="1" noChangeArrowheads="1"/>
          </p:cNvSpPr>
          <p:nvPr>
            <p:ph type="dt" sz="half" idx="10"/>
          </p:nvPr>
        </p:nvSpPr>
        <p:spPr/>
        <p:txBody>
          <a:bodyPr/>
          <a:lstStyle>
            <a:lvl1pPr>
              <a:defRPr/>
            </a:lvl1pPr>
          </a:lstStyle>
          <a:p>
            <a:pPr>
              <a:defRPr/>
            </a:pPr>
            <a:endParaRPr lang="es-ES"/>
          </a:p>
        </p:txBody>
      </p:sp>
      <p:sp>
        <p:nvSpPr>
          <p:cNvPr id="4" name="Rectangle 5"/>
          <p:cNvSpPr>
            <a:spLocks noGrp="1" noChangeArrowheads="1"/>
          </p:cNvSpPr>
          <p:nvPr>
            <p:ph type="ftr" sz="quarter" idx="11"/>
          </p:nvPr>
        </p:nvSpPr>
        <p:spPr/>
        <p:txBody>
          <a:bodyPr/>
          <a:lstStyle>
            <a:lvl1pPr>
              <a:defRPr/>
            </a:lvl1pPr>
          </a:lstStyle>
          <a:p>
            <a:pPr>
              <a:defRPr/>
            </a:pPr>
            <a:endParaRPr lang="es-ES"/>
          </a:p>
        </p:txBody>
      </p:sp>
      <p:sp>
        <p:nvSpPr>
          <p:cNvPr id="5" name="Rectangle 6"/>
          <p:cNvSpPr>
            <a:spLocks noGrp="1" noChangeArrowheads="1"/>
          </p:cNvSpPr>
          <p:nvPr>
            <p:ph type="sldNum" sz="quarter" idx="12"/>
          </p:nvPr>
        </p:nvSpPr>
        <p:spPr/>
        <p:txBody>
          <a:bodyPr/>
          <a:lstStyle>
            <a:lvl1pPr>
              <a:defRPr/>
            </a:lvl1pPr>
          </a:lstStyle>
          <a:p>
            <a:fld id="{7F2201AD-E03C-45C4-9C07-51CBCF9E252A}" type="slidenum">
              <a:rPr lang="es-ES" altLang="es-CO"/>
              <a:pPr/>
              <a:t>‹Nº›</a:t>
            </a:fld>
            <a:endParaRPr lang="es-ES" altLang="es-CO"/>
          </a:p>
        </p:txBody>
      </p:sp>
    </p:spTree>
    <p:extLst>
      <p:ext uri="{BB962C8B-B14F-4D97-AF65-F5344CB8AC3E}">
        <p14:creationId xmlns:p14="http://schemas.microsoft.com/office/powerpoint/2010/main" xmlns="" val="1927902970"/>
      </p:ext>
    </p:extLst>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smtClean="0"/>
              <a:t>Clic para editar título</a:t>
            </a:r>
            <a:endParaRPr lang="es-CO"/>
          </a:p>
        </p:txBody>
      </p:sp>
      <p:sp>
        <p:nvSpPr>
          <p:cNvPr id="3" name="2 Marcador de contenido"/>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fecha"/>
          <p:cNvSpPr>
            <a:spLocks noGrp="1"/>
          </p:cNvSpPr>
          <p:nvPr>
            <p:ph type="dt" sz="half" idx="10"/>
          </p:nvPr>
        </p:nvSpPr>
        <p:spPr/>
        <p:txBody>
          <a:bodyPr/>
          <a:lstStyle>
            <a:lvl1pPr>
              <a:defRPr/>
            </a:lvl1pPr>
          </a:lstStyle>
          <a:p>
            <a:fld id="{EB75C609-D948-F340-84C4-242EEAAE809F}" type="datetimeFigureOut">
              <a:rPr lang="es-CO"/>
              <a:pPr/>
              <a:t>02/08/2017</a:t>
            </a:fld>
            <a:endParaRPr lang="es-CO"/>
          </a:p>
        </p:txBody>
      </p:sp>
      <p:sp>
        <p:nvSpPr>
          <p:cNvPr id="5" name="4 Marcador de pie de página"/>
          <p:cNvSpPr>
            <a:spLocks noGrp="1"/>
          </p:cNvSpPr>
          <p:nvPr>
            <p:ph type="ftr" sz="quarter" idx="11"/>
          </p:nvPr>
        </p:nvSpPr>
        <p:spPr/>
        <p:txBody>
          <a:bodyPr/>
          <a:lstStyle>
            <a:lvl1pPr>
              <a:defRPr/>
            </a:lvl1pPr>
          </a:lstStyle>
          <a:p>
            <a:pPr>
              <a:defRPr/>
            </a:pPr>
            <a:endParaRPr lang="es-CO"/>
          </a:p>
        </p:txBody>
      </p:sp>
      <p:sp>
        <p:nvSpPr>
          <p:cNvPr id="6" name="5 Marcador de número de diapositiva"/>
          <p:cNvSpPr>
            <a:spLocks noGrp="1"/>
          </p:cNvSpPr>
          <p:nvPr>
            <p:ph type="sldNum" sz="quarter" idx="12"/>
          </p:nvPr>
        </p:nvSpPr>
        <p:spPr/>
        <p:txBody>
          <a:bodyPr/>
          <a:lstStyle>
            <a:lvl1pPr>
              <a:defRPr/>
            </a:lvl1pPr>
          </a:lstStyle>
          <a:p>
            <a:fld id="{5CC504B7-A348-324E-AA44-C114C17570F6}" type="slidenum">
              <a:rPr lang="es-CO"/>
              <a:pPr/>
              <a:t>‹Nº›</a:t>
            </a:fld>
            <a:endParaRPr lang="es-CO"/>
          </a:p>
        </p:txBody>
      </p:sp>
    </p:spTree>
    <p:extLst>
      <p:ext uri="{BB962C8B-B14F-4D97-AF65-F5344CB8AC3E}">
        <p14:creationId xmlns:p14="http://schemas.microsoft.com/office/powerpoint/2010/main" xmlns="" val="2223579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478D73D3-B7B4-2542-9488-A20E5FB5C35A}" type="datetimeFigureOut">
              <a:rPr lang="es-CO"/>
              <a:pPr/>
              <a:t>02/08/2017</a:t>
            </a:fld>
            <a:endParaRPr lang="es-CO"/>
          </a:p>
        </p:txBody>
      </p:sp>
      <p:sp>
        <p:nvSpPr>
          <p:cNvPr id="5" name="4 Marcador de pie de página"/>
          <p:cNvSpPr>
            <a:spLocks noGrp="1"/>
          </p:cNvSpPr>
          <p:nvPr>
            <p:ph type="ftr" sz="quarter" idx="11"/>
          </p:nvPr>
        </p:nvSpPr>
        <p:spPr/>
        <p:txBody>
          <a:bodyPr/>
          <a:lstStyle>
            <a:lvl1pPr>
              <a:defRPr/>
            </a:lvl1pPr>
          </a:lstStyle>
          <a:p>
            <a:pPr>
              <a:defRPr/>
            </a:pPr>
            <a:endParaRPr lang="es-CO"/>
          </a:p>
        </p:txBody>
      </p:sp>
      <p:sp>
        <p:nvSpPr>
          <p:cNvPr id="6" name="5 Marcador de número de diapositiva"/>
          <p:cNvSpPr>
            <a:spLocks noGrp="1"/>
          </p:cNvSpPr>
          <p:nvPr>
            <p:ph type="sldNum" sz="quarter" idx="12"/>
          </p:nvPr>
        </p:nvSpPr>
        <p:spPr/>
        <p:txBody>
          <a:bodyPr/>
          <a:lstStyle>
            <a:lvl1pPr>
              <a:defRPr/>
            </a:lvl1pPr>
          </a:lstStyle>
          <a:p>
            <a:fld id="{A1C45DCC-D0E8-D541-A438-0341C0110D90}" type="slidenum">
              <a:rPr lang="es-CO"/>
              <a:pPr/>
              <a:t>‹Nº›</a:t>
            </a:fld>
            <a:endParaRPr lang="es-CO"/>
          </a:p>
        </p:txBody>
      </p:sp>
    </p:spTree>
    <p:extLst>
      <p:ext uri="{BB962C8B-B14F-4D97-AF65-F5344CB8AC3E}">
        <p14:creationId xmlns:p14="http://schemas.microsoft.com/office/powerpoint/2010/main" xmlns="" val="28111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smtClean="0"/>
              <a:t>Clic para editar título</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5" name="3 Marcador de fecha"/>
          <p:cNvSpPr>
            <a:spLocks noGrp="1"/>
          </p:cNvSpPr>
          <p:nvPr>
            <p:ph type="dt" sz="half" idx="10"/>
          </p:nvPr>
        </p:nvSpPr>
        <p:spPr/>
        <p:txBody>
          <a:bodyPr/>
          <a:lstStyle>
            <a:lvl1pPr>
              <a:defRPr/>
            </a:lvl1pPr>
          </a:lstStyle>
          <a:p>
            <a:fld id="{114E23C5-8A09-4D46-A3A1-C9A148D5E09A}" type="datetimeFigureOut">
              <a:rPr lang="es-CO"/>
              <a:pPr/>
              <a:t>02/08/2017</a:t>
            </a:fld>
            <a:endParaRPr lang="es-CO"/>
          </a:p>
        </p:txBody>
      </p:sp>
      <p:sp>
        <p:nvSpPr>
          <p:cNvPr id="6" name="4 Marcador de pie de página"/>
          <p:cNvSpPr>
            <a:spLocks noGrp="1"/>
          </p:cNvSpPr>
          <p:nvPr>
            <p:ph type="ftr" sz="quarter" idx="11"/>
          </p:nvPr>
        </p:nvSpPr>
        <p:spPr/>
        <p:txBody>
          <a:bodyPr/>
          <a:lstStyle>
            <a:lvl1pPr>
              <a:defRPr/>
            </a:lvl1pPr>
          </a:lstStyle>
          <a:p>
            <a:pPr>
              <a:defRPr/>
            </a:pPr>
            <a:endParaRPr lang="es-CO"/>
          </a:p>
        </p:txBody>
      </p:sp>
      <p:sp>
        <p:nvSpPr>
          <p:cNvPr id="7" name="5 Marcador de número de diapositiva"/>
          <p:cNvSpPr>
            <a:spLocks noGrp="1"/>
          </p:cNvSpPr>
          <p:nvPr>
            <p:ph type="sldNum" sz="quarter" idx="12"/>
          </p:nvPr>
        </p:nvSpPr>
        <p:spPr/>
        <p:txBody>
          <a:bodyPr/>
          <a:lstStyle>
            <a:lvl1pPr>
              <a:defRPr/>
            </a:lvl1pPr>
          </a:lstStyle>
          <a:p>
            <a:fld id="{1C88E609-E179-9A43-BD51-1BDD4A97CC2C}" type="slidenum">
              <a:rPr lang="es-CO"/>
              <a:pPr/>
              <a:t>‹Nº›</a:t>
            </a:fld>
            <a:endParaRPr lang="es-CO"/>
          </a:p>
        </p:txBody>
      </p:sp>
    </p:spTree>
    <p:extLst>
      <p:ext uri="{BB962C8B-B14F-4D97-AF65-F5344CB8AC3E}">
        <p14:creationId xmlns:p14="http://schemas.microsoft.com/office/powerpoint/2010/main" xmlns="" val="799155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_tradnl" smtClean="0"/>
              <a:t>Clic para editar título</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7" name="3 Marcador de fecha"/>
          <p:cNvSpPr>
            <a:spLocks noGrp="1"/>
          </p:cNvSpPr>
          <p:nvPr>
            <p:ph type="dt" sz="half" idx="10"/>
          </p:nvPr>
        </p:nvSpPr>
        <p:spPr/>
        <p:txBody>
          <a:bodyPr/>
          <a:lstStyle>
            <a:lvl1pPr>
              <a:defRPr/>
            </a:lvl1pPr>
          </a:lstStyle>
          <a:p>
            <a:fld id="{3C7F9F52-09D8-044E-9685-E1A4EFDF518A}" type="datetimeFigureOut">
              <a:rPr lang="es-CO"/>
              <a:pPr/>
              <a:t>02/08/2017</a:t>
            </a:fld>
            <a:endParaRPr lang="es-CO"/>
          </a:p>
        </p:txBody>
      </p:sp>
      <p:sp>
        <p:nvSpPr>
          <p:cNvPr id="8" name="4 Marcador de pie de página"/>
          <p:cNvSpPr>
            <a:spLocks noGrp="1"/>
          </p:cNvSpPr>
          <p:nvPr>
            <p:ph type="ftr" sz="quarter" idx="11"/>
          </p:nvPr>
        </p:nvSpPr>
        <p:spPr/>
        <p:txBody>
          <a:bodyPr/>
          <a:lstStyle>
            <a:lvl1pPr>
              <a:defRPr/>
            </a:lvl1pPr>
          </a:lstStyle>
          <a:p>
            <a:pPr>
              <a:defRPr/>
            </a:pPr>
            <a:endParaRPr lang="es-CO"/>
          </a:p>
        </p:txBody>
      </p:sp>
      <p:sp>
        <p:nvSpPr>
          <p:cNvPr id="9" name="5 Marcador de número de diapositiva"/>
          <p:cNvSpPr>
            <a:spLocks noGrp="1"/>
          </p:cNvSpPr>
          <p:nvPr>
            <p:ph type="sldNum" sz="quarter" idx="12"/>
          </p:nvPr>
        </p:nvSpPr>
        <p:spPr/>
        <p:txBody>
          <a:bodyPr/>
          <a:lstStyle>
            <a:lvl1pPr>
              <a:defRPr/>
            </a:lvl1pPr>
          </a:lstStyle>
          <a:p>
            <a:fld id="{DE1E90AB-C9EA-DD4C-A247-F9089200AB85}" type="slidenum">
              <a:rPr lang="es-CO"/>
              <a:pPr/>
              <a:t>‹Nº›</a:t>
            </a:fld>
            <a:endParaRPr lang="es-CO"/>
          </a:p>
        </p:txBody>
      </p:sp>
    </p:spTree>
    <p:extLst>
      <p:ext uri="{BB962C8B-B14F-4D97-AF65-F5344CB8AC3E}">
        <p14:creationId xmlns:p14="http://schemas.microsoft.com/office/powerpoint/2010/main" xmlns="" val="1692458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smtClean="0"/>
              <a:t>Clic para editar título</a:t>
            </a:r>
            <a:endParaRPr lang="es-CO"/>
          </a:p>
        </p:txBody>
      </p:sp>
      <p:sp>
        <p:nvSpPr>
          <p:cNvPr id="3" name="3 Marcador de fecha"/>
          <p:cNvSpPr>
            <a:spLocks noGrp="1"/>
          </p:cNvSpPr>
          <p:nvPr>
            <p:ph type="dt" sz="half" idx="10"/>
          </p:nvPr>
        </p:nvSpPr>
        <p:spPr/>
        <p:txBody>
          <a:bodyPr/>
          <a:lstStyle>
            <a:lvl1pPr>
              <a:defRPr/>
            </a:lvl1pPr>
          </a:lstStyle>
          <a:p>
            <a:fld id="{033022BF-C4C1-574F-8E81-695DDE71F107}" type="datetimeFigureOut">
              <a:rPr lang="es-CO"/>
              <a:pPr/>
              <a:t>02/08/2017</a:t>
            </a:fld>
            <a:endParaRPr lang="es-CO"/>
          </a:p>
        </p:txBody>
      </p:sp>
      <p:sp>
        <p:nvSpPr>
          <p:cNvPr id="4" name="4 Marcador de pie de página"/>
          <p:cNvSpPr>
            <a:spLocks noGrp="1"/>
          </p:cNvSpPr>
          <p:nvPr>
            <p:ph type="ftr" sz="quarter" idx="11"/>
          </p:nvPr>
        </p:nvSpPr>
        <p:spPr/>
        <p:txBody>
          <a:bodyPr/>
          <a:lstStyle>
            <a:lvl1pPr>
              <a:defRPr/>
            </a:lvl1pPr>
          </a:lstStyle>
          <a:p>
            <a:pPr>
              <a:defRPr/>
            </a:pPr>
            <a:endParaRPr lang="es-CO"/>
          </a:p>
        </p:txBody>
      </p:sp>
      <p:sp>
        <p:nvSpPr>
          <p:cNvPr id="5" name="5 Marcador de número de diapositiva"/>
          <p:cNvSpPr>
            <a:spLocks noGrp="1"/>
          </p:cNvSpPr>
          <p:nvPr>
            <p:ph type="sldNum" sz="quarter" idx="12"/>
          </p:nvPr>
        </p:nvSpPr>
        <p:spPr/>
        <p:txBody>
          <a:bodyPr/>
          <a:lstStyle>
            <a:lvl1pPr>
              <a:defRPr/>
            </a:lvl1pPr>
          </a:lstStyle>
          <a:p>
            <a:fld id="{3D4CC492-675A-404D-B42F-1539C5086D79}" type="slidenum">
              <a:rPr lang="es-CO"/>
              <a:pPr/>
              <a:t>‹Nº›</a:t>
            </a:fld>
            <a:endParaRPr lang="es-CO"/>
          </a:p>
        </p:txBody>
      </p:sp>
    </p:spTree>
    <p:extLst>
      <p:ext uri="{BB962C8B-B14F-4D97-AF65-F5344CB8AC3E}">
        <p14:creationId xmlns:p14="http://schemas.microsoft.com/office/powerpoint/2010/main" xmlns="" val="1761764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3FDC9ABE-6717-2B43-8511-CDD1E4723BAC}" type="datetimeFigureOut">
              <a:rPr lang="es-CO"/>
              <a:pPr/>
              <a:t>02/08/2017</a:t>
            </a:fld>
            <a:endParaRPr lang="es-CO"/>
          </a:p>
        </p:txBody>
      </p:sp>
      <p:sp>
        <p:nvSpPr>
          <p:cNvPr id="3" name="4 Marcador de pie de página"/>
          <p:cNvSpPr>
            <a:spLocks noGrp="1"/>
          </p:cNvSpPr>
          <p:nvPr>
            <p:ph type="ftr" sz="quarter" idx="11"/>
          </p:nvPr>
        </p:nvSpPr>
        <p:spPr/>
        <p:txBody>
          <a:bodyPr/>
          <a:lstStyle>
            <a:lvl1pPr>
              <a:defRPr/>
            </a:lvl1pPr>
          </a:lstStyle>
          <a:p>
            <a:pPr>
              <a:defRPr/>
            </a:pPr>
            <a:endParaRPr lang="es-CO"/>
          </a:p>
        </p:txBody>
      </p:sp>
      <p:sp>
        <p:nvSpPr>
          <p:cNvPr id="4" name="5 Marcador de número de diapositiva"/>
          <p:cNvSpPr>
            <a:spLocks noGrp="1"/>
          </p:cNvSpPr>
          <p:nvPr>
            <p:ph type="sldNum" sz="quarter" idx="12"/>
          </p:nvPr>
        </p:nvSpPr>
        <p:spPr/>
        <p:txBody>
          <a:bodyPr/>
          <a:lstStyle>
            <a:lvl1pPr>
              <a:defRPr/>
            </a:lvl1pPr>
          </a:lstStyle>
          <a:p>
            <a:fld id="{75CFE776-C785-9044-8D70-3154335F0528}" type="slidenum">
              <a:rPr lang="es-CO"/>
              <a:pPr/>
              <a:t>‹Nº›</a:t>
            </a:fld>
            <a:endParaRPr lang="es-CO"/>
          </a:p>
        </p:txBody>
      </p:sp>
    </p:spTree>
    <p:extLst>
      <p:ext uri="{BB962C8B-B14F-4D97-AF65-F5344CB8AC3E}">
        <p14:creationId xmlns:p14="http://schemas.microsoft.com/office/powerpoint/2010/main" xmlns="" val="59759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624DDCBA-0E96-0E4B-9978-B37938EC7761}" type="datetimeFigureOut">
              <a:rPr lang="es-CO"/>
              <a:pPr/>
              <a:t>02/08/2017</a:t>
            </a:fld>
            <a:endParaRPr lang="es-CO"/>
          </a:p>
        </p:txBody>
      </p:sp>
      <p:sp>
        <p:nvSpPr>
          <p:cNvPr id="6" name="4 Marcador de pie de página"/>
          <p:cNvSpPr>
            <a:spLocks noGrp="1"/>
          </p:cNvSpPr>
          <p:nvPr>
            <p:ph type="ftr" sz="quarter" idx="11"/>
          </p:nvPr>
        </p:nvSpPr>
        <p:spPr/>
        <p:txBody>
          <a:bodyPr/>
          <a:lstStyle>
            <a:lvl1pPr>
              <a:defRPr/>
            </a:lvl1pPr>
          </a:lstStyle>
          <a:p>
            <a:pPr>
              <a:defRPr/>
            </a:pPr>
            <a:endParaRPr lang="es-CO"/>
          </a:p>
        </p:txBody>
      </p:sp>
      <p:sp>
        <p:nvSpPr>
          <p:cNvPr id="7" name="5 Marcador de número de diapositiva"/>
          <p:cNvSpPr>
            <a:spLocks noGrp="1"/>
          </p:cNvSpPr>
          <p:nvPr>
            <p:ph type="sldNum" sz="quarter" idx="12"/>
          </p:nvPr>
        </p:nvSpPr>
        <p:spPr/>
        <p:txBody>
          <a:bodyPr/>
          <a:lstStyle>
            <a:lvl1pPr>
              <a:defRPr/>
            </a:lvl1pPr>
          </a:lstStyle>
          <a:p>
            <a:fld id="{7ACE3C63-843B-6941-94F3-4D9B171C1425}" type="slidenum">
              <a:rPr lang="es-CO"/>
              <a:pPr/>
              <a:t>‹Nº›</a:t>
            </a:fld>
            <a:endParaRPr lang="es-CO"/>
          </a:p>
        </p:txBody>
      </p:sp>
    </p:spTree>
    <p:extLst>
      <p:ext uri="{BB962C8B-B14F-4D97-AF65-F5344CB8AC3E}">
        <p14:creationId xmlns:p14="http://schemas.microsoft.com/office/powerpoint/2010/main" xmlns="" val="307028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CO"/>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_tradnl" noProof="0" smtClean="0"/>
              <a:t>Arrastre la imagen al marcador de posición o haga clic en el icono para agregar</a:t>
            </a:r>
            <a:endParaRPr lang="es-CO"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ABB1597F-3B8C-C043-843D-0125C3687765}" type="datetimeFigureOut">
              <a:rPr lang="es-CO"/>
              <a:pPr/>
              <a:t>02/08/2017</a:t>
            </a:fld>
            <a:endParaRPr lang="es-CO"/>
          </a:p>
        </p:txBody>
      </p:sp>
      <p:sp>
        <p:nvSpPr>
          <p:cNvPr id="6" name="4 Marcador de pie de página"/>
          <p:cNvSpPr>
            <a:spLocks noGrp="1"/>
          </p:cNvSpPr>
          <p:nvPr>
            <p:ph type="ftr" sz="quarter" idx="11"/>
          </p:nvPr>
        </p:nvSpPr>
        <p:spPr/>
        <p:txBody>
          <a:bodyPr/>
          <a:lstStyle>
            <a:lvl1pPr>
              <a:defRPr/>
            </a:lvl1pPr>
          </a:lstStyle>
          <a:p>
            <a:pPr>
              <a:defRPr/>
            </a:pPr>
            <a:endParaRPr lang="es-CO"/>
          </a:p>
        </p:txBody>
      </p:sp>
      <p:sp>
        <p:nvSpPr>
          <p:cNvPr id="7" name="5 Marcador de número de diapositiva"/>
          <p:cNvSpPr>
            <a:spLocks noGrp="1"/>
          </p:cNvSpPr>
          <p:nvPr>
            <p:ph type="sldNum" sz="quarter" idx="12"/>
          </p:nvPr>
        </p:nvSpPr>
        <p:spPr/>
        <p:txBody>
          <a:bodyPr/>
          <a:lstStyle>
            <a:lvl1pPr>
              <a:defRPr/>
            </a:lvl1pPr>
          </a:lstStyle>
          <a:p>
            <a:fld id="{76B75DEA-40CE-2944-ADDB-96A95BCAD0B2}" type="slidenum">
              <a:rPr lang="es-CO"/>
              <a:pPr/>
              <a:t>‹Nº›</a:t>
            </a:fld>
            <a:endParaRPr lang="es-CO"/>
          </a:p>
        </p:txBody>
      </p:sp>
    </p:spTree>
    <p:extLst>
      <p:ext uri="{BB962C8B-B14F-4D97-AF65-F5344CB8AC3E}">
        <p14:creationId xmlns:p14="http://schemas.microsoft.com/office/powerpoint/2010/main" xmlns="" val="185563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endParaRPr lang="es-CO"/>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93A1BA32-CD9E-BD48-BD35-F2B6F0A09638}" type="datetimeFigureOut">
              <a:rPr lang="es-CO"/>
              <a:pPr/>
              <a:t>02/08/2017</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ea typeface="+mn-ea"/>
              </a:defRPr>
            </a:lvl1pPr>
          </a:lstStyle>
          <a:p>
            <a:pPr>
              <a:defRPr/>
            </a:pPr>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009DEE90-4167-5F4E-B7CC-2284FFF1BEA4}" type="slidenum">
              <a:rPr lang="es-CO"/>
              <a:pPr/>
              <a:t>‹Nº›</a:t>
            </a:fld>
            <a:endParaRPr lang="es-CO"/>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jpe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microsoft.com/office/2007/relationships/hdphoto" Target="../media/hdphoto1.wdp"/></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emf"/><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www.alcaldiabogota.gov.co/sisjur/normas/Norma1.jsp?i=48203" TargetMode="External"/><Relationship Id="rId2" Type="http://schemas.openxmlformats.org/officeDocument/2006/relationships/hyperlink" Target="http://www.alcaldiabogota.gov.co/sisjur/normas/Norma1.jsp?i=46940"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wmf"/><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13.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wmf"/></Relationships>
</file>

<file path=ppt/slides/_rels/slide41.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4.png"/><Relationship Id="rId7" Type="http://schemas.openxmlformats.org/officeDocument/2006/relationships/image" Target="../media/image35.gif"/><Relationship Id="rId2" Type="http://schemas.openxmlformats.org/officeDocument/2006/relationships/image" Target="../media/image27.png"/><Relationship Id="rId1" Type="http://schemas.openxmlformats.org/officeDocument/2006/relationships/slideLayout" Target="../slideLayouts/slideLayout13.xml"/><Relationship Id="rId6" Type="http://schemas.openxmlformats.org/officeDocument/2006/relationships/image" Target="../media/image30.png"/><Relationship Id="rId5" Type="http://schemas.openxmlformats.org/officeDocument/2006/relationships/image" Target="../media/image29.wmf"/><Relationship Id="rId4" Type="http://schemas.openxmlformats.org/officeDocument/2006/relationships/image" Target="../media/image28.wmf"/><Relationship Id="rId9" Type="http://schemas.openxmlformats.org/officeDocument/2006/relationships/image" Target="../media/image31.png"/></Relationships>
</file>

<file path=ppt/slides/_rels/slide42.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28.wmf"/><Relationship Id="rId3" Type="http://schemas.openxmlformats.org/officeDocument/2006/relationships/image" Target="../media/image35.gif"/><Relationship Id="rId7" Type="http://schemas.openxmlformats.org/officeDocument/2006/relationships/image" Target="../media/image39.png"/><Relationship Id="rId12" Type="http://schemas.openxmlformats.org/officeDocument/2006/relationships/image" Target="../media/image44.png"/><Relationship Id="rId17" Type="http://schemas.openxmlformats.org/officeDocument/2006/relationships/image" Target="../media/image48.gif"/><Relationship Id="rId2" Type="http://schemas.openxmlformats.org/officeDocument/2006/relationships/image" Target="../media/image37.wmf"/><Relationship Id="rId16" Type="http://schemas.openxmlformats.org/officeDocument/2006/relationships/image" Target="../media/image47.png"/><Relationship Id="rId1" Type="http://schemas.openxmlformats.org/officeDocument/2006/relationships/slideLayout" Target="../slideLayouts/slideLayout7.xml"/><Relationship Id="rId6" Type="http://schemas.openxmlformats.org/officeDocument/2006/relationships/image" Target="../media/image38.png"/><Relationship Id="rId11" Type="http://schemas.openxmlformats.org/officeDocument/2006/relationships/image" Target="../media/image43.png"/><Relationship Id="rId5" Type="http://schemas.openxmlformats.org/officeDocument/2006/relationships/image" Target="../media/image31.png"/><Relationship Id="rId15" Type="http://schemas.openxmlformats.org/officeDocument/2006/relationships/image" Target="../media/image46.pn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wmf"/><Relationship Id="rId14" Type="http://schemas.openxmlformats.org/officeDocument/2006/relationships/image" Target="../media/image45.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imagen.jpg"/>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382074" y="1848109"/>
            <a:ext cx="8330893" cy="1632247"/>
          </a:xfrm>
          <a:prstGeom prst="rect">
            <a:avLst/>
          </a:prstGeom>
        </p:spPr>
      </p:pic>
      <p:sp>
        <p:nvSpPr>
          <p:cNvPr id="3" name="Rectangle 2"/>
          <p:cNvSpPr txBox="1">
            <a:spLocks noChangeArrowheads="1"/>
          </p:cNvSpPr>
          <p:nvPr/>
        </p:nvSpPr>
        <p:spPr>
          <a:xfrm>
            <a:off x="1201222" y="3691344"/>
            <a:ext cx="6692595" cy="1151113"/>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ES" dirty="0" smtClean="0">
                <a:solidFill>
                  <a:srgbClr val="002060"/>
                </a:solidFill>
                <a:latin typeface="HelveticaNeueLT Com 55 Roman"/>
              </a:rPr>
              <a:t>Ley General de Archivos: exigencias y motivaciones para su implementación</a:t>
            </a:r>
            <a:endParaRPr lang="es-ES" dirty="0">
              <a:solidFill>
                <a:srgbClr val="002060"/>
              </a:solidFill>
              <a:latin typeface="HelveticaNeueLT Com 55 Roman"/>
            </a:endParaRPr>
          </a:p>
        </p:txBody>
      </p:sp>
    </p:spTree>
    <p:extLst>
      <p:ext uri="{BB962C8B-B14F-4D97-AF65-F5344CB8AC3E}">
        <p14:creationId xmlns:p14="http://schemas.microsoft.com/office/powerpoint/2010/main" xmlns="" val="334665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79279" y="266927"/>
            <a:ext cx="7886700" cy="994172"/>
          </a:xfrm>
        </p:spPr>
        <p:txBody>
          <a:bodyPr>
            <a:normAutofit fontScale="90000"/>
          </a:bodyPr>
          <a:lstStyle/>
          <a:p>
            <a:r>
              <a:rPr lang="es-ES" sz="3000" dirty="0">
                <a:solidFill>
                  <a:srgbClr val="002060"/>
                </a:solidFill>
              </a:rPr>
              <a:t>El Ciudadano en la </a:t>
            </a:r>
            <a:r>
              <a:rPr lang="es-ES" sz="3000" dirty="0" smtClean="0">
                <a:solidFill>
                  <a:srgbClr val="002060"/>
                </a:solidFill>
              </a:rPr>
              <a:t>EC – Economía del Conocimiento</a:t>
            </a:r>
            <a:endParaRPr lang="es-ES" sz="3000" dirty="0">
              <a:solidFill>
                <a:srgbClr val="002060"/>
              </a:solidFill>
            </a:endParaRPr>
          </a:p>
        </p:txBody>
      </p:sp>
      <p:sp>
        <p:nvSpPr>
          <p:cNvPr id="71" name="6 Marcador de pie de página"/>
          <p:cNvSpPr>
            <a:spLocks noGrp="1"/>
          </p:cNvSpPr>
          <p:nvPr>
            <p:ph type="ftr" sz="quarter" idx="11"/>
          </p:nvPr>
        </p:nvSpPr>
        <p:spPr bwMode="auto">
          <a:xfrm>
            <a:off x="2278551" y="6292472"/>
            <a:ext cx="4512029"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
        <p:nvSpPr>
          <p:cNvPr id="56" name="55 CuadroTexto"/>
          <p:cNvSpPr txBox="1"/>
          <p:nvPr/>
        </p:nvSpPr>
        <p:spPr>
          <a:xfrm>
            <a:off x="7255422" y="1094372"/>
            <a:ext cx="982961" cy="276999"/>
          </a:xfrm>
          <a:prstGeom prst="rect">
            <a:avLst/>
          </a:prstGeom>
          <a:noFill/>
        </p:spPr>
        <p:txBody>
          <a:bodyPr wrap="none" rtlCol="0">
            <a:spAutoFit/>
          </a:bodyPr>
          <a:lstStyle/>
          <a:p>
            <a:r>
              <a:rPr lang="es-ES" sz="1200" b="1" dirty="0">
                <a:solidFill>
                  <a:srgbClr val="002060"/>
                </a:solidFill>
                <a:latin typeface="Calibri" pitchFamily="34" charset="0"/>
                <a:cs typeface="Calibri" pitchFamily="34" charset="0"/>
              </a:rPr>
              <a:t>Necesidades</a:t>
            </a:r>
            <a:endParaRPr lang="es-ES" sz="1200" b="1" dirty="0">
              <a:solidFill>
                <a:srgbClr val="002060"/>
              </a:solidFill>
            </a:endParaRPr>
          </a:p>
        </p:txBody>
      </p:sp>
      <p:grpSp>
        <p:nvGrpSpPr>
          <p:cNvPr id="4" name="Grupo 3"/>
          <p:cNvGrpSpPr/>
          <p:nvPr/>
        </p:nvGrpSpPr>
        <p:grpSpPr>
          <a:xfrm>
            <a:off x="1159876" y="1509700"/>
            <a:ext cx="6824246" cy="3761682"/>
            <a:chOff x="1524001" y="1383755"/>
            <a:chExt cx="9098995" cy="5015576"/>
          </a:xfrm>
        </p:grpSpPr>
        <p:grpSp>
          <p:nvGrpSpPr>
            <p:cNvPr id="57" name="Group 23"/>
            <p:cNvGrpSpPr>
              <a:grpSpLocks/>
            </p:cNvGrpSpPr>
            <p:nvPr/>
          </p:nvGrpSpPr>
          <p:grpSpPr bwMode="auto">
            <a:xfrm>
              <a:off x="1524001" y="1763816"/>
              <a:ext cx="9098995" cy="4635515"/>
              <a:chOff x="0" y="2086"/>
              <a:chExt cx="5760" cy="1056"/>
            </a:xfrm>
          </p:grpSpPr>
          <p:sp>
            <p:nvSpPr>
              <p:cNvPr id="58" name="Rectangle 55"/>
              <p:cNvSpPr>
                <a:spLocks noChangeArrowheads="1"/>
              </p:cNvSpPr>
              <p:nvPr/>
            </p:nvSpPr>
            <p:spPr bwMode="gray">
              <a:xfrm>
                <a:off x="0" y="2325"/>
                <a:ext cx="5760" cy="817"/>
              </a:xfrm>
              <a:prstGeom prst="rect">
                <a:avLst/>
              </a:prstGeom>
              <a:gradFill rotWithShape="1">
                <a:gsLst>
                  <a:gs pos="0">
                    <a:srgbClr val="DDDDDD"/>
                  </a:gs>
                  <a:gs pos="100000">
                    <a:srgbClr val="FFFFFF"/>
                  </a:gs>
                </a:gsLst>
                <a:lin ang="5400000" scaled="1"/>
              </a:gradFill>
              <a:ln w="9525">
                <a:noFill/>
                <a:miter lim="800000"/>
                <a:headEnd/>
                <a:tailEnd/>
              </a:ln>
            </p:spPr>
            <p:txBody>
              <a:bodyPr wrap="none" lIns="67500" tIns="67500" rIns="54000" bIns="67500" anchor="ctr"/>
              <a:lstStyle/>
              <a:p>
                <a:endParaRPr lang="es-ES"/>
              </a:p>
            </p:txBody>
          </p:sp>
          <p:sp>
            <p:nvSpPr>
              <p:cNvPr id="59" name="Rectangle 25"/>
              <p:cNvSpPr>
                <a:spLocks noChangeArrowheads="1"/>
              </p:cNvSpPr>
              <p:nvPr/>
            </p:nvSpPr>
            <p:spPr bwMode="gray">
              <a:xfrm flipV="1">
                <a:off x="0" y="2086"/>
                <a:ext cx="5760" cy="246"/>
              </a:xfrm>
              <a:prstGeom prst="rect">
                <a:avLst/>
              </a:prstGeom>
              <a:gradFill rotWithShape="1">
                <a:gsLst>
                  <a:gs pos="0">
                    <a:srgbClr val="DBDBDB"/>
                  </a:gs>
                  <a:gs pos="100000">
                    <a:srgbClr val="FFFFFF"/>
                  </a:gs>
                </a:gsLst>
                <a:lin ang="5400000" scaled="1"/>
              </a:gradFill>
              <a:ln w="9525">
                <a:noFill/>
                <a:miter lim="800000"/>
                <a:headEnd/>
                <a:tailEnd/>
              </a:ln>
            </p:spPr>
            <p:txBody>
              <a:bodyPr rot="10800000" wrap="none" lIns="67500" tIns="67500" rIns="54000" bIns="67500" anchor="ctr"/>
              <a:lstStyle/>
              <a:p>
                <a:endParaRPr lang="es-ES"/>
              </a:p>
            </p:txBody>
          </p:sp>
        </p:grpSp>
        <p:sp>
          <p:nvSpPr>
            <p:cNvPr id="60" name="Freeform 13"/>
            <p:cNvSpPr>
              <a:spLocks noEditPoints="1"/>
            </p:cNvSpPr>
            <p:nvPr/>
          </p:nvSpPr>
          <p:spPr bwMode="gray">
            <a:xfrm>
              <a:off x="2900646" y="2898324"/>
              <a:ext cx="6390709" cy="1428367"/>
            </a:xfrm>
            <a:custGeom>
              <a:avLst/>
              <a:gdLst>
                <a:gd name="T0" fmla="*/ 682 w 1364"/>
                <a:gd name="T1" fmla="*/ 0 h 366"/>
                <a:gd name="T2" fmla="*/ 0 w 1364"/>
                <a:gd name="T3" fmla="*/ 183 h 366"/>
                <a:gd name="T4" fmla="*/ 682 w 1364"/>
                <a:gd name="T5" fmla="*/ 366 h 366"/>
                <a:gd name="T6" fmla="*/ 1364 w 1364"/>
                <a:gd name="T7" fmla="*/ 183 h 366"/>
                <a:gd name="T8" fmla="*/ 682 w 1364"/>
                <a:gd name="T9" fmla="*/ 0 h 366"/>
                <a:gd name="T10" fmla="*/ 682 w 1364"/>
                <a:gd name="T11" fmla="*/ 310 h 366"/>
                <a:gd name="T12" fmla="*/ 50 w 1364"/>
                <a:gd name="T13" fmla="*/ 173 h 366"/>
                <a:gd name="T14" fmla="*/ 682 w 1364"/>
                <a:gd name="T15" fmla="*/ 20 h 366"/>
                <a:gd name="T16" fmla="*/ 1313 w 1364"/>
                <a:gd name="T17" fmla="*/ 173 h 366"/>
                <a:gd name="T18" fmla="*/ 682 w 1364"/>
                <a:gd name="T19" fmla="*/ 310 h 3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64"/>
                <a:gd name="T31" fmla="*/ 0 h 366"/>
                <a:gd name="T32" fmla="*/ 1364 w 1364"/>
                <a:gd name="T33" fmla="*/ 366 h 3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64" h="366">
                  <a:moveTo>
                    <a:pt x="682" y="0"/>
                  </a:moveTo>
                  <a:cubicBezTo>
                    <a:pt x="305" y="0"/>
                    <a:pt x="0" y="82"/>
                    <a:pt x="0" y="183"/>
                  </a:cubicBezTo>
                  <a:cubicBezTo>
                    <a:pt x="0" y="284"/>
                    <a:pt x="305" y="366"/>
                    <a:pt x="682" y="366"/>
                  </a:cubicBezTo>
                  <a:cubicBezTo>
                    <a:pt x="1058" y="366"/>
                    <a:pt x="1364" y="284"/>
                    <a:pt x="1364" y="183"/>
                  </a:cubicBezTo>
                  <a:cubicBezTo>
                    <a:pt x="1364" y="82"/>
                    <a:pt x="1058" y="0"/>
                    <a:pt x="682" y="0"/>
                  </a:cubicBezTo>
                  <a:close/>
                  <a:moveTo>
                    <a:pt x="682" y="310"/>
                  </a:moveTo>
                  <a:cubicBezTo>
                    <a:pt x="333" y="310"/>
                    <a:pt x="50" y="249"/>
                    <a:pt x="50" y="173"/>
                  </a:cubicBezTo>
                  <a:cubicBezTo>
                    <a:pt x="50" y="97"/>
                    <a:pt x="333" y="20"/>
                    <a:pt x="682" y="20"/>
                  </a:cubicBezTo>
                  <a:cubicBezTo>
                    <a:pt x="1031" y="20"/>
                    <a:pt x="1313" y="97"/>
                    <a:pt x="1313" y="173"/>
                  </a:cubicBezTo>
                  <a:cubicBezTo>
                    <a:pt x="1313" y="249"/>
                    <a:pt x="1031" y="310"/>
                    <a:pt x="682" y="310"/>
                  </a:cubicBezTo>
                  <a:close/>
                </a:path>
              </a:pathLst>
            </a:custGeom>
            <a:gradFill rotWithShape="1">
              <a:gsLst>
                <a:gs pos="0">
                  <a:srgbClr val="CDCDCD"/>
                </a:gs>
                <a:gs pos="100000">
                  <a:srgbClr val="B2B2B2"/>
                </a:gs>
              </a:gsLst>
              <a:lin ang="5400000" scaled="1"/>
            </a:gradFill>
            <a:ln w="9525">
              <a:noFill/>
              <a:round/>
              <a:headEnd/>
              <a:tailEnd/>
            </a:ln>
            <a:effectLst>
              <a:outerShdw blurRad="50800" dist="38100" dir="5400000" algn="t" rotWithShape="0">
                <a:prstClr val="black">
                  <a:alpha val="40000"/>
                </a:prstClr>
              </a:outerShdw>
            </a:effectLst>
          </p:spPr>
          <p:txBody>
            <a:bodyPr/>
            <a:lstStyle/>
            <a:p>
              <a:endParaRPr lang="es-ES"/>
            </a:p>
          </p:txBody>
        </p:sp>
        <p:sp>
          <p:nvSpPr>
            <p:cNvPr id="61" name="Freeform 14"/>
            <p:cNvSpPr>
              <a:spLocks noEditPoints="1"/>
            </p:cNvSpPr>
            <p:nvPr/>
          </p:nvSpPr>
          <p:spPr bwMode="gray">
            <a:xfrm>
              <a:off x="3350695" y="3017983"/>
              <a:ext cx="5490610" cy="952832"/>
            </a:xfrm>
            <a:custGeom>
              <a:avLst/>
              <a:gdLst>
                <a:gd name="T0" fmla="*/ 569 w 1138"/>
                <a:gd name="T1" fmla="*/ 0 h 252"/>
                <a:gd name="T2" fmla="*/ 0 w 1138"/>
                <a:gd name="T3" fmla="*/ 133 h 252"/>
                <a:gd name="T4" fmla="*/ 569 w 1138"/>
                <a:gd name="T5" fmla="*/ 252 h 252"/>
                <a:gd name="T6" fmla="*/ 1138 w 1138"/>
                <a:gd name="T7" fmla="*/ 133 h 252"/>
                <a:gd name="T8" fmla="*/ 569 w 1138"/>
                <a:gd name="T9" fmla="*/ 0 h 252"/>
                <a:gd name="T10" fmla="*/ 569 w 1138"/>
                <a:gd name="T11" fmla="*/ 231 h 252"/>
                <a:gd name="T12" fmla="*/ 28 w 1138"/>
                <a:gd name="T13" fmla="*/ 127 h 252"/>
                <a:gd name="T14" fmla="*/ 569 w 1138"/>
                <a:gd name="T15" fmla="*/ 11 h 252"/>
                <a:gd name="T16" fmla="*/ 1110 w 1138"/>
                <a:gd name="T17" fmla="*/ 127 h 252"/>
                <a:gd name="T18" fmla="*/ 569 w 1138"/>
                <a:gd name="T19" fmla="*/ 231 h 2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38"/>
                <a:gd name="T31" fmla="*/ 0 h 252"/>
                <a:gd name="T32" fmla="*/ 1138 w 1138"/>
                <a:gd name="T33" fmla="*/ 252 h 25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38" h="252">
                  <a:moveTo>
                    <a:pt x="569" y="0"/>
                  </a:moveTo>
                  <a:cubicBezTo>
                    <a:pt x="254" y="0"/>
                    <a:pt x="0" y="67"/>
                    <a:pt x="0" y="133"/>
                  </a:cubicBezTo>
                  <a:cubicBezTo>
                    <a:pt x="0" y="199"/>
                    <a:pt x="254" y="252"/>
                    <a:pt x="569" y="252"/>
                  </a:cubicBezTo>
                  <a:cubicBezTo>
                    <a:pt x="883" y="252"/>
                    <a:pt x="1138" y="199"/>
                    <a:pt x="1138" y="133"/>
                  </a:cubicBezTo>
                  <a:cubicBezTo>
                    <a:pt x="1138" y="67"/>
                    <a:pt x="883" y="0"/>
                    <a:pt x="569" y="0"/>
                  </a:cubicBezTo>
                  <a:close/>
                  <a:moveTo>
                    <a:pt x="569" y="231"/>
                  </a:moveTo>
                  <a:cubicBezTo>
                    <a:pt x="270" y="231"/>
                    <a:pt x="28" y="184"/>
                    <a:pt x="28" y="127"/>
                  </a:cubicBezTo>
                  <a:cubicBezTo>
                    <a:pt x="28" y="69"/>
                    <a:pt x="270" y="11"/>
                    <a:pt x="569" y="11"/>
                  </a:cubicBezTo>
                  <a:cubicBezTo>
                    <a:pt x="868" y="11"/>
                    <a:pt x="1110" y="69"/>
                    <a:pt x="1110" y="127"/>
                  </a:cubicBezTo>
                  <a:cubicBezTo>
                    <a:pt x="1110" y="184"/>
                    <a:pt x="868" y="231"/>
                    <a:pt x="569" y="231"/>
                  </a:cubicBezTo>
                  <a:close/>
                </a:path>
              </a:pathLst>
            </a:custGeom>
            <a:gradFill rotWithShape="1">
              <a:gsLst>
                <a:gs pos="0">
                  <a:srgbClr val="CDCDCD"/>
                </a:gs>
                <a:gs pos="100000">
                  <a:srgbClr val="B2B2B2"/>
                </a:gs>
              </a:gsLst>
              <a:lin ang="5400000" scaled="1"/>
            </a:gradFill>
            <a:ln w="9525">
              <a:noFill/>
              <a:round/>
              <a:headEnd/>
              <a:tailEnd/>
            </a:ln>
            <a:effectLst>
              <a:outerShdw blurRad="50800" dist="38100" dir="5400000" algn="t" rotWithShape="0">
                <a:prstClr val="black">
                  <a:alpha val="40000"/>
                </a:prstClr>
              </a:outerShdw>
            </a:effectLst>
          </p:spPr>
          <p:txBody>
            <a:bodyPr/>
            <a:lstStyle/>
            <a:p>
              <a:endParaRPr lang="es-ES"/>
            </a:p>
          </p:txBody>
        </p:sp>
        <p:pic>
          <p:nvPicPr>
            <p:cNvPr id="120" name="Picture 113"/>
            <p:cNvPicPr>
              <a:picLocks noChangeAspect="1" noChangeArrowheads="1"/>
            </p:cNvPicPr>
            <p:nvPr/>
          </p:nvPicPr>
          <p:blipFill>
            <a:blip r:embed="rId2" cstate="print"/>
            <a:srcRect/>
            <a:stretch>
              <a:fillRect/>
            </a:stretch>
          </p:blipFill>
          <p:spPr bwMode="gray">
            <a:xfrm>
              <a:off x="4957513" y="4689878"/>
              <a:ext cx="2263613" cy="478804"/>
            </a:xfrm>
            <a:prstGeom prst="rect">
              <a:avLst/>
            </a:prstGeom>
            <a:noFill/>
          </p:spPr>
        </p:pic>
        <p:grpSp>
          <p:nvGrpSpPr>
            <p:cNvPr id="44" name="Group 110"/>
            <p:cNvGrpSpPr>
              <a:grpSpLocks/>
            </p:cNvGrpSpPr>
            <p:nvPr/>
          </p:nvGrpSpPr>
          <p:grpSpPr bwMode="auto">
            <a:xfrm>
              <a:off x="5513318" y="2423154"/>
              <a:ext cx="1152000" cy="1080000"/>
              <a:chOff x="942" y="1323"/>
              <a:chExt cx="984" cy="884"/>
            </a:xfrm>
          </p:grpSpPr>
          <p:pic>
            <p:nvPicPr>
              <p:cNvPr id="45" name="Picture 35"/>
              <p:cNvPicPr>
                <a:picLocks noChangeAspect="1" noChangeArrowheads="1"/>
              </p:cNvPicPr>
              <p:nvPr/>
            </p:nvPicPr>
            <p:blipFill>
              <a:blip r:embed="rId3" cstate="print"/>
              <a:srcRect/>
              <a:stretch>
                <a:fillRect/>
              </a:stretch>
            </p:blipFill>
            <p:spPr bwMode="gray">
              <a:xfrm>
                <a:off x="942" y="1999"/>
                <a:ext cx="984" cy="208"/>
              </a:xfrm>
              <a:prstGeom prst="rect">
                <a:avLst/>
              </a:prstGeom>
              <a:noFill/>
            </p:spPr>
          </p:pic>
          <p:grpSp>
            <p:nvGrpSpPr>
              <p:cNvPr id="46" name="Group 106"/>
              <p:cNvGrpSpPr>
                <a:grpSpLocks/>
              </p:cNvGrpSpPr>
              <p:nvPr/>
            </p:nvGrpSpPr>
            <p:grpSpPr bwMode="auto">
              <a:xfrm>
                <a:off x="1039" y="1323"/>
                <a:ext cx="781" cy="780"/>
                <a:chOff x="4389" y="528"/>
                <a:chExt cx="905" cy="905"/>
              </a:xfrm>
            </p:grpSpPr>
            <p:sp>
              <p:nvSpPr>
                <p:cNvPr id="47" name="Oval 99"/>
                <p:cNvSpPr>
                  <a:spLocks noChangeArrowheads="1"/>
                </p:cNvSpPr>
                <p:nvPr/>
              </p:nvSpPr>
              <p:spPr bwMode="gray">
                <a:xfrm>
                  <a:off x="4389" y="528"/>
                  <a:ext cx="905" cy="905"/>
                </a:xfrm>
                <a:prstGeom prst="ellipse">
                  <a:avLst/>
                </a:prstGeom>
                <a:solidFill>
                  <a:srgbClr val="919191"/>
                </a:solidFill>
                <a:ln w="9525">
                  <a:solidFill>
                    <a:schemeClr val="bg1"/>
                  </a:solidFill>
                  <a:round/>
                  <a:headEnd/>
                  <a:tailEnd/>
                </a:ln>
              </p:spPr>
              <p:txBody>
                <a:bodyPr wrap="none" anchor="ctr"/>
                <a:lstStyle/>
                <a:p>
                  <a:endParaRPr lang="es-ES"/>
                </a:p>
              </p:txBody>
            </p:sp>
            <p:sp>
              <p:nvSpPr>
                <p:cNvPr id="48" name="Oval 100"/>
                <p:cNvSpPr>
                  <a:spLocks noChangeArrowheads="1"/>
                </p:cNvSpPr>
                <p:nvPr/>
              </p:nvSpPr>
              <p:spPr bwMode="gray">
                <a:xfrm>
                  <a:off x="4412" y="536"/>
                  <a:ext cx="858" cy="858"/>
                </a:xfrm>
                <a:prstGeom prst="ellipse">
                  <a:avLst/>
                </a:prstGeom>
                <a:gradFill rotWithShape="1">
                  <a:gsLst>
                    <a:gs pos="0">
                      <a:srgbClr val="F5F5F5"/>
                    </a:gs>
                    <a:gs pos="100000">
                      <a:srgbClr val="AEAEAE"/>
                    </a:gs>
                  </a:gsLst>
                  <a:path path="shape">
                    <a:fillToRect l="50000" t="50000" r="50000" b="50000"/>
                  </a:path>
                </a:gradFill>
                <a:ln w="9525">
                  <a:noFill/>
                  <a:round/>
                  <a:headEnd/>
                  <a:tailEnd/>
                </a:ln>
              </p:spPr>
              <p:txBody>
                <a:bodyPr wrap="none" anchor="ctr"/>
                <a:lstStyle/>
                <a:p>
                  <a:endParaRPr lang="es-ES"/>
                </a:p>
              </p:txBody>
            </p:sp>
            <p:pic>
              <p:nvPicPr>
                <p:cNvPr id="49" name="Picture 101"/>
                <p:cNvPicPr>
                  <a:picLocks noChangeAspect="1" noChangeArrowheads="1"/>
                </p:cNvPicPr>
                <p:nvPr/>
              </p:nvPicPr>
              <p:blipFill>
                <a:blip r:embed="rId4" cstate="print"/>
                <a:srcRect/>
                <a:stretch>
                  <a:fillRect/>
                </a:stretch>
              </p:blipFill>
              <p:spPr bwMode="gray">
                <a:xfrm>
                  <a:off x="4594" y="541"/>
                  <a:ext cx="494" cy="265"/>
                </a:xfrm>
                <a:prstGeom prst="rect">
                  <a:avLst/>
                </a:prstGeom>
                <a:noFill/>
              </p:spPr>
            </p:pic>
          </p:grpSp>
        </p:grpSp>
        <p:grpSp>
          <p:nvGrpSpPr>
            <p:cNvPr id="121" name="Group 92"/>
            <p:cNvGrpSpPr>
              <a:grpSpLocks/>
            </p:cNvGrpSpPr>
            <p:nvPr/>
          </p:nvGrpSpPr>
          <p:grpSpPr bwMode="auto">
            <a:xfrm>
              <a:off x="5251890" y="3114511"/>
              <a:ext cx="1674856" cy="1674858"/>
              <a:chOff x="1414" y="1824"/>
              <a:chExt cx="1170" cy="1170"/>
            </a:xfrm>
          </p:grpSpPr>
          <p:sp>
            <p:nvSpPr>
              <p:cNvPr id="122" name="Oval 75"/>
              <p:cNvSpPr>
                <a:spLocks noChangeArrowheads="1"/>
              </p:cNvSpPr>
              <p:nvPr/>
            </p:nvSpPr>
            <p:spPr bwMode="gray">
              <a:xfrm>
                <a:off x="1414" y="1824"/>
                <a:ext cx="1170" cy="1170"/>
              </a:xfrm>
              <a:prstGeom prst="ellipse">
                <a:avLst/>
              </a:prstGeom>
              <a:solidFill>
                <a:srgbClr val="6B9B1A"/>
              </a:solidFill>
              <a:ln w="9525">
                <a:solidFill>
                  <a:schemeClr val="bg1"/>
                </a:solidFill>
                <a:round/>
                <a:headEnd/>
                <a:tailEnd/>
              </a:ln>
            </p:spPr>
            <p:txBody>
              <a:bodyPr wrap="none" anchor="ctr"/>
              <a:lstStyle/>
              <a:p>
                <a:endParaRPr lang="es-ES"/>
              </a:p>
            </p:txBody>
          </p:sp>
          <p:sp>
            <p:nvSpPr>
              <p:cNvPr id="123" name="Oval 76"/>
              <p:cNvSpPr>
                <a:spLocks noChangeArrowheads="1"/>
              </p:cNvSpPr>
              <p:nvPr/>
            </p:nvSpPr>
            <p:spPr bwMode="gray">
              <a:xfrm>
                <a:off x="1444" y="1834"/>
                <a:ext cx="1109" cy="1109"/>
              </a:xfrm>
              <a:prstGeom prst="ellipse">
                <a:avLst/>
              </a:prstGeom>
              <a:gradFill rotWithShape="1">
                <a:gsLst>
                  <a:gs pos="0">
                    <a:srgbClr val="F2F7E9"/>
                  </a:gs>
                  <a:gs pos="100000">
                    <a:srgbClr val="90BA45"/>
                  </a:gs>
                </a:gsLst>
                <a:path path="shape">
                  <a:fillToRect l="50000" t="50000" r="50000" b="50000"/>
                </a:path>
              </a:gradFill>
              <a:ln w="9525">
                <a:noFill/>
                <a:round/>
                <a:headEnd/>
                <a:tailEnd/>
              </a:ln>
            </p:spPr>
            <p:txBody>
              <a:bodyPr wrap="none" anchor="ctr"/>
              <a:lstStyle/>
              <a:p>
                <a:endParaRPr lang="es-ES"/>
              </a:p>
            </p:txBody>
          </p:sp>
          <p:pic>
            <p:nvPicPr>
              <p:cNvPr id="124" name="Picture 77"/>
              <p:cNvPicPr>
                <a:picLocks noChangeAspect="1" noChangeArrowheads="1"/>
              </p:cNvPicPr>
              <p:nvPr/>
            </p:nvPicPr>
            <p:blipFill>
              <a:blip r:embed="rId5" cstate="print"/>
              <a:srcRect/>
              <a:stretch>
                <a:fillRect/>
              </a:stretch>
            </p:blipFill>
            <p:spPr bwMode="gray">
              <a:xfrm>
                <a:off x="1680" y="1841"/>
                <a:ext cx="639" cy="342"/>
              </a:xfrm>
              <a:prstGeom prst="rect">
                <a:avLst/>
              </a:prstGeom>
              <a:noFill/>
            </p:spPr>
          </p:pic>
        </p:grpSp>
        <p:grpSp>
          <p:nvGrpSpPr>
            <p:cNvPr id="50" name="Group 104"/>
            <p:cNvGrpSpPr>
              <a:grpSpLocks/>
            </p:cNvGrpSpPr>
            <p:nvPr/>
          </p:nvGrpSpPr>
          <p:grpSpPr bwMode="auto">
            <a:xfrm>
              <a:off x="7505849" y="2633414"/>
              <a:ext cx="1245447" cy="1210851"/>
              <a:chOff x="942" y="1323"/>
              <a:chExt cx="984" cy="884"/>
            </a:xfrm>
          </p:grpSpPr>
          <p:pic>
            <p:nvPicPr>
              <p:cNvPr id="51" name="Picture 40"/>
              <p:cNvPicPr>
                <a:picLocks noChangeAspect="1" noChangeArrowheads="1"/>
              </p:cNvPicPr>
              <p:nvPr/>
            </p:nvPicPr>
            <p:blipFill>
              <a:blip r:embed="rId6" cstate="print"/>
              <a:srcRect/>
              <a:stretch>
                <a:fillRect/>
              </a:stretch>
            </p:blipFill>
            <p:spPr bwMode="gray">
              <a:xfrm>
                <a:off x="942" y="1999"/>
                <a:ext cx="984" cy="208"/>
              </a:xfrm>
              <a:prstGeom prst="rect">
                <a:avLst/>
              </a:prstGeom>
              <a:noFill/>
            </p:spPr>
          </p:pic>
          <p:grpSp>
            <p:nvGrpSpPr>
              <p:cNvPr id="52" name="Group 106"/>
              <p:cNvGrpSpPr>
                <a:grpSpLocks/>
              </p:cNvGrpSpPr>
              <p:nvPr/>
            </p:nvGrpSpPr>
            <p:grpSpPr bwMode="auto">
              <a:xfrm>
                <a:off x="1039" y="1323"/>
                <a:ext cx="781" cy="780"/>
                <a:chOff x="4389" y="528"/>
                <a:chExt cx="905" cy="905"/>
              </a:xfrm>
            </p:grpSpPr>
            <p:sp>
              <p:nvSpPr>
                <p:cNvPr id="53" name="Oval 99"/>
                <p:cNvSpPr>
                  <a:spLocks noChangeArrowheads="1"/>
                </p:cNvSpPr>
                <p:nvPr/>
              </p:nvSpPr>
              <p:spPr bwMode="gray">
                <a:xfrm>
                  <a:off x="4389" y="528"/>
                  <a:ext cx="905" cy="905"/>
                </a:xfrm>
                <a:prstGeom prst="ellipse">
                  <a:avLst/>
                </a:prstGeom>
                <a:solidFill>
                  <a:srgbClr val="919191"/>
                </a:solidFill>
                <a:ln w="9525">
                  <a:solidFill>
                    <a:schemeClr val="bg1"/>
                  </a:solidFill>
                  <a:round/>
                  <a:headEnd/>
                  <a:tailEnd/>
                </a:ln>
              </p:spPr>
              <p:txBody>
                <a:bodyPr wrap="none" anchor="ctr"/>
                <a:lstStyle/>
                <a:p>
                  <a:endParaRPr lang="es-ES"/>
                </a:p>
              </p:txBody>
            </p:sp>
            <p:sp>
              <p:nvSpPr>
                <p:cNvPr id="54" name="Oval 100"/>
                <p:cNvSpPr>
                  <a:spLocks noChangeArrowheads="1"/>
                </p:cNvSpPr>
                <p:nvPr/>
              </p:nvSpPr>
              <p:spPr bwMode="gray">
                <a:xfrm>
                  <a:off x="4412" y="536"/>
                  <a:ext cx="858" cy="858"/>
                </a:xfrm>
                <a:prstGeom prst="ellipse">
                  <a:avLst/>
                </a:prstGeom>
                <a:gradFill rotWithShape="1">
                  <a:gsLst>
                    <a:gs pos="0">
                      <a:srgbClr val="F5F5F5"/>
                    </a:gs>
                    <a:gs pos="100000">
                      <a:srgbClr val="AEAEAE"/>
                    </a:gs>
                  </a:gsLst>
                  <a:path path="shape">
                    <a:fillToRect l="50000" t="50000" r="50000" b="50000"/>
                  </a:path>
                </a:gradFill>
                <a:ln w="9525">
                  <a:noFill/>
                  <a:round/>
                  <a:headEnd/>
                  <a:tailEnd/>
                </a:ln>
              </p:spPr>
              <p:txBody>
                <a:bodyPr wrap="none" anchor="ctr"/>
                <a:lstStyle/>
                <a:p>
                  <a:endParaRPr lang="es-ES"/>
                </a:p>
              </p:txBody>
            </p:sp>
            <p:pic>
              <p:nvPicPr>
                <p:cNvPr id="55" name="Picture 101"/>
                <p:cNvPicPr>
                  <a:picLocks noChangeAspect="1" noChangeArrowheads="1"/>
                </p:cNvPicPr>
                <p:nvPr/>
              </p:nvPicPr>
              <p:blipFill>
                <a:blip r:embed="rId7" cstate="print"/>
                <a:srcRect/>
                <a:stretch>
                  <a:fillRect/>
                </a:stretch>
              </p:blipFill>
              <p:spPr bwMode="gray">
                <a:xfrm>
                  <a:off x="4594" y="541"/>
                  <a:ext cx="494" cy="265"/>
                </a:xfrm>
                <a:prstGeom prst="rect">
                  <a:avLst/>
                </a:prstGeom>
                <a:noFill/>
              </p:spPr>
            </p:pic>
          </p:grpSp>
        </p:grpSp>
        <p:pic>
          <p:nvPicPr>
            <p:cNvPr id="117" name="Picture 114"/>
            <p:cNvPicPr>
              <a:picLocks noChangeAspect="1" noChangeArrowheads="1"/>
            </p:cNvPicPr>
            <p:nvPr/>
          </p:nvPicPr>
          <p:blipFill>
            <a:blip r:embed="rId2" cstate="print"/>
            <a:srcRect/>
            <a:stretch>
              <a:fillRect/>
            </a:stretch>
          </p:blipFill>
          <p:spPr bwMode="gray">
            <a:xfrm>
              <a:off x="7986057" y="4308142"/>
              <a:ext cx="1665338" cy="352255"/>
            </a:xfrm>
            <a:prstGeom prst="rect">
              <a:avLst/>
            </a:prstGeom>
            <a:noFill/>
          </p:spPr>
        </p:pic>
        <p:grpSp>
          <p:nvGrpSpPr>
            <p:cNvPr id="109" name="Group 96"/>
            <p:cNvGrpSpPr>
              <a:grpSpLocks/>
            </p:cNvGrpSpPr>
            <p:nvPr/>
          </p:nvGrpSpPr>
          <p:grpSpPr bwMode="auto">
            <a:xfrm>
              <a:off x="8130939" y="3016660"/>
              <a:ext cx="1367664" cy="1367664"/>
              <a:chOff x="11" y="1841"/>
              <a:chExt cx="1170" cy="1170"/>
            </a:xfrm>
          </p:grpSpPr>
          <p:sp>
            <p:nvSpPr>
              <p:cNvPr id="110" name="Oval 87"/>
              <p:cNvSpPr>
                <a:spLocks noChangeArrowheads="1"/>
              </p:cNvSpPr>
              <p:nvPr/>
            </p:nvSpPr>
            <p:spPr bwMode="gray">
              <a:xfrm>
                <a:off x="11" y="1841"/>
                <a:ext cx="1170" cy="1170"/>
              </a:xfrm>
              <a:prstGeom prst="ellipse">
                <a:avLst/>
              </a:prstGeom>
              <a:solidFill>
                <a:srgbClr val="FDA901"/>
              </a:solidFill>
              <a:ln w="9525">
                <a:solidFill>
                  <a:schemeClr val="bg1"/>
                </a:solidFill>
                <a:round/>
                <a:headEnd/>
                <a:tailEnd/>
              </a:ln>
            </p:spPr>
            <p:txBody>
              <a:bodyPr wrap="none" anchor="ctr"/>
              <a:lstStyle/>
              <a:p>
                <a:endParaRPr lang="es-ES"/>
              </a:p>
            </p:txBody>
          </p:sp>
          <p:sp>
            <p:nvSpPr>
              <p:cNvPr id="111" name="Oval 88"/>
              <p:cNvSpPr>
                <a:spLocks noChangeArrowheads="1"/>
              </p:cNvSpPr>
              <p:nvPr/>
            </p:nvSpPr>
            <p:spPr bwMode="gray">
              <a:xfrm>
                <a:off x="41" y="1851"/>
                <a:ext cx="1109" cy="1109"/>
              </a:xfrm>
              <a:prstGeom prst="ellipse">
                <a:avLst/>
              </a:prstGeom>
              <a:gradFill rotWithShape="1">
                <a:gsLst>
                  <a:gs pos="0">
                    <a:srgbClr val="FFEE89"/>
                  </a:gs>
                  <a:gs pos="100000">
                    <a:srgbClr val="FECE00"/>
                  </a:gs>
                </a:gsLst>
                <a:path path="shape">
                  <a:fillToRect l="50000" t="50000" r="50000" b="50000"/>
                </a:path>
              </a:gradFill>
              <a:ln w="9525">
                <a:noFill/>
                <a:round/>
                <a:headEnd/>
                <a:tailEnd/>
              </a:ln>
            </p:spPr>
            <p:txBody>
              <a:bodyPr wrap="none" anchor="ctr"/>
              <a:lstStyle/>
              <a:p>
                <a:endParaRPr lang="es-ES"/>
              </a:p>
            </p:txBody>
          </p:sp>
          <p:pic>
            <p:nvPicPr>
              <p:cNvPr id="112" name="Picture 89"/>
              <p:cNvPicPr>
                <a:picLocks noChangeAspect="1" noChangeArrowheads="1"/>
              </p:cNvPicPr>
              <p:nvPr/>
            </p:nvPicPr>
            <p:blipFill>
              <a:blip r:embed="rId8" cstate="print"/>
              <a:srcRect/>
              <a:stretch>
                <a:fillRect/>
              </a:stretch>
            </p:blipFill>
            <p:spPr bwMode="gray">
              <a:xfrm>
                <a:off x="276" y="1858"/>
                <a:ext cx="639" cy="342"/>
              </a:xfrm>
              <a:prstGeom prst="rect">
                <a:avLst/>
              </a:prstGeom>
              <a:noFill/>
            </p:spPr>
          </p:pic>
        </p:grpSp>
        <p:sp>
          <p:nvSpPr>
            <p:cNvPr id="113" name="112 Rectángulo"/>
            <p:cNvSpPr/>
            <p:nvPr/>
          </p:nvSpPr>
          <p:spPr>
            <a:xfrm>
              <a:off x="5561387" y="3588656"/>
              <a:ext cx="1055862" cy="788698"/>
            </a:xfrm>
            <a:prstGeom prst="rect">
              <a:avLst/>
            </a:prstGeom>
            <a:noFill/>
          </p:spPr>
          <p:txBody>
            <a:bodyPr spcFirstLastPara="1" wrap="none" lIns="68580" tIns="34290" rIns="68580" bIns="34290" numCol="1">
              <a:prstTxWarp prst="textButton">
                <a:avLst>
                  <a:gd name="adj" fmla="val 12125818"/>
                </a:avLst>
              </a:prstTxWarp>
              <a:spAutoFit/>
            </a:bodyPr>
            <a:lstStyle/>
            <a:p>
              <a:pPr algn="ctr"/>
              <a:r>
                <a:rPr lang="es-ES" sz="1200" b="1" dirty="0">
                  <a:ln w="1905"/>
                  <a:solidFill>
                    <a:srgbClr val="006600"/>
                  </a:solidFill>
                  <a:effectLst>
                    <a:innerShdw blurRad="69850" dist="43180" dir="5400000">
                      <a:srgbClr val="000000">
                        <a:alpha val="65000"/>
                      </a:srgbClr>
                    </a:innerShdw>
                  </a:effectLst>
                </a:rPr>
                <a:t>Trámite</a:t>
              </a:r>
            </a:p>
            <a:p>
              <a:pPr algn="ctr"/>
              <a:r>
                <a:rPr lang="es-ES" sz="900" b="1" dirty="0">
                  <a:ln w="1905"/>
                  <a:solidFill>
                    <a:srgbClr val="006600"/>
                  </a:solidFill>
                  <a:effectLst>
                    <a:innerShdw blurRad="69850" dist="43180" dir="5400000">
                      <a:srgbClr val="000000">
                        <a:alpha val="65000"/>
                      </a:srgbClr>
                    </a:innerShdw>
                  </a:effectLst>
                </a:rPr>
                <a:t>Presencial</a:t>
              </a:r>
            </a:p>
            <a:p>
              <a:pPr algn="ctr"/>
              <a:r>
                <a:rPr lang="es-ES" sz="900" b="1" dirty="0">
                  <a:ln w="1905"/>
                  <a:solidFill>
                    <a:srgbClr val="006600"/>
                  </a:solidFill>
                  <a:effectLst>
                    <a:innerShdw blurRad="69850" dist="43180" dir="5400000">
                      <a:srgbClr val="000000">
                        <a:alpha val="65000"/>
                      </a:srgbClr>
                    </a:innerShdw>
                  </a:effectLst>
                </a:rPr>
                <a:t>Electrónica</a:t>
              </a:r>
            </a:p>
          </p:txBody>
        </p:sp>
        <p:sp>
          <p:nvSpPr>
            <p:cNvPr id="114" name="113 Rectángulo"/>
            <p:cNvSpPr/>
            <p:nvPr/>
          </p:nvSpPr>
          <p:spPr>
            <a:xfrm>
              <a:off x="8276973" y="3403251"/>
              <a:ext cx="1067625" cy="649081"/>
            </a:xfrm>
            <a:prstGeom prst="rect">
              <a:avLst/>
            </a:prstGeom>
            <a:noFill/>
          </p:spPr>
          <p:txBody>
            <a:bodyPr spcFirstLastPara="1" wrap="none" lIns="68580" tIns="34290" rIns="68580" bIns="34290" numCol="1">
              <a:prstTxWarp prst="textButton">
                <a:avLst>
                  <a:gd name="adj" fmla="val 12024549"/>
                </a:avLst>
              </a:prstTxWarp>
              <a:spAutoFit/>
            </a:bodyPr>
            <a:lstStyle/>
            <a:p>
              <a:pPr algn="ctr"/>
              <a:r>
                <a:rPr lang="es-ES" sz="1050" b="1" dirty="0">
                  <a:ln w="1905"/>
                  <a:solidFill>
                    <a:schemeClr val="accent5">
                      <a:lumMod val="75000"/>
                    </a:schemeClr>
                  </a:solidFill>
                  <a:effectLst>
                    <a:innerShdw blurRad="69850" dist="43180" dir="5400000">
                      <a:srgbClr val="000000">
                        <a:alpha val="65000"/>
                      </a:srgbClr>
                    </a:innerShdw>
                  </a:effectLst>
                </a:rPr>
                <a:t>Archivo</a:t>
              </a:r>
            </a:p>
            <a:p>
              <a:pPr algn="ctr"/>
              <a:r>
                <a:rPr lang="es-ES" sz="825" b="1" dirty="0">
                  <a:ln w="1905"/>
                  <a:solidFill>
                    <a:schemeClr val="accent5">
                      <a:lumMod val="75000"/>
                    </a:schemeClr>
                  </a:solidFill>
                  <a:effectLst>
                    <a:innerShdw blurRad="69850" dist="43180" dir="5400000">
                      <a:srgbClr val="000000">
                        <a:alpha val="65000"/>
                      </a:srgbClr>
                    </a:innerShdw>
                  </a:effectLst>
                </a:rPr>
                <a:t>Físico</a:t>
              </a:r>
            </a:p>
            <a:p>
              <a:pPr algn="ctr"/>
              <a:r>
                <a:rPr lang="es-ES" sz="825" b="1" dirty="0">
                  <a:ln w="1905"/>
                  <a:solidFill>
                    <a:schemeClr val="accent5">
                      <a:lumMod val="75000"/>
                    </a:schemeClr>
                  </a:solidFill>
                  <a:effectLst>
                    <a:innerShdw blurRad="69850" dist="43180" dir="5400000">
                      <a:srgbClr val="000000">
                        <a:alpha val="65000"/>
                      </a:srgbClr>
                    </a:innerShdw>
                  </a:effectLst>
                </a:rPr>
                <a:t>Electrónico</a:t>
              </a:r>
            </a:p>
          </p:txBody>
        </p:sp>
        <p:grpSp>
          <p:nvGrpSpPr>
            <p:cNvPr id="62" name="Group 104"/>
            <p:cNvGrpSpPr>
              <a:grpSpLocks/>
            </p:cNvGrpSpPr>
            <p:nvPr/>
          </p:nvGrpSpPr>
          <p:grpSpPr bwMode="auto">
            <a:xfrm>
              <a:off x="3424020" y="2633414"/>
              <a:ext cx="1231821" cy="1197604"/>
              <a:chOff x="942" y="1323"/>
              <a:chExt cx="984" cy="884"/>
            </a:xfrm>
          </p:grpSpPr>
          <p:pic>
            <p:nvPicPr>
              <p:cNvPr id="63" name="Picture 40"/>
              <p:cNvPicPr>
                <a:picLocks noChangeAspect="1" noChangeArrowheads="1"/>
              </p:cNvPicPr>
              <p:nvPr/>
            </p:nvPicPr>
            <p:blipFill>
              <a:blip r:embed="rId9" cstate="print"/>
              <a:srcRect/>
              <a:stretch>
                <a:fillRect/>
              </a:stretch>
            </p:blipFill>
            <p:spPr bwMode="gray">
              <a:xfrm>
                <a:off x="942" y="1999"/>
                <a:ext cx="984" cy="208"/>
              </a:xfrm>
              <a:prstGeom prst="rect">
                <a:avLst/>
              </a:prstGeom>
              <a:noFill/>
            </p:spPr>
          </p:pic>
          <p:grpSp>
            <p:nvGrpSpPr>
              <p:cNvPr id="64" name="Group 106"/>
              <p:cNvGrpSpPr>
                <a:grpSpLocks/>
              </p:cNvGrpSpPr>
              <p:nvPr/>
            </p:nvGrpSpPr>
            <p:grpSpPr bwMode="auto">
              <a:xfrm>
                <a:off x="1039" y="1323"/>
                <a:ext cx="781" cy="780"/>
                <a:chOff x="4389" y="528"/>
                <a:chExt cx="905" cy="905"/>
              </a:xfrm>
            </p:grpSpPr>
            <p:sp>
              <p:nvSpPr>
                <p:cNvPr id="65" name="Oval 99"/>
                <p:cNvSpPr>
                  <a:spLocks noChangeArrowheads="1"/>
                </p:cNvSpPr>
                <p:nvPr/>
              </p:nvSpPr>
              <p:spPr bwMode="gray">
                <a:xfrm>
                  <a:off x="4389" y="528"/>
                  <a:ext cx="905" cy="905"/>
                </a:xfrm>
                <a:prstGeom prst="ellipse">
                  <a:avLst/>
                </a:prstGeom>
                <a:solidFill>
                  <a:srgbClr val="919191"/>
                </a:solidFill>
                <a:ln w="9525">
                  <a:solidFill>
                    <a:schemeClr val="bg1"/>
                  </a:solidFill>
                  <a:round/>
                  <a:headEnd/>
                  <a:tailEnd/>
                </a:ln>
              </p:spPr>
              <p:txBody>
                <a:bodyPr wrap="none" anchor="ctr"/>
                <a:lstStyle/>
                <a:p>
                  <a:endParaRPr lang="es-ES"/>
                </a:p>
              </p:txBody>
            </p:sp>
            <p:sp>
              <p:nvSpPr>
                <p:cNvPr id="66" name="Oval 100"/>
                <p:cNvSpPr>
                  <a:spLocks noChangeArrowheads="1"/>
                </p:cNvSpPr>
                <p:nvPr/>
              </p:nvSpPr>
              <p:spPr bwMode="gray">
                <a:xfrm>
                  <a:off x="4412" y="536"/>
                  <a:ext cx="858" cy="858"/>
                </a:xfrm>
                <a:prstGeom prst="ellipse">
                  <a:avLst/>
                </a:prstGeom>
                <a:gradFill rotWithShape="1">
                  <a:gsLst>
                    <a:gs pos="0">
                      <a:srgbClr val="F5F5F5"/>
                    </a:gs>
                    <a:gs pos="100000">
                      <a:srgbClr val="AEAEAE"/>
                    </a:gs>
                  </a:gsLst>
                  <a:path path="shape">
                    <a:fillToRect l="50000" t="50000" r="50000" b="50000"/>
                  </a:path>
                </a:gradFill>
                <a:ln w="9525">
                  <a:noFill/>
                  <a:round/>
                  <a:headEnd/>
                  <a:tailEnd/>
                </a:ln>
              </p:spPr>
              <p:txBody>
                <a:bodyPr wrap="none" anchor="ctr"/>
                <a:lstStyle/>
                <a:p>
                  <a:endParaRPr lang="es-ES"/>
                </a:p>
              </p:txBody>
            </p:sp>
            <p:pic>
              <p:nvPicPr>
                <p:cNvPr id="67" name="Picture 101"/>
                <p:cNvPicPr>
                  <a:picLocks noChangeAspect="1" noChangeArrowheads="1"/>
                </p:cNvPicPr>
                <p:nvPr/>
              </p:nvPicPr>
              <p:blipFill>
                <a:blip r:embed="rId10" cstate="print"/>
                <a:srcRect/>
                <a:stretch>
                  <a:fillRect/>
                </a:stretch>
              </p:blipFill>
              <p:spPr bwMode="gray">
                <a:xfrm>
                  <a:off x="4594" y="541"/>
                  <a:ext cx="494" cy="265"/>
                </a:xfrm>
                <a:prstGeom prst="rect">
                  <a:avLst/>
                </a:prstGeom>
                <a:noFill/>
              </p:spPr>
            </p:pic>
          </p:grpSp>
        </p:grpSp>
        <p:pic>
          <p:nvPicPr>
            <p:cNvPr id="116" name="Picture 114"/>
            <p:cNvPicPr>
              <a:picLocks noChangeAspect="1" noChangeArrowheads="1"/>
            </p:cNvPicPr>
            <p:nvPr/>
          </p:nvPicPr>
          <p:blipFill>
            <a:blip r:embed="rId2" cstate="print"/>
            <a:srcRect/>
            <a:stretch>
              <a:fillRect/>
            </a:stretch>
          </p:blipFill>
          <p:spPr bwMode="gray">
            <a:xfrm>
              <a:off x="2540605" y="4298722"/>
              <a:ext cx="1697864" cy="359135"/>
            </a:xfrm>
            <a:prstGeom prst="rect">
              <a:avLst/>
            </a:prstGeom>
            <a:noFill/>
          </p:spPr>
        </p:pic>
        <p:grpSp>
          <p:nvGrpSpPr>
            <p:cNvPr id="105" name="Group 91"/>
            <p:cNvGrpSpPr>
              <a:grpSpLocks/>
            </p:cNvGrpSpPr>
            <p:nvPr/>
          </p:nvGrpSpPr>
          <p:grpSpPr bwMode="auto">
            <a:xfrm>
              <a:off x="2700180" y="2981032"/>
              <a:ext cx="1368000" cy="1368000"/>
              <a:chOff x="2795" y="1773"/>
              <a:chExt cx="1170" cy="1170"/>
            </a:xfrm>
          </p:grpSpPr>
          <p:sp>
            <p:nvSpPr>
              <p:cNvPr id="106" name="Oval 81"/>
              <p:cNvSpPr>
                <a:spLocks noChangeArrowheads="1"/>
              </p:cNvSpPr>
              <p:nvPr/>
            </p:nvSpPr>
            <p:spPr bwMode="gray">
              <a:xfrm>
                <a:off x="2795" y="1773"/>
                <a:ext cx="1170" cy="1170"/>
              </a:xfrm>
              <a:prstGeom prst="ellipse">
                <a:avLst/>
              </a:prstGeom>
              <a:solidFill>
                <a:srgbClr val="FB7303"/>
              </a:solidFill>
              <a:ln w="9525">
                <a:solidFill>
                  <a:schemeClr val="bg1"/>
                </a:solidFill>
                <a:round/>
                <a:headEnd/>
                <a:tailEnd/>
              </a:ln>
            </p:spPr>
            <p:txBody>
              <a:bodyPr wrap="none" anchor="ctr"/>
              <a:lstStyle/>
              <a:p>
                <a:endParaRPr lang="es-ES"/>
              </a:p>
            </p:txBody>
          </p:sp>
          <p:sp>
            <p:nvSpPr>
              <p:cNvPr id="107" name="Oval 82"/>
              <p:cNvSpPr>
                <a:spLocks noChangeArrowheads="1"/>
              </p:cNvSpPr>
              <p:nvPr/>
            </p:nvSpPr>
            <p:spPr bwMode="gray">
              <a:xfrm>
                <a:off x="2825" y="1783"/>
                <a:ext cx="1109" cy="1109"/>
              </a:xfrm>
              <a:prstGeom prst="ellipse">
                <a:avLst/>
              </a:prstGeom>
              <a:gradFill rotWithShape="1">
                <a:gsLst>
                  <a:gs pos="0">
                    <a:srgbClr val="FFF1D9"/>
                  </a:gs>
                  <a:gs pos="100000">
                    <a:srgbClr val="FEA501"/>
                  </a:gs>
                </a:gsLst>
                <a:path path="shape">
                  <a:fillToRect l="50000" t="50000" r="50000" b="50000"/>
                </a:path>
              </a:gradFill>
              <a:ln w="9525">
                <a:noFill/>
                <a:round/>
                <a:headEnd/>
                <a:tailEnd/>
              </a:ln>
            </p:spPr>
            <p:txBody>
              <a:bodyPr wrap="none" anchor="ctr"/>
              <a:lstStyle/>
              <a:p>
                <a:endParaRPr lang="es-ES"/>
              </a:p>
            </p:txBody>
          </p:sp>
          <p:pic>
            <p:nvPicPr>
              <p:cNvPr id="108" name="Picture 83"/>
              <p:cNvPicPr>
                <a:picLocks noChangeAspect="1" noChangeArrowheads="1"/>
              </p:cNvPicPr>
              <p:nvPr/>
            </p:nvPicPr>
            <p:blipFill>
              <a:blip r:embed="rId8" cstate="print"/>
              <a:srcRect/>
              <a:stretch>
                <a:fillRect/>
              </a:stretch>
            </p:blipFill>
            <p:spPr bwMode="gray">
              <a:xfrm>
                <a:off x="3060" y="1790"/>
                <a:ext cx="639" cy="342"/>
              </a:xfrm>
              <a:prstGeom prst="rect">
                <a:avLst/>
              </a:prstGeom>
              <a:noFill/>
            </p:spPr>
          </p:pic>
        </p:grpSp>
        <p:sp>
          <p:nvSpPr>
            <p:cNvPr id="104" name="103 Rectángulo"/>
            <p:cNvSpPr/>
            <p:nvPr/>
          </p:nvSpPr>
          <p:spPr>
            <a:xfrm>
              <a:off x="2819803" y="3385760"/>
              <a:ext cx="1103732" cy="662165"/>
            </a:xfrm>
            <a:prstGeom prst="rect">
              <a:avLst/>
            </a:prstGeom>
            <a:noFill/>
          </p:spPr>
          <p:txBody>
            <a:bodyPr spcFirstLastPara="1" wrap="none" lIns="68580" tIns="34290" rIns="68580" bIns="34290" numCol="1">
              <a:prstTxWarp prst="textButton">
                <a:avLst>
                  <a:gd name="adj" fmla="val 12026116"/>
                </a:avLst>
              </a:prstTxWarp>
              <a:spAutoFit/>
            </a:bodyPr>
            <a:lstStyle/>
            <a:p>
              <a:pPr algn="ctr"/>
              <a:r>
                <a:rPr lang="es-ES" sz="1050" b="1" dirty="0">
                  <a:ln w="1905"/>
                  <a:solidFill>
                    <a:schemeClr val="accent5">
                      <a:lumMod val="50000"/>
                    </a:schemeClr>
                  </a:solidFill>
                  <a:effectLst>
                    <a:innerShdw blurRad="69850" dist="43180" dir="5400000">
                      <a:srgbClr val="000000">
                        <a:alpha val="65000"/>
                      </a:srgbClr>
                    </a:innerShdw>
                  </a:effectLst>
                </a:rPr>
                <a:t>Registro</a:t>
              </a:r>
            </a:p>
            <a:p>
              <a:pPr algn="ctr"/>
              <a:r>
                <a:rPr lang="es-ES" sz="788" b="1" dirty="0">
                  <a:ln w="1905"/>
                  <a:solidFill>
                    <a:schemeClr val="accent5">
                      <a:lumMod val="50000"/>
                    </a:schemeClr>
                  </a:solidFill>
                  <a:effectLst>
                    <a:innerShdw blurRad="69850" dist="43180" dir="5400000">
                      <a:srgbClr val="000000">
                        <a:alpha val="65000"/>
                      </a:srgbClr>
                    </a:innerShdw>
                  </a:effectLst>
                </a:rPr>
                <a:t>Presencial</a:t>
              </a:r>
            </a:p>
            <a:p>
              <a:pPr algn="ctr"/>
              <a:r>
                <a:rPr lang="es-ES" sz="788" b="1" dirty="0">
                  <a:ln w="1905"/>
                  <a:solidFill>
                    <a:schemeClr val="accent5">
                      <a:lumMod val="50000"/>
                    </a:schemeClr>
                  </a:solidFill>
                  <a:effectLst>
                    <a:innerShdw blurRad="69850" dist="43180" dir="5400000">
                      <a:srgbClr val="000000">
                        <a:alpha val="65000"/>
                      </a:srgbClr>
                    </a:innerShdw>
                  </a:effectLst>
                </a:rPr>
                <a:t>Electrónico</a:t>
              </a:r>
            </a:p>
          </p:txBody>
        </p:sp>
        <p:sp>
          <p:nvSpPr>
            <p:cNvPr id="16" name="15 Forma libre"/>
            <p:cNvSpPr/>
            <p:nvPr/>
          </p:nvSpPr>
          <p:spPr>
            <a:xfrm>
              <a:off x="2367491" y="1383755"/>
              <a:ext cx="7425824" cy="945105"/>
            </a:xfrm>
            <a:custGeom>
              <a:avLst/>
              <a:gdLst>
                <a:gd name="connsiteX0" fmla="*/ 0 w 5868000"/>
                <a:gd name="connsiteY0" fmla="*/ 0 h 1072261"/>
                <a:gd name="connsiteX1" fmla="*/ 5868000 w 5868000"/>
                <a:gd name="connsiteY1" fmla="*/ 0 h 1072261"/>
                <a:gd name="connsiteX2" fmla="*/ 5868000 w 5868000"/>
                <a:gd name="connsiteY2" fmla="*/ 1072261 h 1072261"/>
                <a:gd name="connsiteX3" fmla="*/ 0 w 5868000"/>
                <a:gd name="connsiteY3" fmla="*/ 1072261 h 1072261"/>
                <a:gd name="connsiteX4" fmla="*/ 0 w 5868000"/>
                <a:gd name="connsiteY4" fmla="*/ 0 h 1072261"/>
                <a:gd name="connsiteX0" fmla="*/ 0 w 6984568"/>
                <a:gd name="connsiteY0" fmla="*/ 0 h 1072261"/>
                <a:gd name="connsiteX1" fmla="*/ 5868000 w 6984568"/>
                <a:gd name="connsiteY1" fmla="*/ 0 h 1072261"/>
                <a:gd name="connsiteX2" fmla="*/ 6984568 w 6984568"/>
                <a:gd name="connsiteY2" fmla="*/ 225025 h 1072261"/>
                <a:gd name="connsiteX3" fmla="*/ 5868000 w 6984568"/>
                <a:gd name="connsiteY3" fmla="*/ 1072261 h 1072261"/>
                <a:gd name="connsiteX4" fmla="*/ 0 w 6984568"/>
                <a:gd name="connsiteY4" fmla="*/ 1072261 h 1072261"/>
                <a:gd name="connsiteX5" fmla="*/ 0 w 6984568"/>
                <a:gd name="connsiteY5" fmla="*/ 0 h 1072261"/>
                <a:gd name="connsiteX0" fmla="*/ 1026322 w 8010890"/>
                <a:gd name="connsiteY0" fmla="*/ 0 h 1072261"/>
                <a:gd name="connsiteX1" fmla="*/ 6894322 w 8010890"/>
                <a:gd name="connsiteY1" fmla="*/ 0 h 1072261"/>
                <a:gd name="connsiteX2" fmla="*/ 8010890 w 8010890"/>
                <a:gd name="connsiteY2" fmla="*/ 225025 h 1072261"/>
                <a:gd name="connsiteX3" fmla="*/ 6894322 w 8010890"/>
                <a:gd name="connsiteY3" fmla="*/ 1072261 h 1072261"/>
                <a:gd name="connsiteX4" fmla="*/ 1026322 w 8010890"/>
                <a:gd name="connsiteY4" fmla="*/ 1072261 h 1072261"/>
                <a:gd name="connsiteX5" fmla="*/ 0 w 8010890"/>
                <a:gd name="connsiteY5" fmla="*/ 945105 h 1072261"/>
                <a:gd name="connsiteX6" fmla="*/ 1026322 w 8010890"/>
                <a:gd name="connsiteY6" fmla="*/ 0 h 1072261"/>
                <a:gd name="connsiteX0" fmla="*/ 1071327 w 8055895"/>
                <a:gd name="connsiteY0" fmla="*/ 0 h 1072261"/>
                <a:gd name="connsiteX1" fmla="*/ 6939327 w 8055895"/>
                <a:gd name="connsiteY1" fmla="*/ 0 h 1072261"/>
                <a:gd name="connsiteX2" fmla="*/ 8055895 w 8055895"/>
                <a:gd name="connsiteY2" fmla="*/ 225025 h 1072261"/>
                <a:gd name="connsiteX3" fmla="*/ 6939327 w 8055895"/>
                <a:gd name="connsiteY3" fmla="*/ 1072261 h 1072261"/>
                <a:gd name="connsiteX4" fmla="*/ 1071327 w 8055895"/>
                <a:gd name="connsiteY4" fmla="*/ 1072261 h 1072261"/>
                <a:gd name="connsiteX5" fmla="*/ 0 w 8055895"/>
                <a:gd name="connsiteY5" fmla="*/ 892241 h 1072261"/>
                <a:gd name="connsiteX6" fmla="*/ 1071327 w 8055895"/>
                <a:gd name="connsiteY6" fmla="*/ 0 h 1072261"/>
                <a:gd name="connsiteX0" fmla="*/ 1071327 w 7875876"/>
                <a:gd name="connsiteY0" fmla="*/ 0 h 1072261"/>
                <a:gd name="connsiteX1" fmla="*/ 6939327 w 7875876"/>
                <a:gd name="connsiteY1" fmla="*/ 0 h 1072261"/>
                <a:gd name="connsiteX2" fmla="*/ 7875876 w 7875876"/>
                <a:gd name="connsiteY2" fmla="*/ 217166 h 1072261"/>
                <a:gd name="connsiteX3" fmla="*/ 6939327 w 7875876"/>
                <a:gd name="connsiteY3" fmla="*/ 1072261 h 1072261"/>
                <a:gd name="connsiteX4" fmla="*/ 1071327 w 7875876"/>
                <a:gd name="connsiteY4" fmla="*/ 1072261 h 1072261"/>
                <a:gd name="connsiteX5" fmla="*/ 0 w 7875876"/>
                <a:gd name="connsiteY5" fmla="*/ 892241 h 1072261"/>
                <a:gd name="connsiteX6" fmla="*/ 1071327 w 7875876"/>
                <a:gd name="connsiteY6" fmla="*/ 0 h 1072261"/>
                <a:gd name="connsiteX0" fmla="*/ 1071327 w 7875876"/>
                <a:gd name="connsiteY0" fmla="*/ 0 h 1072261"/>
                <a:gd name="connsiteX1" fmla="*/ 6939327 w 7875876"/>
                <a:gd name="connsiteY1" fmla="*/ 0 h 1072261"/>
                <a:gd name="connsiteX2" fmla="*/ 7875876 w 7875876"/>
                <a:gd name="connsiteY2" fmla="*/ 217166 h 1072261"/>
                <a:gd name="connsiteX3" fmla="*/ 6939327 w 7875876"/>
                <a:gd name="connsiteY3" fmla="*/ 1072261 h 1072261"/>
                <a:gd name="connsiteX4" fmla="*/ 1071327 w 7875876"/>
                <a:gd name="connsiteY4" fmla="*/ 1072261 h 1072261"/>
                <a:gd name="connsiteX5" fmla="*/ 0 w 7875876"/>
                <a:gd name="connsiteY5" fmla="*/ 892241 h 1072261"/>
                <a:gd name="connsiteX6" fmla="*/ 1071327 w 7875876"/>
                <a:gd name="connsiteY6" fmla="*/ 0 h 1072261"/>
                <a:gd name="connsiteX0" fmla="*/ 1071327 w 7875876"/>
                <a:gd name="connsiteY0" fmla="*/ 0 h 1072261"/>
                <a:gd name="connsiteX1" fmla="*/ 6939327 w 7875876"/>
                <a:gd name="connsiteY1" fmla="*/ 0 h 1072261"/>
                <a:gd name="connsiteX2" fmla="*/ 7875876 w 7875876"/>
                <a:gd name="connsiteY2" fmla="*/ 217166 h 1072261"/>
                <a:gd name="connsiteX3" fmla="*/ 6939327 w 7875876"/>
                <a:gd name="connsiteY3" fmla="*/ 1072261 h 1072261"/>
                <a:gd name="connsiteX4" fmla="*/ 1071327 w 7875876"/>
                <a:gd name="connsiteY4" fmla="*/ 1072261 h 1072261"/>
                <a:gd name="connsiteX5" fmla="*/ 0 w 7875876"/>
                <a:gd name="connsiteY5" fmla="*/ 892241 h 1072261"/>
                <a:gd name="connsiteX6" fmla="*/ 1071327 w 7875876"/>
                <a:gd name="connsiteY6" fmla="*/ 0 h 1072261"/>
                <a:gd name="connsiteX0" fmla="*/ 1071327 w 7875876"/>
                <a:gd name="connsiteY0" fmla="*/ 0 h 1072261"/>
                <a:gd name="connsiteX1" fmla="*/ 6939327 w 7875876"/>
                <a:gd name="connsiteY1" fmla="*/ 0 h 1072261"/>
                <a:gd name="connsiteX2" fmla="*/ 7875876 w 7875876"/>
                <a:gd name="connsiteY2" fmla="*/ 217166 h 1072261"/>
                <a:gd name="connsiteX3" fmla="*/ 6939327 w 7875876"/>
                <a:gd name="connsiteY3" fmla="*/ 1072261 h 1072261"/>
                <a:gd name="connsiteX4" fmla="*/ 1071327 w 7875876"/>
                <a:gd name="connsiteY4" fmla="*/ 1072261 h 1072261"/>
                <a:gd name="connsiteX5" fmla="*/ 0 w 7875876"/>
                <a:gd name="connsiteY5" fmla="*/ 892241 h 1072261"/>
                <a:gd name="connsiteX6" fmla="*/ 1071327 w 7875876"/>
                <a:gd name="connsiteY6" fmla="*/ 0 h 1072261"/>
                <a:gd name="connsiteX0" fmla="*/ 1071327 w 7875876"/>
                <a:gd name="connsiteY0" fmla="*/ 0 h 1072261"/>
                <a:gd name="connsiteX1" fmla="*/ 6939327 w 7875876"/>
                <a:gd name="connsiteY1" fmla="*/ 0 h 1072261"/>
                <a:gd name="connsiteX2" fmla="*/ 7875876 w 7875876"/>
                <a:gd name="connsiteY2" fmla="*/ 217166 h 1072261"/>
                <a:gd name="connsiteX3" fmla="*/ 6939327 w 7875876"/>
                <a:gd name="connsiteY3" fmla="*/ 1072261 h 1072261"/>
                <a:gd name="connsiteX4" fmla="*/ 1071327 w 7875876"/>
                <a:gd name="connsiteY4" fmla="*/ 1072261 h 1072261"/>
                <a:gd name="connsiteX5" fmla="*/ 0 w 7875876"/>
                <a:gd name="connsiteY5" fmla="*/ 892241 h 1072261"/>
                <a:gd name="connsiteX6" fmla="*/ 1071327 w 7875876"/>
                <a:gd name="connsiteY6" fmla="*/ 0 h 1072261"/>
                <a:gd name="connsiteX0" fmla="*/ 1071327 w 7650851"/>
                <a:gd name="connsiteY0" fmla="*/ 0 h 1072261"/>
                <a:gd name="connsiteX1" fmla="*/ 6939327 w 7650851"/>
                <a:gd name="connsiteY1" fmla="*/ 0 h 1072261"/>
                <a:gd name="connsiteX2" fmla="*/ 7650851 w 7650851"/>
                <a:gd name="connsiteY2" fmla="*/ 204240 h 1072261"/>
                <a:gd name="connsiteX3" fmla="*/ 6939327 w 7650851"/>
                <a:gd name="connsiteY3" fmla="*/ 1072261 h 1072261"/>
                <a:gd name="connsiteX4" fmla="*/ 1071327 w 7650851"/>
                <a:gd name="connsiteY4" fmla="*/ 1072261 h 1072261"/>
                <a:gd name="connsiteX5" fmla="*/ 0 w 7650851"/>
                <a:gd name="connsiteY5" fmla="*/ 892241 h 1072261"/>
                <a:gd name="connsiteX6" fmla="*/ 1071327 w 7650851"/>
                <a:gd name="connsiteY6" fmla="*/ 0 h 1072261"/>
                <a:gd name="connsiteX0" fmla="*/ 846300 w 7425824"/>
                <a:gd name="connsiteY0" fmla="*/ 0 h 1072261"/>
                <a:gd name="connsiteX1" fmla="*/ 6714300 w 7425824"/>
                <a:gd name="connsiteY1" fmla="*/ 0 h 1072261"/>
                <a:gd name="connsiteX2" fmla="*/ 7425824 w 7425824"/>
                <a:gd name="connsiteY2" fmla="*/ 204240 h 1072261"/>
                <a:gd name="connsiteX3" fmla="*/ 6714300 w 7425824"/>
                <a:gd name="connsiteY3" fmla="*/ 1072261 h 1072261"/>
                <a:gd name="connsiteX4" fmla="*/ 846300 w 7425824"/>
                <a:gd name="connsiteY4" fmla="*/ 1072261 h 1072261"/>
                <a:gd name="connsiteX5" fmla="*/ 0 w 7425824"/>
                <a:gd name="connsiteY5" fmla="*/ 919081 h 1072261"/>
                <a:gd name="connsiteX6" fmla="*/ 846300 w 7425824"/>
                <a:gd name="connsiteY6" fmla="*/ 0 h 10722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5824" h="1072261">
                  <a:moveTo>
                    <a:pt x="846300" y="0"/>
                  </a:moveTo>
                  <a:lnTo>
                    <a:pt x="6714300" y="0"/>
                  </a:lnTo>
                  <a:lnTo>
                    <a:pt x="7425824" y="204240"/>
                  </a:lnTo>
                  <a:cubicBezTo>
                    <a:pt x="7187271" y="581877"/>
                    <a:pt x="6841028" y="571704"/>
                    <a:pt x="6714300" y="1072261"/>
                  </a:cubicBezTo>
                  <a:lnTo>
                    <a:pt x="846300" y="1072261"/>
                  </a:lnTo>
                  <a:lnTo>
                    <a:pt x="0" y="919081"/>
                  </a:lnTo>
                  <a:cubicBezTo>
                    <a:pt x="208944" y="452812"/>
                    <a:pt x="695361" y="493839"/>
                    <a:pt x="846300" y="0"/>
                  </a:cubicBezTo>
                  <a:close/>
                </a:path>
              </a:pathLst>
            </a:custGeom>
            <a:gradFill rotWithShape="1">
              <a:gsLst>
                <a:gs pos="0">
                  <a:schemeClr val="bg1">
                    <a:lumMod val="65000"/>
                  </a:schemeClr>
                </a:gs>
                <a:gs pos="35000">
                  <a:schemeClr val="bg1">
                    <a:lumMod val="85000"/>
                  </a:schemeClr>
                </a:gs>
                <a:gs pos="100000">
                  <a:schemeClr val="bg1"/>
                </a:gs>
              </a:gsLst>
              <a:lin ang="16200000" scaled="1"/>
            </a:gradFill>
            <a:ln w="9525" cap="flat" cmpd="sng" algn="ctr">
              <a:solidFill>
                <a:schemeClr val="tx1">
                  <a:lumMod val="50000"/>
                  <a:lumOff val="50000"/>
                </a:schemeClr>
              </a:solidFill>
              <a:prstDash val="solid"/>
            </a:ln>
            <a:effectLst>
              <a:outerShdw blurRad="76200" dir="13500000" sy="23000" kx="1200000" algn="br" rotWithShape="0">
                <a:prstClr val="black">
                  <a:alpha val="20000"/>
                </a:prstClr>
              </a:outerShdw>
            </a:effectLst>
          </p:spPr>
          <p:txBody>
            <a:bodyPr/>
            <a:lstStyle/>
            <a:p>
              <a:pPr>
                <a:defRPr/>
              </a:pPr>
              <a:r>
                <a:rPr lang="es-ES" sz="1050" kern="0" dirty="0">
                  <a:solidFill>
                    <a:sysClr val="windowText" lastClr="000000"/>
                  </a:solidFill>
                  <a:latin typeface="Candara" pitchFamily="34" charset="0"/>
                </a:rPr>
                <a:t>	</a:t>
              </a:r>
            </a:p>
          </p:txBody>
        </p:sp>
        <p:grpSp>
          <p:nvGrpSpPr>
            <p:cNvPr id="2" name="16 Grupo"/>
            <p:cNvGrpSpPr/>
            <p:nvPr/>
          </p:nvGrpSpPr>
          <p:grpSpPr>
            <a:xfrm>
              <a:off x="3665730" y="1608780"/>
              <a:ext cx="1044000" cy="679819"/>
              <a:chOff x="1251055" y="1470450"/>
              <a:chExt cx="1044000" cy="679819"/>
            </a:xfrm>
          </p:grpSpPr>
          <p:pic>
            <p:nvPicPr>
              <p:cNvPr id="18" name="Picture 4" descr="C:\1 IECISA\2 Iconos\Gif\Man\user_access_3.png"/>
              <p:cNvPicPr>
                <a:picLocks noChangeAspect="1" noChangeArrowheads="1"/>
              </p:cNvPicPr>
              <p:nvPr/>
            </p:nvPicPr>
            <p:blipFill>
              <a:blip r:embed="rId11" cstate="print"/>
              <a:srcRect r="51961" b="12390"/>
              <a:stretch>
                <a:fillRect/>
              </a:stretch>
            </p:blipFill>
            <p:spPr bwMode="auto">
              <a:xfrm>
                <a:off x="1606602" y="1470450"/>
                <a:ext cx="332906" cy="463234"/>
              </a:xfrm>
              <a:prstGeom prst="rect">
                <a:avLst/>
              </a:prstGeom>
              <a:noFill/>
              <a:ln w="9525">
                <a:noFill/>
                <a:miter lim="800000"/>
                <a:headEnd/>
                <a:tailEnd/>
              </a:ln>
            </p:spPr>
          </p:pic>
          <p:sp>
            <p:nvSpPr>
              <p:cNvPr id="19" name="Rectangle 8"/>
              <p:cNvSpPr>
                <a:spLocks noChangeArrowheads="1"/>
              </p:cNvSpPr>
              <p:nvPr/>
            </p:nvSpPr>
            <p:spPr bwMode="auto">
              <a:xfrm>
                <a:off x="1251055" y="1898830"/>
                <a:ext cx="1044000" cy="251439"/>
              </a:xfrm>
              <a:prstGeom prst="rect">
                <a:avLst/>
              </a:prstGeom>
              <a:noFill/>
              <a:ln w="12700">
                <a:noFill/>
                <a:miter lim="800000"/>
                <a:headEnd/>
                <a:tailEnd/>
              </a:ln>
            </p:spPr>
            <p:txBody>
              <a:bodyPr wrap="square" lIns="67865" tIns="33338" rIns="67865" bIns="33338">
                <a:spAutoFit/>
              </a:bodyPr>
              <a:lstStyle/>
              <a:p>
                <a:pPr algn="ctr"/>
                <a:r>
                  <a:rPr lang="es-ES" sz="788" b="1" dirty="0">
                    <a:latin typeface="Verdana" pitchFamily="34" charset="0"/>
                  </a:rPr>
                  <a:t>Presencial</a:t>
                </a:r>
              </a:p>
            </p:txBody>
          </p:sp>
        </p:grpSp>
        <p:sp>
          <p:nvSpPr>
            <p:cNvPr id="22" name="Rectangle 8"/>
            <p:cNvSpPr>
              <a:spLocks noChangeArrowheads="1"/>
            </p:cNvSpPr>
            <p:nvPr/>
          </p:nvSpPr>
          <p:spPr bwMode="auto">
            <a:xfrm>
              <a:off x="5375920" y="2074654"/>
              <a:ext cx="1049313" cy="251439"/>
            </a:xfrm>
            <a:prstGeom prst="rect">
              <a:avLst/>
            </a:prstGeom>
            <a:noFill/>
            <a:ln w="12700">
              <a:noFill/>
              <a:miter lim="800000"/>
              <a:headEnd/>
              <a:tailEnd/>
            </a:ln>
          </p:spPr>
          <p:txBody>
            <a:bodyPr wrap="square" lIns="67865" tIns="33338" rIns="67865" bIns="33338">
              <a:spAutoFit/>
            </a:bodyPr>
            <a:lstStyle/>
            <a:p>
              <a:pPr algn="ctr"/>
              <a:r>
                <a:rPr lang="es-ES" sz="788" b="1" dirty="0">
                  <a:latin typeface="Verdana" pitchFamily="34" charset="0"/>
                </a:rPr>
                <a:t>Electrónico</a:t>
              </a:r>
            </a:p>
          </p:txBody>
        </p:sp>
        <p:grpSp>
          <p:nvGrpSpPr>
            <p:cNvPr id="5" name="56 Grupo"/>
            <p:cNvGrpSpPr/>
            <p:nvPr/>
          </p:nvGrpSpPr>
          <p:grpSpPr>
            <a:xfrm>
              <a:off x="7086110" y="1383755"/>
              <a:ext cx="1090542" cy="933093"/>
              <a:chOff x="6110872" y="1133745"/>
              <a:chExt cx="1224020" cy="1047300"/>
            </a:xfrm>
          </p:grpSpPr>
          <p:pic>
            <p:nvPicPr>
              <p:cNvPr id="31" name="30 Imagen" descr="call_center.jpg"/>
              <p:cNvPicPr>
                <a:picLocks noChangeAspect="1"/>
              </p:cNvPicPr>
              <p:nvPr/>
            </p:nvPicPr>
            <p:blipFill>
              <a:blip r:embed="rId12" cstate="print">
                <a:clrChange>
                  <a:clrFrom>
                    <a:srgbClr val="FFFFFF"/>
                  </a:clrFrom>
                  <a:clrTo>
                    <a:srgbClr val="FFFFFF">
                      <a:alpha val="0"/>
                    </a:srgbClr>
                  </a:clrTo>
                </a:clrChange>
              </a:blip>
              <a:stretch>
                <a:fillRect/>
              </a:stretch>
            </p:blipFill>
            <p:spPr>
              <a:xfrm>
                <a:off x="6270800" y="1133745"/>
                <a:ext cx="904165" cy="904165"/>
              </a:xfrm>
              <a:prstGeom prst="rect">
                <a:avLst/>
              </a:prstGeom>
            </p:spPr>
          </p:pic>
          <p:sp>
            <p:nvSpPr>
              <p:cNvPr id="32" name="Rectangle 8"/>
              <p:cNvSpPr>
                <a:spLocks noChangeArrowheads="1"/>
              </p:cNvSpPr>
              <p:nvPr/>
            </p:nvSpPr>
            <p:spPr bwMode="auto">
              <a:xfrm>
                <a:off x="6110872" y="1898831"/>
                <a:ext cx="1224020" cy="282214"/>
              </a:xfrm>
              <a:prstGeom prst="rect">
                <a:avLst/>
              </a:prstGeom>
              <a:noFill/>
              <a:ln w="12700">
                <a:noFill/>
                <a:miter lim="800000"/>
                <a:headEnd/>
                <a:tailEnd/>
              </a:ln>
            </p:spPr>
            <p:txBody>
              <a:bodyPr wrap="square" lIns="67865" tIns="33338" rIns="67865" bIns="33338">
                <a:spAutoFit/>
              </a:bodyPr>
              <a:lstStyle/>
              <a:p>
                <a:pPr algn="ctr"/>
                <a:r>
                  <a:rPr lang="es-ES" sz="788" b="1" dirty="0">
                    <a:latin typeface="Verdana" pitchFamily="34" charset="0"/>
                  </a:rPr>
                  <a:t>Telefónico</a:t>
                </a:r>
              </a:p>
            </p:txBody>
          </p:sp>
        </p:grpSp>
        <p:sp>
          <p:nvSpPr>
            <p:cNvPr id="97" name="96 Rectángulo"/>
            <p:cNvSpPr/>
            <p:nvPr/>
          </p:nvSpPr>
          <p:spPr bwMode="auto">
            <a:xfrm>
              <a:off x="2700180" y="5254184"/>
              <a:ext cx="6762185" cy="495055"/>
            </a:xfrm>
            <a:prstGeom prst="rect">
              <a:avLst/>
            </a:prstGeom>
            <a:solidFill>
              <a:srgbClr val="002060"/>
            </a:solidFill>
            <a:ln w="9525" cap="flat" cmpd="sng" algn="ctr">
              <a:solidFill>
                <a:srgbClr val="7F7F7F">
                  <a:shade val="95000"/>
                  <a:satMod val="105000"/>
                </a:srgbClr>
              </a:solidFill>
              <a:prstDash val="solid"/>
            </a:ln>
            <a:effectLst>
              <a:outerShdw blurRad="40000" dist="20000" dir="5400000" rotWithShape="0">
                <a:srgbClr val="000000">
                  <a:alpha val="38000"/>
                </a:srgbClr>
              </a:outerShdw>
            </a:effectLst>
          </p:spPr>
          <p:txBody>
            <a:bodyPr anchor="ctr" anchorCtr="0"/>
            <a:lstStyle/>
            <a:p>
              <a:pPr algn="ctr">
                <a:defRPr/>
              </a:pPr>
              <a:r>
                <a:rPr lang="es-ES" sz="1200" dirty="0">
                  <a:solidFill>
                    <a:schemeClr val="bg1"/>
                  </a:solidFill>
                  <a:latin typeface="Candara" pitchFamily="34" charset="0"/>
                  <a:ea typeface="ＭＳ Ｐゴシック" charset="-128"/>
                </a:rPr>
                <a:t>Ciclo de vida del documento</a:t>
              </a:r>
            </a:p>
          </p:txBody>
        </p:sp>
        <p:pic>
          <p:nvPicPr>
            <p:cNvPr id="98" name="Picture 114"/>
            <p:cNvPicPr>
              <a:picLocks noChangeAspect="1" noChangeArrowheads="1"/>
            </p:cNvPicPr>
            <p:nvPr/>
          </p:nvPicPr>
          <p:blipFill>
            <a:blip r:embed="rId13" cstate="print">
              <a:extLst>
                <a:ext uri="{BEBA8EAE-BF5A-486C-A8C5-ECC9F3942E4B}">
                  <a14:imgProps xmlns:a14="http://schemas.microsoft.com/office/drawing/2010/main" xmlns="">
                    <a14:imgLayer r:embed="rId14">
                      <a14:imgEffect>
                        <a14:artisticBlur/>
                      </a14:imgEffect>
                    </a14:imgLayer>
                  </a14:imgProps>
                </a:ext>
              </a:extLst>
            </a:blip>
            <a:srcRect/>
            <a:stretch>
              <a:fillRect/>
            </a:stretch>
          </p:blipFill>
          <p:spPr bwMode="gray">
            <a:xfrm>
              <a:off x="2630615" y="5884255"/>
              <a:ext cx="7020780" cy="352255"/>
            </a:xfrm>
            <a:prstGeom prst="rect">
              <a:avLst/>
            </a:prstGeom>
            <a:noFill/>
          </p:spPr>
        </p:pic>
      </p:grpSp>
      <p:sp>
        <p:nvSpPr>
          <p:cNvPr id="68" name="Oval 59"/>
          <p:cNvSpPr>
            <a:spLocks noChangeArrowheads="1"/>
          </p:cNvSpPr>
          <p:nvPr/>
        </p:nvSpPr>
        <p:spPr bwMode="gray">
          <a:xfrm>
            <a:off x="4271582" y="1602515"/>
            <a:ext cx="351933" cy="351933"/>
          </a:xfrm>
          <a:prstGeom prst="ellipse">
            <a:avLst/>
          </a:prstGeom>
          <a:gradFill rotWithShape="1">
            <a:gsLst>
              <a:gs pos="0">
                <a:srgbClr val="FED9BA"/>
              </a:gs>
              <a:gs pos="100000">
                <a:srgbClr val="FB7303"/>
              </a:gs>
            </a:gsLst>
            <a:path path="shape">
              <a:fillToRect l="50000" t="50000" r="50000" b="50000"/>
            </a:path>
          </a:gradFill>
          <a:ln w="9525">
            <a:noFill/>
            <a:round/>
            <a:headEnd/>
            <a:tailEnd/>
          </a:ln>
        </p:spPr>
        <p:txBody>
          <a:bodyPr wrap="none" anchor="ctr"/>
          <a:lstStyle/>
          <a:p>
            <a:endParaRPr lang="es-ES"/>
          </a:p>
        </p:txBody>
      </p:sp>
      <p:sp>
        <p:nvSpPr>
          <p:cNvPr id="69" name="Freeform 202"/>
          <p:cNvSpPr>
            <a:spLocks noChangeAspect="1" noEditPoints="1"/>
          </p:cNvSpPr>
          <p:nvPr/>
        </p:nvSpPr>
        <p:spPr bwMode="gray">
          <a:xfrm>
            <a:off x="4336353" y="1704910"/>
            <a:ext cx="193492" cy="175401"/>
          </a:xfrm>
          <a:custGeom>
            <a:avLst/>
            <a:gdLst/>
            <a:ahLst/>
            <a:cxnLst>
              <a:cxn ang="0">
                <a:pos x="255" y="136"/>
              </a:cxn>
              <a:cxn ang="0">
                <a:pos x="86" y="136"/>
              </a:cxn>
              <a:cxn ang="0">
                <a:pos x="97" y="166"/>
              </a:cxn>
              <a:cxn ang="0">
                <a:pos x="129" y="180"/>
              </a:cxn>
              <a:cxn ang="0">
                <a:pos x="152" y="174"/>
              </a:cxn>
              <a:cxn ang="0">
                <a:pos x="167" y="160"/>
              </a:cxn>
              <a:cxn ang="0">
                <a:pos x="250" y="168"/>
              </a:cxn>
              <a:cxn ang="0">
                <a:pos x="204" y="215"/>
              </a:cxn>
              <a:cxn ang="0">
                <a:pos x="127" y="230"/>
              </a:cxn>
              <a:cxn ang="0">
                <a:pos x="58" y="217"/>
              </a:cxn>
              <a:cxn ang="0">
                <a:pos x="16" y="178"/>
              </a:cxn>
              <a:cxn ang="0">
                <a:pos x="0" y="115"/>
              </a:cxn>
              <a:cxn ang="0">
                <a:pos x="33" y="32"/>
              </a:cxn>
              <a:cxn ang="0">
                <a:pos x="124" y="0"/>
              </a:cxn>
              <a:cxn ang="0">
                <a:pos x="199" y="14"/>
              </a:cxn>
              <a:cxn ang="0">
                <a:pos x="240" y="55"/>
              </a:cxn>
              <a:cxn ang="0">
                <a:pos x="255" y="126"/>
              </a:cxn>
              <a:cxn ang="0">
                <a:pos x="255" y="136"/>
              </a:cxn>
              <a:cxn ang="0">
                <a:pos x="169" y="95"/>
              </a:cxn>
              <a:cxn ang="0">
                <a:pos x="156" y="60"/>
              </a:cxn>
              <a:cxn ang="0">
                <a:pos x="128" y="50"/>
              </a:cxn>
              <a:cxn ang="0">
                <a:pos x="96" y="66"/>
              </a:cxn>
              <a:cxn ang="0">
                <a:pos x="86" y="95"/>
              </a:cxn>
              <a:cxn ang="0">
                <a:pos x="169" y="95"/>
              </a:cxn>
            </a:cxnLst>
            <a:rect l="0" t="0" r="r" b="b"/>
            <a:pathLst>
              <a:path w="255" h="230">
                <a:moveTo>
                  <a:pt x="255" y="136"/>
                </a:moveTo>
                <a:cubicBezTo>
                  <a:pt x="86" y="136"/>
                  <a:pt x="86" y="136"/>
                  <a:pt x="86" y="136"/>
                </a:cubicBezTo>
                <a:cubicBezTo>
                  <a:pt x="87" y="149"/>
                  <a:pt x="91" y="159"/>
                  <a:pt x="97" y="166"/>
                </a:cubicBezTo>
                <a:cubicBezTo>
                  <a:pt x="105" y="175"/>
                  <a:pt x="115" y="180"/>
                  <a:pt x="129" y="180"/>
                </a:cubicBezTo>
                <a:cubicBezTo>
                  <a:pt x="137" y="180"/>
                  <a:pt x="145" y="178"/>
                  <a:pt x="152" y="174"/>
                </a:cubicBezTo>
                <a:cubicBezTo>
                  <a:pt x="157" y="171"/>
                  <a:pt x="162" y="167"/>
                  <a:pt x="167" y="160"/>
                </a:cubicBezTo>
                <a:cubicBezTo>
                  <a:pt x="250" y="168"/>
                  <a:pt x="250" y="168"/>
                  <a:pt x="250" y="168"/>
                </a:cubicBezTo>
                <a:cubicBezTo>
                  <a:pt x="237" y="190"/>
                  <a:pt x="222" y="206"/>
                  <a:pt x="204" y="215"/>
                </a:cubicBezTo>
                <a:cubicBezTo>
                  <a:pt x="186" y="225"/>
                  <a:pt x="160" y="230"/>
                  <a:pt x="127" y="230"/>
                </a:cubicBezTo>
                <a:cubicBezTo>
                  <a:pt x="98" y="230"/>
                  <a:pt x="75" y="225"/>
                  <a:pt x="58" y="217"/>
                </a:cubicBezTo>
                <a:cubicBezTo>
                  <a:pt x="41" y="209"/>
                  <a:pt x="27" y="196"/>
                  <a:pt x="16" y="178"/>
                </a:cubicBezTo>
                <a:cubicBezTo>
                  <a:pt x="5" y="160"/>
                  <a:pt x="0" y="139"/>
                  <a:pt x="0" y="115"/>
                </a:cubicBezTo>
                <a:cubicBezTo>
                  <a:pt x="0" y="81"/>
                  <a:pt x="11" y="53"/>
                  <a:pt x="33" y="32"/>
                </a:cubicBezTo>
                <a:cubicBezTo>
                  <a:pt x="55" y="10"/>
                  <a:pt x="85" y="0"/>
                  <a:pt x="124" y="0"/>
                </a:cubicBezTo>
                <a:cubicBezTo>
                  <a:pt x="156" y="0"/>
                  <a:pt x="180" y="4"/>
                  <a:pt x="199" y="14"/>
                </a:cubicBezTo>
                <a:cubicBezTo>
                  <a:pt x="217" y="24"/>
                  <a:pt x="231" y="37"/>
                  <a:pt x="240" y="55"/>
                </a:cubicBezTo>
                <a:cubicBezTo>
                  <a:pt x="250" y="74"/>
                  <a:pt x="255" y="97"/>
                  <a:pt x="255" y="126"/>
                </a:cubicBezTo>
                <a:lnTo>
                  <a:pt x="255" y="136"/>
                </a:lnTo>
                <a:close/>
                <a:moveTo>
                  <a:pt x="169" y="95"/>
                </a:moveTo>
                <a:cubicBezTo>
                  <a:pt x="167" y="79"/>
                  <a:pt x="163" y="67"/>
                  <a:pt x="156" y="60"/>
                </a:cubicBezTo>
                <a:cubicBezTo>
                  <a:pt x="149" y="53"/>
                  <a:pt x="139" y="50"/>
                  <a:pt x="128" y="50"/>
                </a:cubicBezTo>
                <a:cubicBezTo>
                  <a:pt x="114" y="50"/>
                  <a:pt x="104" y="55"/>
                  <a:pt x="96" y="66"/>
                </a:cubicBezTo>
                <a:cubicBezTo>
                  <a:pt x="91" y="72"/>
                  <a:pt x="87" y="82"/>
                  <a:pt x="86" y="95"/>
                </a:cubicBezTo>
                <a:lnTo>
                  <a:pt x="169" y="95"/>
                </a:lnTo>
                <a:close/>
              </a:path>
            </a:pathLst>
          </a:custGeom>
          <a:solidFill>
            <a:schemeClr val="accent6">
              <a:lumMod val="75000"/>
            </a:schemeClr>
          </a:solidFill>
          <a:ln w="9525">
            <a:noFill/>
            <a:round/>
            <a:headEnd/>
            <a:tailEnd/>
          </a:ln>
        </p:spPr>
        <p:txBody>
          <a:bodyPr/>
          <a:lstStyle/>
          <a:p>
            <a:endParaRPr lang="es-ES"/>
          </a:p>
        </p:txBody>
      </p:sp>
      <p:sp>
        <p:nvSpPr>
          <p:cNvPr id="70" name="Freeform 203"/>
          <p:cNvSpPr>
            <a:spLocks noChangeAspect="1"/>
          </p:cNvSpPr>
          <p:nvPr/>
        </p:nvSpPr>
        <p:spPr bwMode="gray">
          <a:xfrm>
            <a:off x="4325344" y="1689982"/>
            <a:ext cx="209222" cy="187199"/>
          </a:xfrm>
          <a:custGeom>
            <a:avLst/>
            <a:gdLst/>
            <a:ahLst/>
            <a:cxnLst>
              <a:cxn ang="0">
                <a:pos x="36" y="237"/>
              </a:cxn>
              <a:cxn ang="0">
                <a:pos x="120" y="94"/>
              </a:cxn>
              <a:cxn ang="0">
                <a:pos x="276" y="37"/>
              </a:cxn>
              <a:cxn ang="0">
                <a:pos x="271" y="28"/>
              </a:cxn>
              <a:cxn ang="0">
                <a:pos x="105" y="80"/>
              </a:cxn>
              <a:cxn ang="0">
                <a:pos x="23" y="234"/>
              </a:cxn>
              <a:cxn ang="0">
                <a:pos x="62" y="246"/>
              </a:cxn>
              <a:cxn ang="0">
                <a:pos x="36" y="237"/>
              </a:cxn>
            </a:cxnLst>
            <a:rect l="0" t="0" r="r" b="b"/>
            <a:pathLst>
              <a:path w="276" h="247">
                <a:moveTo>
                  <a:pt x="36" y="237"/>
                </a:moveTo>
                <a:cubicBezTo>
                  <a:pt x="16" y="213"/>
                  <a:pt x="53" y="149"/>
                  <a:pt x="120" y="94"/>
                </a:cubicBezTo>
                <a:cubicBezTo>
                  <a:pt x="186" y="39"/>
                  <a:pt x="255" y="13"/>
                  <a:pt x="276" y="37"/>
                </a:cubicBezTo>
                <a:cubicBezTo>
                  <a:pt x="274" y="34"/>
                  <a:pt x="273" y="31"/>
                  <a:pt x="271" y="28"/>
                </a:cubicBezTo>
                <a:cubicBezTo>
                  <a:pt x="247" y="0"/>
                  <a:pt x="173" y="23"/>
                  <a:pt x="105" y="80"/>
                </a:cubicBezTo>
                <a:cubicBezTo>
                  <a:pt x="36" y="137"/>
                  <a:pt x="0" y="206"/>
                  <a:pt x="23" y="234"/>
                </a:cubicBezTo>
                <a:cubicBezTo>
                  <a:pt x="31" y="244"/>
                  <a:pt x="45" y="247"/>
                  <a:pt x="62" y="246"/>
                </a:cubicBezTo>
                <a:cubicBezTo>
                  <a:pt x="50" y="246"/>
                  <a:pt x="41" y="243"/>
                  <a:pt x="36" y="237"/>
                </a:cubicBezTo>
                <a:close/>
              </a:path>
            </a:pathLst>
          </a:custGeom>
          <a:solidFill>
            <a:srgbClr val="FFFFFF"/>
          </a:solidFill>
          <a:ln w="9525">
            <a:noFill/>
            <a:round/>
            <a:headEnd/>
            <a:tailEnd/>
          </a:ln>
        </p:spPr>
        <p:txBody>
          <a:bodyPr/>
          <a:lstStyle/>
          <a:p>
            <a:endParaRPr lang="es-ES"/>
          </a:p>
        </p:txBody>
      </p:sp>
    </p:spTree>
    <p:extLst>
      <p:ext uri="{BB962C8B-B14F-4D97-AF65-F5344CB8AC3E}">
        <p14:creationId xmlns:p14="http://schemas.microsoft.com/office/powerpoint/2010/main" xmlns="" val="1963914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1"/>
          <p:cNvSpPr>
            <a:spLocks noGrp="1" noChangeArrowheads="1"/>
          </p:cNvSpPr>
          <p:nvPr>
            <p:ph type="ctrTitle"/>
          </p:nvPr>
        </p:nvSpPr>
        <p:spPr bwMode="gray">
          <a:prstGeom prst="roundRect">
            <a:avLst>
              <a:gd name="adj" fmla="val 50000"/>
            </a:avLst>
          </a:prstGeom>
          <a:noFill/>
          <a:ln w="28575" algn="ctr">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57200" eaLnBrk="1" hangingPunct="1"/>
            <a:r>
              <a:rPr lang="en-US" altLang="es-CO" sz="4000" b="1" dirty="0" smtClean="0">
                <a:solidFill>
                  <a:srgbClr val="002D56"/>
                </a:solidFill>
                <a:latin typeface="HelveticaNeueLT Com 55 Roman" panose="020B0804020202020204" pitchFamily="34" charset="0"/>
                <a:ea typeface="+mj-ea"/>
              </a:rPr>
              <a:t>Las </a:t>
            </a:r>
            <a:r>
              <a:rPr lang="en-US" altLang="es-CO" sz="4000" b="1" dirty="0" err="1" smtClean="0">
                <a:solidFill>
                  <a:srgbClr val="002D56"/>
                </a:solidFill>
                <a:latin typeface="HelveticaNeueLT Com 55 Roman" panose="020B0804020202020204" pitchFamily="34" charset="0"/>
                <a:ea typeface="+mj-ea"/>
              </a:rPr>
              <a:t>Organizaciones</a:t>
            </a:r>
            <a:endParaRPr lang="en-US" altLang="es-CO" sz="40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890149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media-cache-ak0.pinimg.com/736x/d0/95/92/d095922577b783b3b2d04f3ddbca770e.jpg"/>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2403502" y="1058071"/>
            <a:ext cx="3571875" cy="3571875"/>
          </a:xfrm>
          <a:prstGeom prst="rect">
            <a:avLst/>
          </a:prstGeom>
          <a:solidFill>
            <a:srgbClr val="FF0000"/>
          </a:solidFill>
          <a:ln>
            <a:noFill/>
          </a:ln>
          <a:extLst/>
        </p:spPr>
      </p:pic>
      <p:sp>
        <p:nvSpPr>
          <p:cNvPr id="14341" name="7 Marcador de número de diapositiva"/>
          <p:cNvSpPr>
            <a:spLocks noGrp="1"/>
          </p:cNvSpPr>
          <p:nvPr>
            <p:ph type="sldNum" sz="quarter" idx="12"/>
          </p:nvPr>
        </p:nvSpPr>
        <p:spPr>
          <a:xfrm>
            <a:off x="861821" y="4003575"/>
            <a:ext cx="2444351" cy="432926"/>
          </a:xfrm>
          <a:solidFill>
            <a:schemeClr val="bg1"/>
          </a:solidFill>
          <a:effectLst>
            <a:outerShdw blurRad="50800" dist="38100" dir="2700000" algn="tl" rotWithShape="0">
              <a:prstClr val="black">
                <a:alpha val="40000"/>
              </a:prstClr>
            </a:outerShdw>
          </a:effectLst>
        </p:spPr>
        <p:txBody>
          <a:bodyPr/>
          <a:lstStyle/>
          <a:p>
            <a:pPr marL="0" lvl="1" algn="ctr">
              <a:lnSpc>
                <a:spcPct val="80000"/>
              </a:lnSpc>
            </a:pPr>
            <a:r>
              <a:rPr lang="es-ES_tradnl" sz="1400" b="1" dirty="0" smtClean="0">
                <a:solidFill>
                  <a:srgbClr val="002060"/>
                </a:solidFill>
                <a:latin typeface="Arial Narrow" pitchFamily="34" charset="0"/>
              </a:rPr>
              <a:t>Reutilización de datos y </a:t>
            </a:r>
            <a:r>
              <a:rPr lang="es-ES_tradnl" sz="1400" dirty="0" smtClean="0">
                <a:solidFill>
                  <a:srgbClr val="002060"/>
                </a:solidFill>
                <a:latin typeface="Arial Narrow" pitchFamily="34" charset="0"/>
              </a:rPr>
              <a:t>contenidos </a:t>
            </a:r>
            <a:endParaRPr lang="es-ES_tradnl" sz="1400" dirty="0">
              <a:solidFill>
                <a:srgbClr val="002060"/>
              </a:solidFill>
              <a:latin typeface="Arial Narrow" pitchFamily="34" charset="0"/>
            </a:endParaRPr>
          </a:p>
        </p:txBody>
      </p:sp>
      <p:sp>
        <p:nvSpPr>
          <p:cNvPr id="3" name="2 Rectángulo"/>
          <p:cNvSpPr/>
          <p:nvPr/>
        </p:nvSpPr>
        <p:spPr>
          <a:xfrm>
            <a:off x="5208612" y="944285"/>
            <a:ext cx="3507722"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La organización contiene alrededor del </a:t>
            </a:r>
            <a:r>
              <a:rPr lang="es-ES_tradnl" sz="1400" b="1" dirty="0">
                <a:solidFill>
                  <a:srgbClr val="002060"/>
                </a:solidFill>
                <a:latin typeface="Arial Narrow" pitchFamily="34" charset="0"/>
              </a:rPr>
              <a:t>85% de la información corporativa</a:t>
            </a:r>
          </a:p>
        </p:txBody>
      </p:sp>
      <p:sp>
        <p:nvSpPr>
          <p:cNvPr id="4" name="3 Rectángulo"/>
          <p:cNvSpPr/>
          <p:nvPr/>
        </p:nvSpPr>
        <p:spPr>
          <a:xfrm>
            <a:off x="4591987" y="5221442"/>
            <a:ext cx="3345829" cy="264688"/>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Su </a:t>
            </a:r>
            <a:r>
              <a:rPr lang="es-ES_tradnl" sz="1400" b="1" dirty="0">
                <a:solidFill>
                  <a:srgbClr val="002060"/>
                </a:solidFill>
                <a:latin typeface="Arial Narrow" pitchFamily="34" charset="0"/>
              </a:rPr>
              <a:t>tamaño se duplica </a:t>
            </a:r>
            <a:r>
              <a:rPr lang="es-ES_tradnl" sz="1400" dirty="0">
                <a:solidFill>
                  <a:srgbClr val="002060"/>
                </a:solidFill>
                <a:latin typeface="Arial Narrow" pitchFamily="34" charset="0"/>
              </a:rPr>
              <a:t>cada 3,5 años</a:t>
            </a:r>
          </a:p>
        </p:txBody>
      </p:sp>
      <p:sp>
        <p:nvSpPr>
          <p:cNvPr id="15" name="14 Rectángulo"/>
          <p:cNvSpPr/>
          <p:nvPr/>
        </p:nvSpPr>
        <p:spPr>
          <a:xfrm>
            <a:off x="5553472" y="2615298"/>
            <a:ext cx="3345828"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Un documento se </a:t>
            </a:r>
            <a:r>
              <a:rPr lang="es-ES_tradnl" sz="1400" b="1" dirty="0">
                <a:solidFill>
                  <a:srgbClr val="002060"/>
                </a:solidFill>
                <a:latin typeface="Arial Narrow" pitchFamily="34" charset="0"/>
              </a:rPr>
              <a:t>copia</a:t>
            </a:r>
            <a:r>
              <a:rPr lang="es-ES_tradnl" sz="1400" dirty="0">
                <a:solidFill>
                  <a:srgbClr val="002060"/>
                </a:solidFill>
                <a:latin typeface="Arial Narrow" pitchFamily="34" charset="0"/>
              </a:rPr>
              <a:t> en promedio de </a:t>
            </a:r>
            <a:r>
              <a:rPr lang="es-ES_tradnl" sz="1400" b="1" dirty="0">
                <a:solidFill>
                  <a:srgbClr val="002060"/>
                </a:solidFill>
                <a:latin typeface="Arial Narrow" pitchFamily="34" charset="0"/>
              </a:rPr>
              <a:t>12 veces en su vida útil</a:t>
            </a:r>
          </a:p>
        </p:txBody>
      </p:sp>
      <p:sp>
        <p:nvSpPr>
          <p:cNvPr id="17" name="16 Rectángulo"/>
          <p:cNvSpPr/>
          <p:nvPr/>
        </p:nvSpPr>
        <p:spPr>
          <a:xfrm>
            <a:off x="5638625" y="3158493"/>
            <a:ext cx="3019579" cy="609398"/>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El </a:t>
            </a:r>
            <a:r>
              <a:rPr lang="es-ES_tradnl" sz="1400" b="1" dirty="0">
                <a:solidFill>
                  <a:srgbClr val="002060"/>
                </a:solidFill>
                <a:latin typeface="Arial Narrow" pitchFamily="34" charset="0"/>
              </a:rPr>
              <a:t>60% del  tiempo </a:t>
            </a:r>
            <a:r>
              <a:rPr lang="es-ES_tradnl" sz="1400" dirty="0">
                <a:solidFill>
                  <a:srgbClr val="002060"/>
                </a:solidFill>
                <a:latin typeface="Arial Narrow" pitchFamily="34" charset="0"/>
              </a:rPr>
              <a:t>de un </a:t>
            </a:r>
            <a:r>
              <a:rPr lang="es-ES_tradnl" sz="1400" dirty="0" smtClean="0">
                <a:solidFill>
                  <a:srgbClr val="002060"/>
                </a:solidFill>
                <a:latin typeface="Arial Narrow" pitchFamily="34" charset="0"/>
              </a:rPr>
              <a:t>empleado </a:t>
            </a:r>
            <a:r>
              <a:rPr lang="es-ES_tradnl" sz="1400" dirty="0">
                <a:solidFill>
                  <a:srgbClr val="002060"/>
                </a:solidFill>
                <a:latin typeface="Arial Narrow" pitchFamily="34" charset="0"/>
              </a:rPr>
              <a:t>se </a:t>
            </a:r>
            <a:r>
              <a:rPr lang="es-ES_tradnl" sz="1400" dirty="0" smtClean="0">
                <a:solidFill>
                  <a:srgbClr val="002060"/>
                </a:solidFill>
                <a:latin typeface="Arial Narrow" pitchFamily="34" charset="0"/>
              </a:rPr>
              <a:t>destina a </a:t>
            </a:r>
            <a:r>
              <a:rPr lang="es-ES_tradnl" sz="1400" b="1" dirty="0" smtClean="0">
                <a:solidFill>
                  <a:srgbClr val="002060"/>
                </a:solidFill>
                <a:latin typeface="Arial Narrow" pitchFamily="34" charset="0"/>
              </a:rPr>
              <a:t>manejar </a:t>
            </a:r>
            <a:r>
              <a:rPr lang="es-ES_tradnl" sz="1400" b="1" dirty="0">
                <a:solidFill>
                  <a:srgbClr val="002060"/>
                </a:solidFill>
                <a:latin typeface="Arial Narrow" pitchFamily="34" charset="0"/>
              </a:rPr>
              <a:t>documentos </a:t>
            </a:r>
            <a:r>
              <a:rPr lang="es-ES_tradnl" sz="1400" dirty="0">
                <a:solidFill>
                  <a:srgbClr val="002060"/>
                </a:solidFill>
                <a:latin typeface="Arial Narrow" pitchFamily="34" charset="0"/>
              </a:rPr>
              <a:t>o en introducir datos a un sistema</a:t>
            </a:r>
          </a:p>
        </p:txBody>
      </p:sp>
      <p:sp>
        <p:nvSpPr>
          <p:cNvPr id="20" name="19 Rectángulo"/>
          <p:cNvSpPr/>
          <p:nvPr/>
        </p:nvSpPr>
        <p:spPr>
          <a:xfrm>
            <a:off x="5324179" y="1962629"/>
            <a:ext cx="3528624" cy="609398"/>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Costos de administración: 10% directos, 12% espacio, 8% equipamiento y 70% recursos humanos</a:t>
            </a:r>
          </a:p>
        </p:txBody>
      </p:sp>
      <p:sp>
        <p:nvSpPr>
          <p:cNvPr id="21" name="20 Rectángulo"/>
          <p:cNvSpPr/>
          <p:nvPr/>
        </p:nvSpPr>
        <p:spPr>
          <a:xfrm>
            <a:off x="5180721" y="3839062"/>
            <a:ext cx="3935388" cy="781752"/>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b="1" dirty="0">
                <a:solidFill>
                  <a:srgbClr val="002060"/>
                </a:solidFill>
                <a:latin typeface="Arial Narrow" pitchFamily="34" charset="0"/>
              </a:rPr>
              <a:t>Costos ocultos</a:t>
            </a:r>
            <a:r>
              <a:rPr lang="es-ES_tradnl" sz="1400" dirty="0">
                <a:solidFill>
                  <a:srgbClr val="002060"/>
                </a:solidFill>
                <a:latin typeface="Arial Narrow" pitchFamily="34" charset="0"/>
              </a:rPr>
              <a:t>: gestión de archivo, </a:t>
            </a:r>
            <a:r>
              <a:rPr lang="es-ES_tradnl" sz="1400" dirty="0" smtClean="0">
                <a:solidFill>
                  <a:srgbClr val="002060"/>
                </a:solidFill>
                <a:latin typeface="Arial Narrow" pitchFamily="34" charset="0"/>
              </a:rPr>
              <a:t>costo </a:t>
            </a:r>
            <a:r>
              <a:rPr lang="es-ES_tradnl" sz="1400" dirty="0">
                <a:solidFill>
                  <a:srgbClr val="002060"/>
                </a:solidFill>
                <a:latin typeface="Arial Narrow" pitchFamily="34" charset="0"/>
              </a:rPr>
              <a:t>de consulta, pérdida o archivo incorrecto, seguridad y control de acceso a información confidencial, decisiones erróneas por falta de información,…</a:t>
            </a:r>
          </a:p>
        </p:txBody>
      </p:sp>
      <p:sp>
        <p:nvSpPr>
          <p:cNvPr id="23" name="22 Rectángulo"/>
          <p:cNvSpPr/>
          <p:nvPr/>
        </p:nvSpPr>
        <p:spPr>
          <a:xfrm>
            <a:off x="4591987" y="4648683"/>
            <a:ext cx="1719335"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pPr>
            <a:r>
              <a:rPr lang="es-ES_tradnl" sz="1400" b="1" dirty="0">
                <a:solidFill>
                  <a:srgbClr val="002060"/>
                </a:solidFill>
                <a:latin typeface="Arial Narrow" pitchFamily="34" charset="0"/>
              </a:rPr>
              <a:t>Complejidad</a:t>
            </a:r>
            <a:r>
              <a:rPr lang="es-ES_tradnl" sz="1400" dirty="0">
                <a:solidFill>
                  <a:srgbClr val="002060"/>
                </a:solidFill>
                <a:latin typeface="Arial Narrow" pitchFamily="34" charset="0"/>
              </a:rPr>
              <a:t> en su manejo</a:t>
            </a:r>
          </a:p>
        </p:txBody>
      </p:sp>
      <p:sp>
        <p:nvSpPr>
          <p:cNvPr id="24" name="23 Rectángulo"/>
          <p:cNvSpPr/>
          <p:nvPr/>
        </p:nvSpPr>
        <p:spPr>
          <a:xfrm>
            <a:off x="1908464" y="4660881"/>
            <a:ext cx="1789402"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pPr>
            <a:r>
              <a:rPr lang="es-ES_tradnl" sz="1400" b="1" dirty="0" smtClean="0">
                <a:solidFill>
                  <a:srgbClr val="002060"/>
                </a:solidFill>
                <a:latin typeface="Arial Narrow" pitchFamily="34" charset="0"/>
              </a:rPr>
              <a:t>Estructuración </a:t>
            </a:r>
            <a:r>
              <a:rPr lang="es-ES_tradnl" sz="1400" dirty="0" smtClean="0">
                <a:solidFill>
                  <a:srgbClr val="002060"/>
                </a:solidFill>
                <a:latin typeface="Arial Narrow" pitchFamily="34" charset="0"/>
              </a:rPr>
              <a:t>de contenidos</a:t>
            </a:r>
            <a:endParaRPr lang="es-ES_tradnl" sz="1400" dirty="0">
              <a:solidFill>
                <a:srgbClr val="002060"/>
              </a:solidFill>
              <a:latin typeface="Arial Narrow" pitchFamily="34" charset="0"/>
            </a:endParaRPr>
          </a:p>
        </p:txBody>
      </p:sp>
      <p:sp>
        <p:nvSpPr>
          <p:cNvPr id="26" name="25 Rectángulo"/>
          <p:cNvSpPr/>
          <p:nvPr/>
        </p:nvSpPr>
        <p:spPr>
          <a:xfrm>
            <a:off x="467639" y="1704840"/>
            <a:ext cx="2646221" cy="523220"/>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algn="ctr"/>
            <a:r>
              <a:rPr lang="es-ES_tradnl" sz="1400" dirty="0">
                <a:solidFill>
                  <a:srgbClr val="002060"/>
                </a:solidFill>
                <a:latin typeface="Arial Narrow" pitchFamily="34" charset="0"/>
              </a:rPr>
              <a:t>Su </a:t>
            </a:r>
            <a:r>
              <a:rPr lang="es-ES_tradnl" sz="1400" b="1" dirty="0">
                <a:solidFill>
                  <a:srgbClr val="002060"/>
                </a:solidFill>
                <a:latin typeface="Arial Narrow" pitchFamily="34" charset="0"/>
              </a:rPr>
              <a:t>gestión eficaz </a:t>
            </a:r>
            <a:r>
              <a:rPr lang="es-ES_tradnl" sz="1400" dirty="0">
                <a:solidFill>
                  <a:srgbClr val="002060"/>
                </a:solidFill>
                <a:latin typeface="Arial Narrow" pitchFamily="34" charset="0"/>
              </a:rPr>
              <a:t>diferenciará a los organismos</a:t>
            </a:r>
            <a:endParaRPr lang="es-ES" sz="1400" dirty="0">
              <a:solidFill>
                <a:srgbClr val="002060"/>
              </a:solidFill>
              <a:latin typeface="Arial Narrow" pitchFamily="34" charset="0"/>
            </a:endParaRPr>
          </a:p>
        </p:txBody>
      </p:sp>
      <p:sp>
        <p:nvSpPr>
          <p:cNvPr id="27" name="26 Rectángulo"/>
          <p:cNvSpPr/>
          <p:nvPr/>
        </p:nvSpPr>
        <p:spPr>
          <a:xfrm>
            <a:off x="193183" y="2370271"/>
            <a:ext cx="2920677" cy="738664"/>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algn="ctr"/>
            <a:r>
              <a:rPr lang="es-ES_tradnl" sz="1400" b="1" dirty="0" smtClean="0">
                <a:solidFill>
                  <a:srgbClr val="002060"/>
                </a:solidFill>
                <a:latin typeface="Arial Narrow" pitchFamily="34" charset="0"/>
              </a:rPr>
              <a:t>La articulación </a:t>
            </a:r>
            <a:r>
              <a:rPr lang="es-ES_tradnl" sz="1400" dirty="0" smtClean="0">
                <a:solidFill>
                  <a:srgbClr val="002060"/>
                </a:solidFill>
                <a:latin typeface="Arial Narrow" pitchFamily="34" charset="0"/>
              </a:rPr>
              <a:t>con </a:t>
            </a:r>
            <a:r>
              <a:rPr lang="es-ES_tradnl" sz="1400" dirty="0">
                <a:solidFill>
                  <a:srgbClr val="002060"/>
                </a:solidFill>
                <a:latin typeface="Arial Narrow" pitchFamily="34" charset="0"/>
              </a:rPr>
              <a:t>procesos, procedimientos, flujos y elementos tradicionales que no los contemplan</a:t>
            </a:r>
            <a:endParaRPr lang="es-ES" sz="1400" dirty="0">
              <a:solidFill>
                <a:srgbClr val="002060"/>
              </a:solidFill>
              <a:latin typeface="Arial Narrow" pitchFamily="34" charset="0"/>
            </a:endParaRPr>
          </a:p>
        </p:txBody>
      </p:sp>
      <p:sp>
        <p:nvSpPr>
          <p:cNvPr id="28" name="27 Rectángulo"/>
          <p:cNvSpPr/>
          <p:nvPr/>
        </p:nvSpPr>
        <p:spPr>
          <a:xfrm>
            <a:off x="212273" y="3329198"/>
            <a:ext cx="2718807"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pPr>
            <a:r>
              <a:rPr lang="es-ES_tradnl" sz="1400" dirty="0">
                <a:solidFill>
                  <a:srgbClr val="002060"/>
                </a:solidFill>
                <a:latin typeface="Arial Narrow" pitchFamily="34" charset="0"/>
              </a:rPr>
              <a:t>Toma de decisiones con </a:t>
            </a:r>
            <a:r>
              <a:rPr lang="es-ES_tradnl" sz="1400" dirty="0" smtClean="0">
                <a:solidFill>
                  <a:srgbClr val="002060"/>
                </a:solidFill>
                <a:latin typeface="Arial Narrow" pitchFamily="34" charset="0"/>
              </a:rPr>
              <a:t>información</a:t>
            </a:r>
            <a:r>
              <a:rPr lang="es-ES_tradnl" sz="1400" b="1" dirty="0" smtClean="0">
                <a:solidFill>
                  <a:srgbClr val="002060"/>
                </a:solidFill>
                <a:latin typeface="Arial Narrow" pitchFamily="34" charset="0"/>
              </a:rPr>
              <a:t> </a:t>
            </a:r>
            <a:r>
              <a:rPr lang="es-ES_tradnl" sz="1400" b="1" dirty="0">
                <a:solidFill>
                  <a:srgbClr val="002060"/>
                </a:solidFill>
                <a:latin typeface="Arial Narrow" pitchFamily="34" charset="0"/>
              </a:rPr>
              <a:t>apropiada, </a:t>
            </a:r>
            <a:r>
              <a:rPr lang="es-ES_tradnl" sz="1400" b="1" dirty="0" smtClean="0">
                <a:solidFill>
                  <a:srgbClr val="002060"/>
                </a:solidFill>
                <a:latin typeface="Arial Narrow" pitchFamily="34" charset="0"/>
              </a:rPr>
              <a:t>eficiente </a:t>
            </a:r>
            <a:r>
              <a:rPr lang="es-ES_tradnl" sz="1400" b="1" dirty="0">
                <a:solidFill>
                  <a:srgbClr val="002060"/>
                </a:solidFill>
                <a:latin typeface="Arial Narrow" pitchFamily="34" charset="0"/>
              </a:rPr>
              <a:t>y </a:t>
            </a:r>
            <a:r>
              <a:rPr lang="es-ES_tradnl" sz="1400" b="1" dirty="0" smtClean="0">
                <a:solidFill>
                  <a:srgbClr val="002060"/>
                </a:solidFill>
                <a:latin typeface="Arial Narrow" pitchFamily="34" charset="0"/>
              </a:rPr>
              <a:t>razonada</a:t>
            </a:r>
            <a:endParaRPr lang="es-ES_tradnl" sz="1400" dirty="0">
              <a:solidFill>
                <a:srgbClr val="002060"/>
              </a:solidFill>
              <a:latin typeface="Arial Narrow" pitchFamily="34" charset="0"/>
            </a:endParaRPr>
          </a:p>
        </p:txBody>
      </p:sp>
      <p:sp>
        <p:nvSpPr>
          <p:cNvPr id="29" name="28 Rectángulo"/>
          <p:cNvSpPr/>
          <p:nvPr/>
        </p:nvSpPr>
        <p:spPr>
          <a:xfrm>
            <a:off x="467640" y="944285"/>
            <a:ext cx="2881648" cy="609398"/>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pPr>
            <a:r>
              <a:rPr lang="es-ES_tradnl" sz="1400" b="1" dirty="0">
                <a:solidFill>
                  <a:srgbClr val="002060"/>
                </a:solidFill>
                <a:latin typeface="Arial Narrow" pitchFamily="34" charset="0"/>
              </a:rPr>
              <a:t>Eficiencia y calidad</a:t>
            </a:r>
            <a:r>
              <a:rPr lang="es-ES_tradnl" sz="1400" dirty="0">
                <a:solidFill>
                  <a:srgbClr val="002060"/>
                </a:solidFill>
                <a:latin typeface="Arial Narrow" pitchFamily="34" charset="0"/>
              </a:rPr>
              <a:t> = gestión corporativa y estructurada de los documentos</a:t>
            </a:r>
          </a:p>
        </p:txBody>
      </p:sp>
      <p:sp>
        <p:nvSpPr>
          <p:cNvPr id="34" name="3 Rectángulo"/>
          <p:cNvSpPr/>
          <p:nvPr/>
        </p:nvSpPr>
        <p:spPr>
          <a:xfrm>
            <a:off x="5612468" y="1454415"/>
            <a:ext cx="3293197" cy="437043"/>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tabLst>
                <a:tab pos="400050" algn="l"/>
              </a:tabLst>
            </a:pPr>
            <a:r>
              <a:rPr lang="es-ES_tradnl" sz="1400" dirty="0">
                <a:solidFill>
                  <a:srgbClr val="002060"/>
                </a:solidFill>
                <a:latin typeface="Arial Narrow" pitchFamily="34" charset="0"/>
              </a:rPr>
              <a:t>Los </a:t>
            </a:r>
            <a:r>
              <a:rPr lang="es-ES_tradnl" sz="1400" b="1" dirty="0">
                <a:solidFill>
                  <a:srgbClr val="002060"/>
                </a:solidFill>
                <a:latin typeface="Arial Narrow" pitchFamily="34" charset="0"/>
              </a:rPr>
              <a:t>archivos personales </a:t>
            </a:r>
            <a:r>
              <a:rPr lang="es-ES_tradnl" sz="1400" dirty="0">
                <a:solidFill>
                  <a:srgbClr val="002060"/>
                </a:solidFill>
                <a:latin typeface="Arial Narrow" pitchFamily="34" charset="0"/>
              </a:rPr>
              <a:t>mantienen </a:t>
            </a:r>
            <a:r>
              <a:rPr lang="es-ES_tradnl" sz="1400" b="1" dirty="0">
                <a:solidFill>
                  <a:srgbClr val="002060"/>
                </a:solidFill>
                <a:latin typeface="Arial Narrow" pitchFamily="34" charset="0"/>
              </a:rPr>
              <a:t>el 15 % de los documentos vitales</a:t>
            </a:r>
            <a:r>
              <a:rPr lang="es-ES_tradnl" sz="1400" dirty="0">
                <a:solidFill>
                  <a:srgbClr val="002060"/>
                </a:solidFill>
                <a:latin typeface="Arial Narrow" pitchFamily="34" charset="0"/>
              </a:rPr>
              <a:t> de la organización</a:t>
            </a:r>
          </a:p>
        </p:txBody>
      </p:sp>
      <p:sp>
        <p:nvSpPr>
          <p:cNvPr id="47" name="Rectangle 2"/>
          <p:cNvSpPr txBox="1">
            <a:spLocks noChangeArrowheads="1"/>
          </p:cNvSpPr>
          <p:nvPr/>
        </p:nvSpPr>
        <p:spPr>
          <a:xfrm>
            <a:off x="813114" y="155608"/>
            <a:ext cx="7845090" cy="652961"/>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defTabSz="457200"/>
            <a:r>
              <a:rPr lang="es-ES" sz="3200" dirty="0">
                <a:solidFill>
                  <a:srgbClr val="002D56"/>
                </a:solidFill>
                <a:latin typeface="HelveticaNeueLT Com 55 Roman" panose="020B0804020202020204" pitchFamily="34" charset="0"/>
              </a:rPr>
              <a:t>Valor de la </a:t>
            </a:r>
            <a:r>
              <a:rPr lang="es-ES" sz="3200" dirty="0">
                <a:solidFill>
                  <a:srgbClr val="C00000"/>
                </a:solidFill>
                <a:latin typeface="HelveticaNeueLT Com 55 Roman" panose="020B0804020202020204" pitchFamily="34" charset="0"/>
              </a:rPr>
              <a:t>información</a:t>
            </a:r>
            <a:r>
              <a:rPr lang="es-ES" sz="3200" dirty="0">
                <a:solidFill>
                  <a:srgbClr val="002D56"/>
                </a:solidFill>
                <a:latin typeface="HelveticaNeueLT Com 55 Roman" panose="020B0804020202020204" pitchFamily="34" charset="0"/>
              </a:rPr>
              <a:t> en las organizaciones</a:t>
            </a:r>
          </a:p>
        </p:txBody>
      </p:sp>
      <p:sp>
        <p:nvSpPr>
          <p:cNvPr id="18" name="23 Rectángulo"/>
          <p:cNvSpPr/>
          <p:nvPr/>
        </p:nvSpPr>
        <p:spPr>
          <a:xfrm>
            <a:off x="813114" y="5259898"/>
            <a:ext cx="2865071" cy="264688"/>
          </a:xfrm>
          <a:prstGeom prst="rect">
            <a:avLst/>
          </a:prstGeom>
          <a:solidFill>
            <a:schemeClr val="bg1"/>
          </a:solidFill>
          <a:effectLst>
            <a:outerShdw blurRad="50800" dist="38100" dir="2700000" algn="tl" rotWithShape="0">
              <a:prstClr val="black">
                <a:alpha val="40000"/>
              </a:prstClr>
            </a:outerShdw>
          </a:effectLst>
        </p:spPr>
        <p:txBody>
          <a:bodyPr wrap="square">
            <a:spAutoFit/>
          </a:bodyPr>
          <a:lstStyle/>
          <a:p>
            <a:pPr marL="0" lvl="1" algn="ctr">
              <a:lnSpc>
                <a:spcPct val="80000"/>
              </a:lnSpc>
            </a:pPr>
            <a:r>
              <a:rPr lang="es-ES_tradnl" sz="1400" b="1" dirty="0" smtClean="0">
                <a:solidFill>
                  <a:srgbClr val="002060"/>
                </a:solidFill>
                <a:latin typeface="Arial Narrow" pitchFamily="34" charset="0"/>
              </a:rPr>
              <a:t>Esquemas organizacionales flexibles</a:t>
            </a:r>
            <a:endParaRPr lang="es-ES_tradnl" sz="1400" dirty="0">
              <a:solidFill>
                <a:srgbClr val="002060"/>
              </a:solidFill>
              <a:latin typeface="Arial Narrow" pitchFamily="34" charset="0"/>
            </a:endParaRPr>
          </a:p>
        </p:txBody>
      </p:sp>
      <p:sp>
        <p:nvSpPr>
          <p:cNvPr id="19" name="6 Marcador de pie de página"/>
          <p:cNvSpPr>
            <a:spLocks noGrp="1"/>
          </p:cNvSpPr>
          <p:nvPr>
            <p:ph type="ftr" sz="quarter" idx="11"/>
          </p:nvPr>
        </p:nvSpPr>
        <p:spPr bwMode="auto">
          <a:xfrm>
            <a:off x="2653716" y="6226456"/>
            <a:ext cx="3876541"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Tree>
    <p:extLst>
      <p:ext uri="{BB962C8B-B14F-4D97-AF65-F5344CB8AC3E}">
        <p14:creationId xmlns:p14="http://schemas.microsoft.com/office/powerpoint/2010/main" xmlns="" val="36107025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20"/>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21"/>
                                        </p:tgtEl>
                                        <p:attrNameLst>
                                          <p:attrName>style.visibility</p:attrName>
                                        </p:attrNameLst>
                                      </p:cBhvr>
                                      <p:to>
                                        <p:strVal val="visible"/>
                                      </p:to>
                                    </p:set>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par>
                          <p:cTn id="25" fill="hold">
                            <p:stCondLst>
                              <p:cond delay="1000"/>
                            </p:stCondLst>
                            <p:childTnLst>
                              <p:par>
                                <p:cTn id="26" presetID="1" presetClass="entr" presetSubtype="0" fill="hold" grpId="0" nodeType="afterEffect">
                                  <p:stCondLst>
                                    <p:cond delay="0"/>
                                  </p:stCondLst>
                                  <p:childTnLst>
                                    <p:set>
                                      <p:cBhvr>
                                        <p:cTn id="27" dur="1" fill="hold">
                                          <p:stCondLst>
                                            <p:cond delay="0"/>
                                          </p:stCondLst>
                                        </p:cTn>
                                        <p:tgtEl>
                                          <p:spTgt spid="24"/>
                                        </p:tgtEl>
                                        <p:attrNameLst>
                                          <p:attrName>style.visibility</p:attrName>
                                        </p:attrNameLst>
                                      </p:cBhvr>
                                      <p:to>
                                        <p:strVal val="visible"/>
                                      </p:to>
                                    </p:set>
                                  </p:childTnLst>
                                </p:cTn>
                              </p:par>
                            </p:childTnLst>
                          </p:cTn>
                        </p:par>
                        <p:par>
                          <p:cTn id="28" fill="hold">
                            <p:stCondLst>
                              <p:cond delay="1000"/>
                            </p:stCondLst>
                            <p:childTnLst>
                              <p:par>
                                <p:cTn id="29" presetID="1" presetClass="entr" presetSubtype="0" fill="hold" grpId="0" nodeType="afterEffect">
                                  <p:stCondLst>
                                    <p:cond delay="0"/>
                                  </p:stCondLst>
                                  <p:childTnLst>
                                    <p:set>
                                      <p:cBhvr>
                                        <p:cTn id="30" dur="1" fill="hold">
                                          <p:stCondLst>
                                            <p:cond delay="0"/>
                                          </p:stCondLst>
                                        </p:cTn>
                                        <p:tgtEl>
                                          <p:spTgt spid="14341"/>
                                        </p:tgtEl>
                                        <p:attrNameLst>
                                          <p:attrName>style.visibility</p:attrName>
                                        </p:attrNameLst>
                                      </p:cBhvr>
                                      <p:to>
                                        <p:strVal val="visible"/>
                                      </p:to>
                                    </p:set>
                                  </p:childTnLst>
                                </p:cTn>
                              </p:par>
                            </p:childTnLst>
                          </p:cTn>
                        </p:par>
                        <p:par>
                          <p:cTn id="31" fill="hold">
                            <p:stCondLst>
                              <p:cond delay="1000"/>
                            </p:stCondLst>
                            <p:childTnLst>
                              <p:par>
                                <p:cTn id="32" presetID="1" presetClass="entr" presetSubtype="0" fill="hold" grpId="0" nodeType="afterEffect">
                                  <p:stCondLst>
                                    <p:cond delay="0"/>
                                  </p:stCondLst>
                                  <p:childTnLst>
                                    <p:set>
                                      <p:cBhvr>
                                        <p:cTn id="33" dur="1" fill="hold">
                                          <p:stCondLst>
                                            <p:cond delay="0"/>
                                          </p:stCondLst>
                                        </p:cTn>
                                        <p:tgtEl>
                                          <p:spTgt spid="28"/>
                                        </p:tgtEl>
                                        <p:attrNameLst>
                                          <p:attrName>style.visibility</p:attrName>
                                        </p:attrNameLst>
                                      </p:cBhvr>
                                      <p:to>
                                        <p:strVal val="visible"/>
                                      </p:to>
                                    </p:set>
                                  </p:childTnLst>
                                </p:cTn>
                              </p:par>
                            </p:childTnLst>
                          </p:cTn>
                        </p:par>
                        <p:par>
                          <p:cTn id="34" fill="hold">
                            <p:stCondLst>
                              <p:cond delay="1000"/>
                            </p:stCondLst>
                            <p:childTnLst>
                              <p:par>
                                <p:cTn id="35" presetID="1" presetClass="entr" presetSubtype="0"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par>
                          <p:cTn id="37" fill="hold">
                            <p:stCondLst>
                              <p:cond delay="1000"/>
                            </p:stCondLst>
                            <p:childTnLst>
                              <p:par>
                                <p:cTn id="38" presetID="1" presetClass="entr" presetSubtype="0" fill="hold" grpId="0" nodeType="afterEffect">
                                  <p:stCondLst>
                                    <p:cond delay="0"/>
                                  </p:stCondLst>
                                  <p:childTnLst>
                                    <p:set>
                                      <p:cBhvr>
                                        <p:cTn id="39" dur="1" fill="hold">
                                          <p:stCondLst>
                                            <p:cond delay="0"/>
                                          </p:stCondLst>
                                        </p:cTn>
                                        <p:tgtEl>
                                          <p:spTgt spid="26"/>
                                        </p:tgtEl>
                                        <p:attrNameLst>
                                          <p:attrName>style.visibility</p:attrName>
                                        </p:attrNameLst>
                                      </p:cBhvr>
                                      <p:to>
                                        <p:strVal val="visible"/>
                                      </p:to>
                                    </p:set>
                                  </p:childTnLst>
                                </p:cTn>
                              </p:par>
                            </p:childTnLst>
                          </p:cTn>
                        </p:par>
                        <p:par>
                          <p:cTn id="40" fill="hold">
                            <p:stCondLst>
                              <p:cond delay="1000"/>
                            </p:stCondLst>
                            <p:childTnLst>
                              <p:par>
                                <p:cTn id="41" presetID="1" presetClass="entr" presetSubtype="0" fill="hold" grpId="0" nodeType="after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par>
                          <p:cTn id="43" fill="hold">
                            <p:stCondLst>
                              <p:cond delay="1000"/>
                            </p:stCondLst>
                            <p:childTnLst>
                              <p:par>
                                <p:cTn id="44" presetID="1" presetClass="entr" presetSubtype="0" fill="hold" grpId="0" nodeType="afterEffect">
                                  <p:stCondLst>
                                    <p:cond delay="0"/>
                                  </p:stCondLst>
                                  <p:childTnLst>
                                    <p:set>
                                      <p:cBhvr>
                                        <p:cTn id="45" dur="1" fill="hold">
                                          <p:stCondLst>
                                            <p:cond delay="0"/>
                                          </p:stCondLst>
                                        </p:cTn>
                                        <p:tgtEl>
                                          <p:spTgt spid="34"/>
                                        </p:tgtEl>
                                        <p:attrNameLst>
                                          <p:attrName>style.visibility</p:attrName>
                                        </p:attrNameLst>
                                      </p:cBhvr>
                                      <p:to>
                                        <p:strVal val="visible"/>
                                      </p:to>
                                    </p:set>
                                  </p:childTnLst>
                                </p:cTn>
                              </p:par>
                            </p:childTnLst>
                          </p:cTn>
                        </p:par>
                        <p:par>
                          <p:cTn id="46" fill="hold">
                            <p:stCondLst>
                              <p:cond delay="1000"/>
                            </p:stCondLst>
                            <p:childTnLst>
                              <p:par>
                                <p:cTn id="47" presetID="1" presetClass="entr" presetSubtype="0" fill="hold" grpId="0" nodeType="after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animBg="1"/>
      <p:bldP spid="3" grpId="0" animBg="1"/>
      <p:bldP spid="4" grpId="0" animBg="1"/>
      <p:bldP spid="15" grpId="0" animBg="1"/>
      <p:bldP spid="17" grpId="0" animBg="1"/>
      <p:bldP spid="20" grpId="0" animBg="1"/>
      <p:bldP spid="21" grpId="0" animBg="1"/>
      <p:bldP spid="23" grpId="0" animBg="1"/>
      <p:bldP spid="24" grpId="0" animBg="1"/>
      <p:bldP spid="26" grpId="0" animBg="1"/>
      <p:bldP spid="27" grpId="0" animBg="1"/>
      <p:bldP spid="28" grpId="0" animBg="1"/>
      <p:bldP spid="29" grpId="0" animBg="1"/>
      <p:bldP spid="34"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53734" y="409651"/>
            <a:ext cx="7886700" cy="994172"/>
          </a:xfrm>
        </p:spPr>
        <p:txBody>
          <a:bodyPr>
            <a:normAutofit/>
          </a:bodyPr>
          <a:lstStyle/>
          <a:p>
            <a:pPr algn="r" defTabSz="457200"/>
            <a:r>
              <a:rPr lang="de-DE" sz="4000" b="1" dirty="0">
                <a:solidFill>
                  <a:srgbClr val="002D56"/>
                </a:solidFill>
                <a:latin typeface="HelveticaNeueLT Com 55 Roman" panose="020B0804020202020204" pitchFamily="34" charset="0"/>
                <a:ea typeface="+mj-ea"/>
              </a:rPr>
              <a:t>Buenas Prácticas SGED</a:t>
            </a:r>
            <a:endParaRPr lang="es-ES" sz="4000" b="1" dirty="0">
              <a:solidFill>
                <a:srgbClr val="002D56"/>
              </a:solidFill>
              <a:latin typeface="HelveticaNeueLT Com 55 Roman" panose="020B0804020202020204" pitchFamily="34" charset="0"/>
              <a:ea typeface="+mj-ea"/>
            </a:endParaRPr>
          </a:p>
        </p:txBody>
      </p:sp>
      <p:sp>
        <p:nvSpPr>
          <p:cNvPr id="55" name="6 Marcador de pie de página"/>
          <p:cNvSpPr>
            <a:spLocks noGrp="1"/>
          </p:cNvSpPr>
          <p:nvPr>
            <p:ph type="ftr" sz="quarter" idx="11"/>
          </p:nvPr>
        </p:nvSpPr>
        <p:spPr bwMode="auto">
          <a:xfrm>
            <a:off x="2562727" y="6356350"/>
            <a:ext cx="4108529"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grpSp>
        <p:nvGrpSpPr>
          <p:cNvPr id="2" name="Grupo 1"/>
          <p:cNvGrpSpPr/>
          <p:nvPr/>
        </p:nvGrpSpPr>
        <p:grpSpPr>
          <a:xfrm>
            <a:off x="1135320" y="1391044"/>
            <a:ext cx="6809087" cy="2916000"/>
            <a:chOff x="1685511" y="1818684"/>
            <a:chExt cx="8847997" cy="3888000"/>
          </a:xfrm>
        </p:grpSpPr>
        <p:sp>
          <p:nvSpPr>
            <p:cNvPr id="52" name="51 Forma libre"/>
            <p:cNvSpPr/>
            <p:nvPr/>
          </p:nvSpPr>
          <p:spPr>
            <a:xfrm>
              <a:off x="1685511" y="2091527"/>
              <a:ext cx="4725525" cy="3330370"/>
            </a:xfrm>
            <a:custGeom>
              <a:avLst/>
              <a:gdLst>
                <a:gd name="connsiteX0" fmla="*/ 0 w 4725525"/>
                <a:gd name="connsiteY0" fmla="*/ 0 h 3330370"/>
                <a:gd name="connsiteX1" fmla="*/ 472552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1 h 3330371"/>
                <a:gd name="connsiteX1" fmla="*/ 3330370 w 4725525"/>
                <a:gd name="connsiteY1" fmla="*/ 0 h 3330371"/>
                <a:gd name="connsiteX2" fmla="*/ 4725525 w 4725525"/>
                <a:gd name="connsiteY2" fmla="*/ 3330371 h 3330371"/>
                <a:gd name="connsiteX3" fmla="*/ 0 w 4725525"/>
                <a:gd name="connsiteY3" fmla="*/ 3330371 h 3330371"/>
                <a:gd name="connsiteX4" fmla="*/ 0 w 4725525"/>
                <a:gd name="connsiteY4" fmla="*/ 1 h 3330371"/>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 name="connsiteX0" fmla="*/ 0 w 4725525"/>
                <a:gd name="connsiteY0" fmla="*/ 0 h 3330370"/>
                <a:gd name="connsiteX1" fmla="*/ 3375375 w 4725525"/>
                <a:gd name="connsiteY1" fmla="*/ 0 h 3330370"/>
                <a:gd name="connsiteX2" fmla="*/ 4725525 w 4725525"/>
                <a:gd name="connsiteY2" fmla="*/ 3330370 h 3330370"/>
                <a:gd name="connsiteX3" fmla="*/ 0 w 4725525"/>
                <a:gd name="connsiteY3" fmla="*/ 3330370 h 3330370"/>
                <a:gd name="connsiteX4" fmla="*/ 0 w 4725525"/>
                <a:gd name="connsiteY4" fmla="*/ 0 h 3330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25525" h="3330370">
                  <a:moveTo>
                    <a:pt x="0" y="0"/>
                  </a:moveTo>
                  <a:lnTo>
                    <a:pt x="3375375" y="0"/>
                  </a:lnTo>
                  <a:cubicBezTo>
                    <a:pt x="637975" y="1334658"/>
                    <a:pt x="3733970" y="2282172"/>
                    <a:pt x="4725525" y="3330370"/>
                  </a:cubicBezTo>
                  <a:lnTo>
                    <a:pt x="0" y="3330370"/>
                  </a:lnTo>
                  <a:lnTo>
                    <a:pt x="0" y="0"/>
                  </a:lnTo>
                  <a:close/>
                </a:path>
              </a:pathLst>
            </a:custGeom>
            <a:solidFill>
              <a:srgbClr val="002060"/>
            </a:solidFill>
            <a:ln w="9525" cap="flat" cmpd="sng">
              <a:solidFill>
                <a:srgbClr val="FFFFFF"/>
              </a:solidFill>
              <a:prstDash val="solid"/>
              <a:round/>
              <a:headEnd type="none" w="med" len="med"/>
              <a:tailEnd type="none" w="med" len="med"/>
            </a:ln>
            <a:effectLst>
              <a:outerShdw blurRad="50800" dist="38100" dir="10800000" algn="r" rotWithShape="0">
                <a:prstClr val="black">
                  <a:alpha val="40000"/>
                </a:prstClr>
              </a:outerShdw>
            </a:effectLst>
          </p:spPr>
          <p:txBody>
            <a:bodyPr/>
            <a:lstStyle/>
            <a:p>
              <a:r>
                <a:rPr lang="es-ES" sz="1200" b="1" dirty="0">
                  <a:solidFill>
                    <a:schemeClr val="bg1"/>
                  </a:solidFill>
                </a:rPr>
                <a:t>Formatos Físicos</a:t>
              </a:r>
            </a:p>
            <a:p>
              <a:pPr marL="171450" lvl="2" indent="-85725" defTabSz="400050">
                <a:lnSpc>
                  <a:spcPct val="90000"/>
                </a:lnSpc>
                <a:spcAft>
                  <a:spcPct val="20000"/>
                </a:spcAft>
                <a:defRPr/>
              </a:pPr>
              <a:endParaRPr lang="es-ES" sz="900" b="1" dirty="0">
                <a:solidFill>
                  <a:schemeClr val="bg1"/>
                </a:solidFill>
                <a:latin typeface="Candara" pitchFamily="34" charset="0"/>
              </a:endParaRPr>
            </a:p>
            <a:p>
              <a:pPr marL="0" lvl="2" defTabSz="400050">
                <a:lnSpc>
                  <a:spcPct val="90000"/>
                </a:lnSpc>
                <a:spcAft>
                  <a:spcPct val="20000"/>
                </a:spcAft>
                <a:defRPr/>
              </a:pPr>
              <a:r>
                <a:rPr lang="es-ES" sz="1200" b="1" dirty="0">
                  <a:solidFill>
                    <a:schemeClr val="bg1"/>
                  </a:solidFill>
                </a:rPr>
                <a:t>Procesos Misionales</a:t>
              </a:r>
            </a:p>
            <a:p>
              <a:pPr marL="0" lvl="2" defTabSz="400050">
                <a:lnSpc>
                  <a:spcPct val="90000"/>
                </a:lnSpc>
                <a:spcAft>
                  <a:spcPct val="20000"/>
                </a:spcAft>
                <a:defRPr/>
              </a:pPr>
              <a:r>
                <a:rPr lang="es-ES" sz="1050" dirty="0">
                  <a:solidFill>
                    <a:schemeClr val="bg1"/>
                  </a:solidFill>
                  <a:latin typeface="Candara" pitchFamily="34" charset="0"/>
                </a:rPr>
                <a:t>+ reducción de costos</a:t>
              </a:r>
              <a:endParaRPr lang="es-ES" sz="825" dirty="0">
                <a:solidFill>
                  <a:schemeClr val="bg1"/>
                </a:solidFill>
                <a:latin typeface="Candara" pitchFamily="34" charset="0"/>
              </a:endParaRPr>
            </a:p>
            <a:p>
              <a:pPr marL="85725" lvl="1" indent="-85725" defTabSz="400050">
                <a:lnSpc>
                  <a:spcPct val="90000"/>
                </a:lnSpc>
                <a:spcAft>
                  <a:spcPct val="20000"/>
                </a:spcAft>
                <a:defRPr/>
              </a:pPr>
              <a:endParaRPr lang="es-ES" sz="900" dirty="0">
                <a:solidFill>
                  <a:schemeClr val="bg1"/>
                </a:solidFill>
                <a:latin typeface="Candara" pitchFamily="34" charset="0"/>
              </a:endParaRPr>
            </a:p>
            <a:p>
              <a:pPr marL="0" lvl="2" defTabSz="400050">
                <a:lnSpc>
                  <a:spcPct val="90000"/>
                </a:lnSpc>
                <a:spcAft>
                  <a:spcPct val="20000"/>
                </a:spcAft>
                <a:defRPr/>
              </a:pPr>
              <a:r>
                <a:rPr lang="es-ES" sz="1200" b="1" dirty="0">
                  <a:solidFill>
                    <a:schemeClr val="bg1"/>
                  </a:solidFill>
                </a:rPr>
                <a:t>Correspondencia</a:t>
              </a:r>
            </a:p>
            <a:p>
              <a:pPr marL="0" lvl="2" defTabSz="400050">
                <a:lnSpc>
                  <a:spcPct val="90000"/>
                </a:lnSpc>
                <a:spcAft>
                  <a:spcPct val="20000"/>
                </a:spcAft>
                <a:defRPr/>
              </a:pPr>
              <a:endParaRPr lang="es-ES" sz="1200" b="1" dirty="0">
                <a:solidFill>
                  <a:schemeClr val="bg1"/>
                </a:solidFill>
              </a:endParaRPr>
            </a:p>
            <a:p>
              <a:pPr marL="0" lvl="2" defTabSz="400050">
                <a:lnSpc>
                  <a:spcPct val="90000"/>
                </a:lnSpc>
                <a:spcAft>
                  <a:spcPct val="20000"/>
                </a:spcAft>
                <a:defRPr/>
              </a:pPr>
              <a:r>
                <a:rPr lang="es-ES" sz="1200" b="1" dirty="0">
                  <a:solidFill>
                    <a:schemeClr val="bg1"/>
                  </a:solidFill>
                </a:rPr>
                <a:t>Datos Personales</a:t>
              </a:r>
            </a:p>
            <a:p>
              <a:pPr marL="0" lvl="2" defTabSz="400050">
                <a:lnSpc>
                  <a:spcPct val="90000"/>
                </a:lnSpc>
                <a:spcAft>
                  <a:spcPct val="20000"/>
                </a:spcAft>
                <a:defRPr/>
              </a:pPr>
              <a:endParaRPr lang="es-ES" sz="1200" b="1" dirty="0">
                <a:solidFill>
                  <a:schemeClr val="bg1"/>
                </a:solidFill>
              </a:endParaRPr>
            </a:p>
            <a:p>
              <a:pPr marL="0" lvl="2" defTabSz="400050">
                <a:lnSpc>
                  <a:spcPct val="90000"/>
                </a:lnSpc>
                <a:spcAft>
                  <a:spcPct val="20000"/>
                </a:spcAft>
                <a:defRPr/>
              </a:pPr>
              <a:r>
                <a:rPr lang="es-ES" sz="1200" b="1" dirty="0">
                  <a:solidFill>
                    <a:schemeClr val="bg1"/>
                  </a:solidFill>
                </a:rPr>
                <a:t>Archivo</a:t>
              </a:r>
            </a:p>
            <a:p>
              <a:pPr marL="0" lvl="2" defTabSz="400050">
                <a:lnSpc>
                  <a:spcPct val="90000"/>
                </a:lnSpc>
                <a:spcAft>
                  <a:spcPct val="20000"/>
                </a:spcAft>
                <a:defRPr/>
              </a:pPr>
              <a:endParaRPr lang="es-ES" sz="1200" b="1" dirty="0">
                <a:solidFill>
                  <a:schemeClr val="bg1"/>
                </a:solidFill>
              </a:endParaRPr>
            </a:p>
            <a:p>
              <a:pPr marL="0" lvl="2" defTabSz="400050">
                <a:lnSpc>
                  <a:spcPct val="90000"/>
                </a:lnSpc>
                <a:spcAft>
                  <a:spcPct val="20000"/>
                </a:spcAft>
                <a:defRPr/>
              </a:pPr>
              <a:r>
                <a:rPr lang="es-ES" sz="1200" b="1" dirty="0">
                  <a:solidFill>
                    <a:schemeClr val="bg1"/>
                  </a:solidFill>
                </a:rPr>
                <a:t>Uso de Tecnología</a:t>
              </a:r>
            </a:p>
            <a:p>
              <a:pPr marL="0" lvl="2" defTabSz="400050">
                <a:lnSpc>
                  <a:spcPct val="90000"/>
                </a:lnSpc>
                <a:spcAft>
                  <a:spcPct val="20000"/>
                </a:spcAft>
                <a:defRPr/>
              </a:pPr>
              <a:r>
                <a:rPr lang="es-ES" sz="900" dirty="0">
                  <a:solidFill>
                    <a:schemeClr val="bg1"/>
                  </a:solidFill>
                  <a:latin typeface="Candara" pitchFamily="34" charset="0"/>
                </a:rPr>
                <a:t>Web 4.0 +</a:t>
              </a:r>
            </a:p>
          </p:txBody>
        </p:sp>
        <p:sp>
          <p:nvSpPr>
            <p:cNvPr id="50" name="49 Forma libre"/>
            <p:cNvSpPr/>
            <p:nvPr/>
          </p:nvSpPr>
          <p:spPr>
            <a:xfrm>
              <a:off x="6670322" y="3126642"/>
              <a:ext cx="3863186" cy="2295255"/>
            </a:xfrm>
            <a:custGeom>
              <a:avLst/>
              <a:gdLst>
                <a:gd name="connsiteX0" fmla="*/ 0 w 1710190"/>
                <a:gd name="connsiteY0" fmla="*/ 0 h 855095"/>
                <a:gd name="connsiteX1" fmla="*/ 1710190 w 1710190"/>
                <a:gd name="connsiteY1" fmla="*/ 0 h 855095"/>
                <a:gd name="connsiteX2" fmla="*/ 1710190 w 1710190"/>
                <a:gd name="connsiteY2" fmla="*/ 855095 h 855095"/>
                <a:gd name="connsiteX3" fmla="*/ 0 w 1710190"/>
                <a:gd name="connsiteY3" fmla="*/ 855095 h 855095"/>
                <a:gd name="connsiteX4" fmla="*/ 0 w 1710190"/>
                <a:gd name="connsiteY4" fmla="*/ 0 h 855095"/>
                <a:gd name="connsiteX0" fmla="*/ 165502 w 1710190"/>
                <a:gd name="connsiteY0" fmla="*/ 0 h 855095"/>
                <a:gd name="connsiteX1" fmla="*/ 1710190 w 1710190"/>
                <a:gd name="connsiteY1" fmla="*/ 0 h 855095"/>
                <a:gd name="connsiteX2" fmla="*/ 1710190 w 1710190"/>
                <a:gd name="connsiteY2" fmla="*/ 855095 h 855095"/>
                <a:gd name="connsiteX3" fmla="*/ 0 w 1710190"/>
                <a:gd name="connsiteY3" fmla="*/ 855095 h 855095"/>
                <a:gd name="connsiteX4" fmla="*/ 165502 w 1710190"/>
                <a:gd name="connsiteY4" fmla="*/ 0 h 855095"/>
                <a:gd name="connsiteX0" fmla="*/ 110335 w 1655023"/>
                <a:gd name="connsiteY0" fmla="*/ 0 h 855095"/>
                <a:gd name="connsiteX1" fmla="*/ 1655023 w 1655023"/>
                <a:gd name="connsiteY1" fmla="*/ 0 h 855095"/>
                <a:gd name="connsiteX2" fmla="*/ 1655023 w 1655023"/>
                <a:gd name="connsiteY2" fmla="*/ 855095 h 855095"/>
                <a:gd name="connsiteX3" fmla="*/ 0 w 1655023"/>
                <a:gd name="connsiteY3" fmla="*/ 819466 h 855095"/>
                <a:gd name="connsiteX4" fmla="*/ 110335 w 1655023"/>
                <a:gd name="connsiteY4" fmla="*/ 0 h 855095"/>
                <a:gd name="connsiteX0" fmla="*/ 0 w 1762432"/>
                <a:gd name="connsiteY0" fmla="*/ 0 h 878760"/>
                <a:gd name="connsiteX1" fmla="*/ 1762432 w 1762432"/>
                <a:gd name="connsiteY1" fmla="*/ 23665 h 878760"/>
                <a:gd name="connsiteX2" fmla="*/ 1762432 w 1762432"/>
                <a:gd name="connsiteY2" fmla="*/ 878760 h 878760"/>
                <a:gd name="connsiteX3" fmla="*/ 107409 w 1762432"/>
                <a:gd name="connsiteY3" fmla="*/ 843131 h 878760"/>
                <a:gd name="connsiteX4" fmla="*/ 0 w 1762432"/>
                <a:gd name="connsiteY4" fmla="*/ 0 h 878760"/>
                <a:gd name="connsiteX0" fmla="*/ 0 w 1762432"/>
                <a:gd name="connsiteY0" fmla="*/ 0 h 878760"/>
                <a:gd name="connsiteX1" fmla="*/ 1762432 w 1762432"/>
                <a:gd name="connsiteY1" fmla="*/ 23665 h 878760"/>
                <a:gd name="connsiteX2" fmla="*/ 1762432 w 1762432"/>
                <a:gd name="connsiteY2" fmla="*/ 878760 h 878760"/>
                <a:gd name="connsiteX3" fmla="*/ 107409 w 1762432"/>
                <a:gd name="connsiteY3" fmla="*/ 843131 h 878760"/>
                <a:gd name="connsiteX4" fmla="*/ 0 w 1762432"/>
                <a:gd name="connsiteY4" fmla="*/ 0 h 878760"/>
                <a:gd name="connsiteX0" fmla="*/ 0 w 1762432"/>
                <a:gd name="connsiteY0" fmla="*/ 0 h 878760"/>
                <a:gd name="connsiteX1" fmla="*/ 1762432 w 1762432"/>
                <a:gd name="connsiteY1" fmla="*/ 23665 h 878760"/>
                <a:gd name="connsiteX2" fmla="*/ 1762432 w 1762432"/>
                <a:gd name="connsiteY2" fmla="*/ 878760 h 878760"/>
                <a:gd name="connsiteX3" fmla="*/ 107409 w 1762432"/>
                <a:gd name="connsiteY3" fmla="*/ 878760 h 878760"/>
                <a:gd name="connsiteX4" fmla="*/ 0 w 1762432"/>
                <a:gd name="connsiteY4" fmla="*/ 0 h 878760"/>
                <a:gd name="connsiteX0" fmla="*/ 465435 w 2227867"/>
                <a:gd name="connsiteY0" fmla="*/ 0 h 878760"/>
                <a:gd name="connsiteX1" fmla="*/ 2227867 w 2227867"/>
                <a:gd name="connsiteY1" fmla="*/ 23665 h 878760"/>
                <a:gd name="connsiteX2" fmla="*/ 2227867 w 2227867"/>
                <a:gd name="connsiteY2" fmla="*/ 878760 h 878760"/>
                <a:gd name="connsiteX3" fmla="*/ 35803 w 2227867"/>
                <a:gd name="connsiteY3" fmla="*/ 878760 h 878760"/>
                <a:gd name="connsiteX4" fmla="*/ 465435 w 2227867"/>
                <a:gd name="connsiteY4" fmla="*/ 0 h 878760"/>
                <a:gd name="connsiteX0" fmla="*/ 429632 w 2192064"/>
                <a:gd name="connsiteY0" fmla="*/ 0 h 878760"/>
                <a:gd name="connsiteX1" fmla="*/ 2192064 w 2192064"/>
                <a:gd name="connsiteY1" fmla="*/ 23665 h 878760"/>
                <a:gd name="connsiteX2" fmla="*/ 2192064 w 2192064"/>
                <a:gd name="connsiteY2" fmla="*/ 878760 h 878760"/>
                <a:gd name="connsiteX3" fmla="*/ 0 w 2192064"/>
                <a:gd name="connsiteY3" fmla="*/ 878760 h 878760"/>
                <a:gd name="connsiteX4" fmla="*/ 429632 w 2192064"/>
                <a:gd name="connsiteY4" fmla="*/ 0 h 878760"/>
                <a:gd name="connsiteX0" fmla="*/ 429632 w 2192064"/>
                <a:gd name="connsiteY0" fmla="*/ 0 h 878760"/>
                <a:gd name="connsiteX1" fmla="*/ 2192064 w 2192064"/>
                <a:gd name="connsiteY1" fmla="*/ 23665 h 878760"/>
                <a:gd name="connsiteX2" fmla="*/ 2192064 w 2192064"/>
                <a:gd name="connsiteY2" fmla="*/ 878760 h 878760"/>
                <a:gd name="connsiteX3" fmla="*/ 0 w 2192064"/>
                <a:gd name="connsiteY3" fmla="*/ 878760 h 878760"/>
                <a:gd name="connsiteX4" fmla="*/ 429632 w 2192064"/>
                <a:gd name="connsiteY4" fmla="*/ 0 h 878760"/>
                <a:gd name="connsiteX0" fmla="*/ 429632 w 2192064"/>
                <a:gd name="connsiteY0" fmla="*/ 0 h 878760"/>
                <a:gd name="connsiteX1" fmla="*/ 2192064 w 2192064"/>
                <a:gd name="connsiteY1" fmla="*/ 23665 h 878760"/>
                <a:gd name="connsiteX2" fmla="*/ 2192064 w 2192064"/>
                <a:gd name="connsiteY2" fmla="*/ 878760 h 878760"/>
                <a:gd name="connsiteX3" fmla="*/ 0 w 2192064"/>
                <a:gd name="connsiteY3" fmla="*/ 878760 h 878760"/>
                <a:gd name="connsiteX4" fmla="*/ 429632 w 2192064"/>
                <a:gd name="connsiteY4" fmla="*/ 0 h 878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2064" h="878760">
                  <a:moveTo>
                    <a:pt x="429632" y="0"/>
                  </a:moveTo>
                  <a:lnTo>
                    <a:pt x="2192064" y="23665"/>
                  </a:lnTo>
                  <a:lnTo>
                    <a:pt x="2192064" y="878760"/>
                  </a:lnTo>
                  <a:lnTo>
                    <a:pt x="0" y="878760"/>
                  </a:lnTo>
                  <a:cubicBezTo>
                    <a:pt x="608105" y="647591"/>
                    <a:pt x="884447" y="298391"/>
                    <a:pt x="429632" y="0"/>
                  </a:cubicBezTo>
                  <a:close/>
                </a:path>
              </a:pathLst>
            </a:custGeom>
            <a:solidFill>
              <a:srgbClr val="002060"/>
            </a:solidFill>
            <a:ln w="9525" cap="flat" cmpd="sng">
              <a:solidFill>
                <a:srgbClr val="FFFFFF"/>
              </a:solidFill>
              <a:prstDash val="solid"/>
              <a:round/>
              <a:headEnd/>
              <a:tailEnd/>
            </a:ln>
            <a:effectLst>
              <a:outerShdw blurRad="50800" dist="38100" algn="l" rotWithShape="0">
                <a:prstClr val="black">
                  <a:alpha val="40000"/>
                </a:prstClr>
              </a:outerShdw>
            </a:effectLst>
          </p:spPr>
          <p:txBody>
            <a:bodyPr lIns="0" rIns="54000"/>
            <a:lstStyle/>
            <a:p>
              <a:pPr algn="r"/>
              <a:r>
                <a:rPr lang="es-ES" sz="1200" b="1" dirty="0">
                  <a:solidFill>
                    <a:schemeClr val="bg1"/>
                  </a:solidFill>
                </a:rPr>
                <a:t>Formatos Electrónicos</a:t>
              </a:r>
            </a:p>
            <a:p>
              <a:pPr algn="r"/>
              <a:endParaRPr lang="es-ES" sz="1200" b="1" dirty="0">
                <a:solidFill>
                  <a:schemeClr val="bg1"/>
                </a:solidFill>
              </a:endParaRPr>
            </a:p>
            <a:p>
              <a:pPr algn="r"/>
              <a:r>
                <a:rPr lang="es-ES" sz="900" dirty="0">
                  <a:solidFill>
                    <a:schemeClr val="bg1"/>
                  </a:solidFill>
                  <a:latin typeface="Candara" pitchFamily="34" charset="0"/>
                </a:rPr>
                <a:t>Racionalización</a:t>
              </a:r>
            </a:p>
            <a:p>
              <a:pPr marL="171450" lvl="2" indent="-85725" algn="r" defTabSz="400050">
                <a:lnSpc>
                  <a:spcPct val="90000"/>
                </a:lnSpc>
                <a:spcAft>
                  <a:spcPct val="20000"/>
                </a:spcAft>
                <a:defRPr/>
              </a:pPr>
              <a:r>
                <a:rPr lang="es-ES" sz="900" dirty="0">
                  <a:solidFill>
                    <a:schemeClr val="bg1"/>
                  </a:solidFill>
                  <a:latin typeface="Candara" pitchFamily="34" charset="0"/>
                </a:rPr>
                <a:t>Optimización/Reducción plazos</a:t>
              </a:r>
            </a:p>
            <a:p>
              <a:pPr marL="171450" lvl="2" indent="-85725" algn="r" defTabSz="400050">
                <a:lnSpc>
                  <a:spcPct val="90000"/>
                </a:lnSpc>
                <a:spcAft>
                  <a:spcPct val="20000"/>
                </a:spcAft>
                <a:defRPr/>
              </a:pPr>
              <a:r>
                <a:rPr lang="es-ES" sz="900" dirty="0">
                  <a:solidFill>
                    <a:schemeClr val="bg1"/>
                  </a:solidFill>
                  <a:latin typeface="Candara" pitchFamily="34" charset="0"/>
                </a:rPr>
                <a:t>Buenas practicas</a:t>
              </a:r>
            </a:p>
            <a:p>
              <a:pPr marL="171450" lvl="2" indent="-85725" algn="r" defTabSz="400050">
                <a:lnSpc>
                  <a:spcPct val="90000"/>
                </a:lnSpc>
                <a:spcAft>
                  <a:spcPct val="20000"/>
                </a:spcAft>
                <a:defRPr/>
              </a:pPr>
              <a:endParaRPr lang="es-ES" sz="900" dirty="0">
                <a:solidFill>
                  <a:schemeClr val="bg1"/>
                </a:solidFill>
                <a:latin typeface="Candara" pitchFamily="34" charset="0"/>
              </a:endParaRPr>
            </a:p>
            <a:p>
              <a:pPr marL="171450" lvl="2" indent="-85725" algn="r" defTabSz="400050">
                <a:lnSpc>
                  <a:spcPct val="90000"/>
                </a:lnSpc>
                <a:spcAft>
                  <a:spcPct val="20000"/>
                </a:spcAft>
                <a:defRPr/>
              </a:pPr>
              <a:r>
                <a:rPr lang="es-ES" sz="1200" b="1" dirty="0">
                  <a:solidFill>
                    <a:schemeClr val="bg1"/>
                  </a:solidFill>
                </a:rPr>
                <a:t>Transparencia</a:t>
              </a:r>
            </a:p>
            <a:p>
              <a:pPr marL="171450" lvl="2" indent="-85725" algn="r" defTabSz="400050">
                <a:lnSpc>
                  <a:spcPct val="90000"/>
                </a:lnSpc>
                <a:spcAft>
                  <a:spcPct val="20000"/>
                </a:spcAft>
                <a:defRPr/>
              </a:pPr>
              <a:endParaRPr lang="es-ES" sz="1200" b="1" dirty="0">
                <a:solidFill>
                  <a:schemeClr val="bg1"/>
                </a:solidFill>
              </a:endParaRPr>
            </a:p>
            <a:p>
              <a:pPr marL="171450" lvl="2" indent="-85725" algn="r" defTabSz="400050">
                <a:lnSpc>
                  <a:spcPct val="90000"/>
                </a:lnSpc>
                <a:spcAft>
                  <a:spcPct val="20000"/>
                </a:spcAft>
                <a:defRPr/>
              </a:pPr>
              <a:r>
                <a:rPr lang="es-ES" sz="1200" b="1" dirty="0">
                  <a:solidFill>
                    <a:schemeClr val="bg1"/>
                  </a:solidFill>
                </a:rPr>
                <a:t>Acceso a la Información</a:t>
              </a:r>
            </a:p>
          </p:txBody>
        </p:sp>
        <p:grpSp>
          <p:nvGrpSpPr>
            <p:cNvPr id="26" name="Group 16"/>
            <p:cNvGrpSpPr>
              <a:grpSpLocks/>
            </p:cNvGrpSpPr>
            <p:nvPr/>
          </p:nvGrpSpPr>
          <p:grpSpPr bwMode="auto">
            <a:xfrm rot="-768746">
              <a:off x="3696236" y="1818684"/>
              <a:ext cx="4248000" cy="3888000"/>
              <a:chOff x="3036" y="1063"/>
              <a:chExt cx="1770" cy="1952"/>
            </a:xfrm>
            <a:solidFill>
              <a:srgbClr val="C00000"/>
            </a:solidFill>
            <a:effectLst>
              <a:outerShdw blurRad="50800" dist="38100" dir="8100000" algn="tr" rotWithShape="0">
                <a:prstClr val="black">
                  <a:alpha val="40000"/>
                </a:prstClr>
              </a:outerShdw>
            </a:effectLst>
          </p:grpSpPr>
          <p:sp>
            <p:nvSpPr>
              <p:cNvPr id="35" name="Freeform 17"/>
              <p:cNvSpPr>
                <a:spLocks/>
              </p:cNvSpPr>
              <p:nvPr/>
            </p:nvSpPr>
            <p:spPr bwMode="gray">
              <a:xfrm>
                <a:off x="3334" y="1063"/>
                <a:ext cx="490" cy="241"/>
              </a:xfrm>
              <a:custGeom>
                <a:avLst/>
                <a:gdLst/>
                <a:ahLst/>
                <a:cxnLst>
                  <a:cxn ang="0">
                    <a:pos x="221" y="373"/>
                  </a:cxn>
                  <a:cxn ang="0">
                    <a:pos x="798" y="244"/>
                  </a:cxn>
                  <a:cxn ang="0">
                    <a:pos x="785" y="135"/>
                  </a:cxn>
                  <a:cxn ang="0">
                    <a:pos x="0" y="81"/>
                  </a:cxn>
                  <a:cxn ang="0">
                    <a:pos x="199" y="393"/>
                  </a:cxn>
                  <a:cxn ang="0">
                    <a:pos x="221" y="373"/>
                  </a:cxn>
                </a:cxnLst>
                <a:rect l="0" t="0" r="r" b="b"/>
                <a:pathLst>
                  <a:path w="798" h="393">
                    <a:moveTo>
                      <a:pt x="221" y="373"/>
                    </a:moveTo>
                    <a:cubicBezTo>
                      <a:pt x="372" y="247"/>
                      <a:pt x="575" y="207"/>
                      <a:pt x="798" y="244"/>
                    </a:cubicBezTo>
                    <a:cubicBezTo>
                      <a:pt x="785" y="135"/>
                      <a:pt x="785" y="135"/>
                      <a:pt x="785" y="135"/>
                    </a:cubicBezTo>
                    <a:cubicBezTo>
                      <a:pt x="498" y="23"/>
                      <a:pt x="223" y="0"/>
                      <a:pt x="0" y="81"/>
                    </a:cubicBezTo>
                    <a:cubicBezTo>
                      <a:pt x="199" y="393"/>
                      <a:pt x="199" y="393"/>
                      <a:pt x="199" y="393"/>
                    </a:cubicBezTo>
                    <a:cubicBezTo>
                      <a:pt x="206" y="386"/>
                      <a:pt x="213" y="379"/>
                      <a:pt x="221" y="373"/>
                    </a:cubicBezTo>
                    <a:close/>
                  </a:path>
                </a:pathLst>
              </a:custGeom>
              <a:grpFill/>
              <a:ln w="9525" cap="flat" cmpd="sng">
                <a:solidFill>
                  <a:srgbClr val="FFFFFF"/>
                </a:solidFill>
                <a:prstDash val="solid"/>
                <a:round/>
                <a:headEnd/>
                <a:tailEnd/>
              </a:ln>
              <a:effectLst/>
            </p:spPr>
            <p:txBody>
              <a:bodyPr/>
              <a:lstStyle/>
              <a:p>
                <a:endParaRPr lang="es-ES"/>
              </a:p>
            </p:txBody>
          </p:sp>
          <p:sp>
            <p:nvSpPr>
              <p:cNvPr id="38" name="Freeform 18"/>
              <p:cNvSpPr>
                <a:spLocks/>
              </p:cNvSpPr>
              <p:nvPr/>
            </p:nvSpPr>
            <p:spPr bwMode="gray">
              <a:xfrm>
                <a:off x="4613" y="1867"/>
                <a:ext cx="193" cy="649"/>
              </a:xfrm>
              <a:custGeom>
                <a:avLst/>
                <a:gdLst/>
                <a:ahLst/>
                <a:cxnLst>
                  <a:cxn ang="0">
                    <a:pos x="0" y="0"/>
                  </a:cxn>
                  <a:cxn ang="0">
                    <a:pos x="112" y="952"/>
                  </a:cxn>
                  <a:cxn ang="0">
                    <a:pos x="300" y="1055"/>
                  </a:cxn>
                  <a:cxn ang="0">
                    <a:pos x="0" y="0"/>
                  </a:cxn>
                </a:cxnLst>
                <a:rect l="0" t="0" r="r" b="b"/>
                <a:pathLst>
                  <a:path w="314" h="1055">
                    <a:moveTo>
                      <a:pt x="0" y="0"/>
                    </a:moveTo>
                    <a:cubicBezTo>
                      <a:pt x="167" y="345"/>
                      <a:pt x="209" y="694"/>
                      <a:pt x="112" y="952"/>
                    </a:cubicBezTo>
                    <a:cubicBezTo>
                      <a:pt x="300" y="1055"/>
                      <a:pt x="300" y="1055"/>
                      <a:pt x="300" y="1055"/>
                    </a:cubicBezTo>
                    <a:cubicBezTo>
                      <a:pt x="314" y="740"/>
                      <a:pt x="210" y="366"/>
                      <a:pt x="0" y="0"/>
                    </a:cubicBezTo>
                    <a:close/>
                  </a:path>
                </a:pathLst>
              </a:custGeom>
              <a:grpFill/>
              <a:ln w="9525" cap="flat" cmpd="sng">
                <a:solidFill>
                  <a:srgbClr val="FFFFFF"/>
                </a:solidFill>
                <a:prstDash val="solid"/>
                <a:round/>
                <a:headEnd/>
                <a:tailEnd/>
              </a:ln>
              <a:effectLst/>
            </p:spPr>
            <p:txBody>
              <a:bodyPr/>
              <a:lstStyle/>
              <a:p>
                <a:endParaRPr lang="es-ES"/>
              </a:p>
            </p:txBody>
          </p:sp>
          <p:sp>
            <p:nvSpPr>
              <p:cNvPr id="39" name="Freeform 19"/>
              <p:cNvSpPr>
                <a:spLocks/>
              </p:cNvSpPr>
              <p:nvPr/>
            </p:nvSpPr>
            <p:spPr bwMode="gray">
              <a:xfrm>
                <a:off x="4368" y="2453"/>
                <a:ext cx="430" cy="494"/>
              </a:xfrm>
              <a:custGeom>
                <a:avLst/>
                <a:gdLst/>
                <a:ahLst/>
                <a:cxnLst>
                  <a:cxn ang="0">
                    <a:pos x="511" y="0"/>
                  </a:cxn>
                  <a:cxn ang="0">
                    <a:pos x="334" y="255"/>
                  </a:cxn>
                  <a:cxn ang="0">
                    <a:pos x="0" y="392"/>
                  </a:cxn>
                  <a:cxn ang="0">
                    <a:pos x="279" y="804"/>
                  </a:cxn>
                  <a:cxn ang="0">
                    <a:pos x="433" y="707"/>
                  </a:cxn>
                  <a:cxn ang="0">
                    <a:pos x="699" y="103"/>
                  </a:cxn>
                  <a:cxn ang="0">
                    <a:pos x="511" y="0"/>
                  </a:cxn>
                </a:cxnLst>
                <a:rect l="0" t="0" r="r" b="b"/>
                <a:pathLst>
                  <a:path w="699" h="804">
                    <a:moveTo>
                      <a:pt x="511" y="0"/>
                    </a:moveTo>
                    <a:cubicBezTo>
                      <a:pt x="474" y="100"/>
                      <a:pt x="415" y="187"/>
                      <a:pt x="334" y="255"/>
                    </a:cubicBezTo>
                    <a:cubicBezTo>
                      <a:pt x="241" y="333"/>
                      <a:pt x="127" y="378"/>
                      <a:pt x="0" y="392"/>
                    </a:cubicBezTo>
                    <a:cubicBezTo>
                      <a:pt x="279" y="804"/>
                      <a:pt x="279" y="804"/>
                      <a:pt x="279" y="804"/>
                    </a:cubicBezTo>
                    <a:cubicBezTo>
                      <a:pt x="335" y="778"/>
                      <a:pt x="386" y="746"/>
                      <a:pt x="433" y="707"/>
                    </a:cubicBezTo>
                    <a:cubicBezTo>
                      <a:pt x="601" y="567"/>
                      <a:pt x="687" y="354"/>
                      <a:pt x="699" y="103"/>
                    </a:cubicBezTo>
                    <a:lnTo>
                      <a:pt x="511" y="0"/>
                    </a:lnTo>
                    <a:close/>
                  </a:path>
                </a:pathLst>
              </a:custGeom>
              <a:grpFill/>
              <a:ln w="9525" cap="flat" cmpd="sng">
                <a:solidFill>
                  <a:srgbClr val="FFFFFF"/>
                </a:solidFill>
                <a:prstDash val="solid"/>
                <a:round/>
                <a:headEnd type="none" w="med" len="med"/>
                <a:tailEnd type="none" w="med" len="med"/>
              </a:ln>
              <a:effectLst/>
            </p:spPr>
            <p:txBody>
              <a:bodyPr/>
              <a:lstStyle/>
              <a:p>
                <a:endParaRPr lang="es-ES"/>
              </a:p>
            </p:txBody>
          </p:sp>
          <p:sp>
            <p:nvSpPr>
              <p:cNvPr id="40" name="Freeform 20"/>
              <p:cNvSpPr>
                <a:spLocks/>
              </p:cNvSpPr>
              <p:nvPr/>
            </p:nvSpPr>
            <p:spPr bwMode="gray">
              <a:xfrm>
                <a:off x="3816" y="1146"/>
                <a:ext cx="388" cy="235"/>
              </a:xfrm>
              <a:custGeom>
                <a:avLst/>
                <a:gdLst/>
                <a:ahLst/>
                <a:cxnLst>
                  <a:cxn ang="0">
                    <a:pos x="631" y="382"/>
                  </a:cxn>
                  <a:cxn ang="0">
                    <a:pos x="0" y="0"/>
                  </a:cxn>
                  <a:cxn ang="0">
                    <a:pos x="13" y="109"/>
                  </a:cxn>
                  <a:cxn ang="0">
                    <a:pos x="631" y="382"/>
                  </a:cxn>
                </a:cxnLst>
                <a:rect l="0" t="0" r="r" b="b"/>
                <a:pathLst>
                  <a:path w="631" h="382">
                    <a:moveTo>
                      <a:pt x="631" y="382"/>
                    </a:moveTo>
                    <a:cubicBezTo>
                      <a:pt x="426" y="211"/>
                      <a:pt x="210" y="82"/>
                      <a:pt x="0" y="0"/>
                    </a:cubicBezTo>
                    <a:cubicBezTo>
                      <a:pt x="13" y="109"/>
                      <a:pt x="13" y="109"/>
                      <a:pt x="13" y="109"/>
                    </a:cubicBezTo>
                    <a:cubicBezTo>
                      <a:pt x="212" y="141"/>
                      <a:pt x="427" y="235"/>
                      <a:pt x="631" y="382"/>
                    </a:cubicBezTo>
                    <a:close/>
                  </a:path>
                </a:pathLst>
              </a:custGeom>
              <a:grpFill/>
              <a:ln w="9525" cap="flat" cmpd="sng">
                <a:solidFill>
                  <a:srgbClr val="FFFFFF"/>
                </a:solidFill>
                <a:prstDash val="solid"/>
                <a:round/>
                <a:headEnd/>
                <a:tailEnd/>
              </a:ln>
              <a:effectLst/>
            </p:spPr>
            <p:txBody>
              <a:bodyPr/>
              <a:lstStyle/>
              <a:p>
                <a:endParaRPr lang="es-ES"/>
              </a:p>
            </p:txBody>
          </p:sp>
          <p:sp>
            <p:nvSpPr>
              <p:cNvPr id="41" name="Freeform 21"/>
              <p:cNvSpPr>
                <a:spLocks/>
              </p:cNvSpPr>
              <p:nvPr/>
            </p:nvSpPr>
            <p:spPr bwMode="gray">
              <a:xfrm>
                <a:off x="3523" y="2378"/>
                <a:ext cx="469" cy="535"/>
              </a:xfrm>
              <a:custGeom>
                <a:avLst/>
                <a:gdLst/>
                <a:ahLst/>
                <a:cxnLst>
                  <a:cxn ang="0">
                    <a:pos x="245" y="0"/>
                  </a:cxn>
                  <a:cxn ang="0">
                    <a:pos x="0" y="340"/>
                  </a:cxn>
                  <a:cxn ang="0">
                    <a:pos x="764" y="870"/>
                  </a:cxn>
                  <a:cxn ang="0">
                    <a:pos x="722" y="362"/>
                  </a:cxn>
                  <a:cxn ang="0">
                    <a:pos x="245" y="0"/>
                  </a:cxn>
                </a:cxnLst>
                <a:rect l="0" t="0" r="r" b="b"/>
                <a:pathLst>
                  <a:path w="764" h="870">
                    <a:moveTo>
                      <a:pt x="245" y="0"/>
                    </a:moveTo>
                    <a:cubicBezTo>
                      <a:pt x="0" y="340"/>
                      <a:pt x="0" y="340"/>
                      <a:pt x="0" y="340"/>
                    </a:cubicBezTo>
                    <a:cubicBezTo>
                      <a:pt x="241" y="580"/>
                      <a:pt x="506" y="760"/>
                      <a:pt x="764" y="870"/>
                    </a:cubicBezTo>
                    <a:cubicBezTo>
                      <a:pt x="722" y="362"/>
                      <a:pt x="722" y="362"/>
                      <a:pt x="722" y="362"/>
                    </a:cubicBezTo>
                    <a:cubicBezTo>
                      <a:pt x="557" y="275"/>
                      <a:pt x="394" y="153"/>
                      <a:pt x="245" y="0"/>
                    </a:cubicBezTo>
                    <a:close/>
                  </a:path>
                </a:pathLst>
              </a:custGeom>
              <a:grpFill/>
              <a:ln w="9525" cap="flat" cmpd="sng">
                <a:solidFill>
                  <a:srgbClr val="FFFFFF"/>
                </a:solidFill>
                <a:prstDash val="solid"/>
                <a:round/>
                <a:headEnd type="none" w="med" len="med"/>
                <a:tailEnd type="none" w="med" len="med"/>
              </a:ln>
              <a:effectLst/>
            </p:spPr>
            <p:txBody>
              <a:bodyPr/>
              <a:lstStyle/>
              <a:p>
                <a:endParaRPr lang="es-ES"/>
              </a:p>
            </p:txBody>
          </p:sp>
          <p:sp>
            <p:nvSpPr>
              <p:cNvPr id="42" name="Freeform 22"/>
              <p:cNvSpPr>
                <a:spLocks/>
              </p:cNvSpPr>
              <p:nvPr/>
            </p:nvSpPr>
            <p:spPr bwMode="gray">
              <a:xfrm>
                <a:off x="3178" y="2082"/>
                <a:ext cx="495" cy="505"/>
              </a:xfrm>
              <a:custGeom>
                <a:avLst/>
                <a:gdLst/>
                <a:ahLst/>
                <a:cxnLst>
                  <a:cxn ang="0">
                    <a:pos x="692" y="355"/>
                  </a:cxn>
                  <a:cxn ang="0">
                    <a:pos x="450" y="0"/>
                  </a:cxn>
                  <a:cxn ang="0">
                    <a:pos x="0" y="46"/>
                  </a:cxn>
                  <a:cxn ang="0">
                    <a:pos x="377" y="621"/>
                  </a:cxn>
                  <a:cxn ang="0">
                    <a:pos x="560" y="820"/>
                  </a:cxn>
                  <a:cxn ang="0">
                    <a:pos x="805" y="480"/>
                  </a:cxn>
                  <a:cxn ang="0">
                    <a:pos x="692" y="355"/>
                  </a:cxn>
                </a:cxnLst>
                <a:rect l="0" t="0" r="r" b="b"/>
                <a:pathLst>
                  <a:path w="805" h="820">
                    <a:moveTo>
                      <a:pt x="692" y="355"/>
                    </a:moveTo>
                    <a:cubicBezTo>
                      <a:pt x="596" y="241"/>
                      <a:pt x="515" y="121"/>
                      <a:pt x="450" y="0"/>
                    </a:cubicBezTo>
                    <a:cubicBezTo>
                      <a:pt x="0" y="46"/>
                      <a:pt x="0" y="46"/>
                      <a:pt x="0" y="46"/>
                    </a:cubicBezTo>
                    <a:cubicBezTo>
                      <a:pt x="96" y="241"/>
                      <a:pt x="222" y="436"/>
                      <a:pt x="377" y="621"/>
                    </a:cubicBezTo>
                    <a:cubicBezTo>
                      <a:pt x="436" y="691"/>
                      <a:pt x="497" y="757"/>
                      <a:pt x="560" y="820"/>
                    </a:cubicBezTo>
                    <a:cubicBezTo>
                      <a:pt x="805" y="480"/>
                      <a:pt x="805" y="480"/>
                      <a:pt x="805" y="480"/>
                    </a:cubicBezTo>
                    <a:cubicBezTo>
                      <a:pt x="766" y="440"/>
                      <a:pt x="729" y="399"/>
                      <a:pt x="692" y="355"/>
                    </a:cubicBezTo>
                    <a:close/>
                  </a:path>
                </a:pathLst>
              </a:custGeom>
              <a:grpFill/>
              <a:ln w="9525" cap="flat" cmpd="sng">
                <a:solidFill>
                  <a:srgbClr val="FFFFFF"/>
                </a:solidFill>
                <a:prstDash val="solid"/>
                <a:round/>
                <a:headEnd/>
                <a:tailEnd/>
              </a:ln>
              <a:effectLst/>
            </p:spPr>
            <p:txBody>
              <a:bodyPr/>
              <a:lstStyle/>
              <a:p>
                <a:endParaRPr lang="es-ES"/>
              </a:p>
            </p:txBody>
          </p:sp>
          <p:sp>
            <p:nvSpPr>
              <p:cNvPr id="43" name="Freeform 23"/>
              <p:cNvSpPr>
                <a:spLocks/>
              </p:cNvSpPr>
              <p:nvPr/>
            </p:nvSpPr>
            <p:spPr bwMode="gray">
              <a:xfrm>
                <a:off x="3966" y="2600"/>
                <a:ext cx="574" cy="415"/>
              </a:xfrm>
              <a:custGeom>
                <a:avLst/>
                <a:gdLst/>
                <a:ahLst/>
                <a:cxnLst>
                  <a:cxn ang="0">
                    <a:pos x="0" y="0"/>
                  </a:cxn>
                  <a:cxn ang="0">
                    <a:pos x="42" y="508"/>
                  </a:cxn>
                  <a:cxn ang="0">
                    <a:pos x="932" y="564"/>
                  </a:cxn>
                  <a:cxn ang="0">
                    <a:pos x="653" y="152"/>
                  </a:cxn>
                  <a:cxn ang="0">
                    <a:pos x="0" y="0"/>
                  </a:cxn>
                </a:cxnLst>
                <a:rect l="0" t="0" r="r" b="b"/>
                <a:pathLst>
                  <a:path w="932" h="674">
                    <a:moveTo>
                      <a:pt x="0" y="0"/>
                    </a:moveTo>
                    <a:cubicBezTo>
                      <a:pt x="42" y="508"/>
                      <a:pt x="42" y="508"/>
                      <a:pt x="42" y="508"/>
                    </a:cubicBezTo>
                    <a:cubicBezTo>
                      <a:pt x="370" y="648"/>
                      <a:pt x="688" y="674"/>
                      <a:pt x="932" y="564"/>
                    </a:cubicBezTo>
                    <a:cubicBezTo>
                      <a:pt x="653" y="152"/>
                      <a:pt x="653" y="152"/>
                      <a:pt x="653" y="152"/>
                    </a:cubicBezTo>
                    <a:cubicBezTo>
                      <a:pt x="455" y="174"/>
                      <a:pt x="226" y="120"/>
                      <a:pt x="0" y="0"/>
                    </a:cubicBezTo>
                    <a:close/>
                  </a:path>
                </a:pathLst>
              </a:custGeom>
              <a:grpFill/>
              <a:ln w="9525" cap="flat" cmpd="sng">
                <a:solidFill>
                  <a:srgbClr val="FFFFFF"/>
                </a:solidFill>
                <a:prstDash val="solid"/>
                <a:round/>
                <a:headEnd/>
                <a:tailEnd/>
              </a:ln>
              <a:effectLst/>
            </p:spPr>
            <p:txBody>
              <a:bodyPr/>
              <a:lstStyle/>
              <a:p>
                <a:endParaRPr lang="es-ES"/>
              </a:p>
            </p:txBody>
          </p:sp>
          <p:sp>
            <p:nvSpPr>
              <p:cNvPr id="44" name="Freeform 24"/>
              <p:cNvSpPr>
                <a:spLocks/>
              </p:cNvSpPr>
              <p:nvPr/>
            </p:nvSpPr>
            <p:spPr bwMode="gray">
              <a:xfrm>
                <a:off x="3036" y="1554"/>
                <a:ext cx="419" cy="557"/>
              </a:xfrm>
              <a:custGeom>
                <a:avLst/>
                <a:gdLst/>
                <a:ahLst/>
                <a:cxnLst>
                  <a:cxn ang="0">
                    <a:pos x="484" y="258"/>
                  </a:cxn>
                  <a:cxn ang="0">
                    <a:pos x="14" y="0"/>
                  </a:cxn>
                  <a:cxn ang="0">
                    <a:pos x="231" y="906"/>
                  </a:cxn>
                  <a:cxn ang="0">
                    <a:pos x="681" y="860"/>
                  </a:cxn>
                  <a:cxn ang="0">
                    <a:pos x="484" y="258"/>
                  </a:cxn>
                </a:cxnLst>
                <a:rect l="0" t="0" r="r" b="b"/>
                <a:pathLst>
                  <a:path w="681" h="906">
                    <a:moveTo>
                      <a:pt x="484" y="258"/>
                    </a:moveTo>
                    <a:cubicBezTo>
                      <a:pt x="14" y="0"/>
                      <a:pt x="14" y="0"/>
                      <a:pt x="14" y="0"/>
                    </a:cubicBezTo>
                    <a:cubicBezTo>
                      <a:pt x="0" y="271"/>
                      <a:pt x="75" y="588"/>
                      <a:pt x="231" y="906"/>
                    </a:cubicBezTo>
                    <a:cubicBezTo>
                      <a:pt x="681" y="860"/>
                      <a:pt x="681" y="860"/>
                      <a:pt x="681" y="860"/>
                    </a:cubicBezTo>
                    <a:cubicBezTo>
                      <a:pt x="571" y="656"/>
                      <a:pt x="504" y="449"/>
                      <a:pt x="484" y="258"/>
                    </a:cubicBezTo>
                    <a:close/>
                  </a:path>
                </a:pathLst>
              </a:custGeom>
              <a:grpFill/>
              <a:ln w="9525" cap="flat" cmpd="sng">
                <a:solidFill>
                  <a:srgbClr val="FFFFFF"/>
                </a:solidFill>
                <a:prstDash val="solid"/>
                <a:round/>
                <a:headEnd/>
                <a:tailEnd/>
              </a:ln>
              <a:effectLst/>
            </p:spPr>
            <p:txBody>
              <a:bodyPr/>
              <a:lstStyle/>
              <a:p>
                <a:endParaRPr lang="es-ES"/>
              </a:p>
            </p:txBody>
          </p:sp>
          <p:sp>
            <p:nvSpPr>
              <p:cNvPr id="45" name="Freeform 25"/>
              <p:cNvSpPr>
                <a:spLocks/>
              </p:cNvSpPr>
              <p:nvPr/>
            </p:nvSpPr>
            <p:spPr bwMode="gray">
              <a:xfrm>
                <a:off x="3045" y="1113"/>
                <a:ext cx="411" cy="599"/>
              </a:xfrm>
              <a:custGeom>
                <a:avLst/>
                <a:gdLst/>
                <a:ahLst/>
                <a:cxnLst>
                  <a:cxn ang="0">
                    <a:pos x="669" y="312"/>
                  </a:cxn>
                  <a:cxn ang="0">
                    <a:pos x="470" y="0"/>
                  </a:cxn>
                  <a:cxn ang="0">
                    <a:pos x="265" y="117"/>
                  </a:cxn>
                  <a:cxn ang="0">
                    <a:pos x="0" y="717"/>
                  </a:cxn>
                  <a:cxn ang="0">
                    <a:pos x="470" y="975"/>
                  </a:cxn>
                  <a:cxn ang="0">
                    <a:pos x="669" y="312"/>
                  </a:cxn>
                </a:cxnLst>
                <a:rect l="0" t="0" r="r" b="b"/>
                <a:pathLst>
                  <a:path w="669" h="975">
                    <a:moveTo>
                      <a:pt x="669" y="312"/>
                    </a:moveTo>
                    <a:cubicBezTo>
                      <a:pt x="470" y="0"/>
                      <a:pt x="470" y="0"/>
                      <a:pt x="470" y="0"/>
                    </a:cubicBezTo>
                    <a:cubicBezTo>
                      <a:pt x="395" y="27"/>
                      <a:pt x="326" y="66"/>
                      <a:pt x="265" y="117"/>
                    </a:cubicBezTo>
                    <a:cubicBezTo>
                      <a:pt x="99" y="257"/>
                      <a:pt x="12" y="468"/>
                      <a:pt x="0" y="717"/>
                    </a:cubicBezTo>
                    <a:cubicBezTo>
                      <a:pt x="470" y="975"/>
                      <a:pt x="470" y="975"/>
                      <a:pt x="470" y="975"/>
                    </a:cubicBezTo>
                    <a:cubicBezTo>
                      <a:pt x="441" y="703"/>
                      <a:pt x="505" y="464"/>
                      <a:pt x="669" y="312"/>
                    </a:cubicBezTo>
                    <a:close/>
                  </a:path>
                </a:pathLst>
              </a:custGeom>
              <a:grpFill/>
              <a:ln w="9525" cap="flat" cmpd="sng">
                <a:solidFill>
                  <a:srgbClr val="FFFFFF"/>
                </a:solidFill>
                <a:prstDash val="solid"/>
                <a:round/>
                <a:headEnd/>
                <a:tailEnd/>
              </a:ln>
              <a:effectLst/>
            </p:spPr>
            <p:txBody>
              <a:bodyPr/>
              <a:lstStyle/>
              <a:p>
                <a:endParaRPr lang="es-ES"/>
              </a:p>
            </p:txBody>
          </p:sp>
        </p:grpSp>
        <p:sp>
          <p:nvSpPr>
            <p:cNvPr id="46" name="Text Box 28"/>
            <p:cNvSpPr txBox="1">
              <a:spLocks noChangeArrowheads="1"/>
            </p:cNvSpPr>
            <p:nvPr/>
          </p:nvSpPr>
          <p:spPr bwMode="auto">
            <a:xfrm>
              <a:off x="4251084" y="2467524"/>
              <a:ext cx="5834620" cy="533480"/>
            </a:xfrm>
            <a:prstGeom prst="rect">
              <a:avLst/>
            </a:prstGeom>
            <a:noFill/>
            <a:ln w="9525">
              <a:noFill/>
              <a:miter lim="800000"/>
              <a:headEnd/>
              <a:tailEnd/>
            </a:ln>
            <a:effectLst/>
          </p:spPr>
          <p:txBody>
            <a:bodyPr wrap="square">
              <a:spAutoFit/>
            </a:bodyPr>
            <a:lstStyle/>
            <a:p>
              <a:pPr algn="ctr"/>
              <a:r>
                <a:rPr lang="de-DE" sz="2000" b="1" i="1" dirty="0" smtClean="0">
                  <a:solidFill>
                    <a:srgbClr val="C00000"/>
                  </a:solidFill>
                </a:rPr>
                <a:t>Economía del Conocimiento</a:t>
              </a:r>
              <a:endParaRPr lang="de-DE" sz="2000" b="1" i="1" noProof="1">
                <a:solidFill>
                  <a:srgbClr val="C00000"/>
                </a:solidFill>
              </a:endParaRPr>
            </a:p>
          </p:txBody>
        </p:sp>
        <p:pic>
          <p:nvPicPr>
            <p:cNvPr id="102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25970" y="3711706"/>
              <a:ext cx="720080" cy="845808"/>
            </a:xfrm>
            <a:prstGeom prst="rect">
              <a:avLst/>
            </a:prstGeom>
            <a:noFill/>
            <a:ln w="9525">
              <a:noFill/>
              <a:miter lim="800000"/>
              <a:headEnd/>
              <a:tailEnd/>
            </a:ln>
            <a:effectLst>
              <a:outerShdw blurRad="76200" dir="13500000" sy="23000" kx="1200000" algn="br" rotWithShape="0">
                <a:prstClr val="black">
                  <a:alpha val="20000"/>
                </a:prstClr>
              </a:outerShdw>
            </a:effectLst>
          </p:spPr>
        </p:pic>
        <p:pic>
          <p:nvPicPr>
            <p:cNvPr id="10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527466" y="3139252"/>
              <a:ext cx="828675" cy="752475"/>
            </a:xfrm>
            <a:prstGeom prst="rect">
              <a:avLst/>
            </a:prstGeom>
            <a:noFill/>
            <a:ln w="9525">
              <a:noFill/>
              <a:miter lim="800000"/>
              <a:headEnd/>
              <a:tailEnd/>
            </a:ln>
            <a:effectLst>
              <a:outerShdw blurRad="76200" dir="13500000" sy="23000" kx="1200000" algn="br" rotWithShape="0">
                <a:prstClr val="black">
                  <a:alpha val="20000"/>
                </a:prstClr>
              </a:outerShdw>
            </a:effectLst>
          </p:spPr>
        </p:pic>
        <p:pic>
          <p:nvPicPr>
            <p:cNvPr id="1028"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930620" y="3126642"/>
              <a:ext cx="895350" cy="828675"/>
            </a:xfrm>
            <a:prstGeom prst="rect">
              <a:avLst/>
            </a:prstGeom>
            <a:noFill/>
            <a:ln w="9525">
              <a:noFill/>
              <a:miter lim="800000"/>
              <a:headEnd/>
              <a:tailEnd/>
            </a:ln>
            <a:effectLst>
              <a:outerShdw blurRad="76200" dir="13500000" sy="23000" kx="1200000" algn="br" rotWithShape="0">
                <a:prstClr val="black">
                  <a:alpha val="20000"/>
                </a:prstClr>
              </a:outerShdw>
            </a:effectLst>
          </p:spPr>
        </p:pic>
        <p:grpSp>
          <p:nvGrpSpPr>
            <p:cNvPr id="108" name="107 Grupo"/>
            <p:cNvGrpSpPr/>
            <p:nvPr/>
          </p:nvGrpSpPr>
          <p:grpSpPr>
            <a:xfrm>
              <a:off x="5946474" y="3958409"/>
              <a:ext cx="495055" cy="495055"/>
              <a:chOff x="5922150" y="1673805"/>
              <a:chExt cx="645080" cy="645080"/>
            </a:xfrm>
          </p:grpSpPr>
          <p:grpSp>
            <p:nvGrpSpPr>
              <p:cNvPr id="92" name="Group 95"/>
              <p:cNvGrpSpPr>
                <a:grpSpLocks/>
              </p:cNvGrpSpPr>
              <p:nvPr/>
            </p:nvGrpSpPr>
            <p:grpSpPr bwMode="auto">
              <a:xfrm>
                <a:off x="5922150" y="1673805"/>
                <a:ext cx="645080" cy="645080"/>
                <a:chOff x="4096" y="545"/>
                <a:chExt cx="1170" cy="1170"/>
              </a:xfrm>
            </p:grpSpPr>
            <p:sp>
              <p:nvSpPr>
                <p:cNvPr id="93" name="Oval 62"/>
                <p:cNvSpPr>
                  <a:spLocks noChangeArrowheads="1"/>
                </p:cNvSpPr>
                <p:nvPr/>
              </p:nvSpPr>
              <p:spPr bwMode="gray">
                <a:xfrm>
                  <a:off x="4096" y="545"/>
                  <a:ext cx="1170" cy="1170"/>
                </a:xfrm>
                <a:prstGeom prst="ellipse">
                  <a:avLst/>
                </a:prstGeom>
                <a:solidFill>
                  <a:srgbClr val="A80404"/>
                </a:solidFill>
                <a:ln w="9525">
                  <a:solidFill>
                    <a:schemeClr val="bg1"/>
                  </a:solidFill>
                  <a:round/>
                  <a:headEnd/>
                  <a:tailEnd/>
                </a:ln>
              </p:spPr>
              <p:txBody>
                <a:bodyPr wrap="none" anchor="ctr"/>
                <a:lstStyle/>
                <a:p>
                  <a:endParaRPr lang="es-ES"/>
                </a:p>
              </p:txBody>
            </p:sp>
            <p:sp>
              <p:nvSpPr>
                <p:cNvPr id="94" name="Oval 64"/>
                <p:cNvSpPr>
                  <a:spLocks noChangeArrowheads="1"/>
                </p:cNvSpPr>
                <p:nvPr/>
              </p:nvSpPr>
              <p:spPr bwMode="gray">
                <a:xfrm>
                  <a:off x="4126" y="555"/>
                  <a:ext cx="1109" cy="1109"/>
                </a:xfrm>
                <a:prstGeom prst="ellipse">
                  <a:avLst/>
                </a:prstGeom>
                <a:gradFill rotWithShape="1">
                  <a:gsLst>
                    <a:gs pos="0">
                      <a:srgbClr val="F2C6C6"/>
                    </a:gs>
                    <a:gs pos="100000">
                      <a:srgbClr val="C40505"/>
                    </a:gs>
                  </a:gsLst>
                  <a:path path="shape">
                    <a:fillToRect l="50000" t="50000" r="50000" b="50000"/>
                  </a:path>
                </a:gradFill>
                <a:ln w="9525">
                  <a:noFill/>
                  <a:round/>
                  <a:headEnd/>
                  <a:tailEnd/>
                </a:ln>
              </p:spPr>
              <p:txBody>
                <a:bodyPr wrap="none" anchor="ctr"/>
                <a:lstStyle/>
                <a:p>
                  <a:endParaRPr lang="es-ES"/>
                </a:p>
              </p:txBody>
            </p:sp>
            <p:pic>
              <p:nvPicPr>
                <p:cNvPr id="95" name="Picture 71"/>
                <p:cNvPicPr>
                  <a:picLocks noChangeAspect="1" noChangeArrowheads="1"/>
                </p:cNvPicPr>
                <p:nvPr/>
              </p:nvPicPr>
              <p:blipFill>
                <a:blip r:embed="rId5" cstate="print"/>
                <a:srcRect/>
                <a:stretch>
                  <a:fillRect/>
                </a:stretch>
              </p:blipFill>
              <p:spPr bwMode="gray">
                <a:xfrm>
                  <a:off x="4361" y="562"/>
                  <a:ext cx="639" cy="342"/>
                </a:xfrm>
                <a:prstGeom prst="rect">
                  <a:avLst/>
                </a:prstGeom>
                <a:noFill/>
              </p:spPr>
            </p:pic>
          </p:grpSp>
          <p:sp>
            <p:nvSpPr>
              <p:cNvPr id="61" name="Freeform 1483"/>
              <p:cNvSpPr>
                <a:spLocks noEditPoints="1"/>
              </p:cNvSpPr>
              <p:nvPr/>
            </p:nvSpPr>
            <p:spPr bwMode="gray">
              <a:xfrm>
                <a:off x="6092645" y="1808820"/>
                <a:ext cx="308159" cy="348640"/>
              </a:xfrm>
              <a:custGeom>
                <a:avLst/>
                <a:gdLst/>
                <a:ahLst/>
                <a:cxnLst>
                  <a:cxn ang="0">
                    <a:pos x="1687" y="499"/>
                  </a:cxn>
                  <a:cxn ang="0">
                    <a:pos x="1504" y="1646"/>
                  </a:cxn>
                  <a:cxn ang="0">
                    <a:pos x="1499" y="1697"/>
                  </a:cxn>
                  <a:cxn ang="0">
                    <a:pos x="1513" y="1738"/>
                  </a:cxn>
                  <a:cxn ang="0">
                    <a:pos x="1557" y="1752"/>
                  </a:cxn>
                  <a:cxn ang="0">
                    <a:pos x="1707" y="1693"/>
                  </a:cxn>
                  <a:cxn ang="0">
                    <a:pos x="1913" y="1441"/>
                  </a:cxn>
                  <a:cxn ang="0">
                    <a:pos x="1993" y="1043"/>
                  </a:cxn>
                  <a:cxn ang="0">
                    <a:pos x="1774" y="438"/>
                  </a:cxn>
                  <a:cxn ang="0">
                    <a:pos x="1185" y="216"/>
                  </a:cxn>
                  <a:cxn ang="0">
                    <a:pos x="688" y="347"/>
                  </a:cxn>
                  <a:cxn ang="0">
                    <a:pos x="343" y="725"/>
                  </a:cxn>
                  <a:cxn ang="0">
                    <a:pos x="222" y="1274"/>
                  </a:cxn>
                  <a:cxn ang="0">
                    <a:pos x="486" y="2015"/>
                  </a:cxn>
                  <a:cxn ang="0">
                    <a:pos x="1166" y="2289"/>
                  </a:cxn>
                  <a:cxn ang="0">
                    <a:pos x="1557" y="2221"/>
                  </a:cxn>
                  <a:cxn ang="0">
                    <a:pos x="1917" y="2019"/>
                  </a:cxn>
                  <a:cxn ang="0">
                    <a:pos x="2215" y="2019"/>
                  </a:cxn>
                  <a:cxn ang="0">
                    <a:pos x="1989" y="2239"/>
                  </a:cxn>
                  <a:cxn ang="0">
                    <a:pos x="1621" y="2431"/>
                  </a:cxn>
                  <a:cxn ang="0">
                    <a:pos x="1171" y="2505"/>
                  </a:cxn>
                  <a:cxn ang="0">
                    <a:pos x="568" y="2349"/>
                  </a:cxn>
                  <a:cxn ang="0">
                    <a:pos x="151" y="1906"/>
                  </a:cxn>
                  <a:cxn ang="0">
                    <a:pos x="0" y="1274"/>
                  </a:cxn>
                  <a:cxn ang="0">
                    <a:pos x="156" y="614"/>
                  </a:cxn>
                  <a:cxn ang="0">
                    <a:pos x="571" y="159"/>
                  </a:cxn>
                  <a:cxn ang="0">
                    <a:pos x="1184" y="0"/>
                  </a:cxn>
                  <a:cxn ang="0">
                    <a:pos x="1928" y="290"/>
                  </a:cxn>
                  <a:cxn ang="0">
                    <a:pos x="2215" y="1041"/>
                  </a:cxn>
                  <a:cxn ang="0">
                    <a:pos x="2103" y="1540"/>
                  </a:cxn>
                  <a:cxn ang="0">
                    <a:pos x="1775" y="1898"/>
                  </a:cxn>
                  <a:cxn ang="0">
                    <a:pos x="1461" y="2000"/>
                  </a:cxn>
                  <a:cxn ang="0">
                    <a:pos x="1318" y="1959"/>
                  </a:cxn>
                  <a:cxn ang="0">
                    <a:pos x="1237" y="1831"/>
                  </a:cxn>
                  <a:cxn ang="0">
                    <a:pos x="1060" y="1963"/>
                  </a:cxn>
                  <a:cxn ang="0">
                    <a:pos x="888" y="2002"/>
                  </a:cxn>
                  <a:cxn ang="0">
                    <a:pos x="556" y="1840"/>
                  </a:cxn>
                  <a:cxn ang="0">
                    <a:pos x="417" y="1379"/>
                  </a:cxn>
                  <a:cxn ang="0">
                    <a:pos x="595" y="736"/>
                  </a:cxn>
                  <a:cxn ang="0">
                    <a:pos x="1037" y="448"/>
                  </a:cxn>
                  <a:cxn ang="0">
                    <a:pos x="1219" y="496"/>
                  </a:cxn>
                  <a:cxn ang="0">
                    <a:pos x="1377" y="664"/>
                  </a:cxn>
                  <a:cxn ang="0">
                    <a:pos x="1404" y="499"/>
                  </a:cxn>
                  <a:cxn ang="0">
                    <a:pos x="1687" y="499"/>
                  </a:cxn>
                  <a:cxn ang="0">
                    <a:pos x="721" y="1451"/>
                  </a:cxn>
                  <a:cxn ang="0">
                    <a:pos x="795" y="1719"/>
                  </a:cxn>
                  <a:cxn ang="0">
                    <a:pos x="936" y="1790"/>
                  </a:cxn>
                  <a:cxn ang="0">
                    <a:pos x="1104" y="1711"/>
                  </a:cxn>
                  <a:cxn ang="0">
                    <a:pos x="1235" y="1395"/>
                  </a:cxn>
                  <a:cxn ang="0">
                    <a:pos x="1292" y="970"/>
                  </a:cxn>
                  <a:cxn ang="0">
                    <a:pos x="1231" y="756"/>
                  </a:cxn>
                  <a:cxn ang="0">
                    <a:pos x="1086" y="683"/>
                  </a:cxn>
                  <a:cxn ang="0">
                    <a:pos x="918" y="756"/>
                  </a:cxn>
                  <a:cxn ang="0">
                    <a:pos x="771" y="1064"/>
                  </a:cxn>
                  <a:cxn ang="0">
                    <a:pos x="721" y="1451"/>
                  </a:cxn>
                </a:cxnLst>
                <a:rect l="0" t="0" r="r" b="b"/>
                <a:pathLst>
                  <a:path w="2215" h="2505">
                    <a:moveTo>
                      <a:pt x="1687" y="499"/>
                    </a:moveTo>
                    <a:cubicBezTo>
                      <a:pt x="1504" y="1646"/>
                      <a:pt x="1504" y="1646"/>
                      <a:pt x="1504" y="1646"/>
                    </a:cubicBezTo>
                    <a:cubicBezTo>
                      <a:pt x="1501" y="1670"/>
                      <a:pt x="1499" y="1687"/>
                      <a:pt x="1499" y="1697"/>
                    </a:cubicBezTo>
                    <a:cubicBezTo>
                      <a:pt x="1499" y="1715"/>
                      <a:pt x="1503" y="1728"/>
                      <a:pt x="1513" y="1738"/>
                    </a:cubicBezTo>
                    <a:cubicBezTo>
                      <a:pt x="1523" y="1747"/>
                      <a:pt x="1537" y="1752"/>
                      <a:pt x="1557" y="1752"/>
                    </a:cubicBezTo>
                    <a:cubicBezTo>
                      <a:pt x="1601" y="1752"/>
                      <a:pt x="1651" y="1732"/>
                      <a:pt x="1707" y="1693"/>
                    </a:cubicBezTo>
                    <a:cubicBezTo>
                      <a:pt x="1791" y="1635"/>
                      <a:pt x="1859" y="1551"/>
                      <a:pt x="1913" y="1441"/>
                    </a:cubicBezTo>
                    <a:cubicBezTo>
                      <a:pt x="1966" y="1331"/>
                      <a:pt x="1993" y="1199"/>
                      <a:pt x="1993" y="1043"/>
                    </a:cubicBezTo>
                    <a:cubicBezTo>
                      <a:pt x="1993" y="788"/>
                      <a:pt x="1920" y="586"/>
                      <a:pt x="1774" y="438"/>
                    </a:cubicBezTo>
                    <a:cubicBezTo>
                      <a:pt x="1627" y="290"/>
                      <a:pt x="1431" y="216"/>
                      <a:pt x="1185" y="216"/>
                    </a:cubicBezTo>
                    <a:cubicBezTo>
                      <a:pt x="1003" y="216"/>
                      <a:pt x="838" y="259"/>
                      <a:pt x="688" y="347"/>
                    </a:cubicBezTo>
                    <a:cubicBezTo>
                      <a:pt x="539" y="434"/>
                      <a:pt x="424" y="560"/>
                      <a:pt x="343" y="725"/>
                    </a:cubicBezTo>
                    <a:cubicBezTo>
                      <a:pt x="263" y="891"/>
                      <a:pt x="222" y="1074"/>
                      <a:pt x="222" y="1274"/>
                    </a:cubicBezTo>
                    <a:cubicBezTo>
                      <a:pt x="222" y="1586"/>
                      <a:pt x="310" y="1833"/>
                      <a:pt x="486" y="2015"/>
                    </a:cubicBezTo>
                    <a:cubicBezTo>
                      <a:pt x="661" y="2198"/>
                      <a:pt x="888" y="2289"/>
                      <a:pt x="1166" y="2289"/>
                    </a:cubicBezTo>
                    <a:cubicBezTo>
                      <a:pt x="1301" y="2289"/>
                      <a:pt x="1431" y="2266"/>
                      <a:pt x="1557" y="2221"/>
                    </a:cubicBezTo>
                    <a:cubicBezTo>
                      <a:pt x="1682" y="2176"/>
                      <a:pt x="1802" y="2108"/>
                      <a:pt x="1917" y="2019"/>
                    </a:cubicBezTo>
                    <a:cubicBezTo>
                      <a:pt x="2215" y="2019"/>
                      <a:pt x="2215" y="2019"/>
                      <a:pt x="2215" y="2019"/>
                    </a:cubicBezTo>
                    <a:cubicBezTo>
                      <a:pt x="2136" y="2112"/>
                      <a:pt x="2060" y="2186"/>
                      <a:pt x="1989" y="2239"/>
                    </a:cubicBezTo>
                    <a:cubicBezTo>
                      <a:pt x="1883" y="2317"/>
                      <a:pt x="1761" y="2381"/>
                      <a:pt x="1621" y="2431"/>
                    </a:cubicBezTo>
                    <a:cubicBezTo>
                      <a:pt x="1482" y="2480"/>
                      <a:pt x="1332" y="2505"/>
                      <a:pt x="1171" y="2505"/>
                    </a:cubicBezTo>
                    <a:cubicBezTo>
                      <a:pt x="947" y="2505"/>
                      <a:pt x="746" y="2453"/>
                      <a:pt x="568" y="2349"/>
                    </a:cubicBezTo>
                    <a:cubicBezTo>
                      <a:pt x="390" y="2246"/>
                      <a:pt x="251" y="2098"/>
                      <a:pt x="151" y="1906"/>
                    </a:cubicBezTo>
                    <a:cubicBezTo>
                      <a:pt x="50" y="1715"/>
                      <a:pt x="0" y="1504"/>
                      <a:pt x="0" y="1274"/>
                    </a:cubicBezTo>
                    <a:cubicBezTo>
                      <a:pt x="0" y="1032"/>
                      <a:pt x="52" y="812"/>
                      <a:pt x="156" y="614"/>
                    </a:cubicBezTo>
                    <a:cubicBezTo>
                      <a:pt x="261" y="416"/>
                      <a:pt x="399" y="264"/>
                      <a:pt x="571" y="159"/>
                    </a:cubicBezTo>
                    <a:cubicBezTo>
                      <a:pt x="743" y="53"/>
                      <a:pt x="948" y="0"/>
                      <a:pt x="1184" y="0"/>
                    </a:cubicBezTo>
                    <a:cubicBezTo>
                      <a:pt x="1489" y="0"/>
                      <a:pt x="1737" y="97"/>
                      <a:pt x="1928" y="290"/>
                    </a:cubicBezTo>
                    <a:cubicBezTo>
                      <a:pt x="2119" y="484"/>
                      <a:pt x="2215" y="734"/>
                      <a:pt x="2215" y="1041"/>
                    </a:cubicBezTo>
                    <a:cubicBezTo>
                      <a:pt x="2215" y="1222"/>
                      <a:pt x="2178" y="1389"/>
                      <a:pt x="2103" y="1540"/>
                    </a:cubicBezTo>
                    <a:cubicBezTo>
                      <a:pt x="2029" y="1691"/>
                      <a:pt x="1919" y="1810"/>
                      <a:pt x="1775" y="1898"/>
                    </a:cubicBezTo>
                    <a:cubicBezTo>
                      <a:pt x="1663" y="1966"/>
                      <a:pt x="1558" y="2000"/>
                      <a:pt x="1461" y="2000"/>
                    </a:cubicBezTo>
                    <a:cubicBezTo>
                      <a:pt x="1402" y="2000"/>
                      <a:pt x="1355" y="1986"/>
                      <a:pt x="1318" y="1959"/>
                    </a:cubicBezTo>
                    <a:cubicBezTo>
                      <a:pt x="1281" y="1932"/>
                      <a:pt x="1254" y="1889"/>
                      <a:pt x="1237" y="1831"/>
                    </a:cubicBezTo>
                    <a:cubicBezTo>
                      <a:pt x="1172" y="1894"/>
                      <a:pt x="1113" y="1938"/>
                      <a:pt x="1060" y="1963"/>
                    </a:cubicBezTo>
                    <a:cubicBezTo>
                      <a:pt x="1007" y="1989"/>
                      <a:pt x="949" y="2002"/>
                      <a:pt x="888" y="2002"/>
                    </a:cubicBezTo>
                    <a:cubicBezTo>
                      <a:pt x="759" y="2002"/>
                      <a:pt x="648" y="1948"/>
                      <a:pt x="556" y="1840"/>
                    </a:cubicBezTo>
                    <a:cubicBezTo>
                      <a:pt x="463" y="1733"/>
                      <a:pt x="417" y="1579"/>
                      <a:pt x="417" y="1379"/>
                    </a:cubicBezTo>
                    <a:cubicBezTo>
                      <a:pt x="417" y="1142"/>
                      <a:pt x="476" y="927"/>
                      <a:pt x="595" y="736"/>
                    </a:cubicBezTo>
                    <a:cubicBezTo>
                      <a:pt x="714" y="544"/>
                      <a:pt x="861" y="448"/>
                      <a:pt x="1037" y="448"/>
                    </a:cubicBezTo>
                    <a:cubicBezTo>
                      <a:pt x="1106" y="448"/>
                      <a:pt x="1166" y="464"/>
                      <a:pt x="1219" y="496"/>
                    </a:cubicBezTo>
                    <a:cubicBezTo>
                      <a:pt x="1271" y="529"/>
                      <a:pt x="1324" y="584"/>
                      <a:pt x="1377" y="664"/>
                    </a:cubicBezTo>
                    <a:cubicBezTo>
                      <a:pt x="1404" y="499"/>
                      <a:pt x="1404" y="499"/>
                      <a:pt x="1404" y="499"/>
                    </a:cubicBezTo>
                    <a:lnTo>
                      <a:pt x="1687" y="499"/>
                    </a:lnTo>
                    <a:close/>
                    <a:moveTo>
                      <a:pt x="721" y="1451"/>
                    </a:moveTo>
                    <a:cubicBezTo>
                      <a:pt x="721" y="1566"/>
                      <a:pt x="746" y="1655"/>
                      <a:pt x="795" y="1719"/>
                    </a:cubicBezTo>
                    <a:cubicBezTo>
                      <a:pt x="832" y="1767"/>
                      <a:pt x="878" y="1790"/>
                      <a:pt x="936" y="1790"/>
                    </a:cubicBezTo>
                    <a:cubicBezTo>
                      <a:pt x="997" y="1790"/>
                      <a:pt x="1053" y="1764"/>
                      <a:pt x="1104" y="1711"/>
                    </a:cubicBezTo>
                    <a:cubicBezTo>
                      <a:pt x="1154" y="1658"/>
                      <a:pt x="1198" y="1553"/>
                      <a:pt x="1235" y="1395"/>
                    </a:cubicBezTo>
                    <a:cubicBezTo>
                      <a:pt x="1273" y="1238"/>
                      <a:pt x="1292" y="1096"/>
                      <a:pt x="1292" y="970"/>
                    </a:cubicBezTo>
                    <a:cubicBezTo>
                      <a:pt x="1292" y="875"/>
                      <a:pt x="1271" y="804"/>
                      <a:pt x="1231" y="756"/>
                    </a:cubicBezTo>
                    <a:cubicBezTo>
                      <a:pt x="1190" y="707"/>
                      <a:pt x="1142" y="683"/>
                      <a:pt x="1086" y="683"/>
                    </a:cubicBezTo>
                    <a:cubicBezTo>
                      <a:pt x="1022" y="683"/>
                      <a:pt x="966" y="707"/>
                      <a:pt x="918" y="756"/>
                    </a:cubicBezTo>
                    <a:cubicBezTo>
                      <a:pt x="853" y="820"/>
                      <a:pt x="804" y="923"/>
                      <a:pt x="771" y="1064"/>
                    </a:cubicBezTo>
                    <a:cubicBezTo>
                      <a:pt x="738" y="1205"/>
                      <a:pt x="721" y="1334"/>
                      <a:pt x="721" y="1451"/>
                    </a:cubicBezTo>
                    <a:close/>
                  </a:path>
                </a:pathLst>
              </a:custGeom>
              <a:solidFill>
                <a:srgbClr val="FFFFFF"/>
              </a:solidFill>
              <a:ln w="9525">
                <a:noFill/>
                <a:round/>
                <a:headEnd/>
                <a:tailEnd/>
              </a:ln>
            </p:spPr>
            <p:txBody>
              <a:bodyPr/>
              <a:lstStyle/>
              <a:p>
                <a:endParaRPr lang="es-ES"/>
              </a:p>
            </p:txBody>
          </p:sp>
        </p:grpSp>
        <p:grpSp>
          <p:nvGrpSpPr>
            <p:cNvPr id="109" name="108 Grupo"/>
            <p:cNvGrpSpPr/>
            <p:nvPr/>
          </p:nvGrpSpPr>
          <p:grpSpPr>
            <a:xfrm>
              <a:off x="4799743" y="3278063"/>
              <a:ext cx="495055" cy="495055"/>
              <a:chOff x="6462210" y="1133745"/>
              <a:chExt cx="624842" cy="624842"/>
            </a:xfrm>
          </p:grpSpPr>
          <p:grpSp>
            <p:nvGrpSpPr>
              <p:cNvPr id="96" name="Group 94"/>
              <p:cNvGrpSpPr>
                <a:grpSpLocks/>
              </p:cNvGrpSpPr>
              <p:nvPr/>
            </p:nvGrpSpPr>
            <p:grpSpPr bwMode="auto">
              <a:xfrm>
                <a:off x="6462210" y="1133745"/>
                <a:ext cx="624842" cy="624842"/>
                <a:chOff x="2795" y="528"/>
                <a:chExt cx="1170" cy="1170"/>
              </a:xfrm>
            </p:grpSpPr>
            <p:sp>
              <p:nvSpPr>
                <p:cNvPr id="97" name="Oval 57"/>
                <p:cNvSpPr>
                  <a:spLocks noChangeArrowheads="1"/>
                </p:cNvSpPr>
                <p:nvPr/>
              </p:nvSpPr>
              <p:spPr bwMode="gray">
                <a:xfrm>
                  <a:off x="2795" y="528"/>
                  <a:ext cx="1170" cy="1170"/>
                </a:xfrm>
                <a:prstGeom prst="ellipse">
                  <a:avLst/>
                </a:prstGeom>
                <a:solidFill>
                  <a:srgbClr val="E24203"/>
                </a:solidFill>
                <a:ln w="9525">
                  <a:solidFill>
                    <a:schemeClr val="bg1"/>
                  </a:solidFill>
                  <a:round/>
                  <a:headEnd/>
                  <a:tailEnd/>
                </a:ln>
              </p:spPr>
              <p:txBody>
                <a:bodyPr wrap="none" anchor="ctr"/>
                <a:lstStyle/>
                <a:p>
                  <a:endParaRPr lang="es-ES"/>
                </a:p>
              </p:txBody>
            </p:sp>
            <p:sp>
              <p:nvSpPr>
                <p:cNvPr id="98" name="Oval 59"/>
                <p:cNvSpPr>
                  <a:spLocks noChangeArrowheads="1"/>
                </p:cNvSpPr>
                <p:nvPr/>
              </p:nvSpPr>
              <p:spPr bwMode="gray">
                <a:xfrm>
                  <a:off x="2825" y="538"/>
                  <a:ext cx="1109" cy="1109"/>
                </a:xfrm>
                <a:prstGeom prst="ellipse">
                  <a:avLst/>
                </a:prstGeom>
                <a:gradFill rotWithShape="1">
                  <a:gsLst>
                    <a:gs pos="0">
                      <a:srgbClr val="FED9BA"/>
                    </a:gs>
                    <a:gs pos="100000">
                      <a:srgbClr val="FB7303"/>
                    </a:gs>
                  </a:gsLst>
                  <a:path path="shape">
                    <a:fillToRect l="50000" t="50000" r="50000" b="50000"/>
                  </a:path>
                </a:gradFill>
                <a:ln w="9525">
                  <a:noFill/>
                  <a:round/>
                  <a:headEnd/>
                  <a:tailEnd/>
                </a:ln>
              </p:spPr>
              <p:txBody>
                <a:bodyPr wrap="none" anchor="ctr"/>
                <a:lstStyle/>
                <a:p>
                  <a:endParaRPr lang="es-ES"/>
                </a:p>
              </p:txBody>
            </p:sp>
            <p:pic>
              <p:nvPicPr>
                <p:cNvPr id="99" name="Picture 70"/>
                <p:cNvPicPr>
                  <a:picLocks noChangeAspect="1" noChangeArrowheads="1"/>
                </p:cNvPicPr>
                <p:nvPr/>
              </p:nvPicPr>
              <p:blipFill>
                <a:blip r:embed="rId5" cstate="print"/>
                <a:srcRect/>
                <a:stretch>
                  <a:fillRect/>
                </a:stretch>
              </p:blipFill>
              <p:spPr bwMode="gray">
                <a:xfrm>
                  <a:off x="3060" y="545"/>
                  <a:ext cx="639" cy="342"/>
                </a:xfrm>
                <a:prstGeom prst="rect">
                  <a:avLst/>
                </a:prstGeom>
                <a:noFill/>
              </p:spPr>
            </p:pic>
          </p:grpSp>
          <p:grpSp>
            <p:nvGrpSpPr>
              <p:cNvPr id="87" name="86 Grupo"/>
              <p:cNvGrpSpPr/>
              <p:nvPr/>
            </p:nvGrpSpPr>
            <p:grpSpPr>
              <a:xfrm>
                <a:off x="6590321" y="1297335"/>
                <a:ext cx="353422" cy="315035"/>
                <a:chOff x="7647441" y="3401611"/>
                <a:chExt cx="634943" cy="565979"/>
              </a:xfrm>
            </p:grpSpPr>
            <p:sp>
              <p:nvSpPr>
                <p:cNvPr id="88" name="Freeform 202"/>
                <p:cNvSpPr>
                  <a:spLocks noChangeAspect="1" noEditPoints="1"/>
                </p:cNvSpPr>
                <p:nvPr/>
              </p:nvSpPr>
              <p:spPr bwMode="gray">
                <a:xfrm>
                  <a:off x="7697380" y="3429000"/>
                  <a:ext cx="585004" cy="530308"/>
                </a:xfrm>
                <a:custGeom>
                  <a:avLst/>
                  <a:gdLst/>
                  <a:ahLst/>
                  <a:cxnLst>
                    <a:cxn ang="0">
                      <a:pos x="255" y="136"/>
                    </a:cxn>
                    <a:cxn ang="0">
                      <a:pos x="86" y="136"/>
                    </a:cxn>
                    <a:cxn ang="0">
                      <a:pos x="97" y="166"/>
                    </a:cxn>
                    <a:cxn ang="0">
                      <a:pos x="129" y="180"/>
                    </a:cxn>
                    <a:cxn ang="0">
                      <a:pos x="152" y="174"/>
                    </a:cxn>
                    <a:cxn ang="0">
                      <a:pos x="167" y="160"/>
                    </a:cxn>
                    <a:cxn ang="0">
                      <a:pos x="250" y="168"/>
                    </a:cxn>
                    <a:cxn ang="0">
                      <a:pos x="204" y="215"/>
                    </a:cxn>
                    <a:cxn ang="0">
                      <a:pos x="127" y="230"/>
                    </a:cxn>
                    <a:cxn ang="0">
                      <a:pos x="58" y="217"/>
                    </a:cxn>
                    <a:cxn ang="0">
                      <a:pos x="16" y="178"/>
                    </a:cxn>
                    <a:cxn ang="0">
                      <a:pos x="0" y="115"/>
                    </a:cxn>
                    <a:cxn ang="0">
                      <a:pos x="33" y="32"/>
                    </a:cxn>
                    <a:cxn ang="0">
                      <a:pos x="124" y="0"/>
                    </a:cxn>
                    <a:cxn ang="0">
                      <a:pos x="199" y="14"/>
                    </a:cxn>
                    <a:cxn ang="0">
                      <a:pos x="240" y="55"/>
                    </a:cxn>
                    <a:cxn ang="0">
                      <a:pos x="255" y="126"/>
                    </a:cxn>
                    <a:cxn ang="0">
                      <a:pos x="255" y="136"/>
                    </a:cxn>
                    <a:cxn ang="0">
                      <a:pos x="169" y="95"/>
                    </a:cxn>
                    <a:cxn ang="0">
                      <a:pos x="156" y="60"/>
                    </a:cxn>
                    <a:cxn ang="0">
                      <a:pos x="128" y="50"/>
                    </a:cxn>
                    <a:cxn ang="0">
                      <a:pos x="96" y="66"/>
                    </a:cxn>
                    <a:cxn ang="0">
                      <a:pos x="86" y="95"/>
                    </a:cxn>
                    <a:cxn ang="0">
                      <a:pos x="169" y="95"/>
                    </a:cxn>
                  </a:cxnLst>
                  <a:rect l="0" t="0" r="r" b="b"/>
                  <a:pathLst>
                    <a:path w="255" h="230">
                      <a:moveTo>
                        <a:pt x="255" y="136"/>
                      </a:moveTo>
                      <a:cubicBezTo>
                        <a:pt x="86" y="136"/>
                        <a:pt x="86" y="136"/>
                        <a:pt x="86" y="136"/>
                      </a:cubicBezTo>
                      <a:cubicBezTo>
                        <a:pt x="87" y="149"/>
                        <a:pt x="91" y="159"/>
                        <a:pt x="97" y="166"/>
                      </a:cubicBezTo>
                      <a:cubicBezTo>
                        <a:pt x="105" y="175"/>
                        <a:pt x="115" y="180"/>
                        <a:pt x="129" y="180"/>
                      </a:cubicBezTo>
                      <a:cubicBezTo>
                        <a:pt x="137" y="180"/>
                        <a:pt x="145" y="178"/>
                        <a:pt x="152" y="174"/>
                      </a:cubicBezTo>
                      <a:cubicBezTo>
                        <a:pt x="157" y="171"/>
                        <a:pt x="162" y="167"/>
                        <a:pt x="167" y="160"/>
                      </a:cubicBezTo>
                      <a:cubicBezTo>
                        <a:pt x="250" y="168"/>
                        <a:pt x="250" y="168"/>
                        <a:pt x="250" y="168"/>
                      </a:cubicBezTo>
                      <a:cubicBezTo>
                        <a:pt x="237" y="190"/>
                        <a:pt x="222" y="206"/>
                        <a:pt x="204" y="215"/>
                      </a:cubicBezTo>
                      <a:cubicBezTo>
                        <a:pt x="186" y="225"/>
                        <a:pt x="160" y="230"/>
                        <a:pt x="127" y="230"/>
                      </a:cubicBezTo>
                      <a:cubicBezTo>
                        <a:pt x="98" y="230"/>
                        <a:pt x="75" y="225"/>
                        <a:pt x="58" y="217"/>
                      </a:cubicBezTo>
                      <a:cubicBezTo>
                        <a:pt x="41" y="209"/>
                        <a:pt x="27" y="196"/>
                        <a:pt x="16" y="178"/>
                      </a:cubicBezTo>
                      <a:cubicBezTo>
                        <a:pt x="5" y="160"/>
                        <a:pt x="0" y="139"/>
                        <a:pt x="0" y="115"/>
                      </a:cubicBezTo>
                      <a:cubicBezTo>
                        <a:pt x="0" y="81"/>
                        <a:pt x="11" y="53"/>
                        <a:pt x="33" y="32"/>
                      </a:cubicBezTo>
                      <a:cubicBezTo>
                        <a:pt x="55" y="10"/>
                        <a:pt x="85" y="0"/>
                        <a:pt x="124" y="0"/>
                      </a:cubicBezTo>
                      <a:cubicBezTo>
                        <a:pt x="156" y="0"/>
                        <a:pt x="180" y="4"/>
                        <a:pt x="199" y="14"/>
                      </a:cubicBezTo>
                      <a:cubicBezTo>
                        <a:pt x="217" y="24"/>
                        <a:pt x="231" y="37"/>
                        <a:pt x="240" y="55"/>
                      </a:cubicBezTo>
                      <a:cubicBezTo>
                        <a:pt x="250" y="74"/>
                        <a:pt x="255" y="97"/>
                        <a:pt x="255" y="126"/>
                      </a:cubicBezTo>
                      <a:lnTo>
                        <a:pt x="255" y="136"/>
                      </a:lnTo>
                      <a:close/>
                      <a:moveTo>
                        <a:pt x="169" y="95"/>
                      </a:moveTo>
                      <a:cubicBezTo>
                        <a:pt x="167" y="79"/>
                        <a:pt x="163" y="67"/>
                        <a:pt x="156" y="60"/>
                      </a:cubicBezTo>
                      <a:cubicBezTo>
                        <a:pt x="149" y="53"/>
                        <a:pt x="139" y="50"/>
                        <a:pt x="128" y="50"/>
                      </a:cubicBezTo>
                      <a:cubicBezTo>
                        <a:pt x="114" y="50"/>
                        <a:pt x="104" y="55"/>
                        <a:pt x="96" y="66"/>
                      </a:cubicBezTo>
                      <a:cubicBezTo>
                        <a:pt x="91" y="72"/>
                        <a:pt x="87" y="82"/>
                        <a:pt x="86" y="95"/>
                      </a:cubicBezTo>
                      <a:lnTo>
                        <a:pt x="169" y="95"/>
                      </a:lnTo>
                      <a:close/>
                    </a:path>
                  </a:pathLst>
                </a:custGeom>
                <a:solidFill>
                  <a:schemeClr val="accent6">
                    <a:lumMod val="75000"/>
                  </a:schemeClr>
                </a:solidFill>
                <a:ln w="9525">
                  <a:noFill/>
                  <a:round/>
                  <a:headEnd/>
                  <a:tailEnd/>
                </a:ln>
              </p:spPr>
              <p:txBody>
                <a:bodyPr/>
                <a:lstStyle/>
                <a:p>
                  <a:endParaRPr lang="es-ES"/>
                </a:p>
              </p:txBody>
            </p:sp>
            <p:sp>
              <p:nvSpPr>
                <p:cNvPr id="89" name="Freeform 203"/>
                <p:cNvSpPr>
                  <a:spLocks noChangeAspect="1"/>
                </p:cNvSpPr>
                <p:nvPr/>
              </p:nvSpPr>
              <p:spPr bwMode="gray">
                <a:xfrm>
                  <a:off x="7647441" y="3401611"/>
                  <a:ext cx="632565" cy="565979"/>
                </a:xfrm>
                <a:custGeom>
                  <a:avLst/>
                  <a:gdLst/>
                  <a:ahLst/>
                  <a:cxnLst>
                    <a:cxn ang="0">
                      <a:pos x="36" y="237"/>
                    </a:cxn>
                    <a:cxn ang="0">
                      <a:pos x="120" y="94"/>
                    </a:cxn>
                    <a:cxn ang="0">
                      <a:pos x="276" y="37"/>
                    </a:cxn>
                    <a:cxn ang="0">
                      <a:pos x="271" y="28"/>
                    </a:cxn>
                    <a:cxn ang="0">
                      <a:pos x="105" y="80"/>
                    </a:cxn>
                    <a:cxn ang="0">
                      <a:pos x="23" y="234"/>
                    </a:cxn>
                    <a:cxn ang="0">
                      <a:pos x="62" y="246"/>
                    </a:cxn>
                    <a:cxn ang="0">
                      <a:pos x="36" y="237"/>
                    </a:cxn>
                  </a:cxnLst>
                  <a:rect l="0" t="0" r="r" b="b"/>
                  <a:pathLst>
                    <a:path w="276" h="247">
                      <a:moveTo>
                        <a:pt x="36" y="237"/>
                      </a:moveTo>
                      <a:cubicBezTo>
                        <a:pt x="16" y="213"/>
                        <a:pt x="53" y="149"/>
                        <a:pt x="120" y="94"/>
                      </a:cubicBezTo>
                      <a:cubicBezTo>
                        <a:pt x="186" y="39"/>
                        <a:pt x="255" y="13"/>
                        <a:pt x="276" y="37"/>
                      </a:cubicBezTo>
                      <a:cubicBezTo>
                        <a:pt x="274" y="34"/>
                        <a:pt x="273" y="31"/>
                        <a:pt x="271" y="28"/>
                      </a:cubicBezTo>
                      <a:cubicBezTo>
                        <a:pt x="247" y="0"/>
                        <a:pt x="173" y="23"/>
                        <a:pt x="105" y="80"/>
                      </a:cubicBezTo>
                      <a:cubicBezTo>
                        <a:pt x="36" y="137"/>
                        <a:pt x="0" y="206"/>
                        <a:pt x="23" y="234"/>
                      </a:cubicBezTo>
                      <a:cubicBezTo>
                        <a:pt x="31" y="244"/>
                        <a:pt x="45" y="247"/>
                        <a:pt x="62" y="246"/>
                      </a:cubicBezTo>
                      <a:cubicBezTo>
                        <a:pt x="50" y="246"/>
                        <a:pt x="41" y="243"/>
                        <a:pt x="36" y="237"/>
                      </a:cubicBezTo>
                      <a:close/>
                    </a:path>
                  </a:pathLst>
                </a:custGeom>
                <a:solidFill>
                  <a:srgbClr val="FFFFFF"/>
                </a:solidFill>
                <a:ln w="9525">
                  <a:noFill/>
                  <a:round/>
                  <a:headEnd/>
                  <a:tailEnd/>
                </a:ln>
              </p:spPr>
              <p:txBody>
                <a:bodyPr/>
                <a:lstStyle/>
                <a:p>
                  <a:endParaRPr lang="es-ES"/>
                </a:p>
              </p:txBody>
            </p:sp>
          </p:grpSp>
        </p:grpSp>
        <p:grpSp>
          <p:nvGrpSpPr>
            <p:cNvPr id="111" name="110 Grupo"/>
            <p:cNvGrpSpPr/>
            <p:nvPr/>
          </p:nvGrpSpPr>
          <p:grpSpPr>
            <a:xfrm>
              <a:off x="5869230" y="3003160"/>
              <a:ext cx="496800" cy="515851"/>
              <a:chOff x="5337085" y="1313765"/>
              <a:chExt cx="645080" cy="669818"/>
            </a:xfrm>
          </p:grpSpPr>
          <p:grpSp>
            <p:nvGrpSpPr>
              <p:cNvPr id="100" name="Group 25"/>
              <p:cNvGrpSpPr>
                <a:grpSpLocks/>
              </p:cNvGrpSpPr>
              <p:nvPr/>
            </p:nvGrpSpPr>
            <p:grpSpPr bwMode="auto">
              <a:xfrm>
                <a:off x="5337085" y="1313765"/>
                <a:ext cx="645080" cy="645080"/>
                <a:chOff x="2795" y="528"/>
                <a:chExt cx="1170" cy="1170"/>
              </a:xfrm>
            </p:grpSpPr>
            <p:sp>
              <p:nvSpPr>
                <p:cNvPr id="101" name="Oval 57"/>
                <p:cNvSpPr>
                  <a:spLocks noChangeArrowheads="1"/>
                </p:cNvSpPr>
                <p:nvPr/>
              </p:nvSpPr>
              <p:spPr bwMode="gray">
                <a:xfrm>
                  <a:off x="2795" y="528"/>
                  <a:ext cx="1170" cy="1170"/>
                </a:xfrm>
                <a:prstGeom prst="ellipse">
                  <a:avLst/>
                </a:prstGeom>
                <a:solidFill>
                  <a:srgbClr val="F89402"/>
                </a:solidFill>
                <a:ln w="9525">
                  <a:solidFill>
                    <a:schemeClr val="bg1"/>
                  </a:solidFill>
                  <a:round/>
                  <a:headEnd/>
                  <a:tailEnd/>
                </a:ln>
              </p:spPr>
              <p:txBody>
                <a:bodyPr wrap="none" anchor="ctr"/>
                <a:lstStyle/>
                <a:p>
                  <a:endParaRPr lang="es-ES"/>
                </a:p>
              </p:txBody>
            </p:sp>
            <p:sp>
              <p:nvSpPr>
                <p:cNvPr id="102" name="Oval 59"/>
                <p:cNvSpPr>
                  <a:spLocks noChangeArrowheads="1"/>
                </p:cNvSpPr>
                <p:nvPr/>
              </p:nvSpPr>
              <p:spPr bwMode="gray">
                <a:xfrm>
                  <a:off x="2825" y="538"/>
                  <a:ext cx="1109" cy="1109"/>
                </a:xfrm>
                <a:prstGeom prst="ellipse">
                  <a:avLst/>
                </a:prstGeom>
                <a:gradFill rotWithShape="1">
                  <a:gsLst>
                    <a:gs pos="0">
                      <a:srgbClr val="FFD889"/>
                    </a:gs>
                    <a:gs pos="100000">
                      <a:srgbClr val="FDA901"/>
                    </a:gs>
                  </a:gsLst>
                  <a:path path="shape">
                    <a:fillToRect l="50000" t="50000" r="50000" b="50000"/>
                  </a:path>
                </a:gradFill>
                <a:ln w="9525">
                  <a:noFill/>
                  <a:round/>
                  <a:headEnd/>
                  <a:tailEnd/>
                </a:ln>
              </p:spPr>
              <p:txBody>
                <a:bodyPr wrap="none" anchor="ctr"/>
                <a:lstStyle/>
                <a:p>
                  <a:endParaRPr lang="es-ES"/>
                </a:p>
              </p:txBody>
            </p:sp>
            <p:pic>
              <p:nvPicPr>
                <p:cNvPr id="103" name="Picture 70"/>
                <p:cNvPicPr>
                  <a:picLocks noChangeAspect="1" noChangeArrowheads="1"/>
                </p:cNvPicPr>
                <p:nvPr/>
              </p:nvPicPr>
              <p:blipFill>
                <a:blip r:embed="rId5" cstate="print"/>
                <a:srcRect/>
                <a:stretch>
                  <a:fillRect/>
                </a:stretch>
              </p:blipFill>
              <p:spPr bwMode="gray">
                <a:xfrm>
                  <a:off x="3060" y="545"/>
                  <a:ext cx="639" cy="342"/>
                </a:xfrm>
                <a:prstGeom prst="rect">
                  <a:avLst/>
                </a:prstGeom>
                <a:noFill/>
              </p:spPr>
            </p:pic>
          </p:grpSp>
          <p:pic>
            <p:nvPicPr>
              <p:cNvPr id="110"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5504127" y="1422643"/>
                <a:ext cx="306930" cy="560940"/>
              </a:xfrm>
              <a:prstGeom prst="rect">
                <a:avLst/>
              </a:prstGeom>
              <a:noFill/>
              <a:ln w="9525">
                <a:noFill/>
                <a:miter lim="800000"/>
                <a:headEnd/>
                <a:tailEnd/>
              </a:ln>
              <a:effectLst/>
            </p:spPr>
          </p:pic>
        </p:grpSp>
        <p:grpSp>
          <p:nvGrpSpPr>
            <p:cNvPr id="135" name="134 Grupo"/>
            <p:cNvGrpSpPr/>
            <p:nvPr/>
          </p:nvGrpSpPr>
          <p:grpSpPr>
            <a:xfrm>
              <a:off x="6811848" y="3419225"/>
              <a:ext cx="495055" cy="495055"/>
              <a:chOff x="4932040" y="3293985"/>
              <a:chExt cx="495055" cy="495055"/>
            </a:xfrm>
          </p:grpSpPr>
          <p:grpSp>
            <p:nvGrpSpPr>
              <p:cNvPr id="114" name="Group 94"/>
              <p:cNvGrpSpPr>
                <a:grpSpLocks/>
              </p:cNvGrpSpPr>
              <p:nvPr/>
            </p:nvGrpSpPr>
            <p:grpSpPr bwMode="auto">
              <a:xfrm>
                <a:off x="4932040" y="3293985"/>
                <a:ext cx="495055" cy="495055"/>
                <a:chOff x="2795" y="528"/>
                <a:chExt cx="1170" cy="1170"/>
              </a:xfrm>
            </p:grpSpPr>
            <p:sp>
              <p:nvSpPr>
                <p:cNvPr id="118" name="Oval 57"/>
                <p:cNvSpPr>
                  <a:spLocks noChangeArrowheads="1"/>
                </p:cNvSpPr>
                <p:nvPr/>
              </p:nvSpPr>
              <p:spPr bwMode="gray">
                <a:xfrm>
                  <a:off x="2795" y="528"/>
                  <a:ext cx="1170" cy="1170"/>
                </a:xfrm>
                <a:prstGeom prst="ellipse">
                  <a:avLst/>
                </a:prstGeom>
                <a:solidFill>
                  <a:srgbClr val="E24203"/>
                </a:solidFill>
                <a:ln w="9525">
                  <a:solidFill>
                    <a:schemeClr val="bg1"/>
                  </a:solidFill>
                  <a:round/>
                  <a:headEnd/>
                  <a:tailEnd/>
                </a:ln>
              </p:spPr>
              <p:txBody>
                <a:bodyPr wrap="none" anchor="ctr"/>
                <a:lstStyle/>
                <a:p>
                  <a:endParaRPr lang="es-ES"/>
                </a:p>
              </p:txBody>
            </p:sp>
            <p:sp>
              <p:nvSpPr>
                <p:cNvPr id="119" name="Oval 59"/>
                <p:cNvSpPr>
                  <a:spLocks noChangeArrowheads="1"/>
                </p:cNvSpPr>
                <p:nvPr/>
              </p:nvSpPr>
              <p:spPr bwMode="gray">
                <a:xfrm>
                  <a:off x="2825" y="538"/>
                  <a:ext cx="1109" cy="1109"/>
                </a:xfrm>
                <a:prstGeom prst="ellipse">
                  <a:avLst/>
                </a:prstGeom>
                <a:gradFill rotWithShape="1">
                  <a:gsLst>
                    <a:gs pos="0">
                      <a:srgbClr val="FED9BA"/>
                    </a:gs>
                    <a:gs pos="100000">
                      <a:srgbClr val="FB7303"/>
                    </a:gs>
                  </a:gsLst>
                  <a:path path="shape">
                    <a:fillToRect l="50000" t="50000" r="50000" b="50000"/>
                  </a:path>
                </a:gradFill>
                <a:ln w="9525">
                  <a:noFill/>
                  <a:round/>
                  <a:headEnd/>
                  <a:tailEnd/>
                </a:ln>
              </p:spPr>
              <p:txBody>
                <a:bodyPr wrap="none" anchor="ctr"/>
                <a:lstStyle/>
                <a:p>
                  <a:endParaRPr lang="es-ES"/>
                </a:p>
              </p:txBody>
            </p:sp>
            <p:pic>
              <p:nvPicPr>
                <p:cNvPr id="120" name="Picture 70"/>
                <p:cNvPicPr>
                  <a:picLocks noChangeAspect="1" noChangeArrowheads="1"/>
                </p:cNvPicPr>
                <p:nvPr/>
              </p:nvPicPr>
              <p:blipFill>
                <a:blip r:embed="rId5" cstate="print"/>
                <a:srcRect/>
                <a:stretch>
                  <a:fillRect/>
                </a:stretch>
              </p:blipFill>
              <p:spPr bwMode="gray">
                <a:xfrm>
                  <a:off x="3060" y="545"/>
                  <a:ext cx="639" cy="342"/>
                </a:xfrm>
                <a:prstGeom prst="rect">
                  <a:avLst/>
                </a:prstGeom>
                <a:noFill/>
              </p:spPr>
            </p:pic>
          </p:grpSp>
          <p:grpSp>
            <p:nvGrpSpPr>
              <p:cNvPr id="123" name="Group 759"/>
              <p:cNvGrpSpPr>
                <a:grpSpLocks/>
              </p:cNvGrpSpPr>
              <p:nvPr/>
            </p:nvGrpSpPr>
            <p:grpSpPr bwMode="auto">
              <a:xfrm>
                <a:off x="5031575" y="3383995"/>
                <a:ext cx="329927" cy="270030"/>
                <a:chOff x="1950" y="2565"/>
                <a:chExt cx="1828" cy="1497"/>
              </a:xfrm>
            </p:grpSpPr>
            <p:sp>
              <p:nvSpPr>
                <p:cNvPr id="124" name="Freeform 760"/>
                <p:cNvSpPr>
                  <a:spLocks/>
                </p:cNvSpPr>
                <p:nvPr/>
              </p:nvSpPr>
              <p:spPr bwMode="gray">
                <a:xfrm>
                  <a:off x="1950" y="2848"/>
                  <a:ext cx="1509" cy="1214"/>
                </a:xfrm>
                <a:custGeom>
                  <a:avLst/>
                  <a:gdLst/>
                  <a:ahLst/>
                  <a:cxnLst>
                    <a:cxn ang="0">
                      <a:pos x="0" y="478"/>
                    </a:cxn>
                    <a:cxn ang="0">
                      <a:pos x="0" y="487"/>
                    </a:cxn>
                    <a:cxn ang="0">
                      <a:pos x="26" y="514"/>
                    </a:cxn>
                    <a:cxn ang="0">
                      <a:pos x="581" y="513"/>
                    </a:cxn>
                    <a:cxn ang="0">
                      <a:pos x="608" y="478"/>
                    </a:cxn>
                    <a:cxn ang="0">
                      <a:pos x="639" y="123"/>
                    </a:cxn>
                    <a:cxn ang="0">
                      <a:pos x="612" y="88"/>
                    </a:cxn>
                    <a:cxn ang="0">
                      <a:pos x="307" y="88"/>
                    </a:cxn>
                    <a:cxn ang="0">
                      <a:pos x="307" y="35"/>
                    </a:cxn>
                    <a:cxn ang="0">
                      <a:pos x="280" y="0"/>
                    </a:cxn>
                    <a:cxn ang="0">
                      <a:pos x="58" y="0"/>
                    </a:cxn>
                    <a:cxn ang="0">
                      <a:pos x="31" y="35"/>
                    </a:cxn>
                    <a:cxn ang="0">
                      <a:pos x="0" y="478"/>
                    </a:cxn>
                  </a:cxnLst>
                  <a:rect l="0" t="0" r="r" b="b"/>
                  <a:pathLst>
                    <a:path w="639" h="514">
                      <a:moveTo>
                        <a:pt x="0" y="478"/>
                      </a:moveTo>
                      <a:cubicBezTo>
                        <a:pt x="0" y="481"/>
                        <a:pt x="0" y="484"/>
                        <a:pt x="0" y="487"/>
                      </a:cubicBezTo>
                      <a:cubicBezTo>
                        <a:pt x="3" y="502"/>
                        <a:pt x="14" y="514"/>
                        <a:pt x="26" y="514"/>
                      </a:cubicBezTo>
                      <a:cubicBezTo>
                        <a:pt x="581" y="513"/>
                        <a:pt x="581" y="513"/>
                        <a:pt x="581" y="513"/>
                      </a:cubicBezTo>
                      <a:cubicBezTo>
                        <a:pt x="596" y="513"/>
                        <a:pt x="608" y="498"/>
                        <a:pt x="608" y="478"/>
                      </a:cubicBezTo>
                      <a:cubicBezTo>
                        <a:pt x="639" y="123"/>
                        <a:pt x="639" y="123"/>
                        <a:pt x="639" y="123"/>
                      </a:cubicBezTo>
                      <a:cubicBezTo>
                        <a:pt x="639" y="104"/>
                        <a:pt x="627" y="88"/>
                        <a:pt x="612" y="88"/>
                      </a:cubicBezTo>
                      <a:cubicBezTo>
                        <a:pt x="307" y="88"/>
                        <a:pt x="307" y="88"/>
                        <a:pt x="307" y="88"/>
                      </a:cubicBezTo>
                      <a:cubicBezTo>
                        <a:pt x="307" y="35"/>
                        <a:pt x="307" y="35"/>
                        <a:pt x="307" y="35"/>
                      </a:cubicBezTo>
                      <a:cubicBezTo>
                        <a:pt x="307" y="15"/>
                        <a:pt x="295" y="0"/>
                        <a:pt x="280" y="0"/>
                      </a:cubicBezTo>
                      <a:cubicBezTo>
                        <a:pt x="58" y="0"/>
                        <a:pt x="58" y="0"/>
                        <a:pt x="58" y="0"/>
                      </a:cubicBezTo>
                      <a:cubicBezTo>
                        <a:pt x="43" y="0"/>
                        <a:pt x="31" y="15"/>
                        <a:pt x="31" y="35"/>
                      </a:cubicBezTo>
                      <a:lnTo>
                        <a:pt x="0" y="478"/>
                      </a:lnTo>
                      <a:close/>
                    </a:path>
                  </a:pathLst>
                </a:custGeom>
                <a:solidFill>
                  <a:srgbClr val="000000"/>
                </a:solidFill>
                <a:ln w="6350">
                  <a:solidFill>
                    <a:srgbClr val="FFFFFF"/>
                  </a:solidFill>
                  <a:miter lim="800000"/>
                  <a:headEnd/>
                  <a:tailEnd/>
                </a:ln>
              </p:spPr>
              <p:txBody>
                <a:bodyPr/>
                <a:lstStyle/>
                <a:p>
                  <a:endParaRPr lang="es-ES"/>
                </a:p>
              </p:txBody>
            </p:sp>
            <p:sp>
              <p:nvSpPr>
                <p:cNvPr id="125" name="Freeform 761"/>
                <p:cNvSpPr>
                  <a:spLocks/>
                </p:cNvSpPr>
                <p:nvPr/>
              </p:nvSpPr>
              <p:spPr bwMode="gray">
                <a:xfrm>
                  <a:off x="3419" y="2624"/>
                  <a:ext cx="300" cy="300"/>
                </a:xfrm>
                <a:custGeom>
                  <a:avLst/>
                  <a:gdLst/>
                  <a:ahLst/>
                  <a:cxnLst>
                    <a:cxn ang="0">
                      <a:pos x="21" y="127"/>
                    </a:cxn>
                    <a:cxn ang="0">
                      <a:pos x="127" y="127"/>
                    </a:cxn>
                    <a:cxn ang="0">
                      <a:pos x="0" y="0"/>
                    </a:cxn>
                    <a:cxn ang="0">
                      <a:pos x="0" y="101"/>
                    </a:cxn>
                    <a:cxn ang="0">
                      <a:pos x="21" y="127"/>
                    </a:cxn>
                  </a:cxnLst>
                  <a:rect l="0" t="0" r="r" b="b"/>
                  <a:pathLst>
                    <a:path w="127" h="127">
                      <a:moveTo>
                        <a:pt x="21" y="127"/>
                      </a:moveTo>
                      <a:cubicBezTo>
                        <a:pt x="21" y="127"/>
                        <a:pt x="109" y="127"/>
                        <a:pt x="127" y="127"/>
                      </a:cubicBezTo>
                      <a:cubicBezTo>
                        <a:pt x="0" y="0"/>
                        <a:pt x="0" y="0"/>
                        <a:pt x="0" y="0"/>
                      </a:cubicBezTo>
                      <a:cubicBezTo>
                        <a:pt x="0" y="18"/>
                        <a:pt x="0" y="101"/>
                        <a:pt x="0" y="101"/>
                      </a:cubicBezTo>
                      <a:cubicBezTo>
                        <a:pt x="0" y="115"/>
                        <a:pt x="9" y="127"/>
                        <a:pt x="21" y="127"/>
                      </a:cubicBezTo>
                      <a:close/>
                    </a:path>
                  </a:pathLst>
                </a:custGeom>
                <a:solidFill>
                  <a:srgbClr val="FFFFFF"/>
                </a:solidFill>
                <a:ln w="9525">
                  <a:noFill/>
                  <a:round/>
                  <a:headEnd/>
                  <a:tailEnd/>
                </a:ln>
              </p:spPr>
              <p:txBody>
                <a:bodyPr/>
                <a:lstStyle/>
                <a:p>
                  <a:endParaRPr lang="es-ES"/>
                </a:p>
              </p:txBody>
            </p:sp>
            <p:sp>
              <p:nvSpPr>
                <p:cNvPr id="126" name="Freeform 762"/>
                <p:cNvSpPr>
                  <a:spLocks/>
                </p:cNvSpPr>
                <p:nvPr/>
              </p:nvSpPr>
              <p:spPr bwMode="gray">
                <a:xfrm>
                  <a:off x="2791" y="2586"/>
                  <a:ext cx="966" cy="1351"/>
                </a:xfrm>
                <a:custGeom>
                  <a:avLst/>
                  <a:gdLst/>
                  <a:ahLst/>
                  <a:cxnLst>
                    <a:cxn ang="0">
                      <a:pos x="247" y="264"/>
                    </a:cxn>
                    <a:cxn ang="0">
                      <a:pos x="256" y="291"/>
                    </a:cxn>
                    <a:cxn ang="0">
                      <a:pos x="256" y="572"/>
                    </a:cxn>
                    <a:cxn ang="0">
                      <a:pos x="384" y="572"/>
                    </a:cxn>
                    <a:cxn ang="0">
                      <a:pos x="409" y="542"/>
                    </a:cxn>
                    <a:cxn ang="0">
                      <a:pos x="409" y="160"/>
                    </a:cxn>
                    <a:cxn ang="0">
                      <a:pos x="287" y="160"/>
                    </a:cxn>
                    <a:cxn ang="0">
                      <a:pos x="249" y="117"/>
                    </a:cxn>
                    <a:cxn ang="0">
                      <a:pos x="249" y="0"/>
                    </a:cxn>
                    <a:cxn ang="0">
                      <a:pos x="26" y="0"/>
                    </a:cxn>
                    <a:cxn ang="0">
                      <a:pos x="0" y="30"/>
                    </a:cxn>
                    <a:cxn ang="0">
                      <a:pos x="0" y="252"/>
                    </a:cxn>
                    <a:cxn ang="0">
                      <a:pos x="225" y="252"/>
                    </a:cxn>
                    <a:cxn ang="0">
                      <a:pos x="247" y="264"/>
                    </a:cxn>
                  </a:cxnLst>
                  <a:rect l="0" t="0" r="r" b="b"/>
                  <a:pathLst>
                    <a:path w="409" h="572">
                      <a:moveTo>
                        <a:pt x="247" y="264"/>
                      </a:moveTo>
                      <a:cubicBezTo>
                        <a:pt x="253" y="271"/>
                        <a:pt x="256" y="281"/>
                        <a:pt x="256" y="291"/>
                      </a:cubicBezTo>
                      <a:cubicBezTo>
                        <a:pt x="256" y="572"/>
                        <a:pt x="256" y="572"/>
                        <a:pt x="256" y="572"/>
                      </a:cubicBezTo>
                      <a:cubicBezTo>
                        <a:pt x="384" y="572"/>
                        <a:pt x="384" y="572"/>
                        <a:pt x="384" y="572"/>
                      </a:cubicBezTo>
                      <a:cubicBezTo>
                        <a:pt x="398" y="572"/>
                        <a:pt x="409" y="559"/>
                        <a:pt x="409" y="542"/>
                      </a:cubicBezTo>
                      <a:cubicBezTo>
                        <a:pt x="409" y="542"/>
                        <a:pt x="409" y="169"/>
                        <a:pt x="409" y="160"/>
                      </a:cubicBezTo>
                      <a:cubicBezTo>
                        <a:pt x="401" y="160"/>
                        <a:pt x="287" y="160"/>
                        <a:pt x="287" y="160"/>
                      </a:cubicBezTo>
                      <a:cubicBezTo>
                        <a:pt x="266" y="160"/>
                        <a:pt x="249" y="141"/>
                        <a:pt x="249" y="117"/>
                      </a:cubicBezTo>
                      <a:cubicBezTo>
                        <a:pt x="249" y="117"/>
                        <a:pt x="249" y="8"/>
                        <a:pt x="249" y="0"/>
                      </a:cubicBezTo>
                      <a:cubicBezTo>
                        <a:pt x="240" y="0"/>
                        <a:pt x="26" y="0"/>
                        <a:pt x="26" y="0"/>
                      </a:cubicBezTo>
                      <a:cubicBezTo>
                        <a:pt x="12" y="0"/>
                        <a:pt x="0" y="13"/>
                        <a:pt x="0" y="30"/>
                      </a:cubicBezTo>
                      <a:cubicBezTo>
                        <a:pt x="0" y="252"/>
                        <a:pt x="0" y="252"/>
                        <a:pt x="0" y="252"/>
                      </a:cubicBezTo>
                      <a:cubicBezTo>
                        <a:pt x="225" y="252"/>
                        <a:pt x="225" y="252"/>
                        <a:pt x="225" y="252"/>
                      </a:cubicBezTo>
                      <a:cubicBezTo>
                        <a:pt x="233" y="252"/>
                        <a:pt x="241" y="256"/>
                        <a:pt x="247" y="264"/>
                      </a:cubicBezTo>
                      <a:close/>
                    </a:path>
                  </a:pathLst>
                </a:custGeom>
                <a:solidFill>
                  <a:srgbClr val="FFFFFF"/>
                </a:solidFill>
                <a:ln w="9525">
                  <a:noFill/>
                  <a:round/>
                  <a:headEnd/>
                  <a:tailEnd/>
                </a:ln>
              </p:spPr>
              <p:txBody>
                <a:bodyPr/>
                <a:lstStyle/>
                <a:p>
                  <a:endParaRPr lang="es-ES"/>
                </a:p>
              </p:txBody>
            </p:sp>
            <p:sp>
              <p:nvSpPr>
                <p:cNvPr id="127" name="Freeform 763"/>
                <p:cNvSpPr>
                  <a:spLocks noEditPoints="1"/>
                </p:cNvSpPr>
                <p:nvPr/>
              </p:nvSpPr>
              <p:spPr bwMode="gray">
                <a:xfrm>
                  <a:off x="3410" y="2601"/>
                  <a:ext cx="333" cy="333"/>
                </a:xfrm>
                <a:custGeom>
                  <a:avLst/>
                  <a:gdLst/>
                  <a:ahLst/>
                  <a:cxnLst>
                    <a:cxn ang="0">
                      <a:pos x="0" y="111"/>
                    </a:cxn>
                    <a:cxn ang="0">
                      <a:pos x="25" y="141"/>
                    </a:cxn>
                    <a:cxn ang="0">
                      <a:pos x="141" y="141"/>
                    </a:cxn>
                    <a:cxn ang="0">
                      <a:pos x="0" y="0"/>
                    </a:cxn>
                    <a:cxn ang="0">
                      <a:pos x="0" y="111"/>
                    </a:cxn>
                    <a:cxn ang="0">
                      <a:pos x="4" y="10"/>
                    </a:cxn>
                    <a:cxn ang="0">
                      <a:pos x="131" y="137"/>
                    </a:cxn>
                    <a:cxn ang="0">
                      <a:pos x="25" y="137"/>
                    </a:cxn>
                    <a:cxn ang="0">
                      <a:pos x="4" y="111"/>
                    </a:cxn>
                    <a:cxn ang="0">
                      <a:pos x="4" y="10"/>
                    </a:cxn>
                  </a:cxnLst>
                  <a:rect l="0" t="0" r="r" b="b"/>
                  <a:pathLst>
                    <a:path w="141" h="141">
                      <a:moveTo>
                        <a:pt x="0" y="111"/>
                      </a:moveTo>
                      <a:cubicBezTo>
                        <a:pt x="0" y="128"/>
                        <a:pt x="11" y="141"/>
                        <a:pt x="25" y="141"/>
                      </a:cubicBezTo>
                      <a:cubicBezTo>
                        <a:pt x="25" y="141"/>
                        <a:pt x="123" y="141"/>
                        <a:pt x="141" y="141"/>
                      </a:cubicBezTo>
                      <a:cubicBezTo>
                        <a:pt x="0" y="0"/>
                        <a:pt x="0" y="0"/>
                        <a:pt x="0" y="0"/>
                      </a:cubicBezTo>
                      <a:cubicBezTo>
                        <a:pt x="0" y="17"/>
                        <a:pt x="0" y="111"/>
                        <a:pt x="0" y="111"/>
                      </a:cubicBezTo>
                      <a:close/>
                      <a:moveTo>
                        <a:pt x="4" y="10"/>
                      </a:moveTo>
                      <a:cubicBezTo>
                        <a:pt x="131" y="137"/>
                        <a:pt x="131" y="137"/>
                        <a:pt x="131" y="137"/>
                      </a:cubicBezTo>
                      <a:cubicBezTo>
                        <a:pt x="113" y="137"/>
                        <a:pt x="25" y="137"/>
                        <a:pt x="25" y="137"/>
                      </a:cubicBezTo>
                      <a:cubicBezTo>
                        <a:pt x="13" y="137"/>
                        <a:pt x="4" y="125"/>
                        <a:pt x="4" y="111"/>
                      </a:cubicBezTo>
                      <a:cubicBezTo>
                        <a:pt x="4" y="111"/>
                        <a:pt x="4" y="28"/>
                        <a:pt x="4" y="10"/>
                      </a:cubicBezTo>
                      <a:close/>
                    </a:path>
                  </a:pathLst>
                </a:custGeom>
                <a:solidFill>
                  <a:srgbClr val="000000"/>
                </a:solidFill>
                <a:ln w="9525">
                  <a:noFill/>
                  <a:round/>
                  <a:headEnd/>
                  <a:tailEnd/>
                </a:ln>
              </p:spPr>
              <p:txBody>
                <a:bodyPr/>
                <a:lstStyle/>
                <a:p>
                  <a:endParaRPr lang="es-ES"/>
                </a:p>
              </p:txBody>
            </p:sp>
            <p:sp>
              <p:nvSpPr>
                <p:cNvPr id="128" name="Freeform 764"/>
                <p:cNvSpPr>
                  <a:spLocks/>
                </p:cNvSpPr>
                <p:nvPr/>
              </p:nvSpPr>
              <p:spPr bwMode="gray">
                <a:xfrm>
                  <a:off x="2791" y="3200"/>
                  <a:ext cx="583" cy="737"/>
                </a:xfrm>
                <a:custGeom>
                  <a:avLst/>
                  <a:gdLst/>
                  <a:ahLst/>
                  <a:cxnLst>
                    <a:cxn ang="0">
                      <a:pos x="240" y="9"/>
                    </a:cxn>
                    <a:cxn ang="0">
                      <a:pos x="225" y="0"/>
                    </a:cxn>
                    <a:cxn ang="0">
                      <a:pos x="0" y="0"/>
                    </a:cxn>
                    <a:cxn ang="0">
                      <a:pos x="0" y="282"/>
                    </a:cxn>
                    <a:cxn ang="0">
                      <a:pos x="26" y="312"/>
                    </a:cxn>
                    <a:cxn ang="0">
                      <a:pos x="247" y="312"/>
                    </a:cxn>
                    <a:cxn ang="0">
                      <a:pos x="247" y="31"/>
                    </a:cxn>
                    <a:cxn ang="0">
                      <a:pos x="240" y="9"/>
                    </a:cxn>
                  </a:cxnLst>
                  <a:rect l="0" t="0" r="r" b="b"/>
                  <a:pathLst>
                    <a:path w="247" h="312">
                      <a:moveTo>
                        <a:pt x="240" y="9"/>
                      </a:moveTo>
                      <a:cubicBezTo>
                        <a:pt x="236" y="3"/>
                        <a:pt x="231" y="0"/>
                        <a:pt x="225" y="0"/>
                      </a:cubicBezTo>
                      <a:cubicBezTo>
                        <a:pt x="0" y="0"/>
                        <a:pt x="0" y="0"/>
                        <a:pt x="0" y="0"/>
                      </a:cubicBezTo>
                      <a:cubicBezTo>
                        <a:pt x="0" y="282"/>
                        <a:pt x="0" y="282"/>
                        <a:pt x="0" y="282"/>
                      </a:cubicBezTo>
                      <a:cubicBezTo>
                        <a:pt x="0" y="299"/>
                        <a:pt x="12" y="312"/>
                        <a:pt x="26" y="312"/>
                      </a:cubicBezTo>
                      <a:cubicBezTo>
                        <a:pt x="247" y="312"/>
                        <a:pt x="247" y="312"/>
                        <a:pt x="247" y="312"/>
                      </a:cubicBezTo>
                      <a:cubicBezTo>
                        <a:pt x="247" y="31"/>
                        <a:pt x="247" y="31"/>
                        <a:pt x="247" y="31"/>
                      </a:cubicBezTo>
                      <a:cubicBezTo>
                        <a:pt x="247" y="23"/>
                        <a:pt x="245" y="15"/>
                        <a:pt x="240" y="9"/>
                      </a:cubicBezTo>
                      <a:close/>
                    </a:path>
                  </a:pathLst>
                </a:custGeom>
                <a:solidFill>
                  <a:srgbClr val="000000"/>
                </a:solidFill>
                <a:ln w="9525">
                  <a:noFill/>
                  <a:round/>
                  <a:headEnd/>
                  <a:tailEnd/>
                </a:ln>
              </p:spPr>
              <p:txBody>
                <a:bodyPr/>
                <a:lstStyle/>
                <a:p>
                  <a:endParaRPr lang="es-ES"/>
                </a:p>
              </p:txBody>
            </p:sp>
            <p:sp>
              <p:nvSpPr>
                <p:cNvPr id="129" name="Freeform 765"/>
                <p:cNvSpPr>
                  <a:spLocks noEditPoints="1"/>
                </p:cNvSpPr>
                <p:nvPr/>
              </p:nvSpPr>
              <p:spPr bwMode="gray">
                <a:xfrm>
                  <a:off x="2772" y="2565"/>
                  <a:ext cx="1006" cy="1393"/>
                </a:xfrm>
                <a:custGeom>
                  <a:avLst/>
                  <a:gdLst/>
                  <a:ahLst/>
                  <a:cxnLst>
                    <a:cxn ang="0">
                      <a:pos x="265" y="0"/>
                    </a:cxn>
                    <a:cxn ang="0">
                      <a:pos x="34" y="0"/>
                    </a:cxn>
                    <a:cxn ang="0">
                      <a:pos x="0" y="39"/>
                    </a:cxn>
                    <a:cxn ang="0">
                      <a:pos x="0" y="551"/>
                    </a:cxn>
                    <a:cxn ang="0">
                      <a:pos x="34" y="590"/>
                    </a:cxn>
                    <a:cxn ang="0">
                      <a:pos x="392" y="590"/>
                    </a:cxn>
                    <a:cxn ang="0">
                      <a:pos x="426" y="551"/>
                    </a:cxn>
                    <a:cxn ang="0">
                      <a:pos x="426" y="161"/>
                    </a:cxn>
                    <a:cxn ang="0">
                      <a:pos x="265" y="0"/>
                    </a:cxn>
                    <a:cxn ang="0">
                      <a:pos x="270" y="15"/>
                    </a:cxn>
                    <a:cxn ang="0">
                      <a:pos x="411" y="156"/>
                    </a:cxn>
                    <a:cxn ang="0">
                      <a:pos x="295" y="156"/>
                    </a:cxn>
                    <a:cxn ang="0">
                      <a:pos x="270" y="126"/>
                    </a:cxn>
                    <a:cxn ang="0">
                      <a:pos x="270" y="15"/>
                    </a:cxn>
                    <a:cxn ang="0">
                      <a:pos x="34" y="581"/>
                    </a:cxn>
                    <a:cxn ang="0">
                      <a:pos x="8" y="551"/>
                    </a:cxn>
                    <a:cxn ang="0">
                      <a:pos x="8" y="265"/>
                    </a:cxn>
                    <a:cxn ang="0">
                      <a:pos x="239" y="265"/>
                    </a:cxn>
                    <a:cxn ang="0">
                      <a:pos x="255" y="273"/>
                    </a:cxn>
                    <a:cxn ang="0">
                      <a:pos x="262" y="295"/>
                    </a:cxn>
                    <a:cxn ang="0">
                      <a:pos x="257" y="581"/>
                    </a:cxn>
                    <a:cxn ang="0">
                      <a:pos x="34" y="581"/>
                    </a:cxn>
                    <a:cxn ang="0">
                      <a:pos x="417" y="551"/>
                    </a:cxn>
                    <a:cxn ang="0">
                      <a:pos x="392" y="581"/>
                    </a:cxn>
                    <a:cxn ang="0">
                      <a:pos x="270" y="581"/>
                    </a:cxn>
                    <a:cxn ang="0">
                      <a:pos x="270" y="295"/>
                    </a:cxn>
                    <a:cxn ang="0">
                      <a:pos x="262" y="268"/>
                    </a:cxn>
                    <a:cxn ang="0">
                      <a:pos x="239" y="254"/>
                    </a:cxn>
                    <a:cxn ang="0">
                      <a:pos x="8" y="254"/>
                    </a:cxn>
                    <a:cxn ang="0">
                      <a:pos x="8" y="39"/>
                    </a:cxn>
                    <a:cxn ang="0">
                      <a:pos x="34" y="9"/>
                    </a:cxn>
                    <a:cxn ang="0">
                      <a:pos x="257" y="9"/>
                    </a:cxn>
                    <a:cxn ang="0">
                      <a:pos x="257" y="126"/>
                    </a:cxn>
                    <a:cxn ang="0">
                      <a:pos x="295" y="169"/>
                    </a:cxn>
                    <a:cxn ang="0">
                      <a:pos x="417" y="169"/>
                    </a:cxn>
                    <a:cxn ang="0">
                      <a:pos x="417" y="551"/>
                    </a:cxn>
                  </a:cxnLst>
                  <a:rect l="0" t="0" r="r" b="b"/>
                  <a:pathLst>
                    <a:path w="426" h="590">
                      <a:moveTo>
                        <a:pt x="265" y="0"/>
                      </a:moveTo>
                      <a:cubicBezTo>
                        <a:pt x="34" y="0"/>
                        <a:pt x="34" y="0"/>
                        <a:pt x="34" y="0"/>
                      </a:cubicBezTo>
                      <a:cubicBezTo>
                        <a:pt x="15" y="0"/>
                        <a:pt x="0" y="17"/>
                        <a:pt x="0" y="39"/>
                      </a:cubicBezTo>
                      <a:cubicBezTo>
                        <a:pt x="0" y="551"/>
                        <a:pt x="0" y="551"/>
                        <a:pt x="0" y="551"/>
                      </a:cubicBezTo>
                      <a:cubicBezTo>
                        <a:pt x="0" y="572"/>
                        <a:pt x="15" y="590"/>
                        <a:pt x="34" y="590"/>
                      </a:cubicBezTo>
                      <a:cubicBezTo>
                        <a:pt x="392" y="590"/>
                        <a:pt x="392" y="590"/>
                        <a:pt x="392" y="590"/>
                      </a:cubicBezTo>
                      <a:cubicBezTo>
                        <a:pt x="411" y="590"/>
                        <a:pt x="426" y="572"/>
                        <a:pt x="426" y="551"/>
                      </a:cubicBezTo>
                      <a:cubicBezTo>
                        <a:pt x="426" y="161"/>
                        <a:pt x="426" y="161"/>
                        <a:pt x="426" y="161"/>
                      </a:cubicBezTo>
                      <a:lnTo>
                        <a:pt x="265" y="0"/>
                      </a:lnTo>
                      <a:close/>
                      <a:moveTo>
                        <a:pt x="270" y="15"/>
                      </a:moveTo>
                      <a:cubicBezTo>
                        <a:pt x="411" y="156"/>
                        <a:pt x="411" y="156"/>
                        <a:pt x="411" y="156"/>
                      </a:cubicBezTo>
                      <a:cubicBezTo>
                        <a:pt x="393" y="156"/>
                        <a:pt x="295" y="156"/>
                        <a:pt x="295" y="156"/>
                      </a:cubicBezTo>
                      <a:cubicBezTo>
                        <a:pt x="281" y="156"/>
                        <a:pt x="270" y="143"/>
                        <a:pt x="270" y="126"/>
                      </a:cubicBezTo>
                      <a:cubicBezTo>
                        <a:pt x="270" y="126"/>
                        <a:pt x="270" y="32"/>
                        <a:pt x="270" y="15"/>
                      </a:cubicBezTo>
                      <a:close/>
                      <a:moveTo>
                        <a:pt x="34" y="581"/>
                      </a:moveTo>
                      <a:cubicBezTo>
                        <a:pt x="20" y="581"/>
                        <a:pt x="8" y="568"/>
                        <a:pt x="8" y="551"/>
                      </a:cubicBezTo>
                      <a:cubicBezTo>
                        <a:pt x="8" y="265"/>
                        <a:pt x="8" y="265"/>
                        <a:pt x="8" y="265"/>
                      </a:cubicBezTo>
                      <a:cubicBezTo>
                        <a:pt x="239" y="265"/>
                        <a:pt x="239" y="265"/>
                        <a:pt x="239" y="265"/>
                      </a:cubicBezTo>
                      <a:cubicBezTo>
                        <a:pt x="245" y="265"/>
                        <a:pt x="250" y="268"/>
                        <a:pt x="255" y="273"/>
                      </a:cubicBezTo>
                      <a:cubicBezTo>
                        <a:pt x="259" y="279"/>
                        <a:pt x="262" y="287"/>
                        <a:pt x="262" y="295"/>
                      </a:cubicBezTo>
                      <a:cubicBezTo>
                        <a:pt x="257" y="581"/>
                        <a:pt x="257" y="581"/>
                        <a:pt x="257" y="581"/>
                      </a:cubicBezTo>
                      <a:lnTo>
                        <a:pt x="34" y="581"/>
                      </a:lnTo>
                      <a:close/>
                      <a:moveTo>
                        <a:pt x="417" y="551"/>
                      </a:moveTo>
                      <a:cubicBezTo>
                        <a:pt x="417" y="568"/>
                        <a:pt x="406" y="581"/>
                        <a:pt x="392" y="581"/>
                      </a:cubicBezTo>
                      <a:cubicBezTo>
                        <a:pt x="270" y="581"/>
                        <a:pt x="270" y="581"/>
                        <a:pt x="270" y="581"/>
                      </a:cubicBezTo>
                      <a:cubicBezTo>
                        <a:pt x="270" y="295"/>
                        <a:pt x="270" y="295"/>
                        <a:pt x="270" y="295"/>
                      </a:cubicBezTo>
                      <a:cubicBezTo>
                        <a:pt x="270" y="285"/>
                        <a:pt x="267" y="275"/>
                        <a:pt x="262" y="268"/>
                      </a:cubicBezTo>
                      <a:cubicBezTo>
                        <a:pt x="256" y="260"/>
                        <a:pt x="248" y="254"/>
                        <a:pt x="239" y="254"/>
                      </a:cubicBezTo>
                      <a:cubicBezTo>
                        <a:pt x="8" y="254"/>
                        <a:pt x="8" y="254"/>
                        <a:pt x="8" y="254"/>
                      </a:cubicBezTo>
                      <a:cubicBezTo>
                        <a:pt x="8" y="39"/>
                        <a:pt x="8" y="39"/>
                        <a:pt x="8" y="39"/>
                      </a:cubicBezTo>
                      <a:cubicBezTo>
                        <a:pt x="8" y="22"/>
                        <a:pt x="20" y="9"/>
                        <a:pt x="34" y="9"/>
                      </a:cubicBezTo>
                      <a:cubicBezTo>
                        <a:pt x="34" y="9"/>
                        <a:pt x="248" y="9"/>
                        <a:pt x="257" y="9"/>
                      </a:cubicBezTo>
                      <a:cubicBezTo>
                        <a:pt x="257" y="17"/>
                        <a:pt x="257" y="126"/>
                        <a:pt x="257" y="126"/>
                      </a:cubicBezTo>
                      <a:cubicBezTo>
                        <a:pt x="257" y="150"/>
                        <a:pt x="274" y="169"/>
                        <a:pt x="295" y="169"/>
                      </a:cubicBezTo>
                      <a:cubicBezTo>
                        <a:pt x="295" y="169"/>
                        <a:pt x="409" y="169"/>
                        <a:pt x="417" y="169"/>
                      </a:cubicBezTo>
                      <a:cubicBezTo>
                        <a:pt x="417" y="178"/>
                        <a:pt x="417" y="551"/>
                        <a:pt x="417" y="551"/>
                      </a:cubicBezTo>
                      <a:close/>
                    </a:path>
                  </a:pathLst>
                </a:custGeom>
                <a:solidFill>
                  <a:srgbClr val="000000"/>
                </a:solidFill>
                <a:ln w="9525">
                  <a:noFill/>
                  <a:round/>
                  <a:headEnd/>
                  <a:tailEnd/>
                </a:ln>
              </p:spPr>
              <p:txBody>
                <a:bodyPr/>
                <a:lstStyle/>
                <a:p>
                  <a:endParaRPr lang="es-ES"/>
                </a:p>
              </p:txBody>
            </p:sp>
            <p:sp>
              <p:nvSpPr>
                <p:cNvPr id="130" name="Freeform 766"/>
                <p:cNvSpPr>
                  <a:spLocks/>
                </p:cNvSpPr>
                <p:nvPr/>
              </p:nvSpPr>
              <p:spPr bwMode="gray">
                <a:xfrm>
                  <a:off x="1950" y="3191"/>
                  <a:ext cx="1436" cy="869"/>
                </a:xfrm>
                <a:custGeom>
                  <a:avLst/>
                  <a:gdLst/>
                  <a:ahLst/>
                  <a:cxnLst>
                    <a:cxn ang="0">
                      <a:pos x="581" y="0"/>
                    </a:cxn>
                    <a:cxn ang="0">
                      <a:pos x="26" y="0"/>
                    </a:cxn>
                    <a:cxn ang="0">
                      <a:pos x="0" y="35"/>
                    </a:cxn>
                    <a:cxn ang="0">
                      <a:pos x="0" y="333"/>
                    </a:cxn>
                    <a:cxn ang="0">
                      <a:pos x="26" y="368"/>
                    </a:cxn>
                    <a:cxn ang="0">
                      <a:pos x="581" y="368"/>
                    </a:cxn>
                    <a:cxn ang="0">
                      <a:pos x="608" y="333"/>
                    </a:cxn>
                    <a:cxn ang="0">
                      <a:pos x="608" y="35"/>
                    </a:cxn>
                    <a:cxn ang="0">
                      <a:pos x="581" y="0"/>
                    </a:cxn>
                  </a:cxnLst>
                  <a:rect l="0" t="0" r="r" b="b"/>
                  <a:pathLst>
                    <a:path w="608" h="368">
                      <a:moveTo>
                        <a:pt x="581" y="0"/>
                      </a:moveTo>
                      <a:cubicBezTo>
                        <a:pt x="26" y="0"/>
                        <a:pt x="26" y="0"/>
                        <a:pt x="26" y="0"/>
                      </a:cubicBezTo>
                      <a:cubicBezTo>
                        <a:pt x="12" y="0"/>
                        <a:pt x="0" y="16"/>
                        <a:pt x="0" y="35"/>
                      </a:cubicBezTo>
                      <a:cubicBezTo>
                        <a:pt x="0" y="333"/>
                        <a:pt x="0" y="333"/>
                        <a:pt x="0" y="333"/>
                      </a:cubicBezTo>
                      <a:cubicBezTo>
                        <a:pt x="0" y="353"/>
                        <a:pt x="12" y="368"/>
                        <a:pt x="26" y="368"/>
                      </a:cubicBezTo>
                      <a:cubicBezTo>
                        <a:pt x="581" y="368"/>
                        <a:pt x="581" y="368"/>
                        <a:pt x="581" y="368"/>
                      </a:cubicBezTo>
                      <a:cubicBezTo>
                        <a:pt x="596" y="368"/>
                        <a:pt x="608" y="353"/>
                        <a:pt x="608" y="333"/>
                      </a:cubicBezTo>
                      <a:cubicBezTo>
                        <a:pt x="608" y="35"/>
                        <a:pt x="608" y="35"/>
                        <a:pt x="608" y="35"/>
                      </a:cubicBezTo>
                      <a:cubicBezTo>
                        <a:pt x="608" y="16"/>
                        <a:pt x="596" y="0"/>
                        <a:pt x="581" y="0"/>
                      </a:cubicBezTo>
                      <a:close/>
                    </a:path>
                  </a:pathLst>
                </a:custGeom>
                <a:solidFill>
                  <a:schemeClr val="accent4">
                    <a:lumMod val="40000"/>
                    <a:lumOff val="60000"/>
                  </a:schemeClr>
                </a:solidFill>
                <a:ln w="9525">
                  <a:noFill/>
                  <a:round/>
                  <a:headEnd/>
                  <a:tailEnd/>
                </a:ln>
              </p:spPr>
              <p:txBody>
                <a:bodyPr/>
                <a:lstStyle/>
                <a:p>
                  <a:endParaRPr lang="es-ES" dirty="0"/>
                </a:p>
              </p:txBody>
            </p:sp>
          </p:grpSp>
        </p:grpSp>
      </p:grpSp>
      <p:sp>
        <p:nvSpPr>
          <p:cNvPr id="58" name="26 CuadroTexto"/>
          <p:cNvSpPr txBox="1"/>
          <p:nvPr/>
        </p:nvSpPr>
        <p:spPr>
          <a:xfrm>
            <a:off x="7671891" y="1206252"/>
            <a:ext cx="1102994" cy="276999"/>
          </a:xfrm>
          <a:prstGeom prst="rect">
            <a:avLst/>
          </a:prstGeom>
          <a:noFill/>
        </p:spPr>
        <p:txBody>
          <a:bodyPr wrap="none" rtlCol="0">
            <a:spAutoFit/>
          </a:bodyPr>
          <a:lstStyle/>
          <a:p>
            <a:r>
              <a:rPr lang="es-ES" sz="1200" b="1" dirty="0">
                <a:solidFill>
                  <a:srgbClr val="002060"/>
                </a:solidFill>
                <a:latin typeface="Calibri" pitchFamily="34" charset="0"/>
              </a:rPr>
              <a:t>Generalidades</a:t>
            </a:r>
            <a:endParaRPr lang="es-ES" sz="1200" b="1" dirty="0">
              <a:solidFill>
                <a:srgbClr val="002060"/>
              </a:solidFill>
            </a:endParaRPr>
          </a:p>
        </p:txBody>
      </p:sp>
    </p:spTree>
    <p:extLst>
      <p:ext uri="{BB962C8B-B14F-4D97-AF65-F5344CB8AC3E}">
        <p14:creationId xmlns:p14="http://schemas.microsoft.com/office/powerpoint/2010/main" xmlns="" val="35812867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algn="r" defTabSz="457200"/>
            <a:r>
              <a:rPr lang="en-US" altLang="es-CO" sz="3200" b="1" dirty="0">
                <a:solidFill>
                  <a:srgbClr val="002D56"/>
                </a:solidFill>
                <a:latin typeface="HelveticaNeueLT Com 55 Roman" panose="020B0804020202020204" pitchFamily="34" charset="0"/>
                <a:ea typeface="+mj-ea"/>
              </a:rPr>
              <a:t>La Información en la EC – Economía del Conocimiento</a:t>
            </a:r>
          </a:p>
        </p:txBody>
      </p:sp>
      <p:sp>
        <p:nvSpPr>
          <p:cNvPr id="17412" name="Line 3"/>
          <p:cNvSpPr>
            <a:spLocks noChangeShapeType="1"/>
          </p:cNvSpPr>
          <p:nvPr/>
        </p:nvSpPr>
        <p:spPr bwMode="gray">
          <a:xfrm flipH="1">
            <a:off x="1989900" y="4898856"/>
            <a:ext cx="1243013" cy="1190"/>
          </a:xfrm>
          <a:prstGeom prst="line">
            <a:avLst/>
          </a:prstGeom>
          <a:noFill/>
          <a:ln w="9525">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s-CO"/>
          </a:p>
        </p:txBody>
      </p:sp>
      <p:sp>
        <p:nvSpPr>
          <p:cNvPr id="17413" name="Line 4"/>
          <p:cNvSpPr>
            <a:spLocks noChangeShapeType="1"/>
          </p:cNvSpPr>
          <p:nvPr/>
        </p:nvSpPr>
        <p:spPr bwMode="gray">
          <a:xfrm flipH="1">
            <a:off x="2026444" y="4019601"/>
            <a:ext cx="1828800" cy="0"/>
          </a:xfrm>
          <a:prstGeom prst="line">
            <a:avLst/>
          </a:prstGeom>
          <a:noFill/>
          <a:ln w="9525">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s-CO"/>
          </a:p>
        </p:txBody>
      </p:sp>
      <p:sp>
        <p:nvSpPr>
          <p:cNvPr id="17414" name="Line 5"/>
          <p:cNvSpPr>
            <a:spLocks noChangeShapeType="1"/>
          </p:cNvSpPr>
          <p:nvPr/>
        </p:nvSpPr>
        <p:spPr bwMode="gray">
          <a:xfrm flipH="1">
            <a:off x="2057400" y="3126446"/>
            <a:ext cx="2514600" cy="0"/>
          </a:xfrm>
          <a:prstGeom prst="line">
            <a:avLst/>
          </a:prstGeom>
          <a:noFill/>
          <a:ln w="9525">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s-CO"/>
          </a:p>
        </p:txBody>
      </p:sp>
      <p:sp>
        <p:nvSpPr>
          <p:cNvPr id="17415" name="Line 6"/>
          <p:cNvSpPr>
            <a:spLocks noChangeShapeType="1"/>
          </p:cNvSpPr>
          <p:nvPr/>
        </p:nvSpPr>
        <p:spPr bwMode="gray">
          <a:xfrm flipH="1">
            <a:off x="2026444" y="2195847"/>
            <a:ext cx="3124200" cy="0"/>
          </a:xfrm>
          <a:prstGeom prst="line">
            <a:avLst/>
          </a:prstGeom>
          <a:noFill/>
          <a:ln w="9525">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s-CO"/>
          </a:p>
        </p:txBody>
      </p:sp>
      <p:sp>
        <p:nvSpPr>
          <p:cNvPr id="17416" name="Line 7"/>
          <p:cNvSpPr>
            <a:spLocks noChangeShapeType="1"/>
          </p:cNvSpPr>
          <p:nvPr/>
        </p:nvSpPr>
        <p:spPr bwMode="gray">
          <a:xfrm flipH="1" flipV="1">
            <a:off x="1978899" y="1350424"/>
            <a:ext cx="3775472" cy="0"/>
          </a:xfrm>
          <a:prstGeom prst="line">
            <a:avLst/>
          </a:prstGeom>
          <a:noFill/>
          <a:ln w="9525">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s-CO"/>
          </a:p>
        </p:txBody>
      </p:sp>
      <p:sp>
        <p:nvSpPr>
          <p:cNvPr id="17417" name="Line 8"/>
          <p:cNvSpPr>
            <a:spLocks noChangeShapeType="1"/>
          </p:cNvSpPr>
          <p:nvPr/>
        </p:nvSpPr>
        <p:spPr bwMode="gray">
          <a:xfrm>
            <a:off x="1997849" y="1417638"/>
            <a:ext cx="0" cy="653654"/>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s-CO"/>
          </a:p>
        </p:txBody>
      </p:sp>
      <p:sp>
        <p:nvSpPr>
          <p:cNvPr id="17418" name="Line 9"/>
          <p:cNvSpPr>
            <a:spLocks noChangeShapeType="1"/>
          </p:cNvSpPr>
          <p:nvPr/>
        </p:nvSpPr>
        <p:spPr bwMode="gray">
          <a:xfrm>
            <a:off x="1997849" y="2381133"/>
            <a:ext cx="0" cy="613172"/>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s-CO"/>
          </a:p>
        </p:txBody>
      </p:sp>
      <p:sp>
        <p:nvSpPr>
          <p:cNvPr id="17419" name="Line 10"/>
          <p:cNvSpPr>
            <a:spLocks noChangeShapeType="1"/>
          </p:cNvSpPr>
          <p:nvPr/>
        </p:nvSpPr>
        <p:spPr bwMode="gray">
          <a:xfrm>
            <a:off x="2010728" y="3213198"/>
            <a:ext cx="0" cy="611981"/>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s-CO"/>
          </a:p>
        </p:txBody>
      </p:sp>
      <p:sp>
        <p:nvSpPr>
          <p:cNvPr id="17420" name="Line 11"/>
          <p:cNvSpPr>
            <a:spLocks noChangeShapeType="1"/>
          </p:cNvSpPr>
          <p:nvPr/>
        </p:nvSpPr>
        <p:spPr bwMode="gray">
          <a:xfrm>
            <a:off x="1997849" y="4136906"/>
            <a:ext cx="0" cy="611981"/>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s-CO"/>
          </a:p>
        </p:txBody>
      </p:sp>
      <p:sp>
        <p:nvSpPr>
          <p:cNvPr id="17421" name="Text Box 12"/>
          <p:cNvSpPr txBox="1">
            <a:spLocks noChangeArrowheads="1"/>
          </p:cNvSpPr>
          <p:nvPr/>
        </p:nvSpPr>
        <p:spPr bwMode="gray">
          <a:xfrm>
            <a:off x="2438576" y="1613746"/>
            <a:ext cx="184698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dirty="0">
                <a:latin typeface="Verdana" panose="020B0604030504040204" pitchFamily="34" charset="0"/>
              </a:rPr>
              <a:t>Seguridad Jurídica</a:t>
            </a:r>
          </a:p>
        </p:txBody>
      </p:sp>
      <p:sp>
        <p:nvSpPr>
          <p:cNvPr id="17422" name="Text Box 13"/>
          <p:cNvSpPr txBox="1">
            <a:spLocks noChangeArrowheads="1"/>
          </p:cNvSpPr>
          <p:nvPr/>
        </p:nvSpPr>
        <p:spPr bwMode="gray">
          <a:xfrm>
            <a:off x="2438576" y="2566174"/>
            <a:ext cx="1042273"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dirty="0">
                <a:latin typeface="Verdana" panose="020B0604030504040204" pitchFamily="34" charset="0"/>
              </a:rPr>
              <a:t>Legalidad</a:t>
            </a:r>
          </a:p>
        </p:txBody>
      </p:sp>
      <p:sp>
        <p:nvSpPr>
          <p:cNvPr id="17423" name="Text Box 14"/>
          <p:cNvSpPr txBox="1">
            <a:spLocks noChangeArrowheads="1"/>
          </p:cNvSpPr>
          <p:nvPr/>
        </p:nvSpPr>
        <p:spPr bwMode="gray">
          <a:xfrm>
            <a:off x="2438576" y="3519189"/>
            <a:ext cx="1330492"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dirty="0">
                <a:latin typeface="Verdana" panose="020B0604030504040204" pitchFamily="34" charset="0"/>
              </a:rPr>
              <a:t>Preservación</a:t>
            </a:r>
          </a:p>
        </p:txBody>
      </p:sp>
      <p:sp>
        <p:nvSpPr>
          <p:cNvPr id="17424" name="Text Box 15"/>
          <p:cNvSpPr txBox="1">
            <a:spLocks noChangeArrowheads="1"/>
          </p:cNvSpPr>
          <p:nvPr/>
        </p:nvSpPr>
        <p:spPr bwMode="gray">
          <a:xfrm>
            <a:off x="2438576" y="4354044"/>
            <a:ext cx="1384995"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dirty="0">
                <a:latin typeface="Verdana" panose="020B0604030504040204" pitchFamily="34" charset="0"/>
              </a:rPr>
              <a:t>Conservación</a:t>
            </a:r>
          </a:p>
        </p:txBody>
      </p:sp>
      <p:graphicFrame>
        <p:nvGraphicFramePr>
          <p:cNvPr id="2" name="Diagrama 1"/>
          <p:cNvGraphicFramePr/>
          <p:nvPr>
            <p:extLst>
              <p:ext uri="{D42A27DB-BD31-4B8C-83A1-F6EECF244321}">
                <p14:modId xmlns:p14="http://schemas.microsoft.com/office/powerpoint/2010/main" xmlns="" val="2610074446"/>
              </p:ext>
            </p:extLst>
          </p:nvPr>
        </p:nvGraphicFramePr>
        <p:xfrm>
          <a:off x="3866635" y="1343951"/>
          <a:ext cx="4842688" cy="3603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99936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algn="r" eaLnBrk="1" hangingPunct="1"/>
            <a:r>
              <a:rPr lang="en-US" altLang="es-CO" sz="3200" b="1" dirty="0">
                <a:solidFill>
                  <a:srgbClr val="002D56"/>
                </a:solidFill>
                <a:latin typeface="HelveticaNeueLT Com 55 Roman" panose="020B0804020202020204" pitchFamily="34" charset="0"/>
                <a:ea typeface="+mj-ea"/>
              </a:rPr>
              <a:t>Beneficios de la estructuración de información</a:t>
            </a:r>
          </a:p>
        </p:txBody>
      </p:sp>
      <p:grpSp>
        <p:nvGrpSpPr>
          <p:cNvPr id="18436" name="Group 3"/>
          <p:cNvGrpSpPr>
            <a:grpSpLocks/>
          </p:cNvGrpSpPr>
          <p:nvPr/>
        </p:nvGrpSpPr>
        <p:grpSpPr bwMode="auto">
          <a:xfrm>
            <a:off x="1746052" y="1266428"/>
            <a:ext cx="1627585" cy="4194214"/>
            <a:chOff x="720" y="1153"/>
            <a:chExt cx="1367" cy="2685"/>
          </a:xfrm>
        </p:grpSpPr>
        <p:sp>
          <p:nvSpPr>
            <p:cNvPr id="18466"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7" name="AutoShape 5"/>
            <p:cNvSpPr>
              <a:spLocks noChangeArrowheads="1"/>
            </p:cNvSpPr>
            <p:nvPr/>
          </p:nvSpPr>
          <p:spPr bwMode="gray">
            <a:xfrm>
              <a:off x="741" y="1495"/>
              <a:ext cx="1322" cy="1766"/>
            </a:xfrm>
            <a:prstGeom prst="roundRect">
              <a:avLst>
                <a:gd name="adj" fmla="val 16667"/>
              </a:avLst>
            </a:prstGeom>
            <a:solidFill>
              <a:srgbClr val="3CA1E6"/>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8" name="AutoShape 6"/>
            <p:cNvSpPr>
              <a:spLocks noChangeArrowheads="1"/>
            </p:cNvSpPr>
            <p:nvPr/>
          </p:nvSpPr>
          <p:spPr bwMode="gray">
            <a:xfrm>
              <a:off x="752" y="2795"/>
              <a:ext cx="1304" cy="447"/>
            </a:xfrm>
            <a:prstGeom prst="roundRect">
              <a:avLst>
                <a:gd name="adj" fmla="val 50000"/>
              </a:avLst>
            </a:prstGeom>
            <a:gradFill rotWithShape="1">
              <a:gsLst>
                <a:gs pos="0">
                  <a:srgbClr val="3CA1E6">
                    <a:alpha val="0"/>
                  </a:srgbClr>
                </a:gs>
                <a:gs pos="100000">
                  <a:srgbClr val="9BCFF2"/>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9" name="AutoShape 7"/>
            <p:cNvSpPr>
              <a:spLocks noChangeArrowheads="1"/>
            </p:cNvSpPr>
            <p:nvPr/>
          </p:nvSpPr>
          <p:spPr bwMode="gray">
            <a:xfrm>
              <a:off x="752" y="1509"/>
              <a:ext cx="1304" cy="446"/>
            </a:xfrm>
            <a:prstGeom prst="roundRect">
              <a:avLst>
                <a:gd name="adj" fmla="val 50000"/>
              </a:avLst>
            </a:prstGeom>
            <a:gradFill rotWithShape="1">
              <a:gsLst>
                <a:gs pos="0">
                  <a:srgbClr val="BEE0F7"/>
                </a:gs>
                <a:gs pos="100000">
                  <a:srgbClr val="3CA1E6">
                    <a:alpha val="0"/>
                  </a:srgbClr>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0" name="AutoShape 8"/>
            <p:cNvSpPr>
              <a:spLocks noChangeArrowheads="1"/>
            </p:cNvSpPr>
            <p:nvPr/>
          </p:nvSpPr>
          <p:spPr bwMode="gray">
            <a:xfrm>
              <a:off x="724" y="3290"/>
              <a:ext cx="1363" cy="548"/>
            </a:xfrm>
            <a:prstGeom prst="roundRect">
              <a:avLst>
                <a:gd name="adj" fmla="val 40389"/>
              </a:avLst>
            </a:prstGeom>
            <a:gradFill rotWithShape="1">
              <a:gsLst>
                <a:gs pos="0">
                  <a:srgbClr val="729EB4"/>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1" name="AutoShape 9"/>
            <p:cNvSpPr>
              <a:spLocks noChangeArrowheads="1"/>
            </p:cNvSpPr>
            <p:nvPr/>
          </p:nvSpPr>
          <p:spPr bwMode="gray">
            <a:xfrm>
              <a:off x="752" y="3305"/>
              <a:ext cx="1304" cy="487"/>
            </a:xfrm>
            <a:prstGeom prst="roundRect">
              <a:avLst>
                <a:gd name="adj" fmla="val 50000"/>
              </a:avLst>
            </a:prstGeom>
            <a:gradFill rotWithShape="1">
              <a:gsLst>
                <a:gs pos="0">
                  <a:srgbClr val="7DAFD4"/>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nvGrpSpPr>
            <p:cNvPr id="18472" name="Group 10"/>
            <p:cNvGrpSpPr>
              <a:grpSpLocks/>
            </p:cNvGrpSpPr>
            <p:nvPr/>
          </p:nvGrpSpPr>
          <p:grpSpPr bwMode="auto">
            <a:xfrm>
              <a:off x="1189" y="1153"/>
              <a:ext cx="405" cy="691"/>
              <a:chOff x="1289" y="345"/>
              <a:chExt cx="668" cy="1142"/>
            </a:xfrm>
          </p:grpSpPr>
          <p:sp>
            <p:nvSpPr>
              <p:cNvPr id="18475" name="Oval 11"/>
              <p:cNvSpPr>
                <a:spLocks noChangeArrowheads="1"/>
              </p:cNvSpPr>
              <p:nvPr/>
            </p:nvSpPr>
            <p:spPr bwMode="gray">
              <a:xfrm>
                <a:off x="1289" y="345"/>
                <a:ext cx="668" cy="1142"/>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6" name="Oval 12"/>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7" name="Oval 13"/>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8" name="Oval 14"/>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79" name="Oval 15"/>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sp>
          <p:nvSpPr>
            <p:cNvPr id="18473" name="Text Box 16"/>
            <p:cNvSpPr txBox="1">
              <a:spLocks noChangeArrowheads="1"/>
            </p:cNvSpPr>
            <p:nvPr/>
          </p:nvSpPr>
          <p:spPr bwMode="gray">
            <a:xfrm>
              <a:off x="1256" y="1354"/>
              <a:ext cx="155" cy="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s-ES" altLang="es-CO" sz="3200"/>
            </a:p>
          </p:txBody>
        </p:sp>
        <p:sp>
          <p:nvSpPr>
            <p:cNvPr id="18474" name="Text Box 17"/>
            <p:cNvSpPr txBox="1">
              <a:spLocks noChangeArrowheads="1"/>
            </p:cNvSpPr>
            <p:nvPr/>
          </p:nvSpPr>
          <p:spPr bwMode="gray">
            <a:xfrm>
              <a:off x="757" y="1841"/>
              <a:ext cx="1296" cy="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s-CO" sz="1400" dirty="0" err="1">
                  <a:solidFill>
                    <a:srgbClr val="000000"/>
                  </a:solidFill>
                  <a:latin typeface="Verdana" panose="020B0604030504040204" pitchFamily="34" charset="0"/>
                </a:rPr>
                <a:t>Disponibilidad</a:t>
              </a:r>
              <a:r>
                <a:rPr lang="en-US" altLang="es-CO" sz="1400" dirty="0">
                  <a:solidFill>
                    <a:srgbClr val="000000"/>
                  </a:solidFill>
                  <a:latin typeface="Verdana" panose="020B0604030504040204" pitchFamily="34" charset="0"/>
                </a:rPr>
                <a:t> de la información para mas de un </a:t>
              </a:r>
              <a:r>
                <a:rPr lang="en-US" altLang="es-CO" sz="1400" dirty="0" err="1">
                  <a:solidFill>
                    <a:srgbClr val="000000"/>
                  </a:solidFill>
                  <a:latin typeface="Verdana" panose="020B0604030504040204" pitchFamily="34" charset="0"/>
                </a:rPr>
                <a:t>usuario</a:t>
              </a:r>
              <a:r>
                <a:rPr lang="en-US" altLang="es-CO" sz="1400" dirty="0">
                  <a:solidFill>
                    <a:srgbClr val="000000"/>
                  </a:solidFill>
                  <a:latin typeface="Verdana" panose="020B0604030504040204" pitchFamily="34" charset="0"/>
                </a:rPr>
                <a:t> en el </a:t>
              </a:r>
              <a:r>
                <a:rPr lang="en-US" altLang="es-CO" sz="1400" dirty="0" err="1">
                  <a:solidFill>
                    <a:srgbClr val="000000"/>
                  </a:solidFill>
                  <a:latin typeface="Verdana" panose="020B0604030504040204" pitchFamily="34" charset="0"/>
                </a:rPr>
                <a:t>mismo</a:t>
              </a:r>
              <a:r>
                <a:rPr lang="en-US" altLang="es-CO" sz="1400" dirty="0">
                  <a:solidFill>
                    <a:srgbClr val="000000"/>
                  </a:solidFill>
                  <a:latin typeface="Verdana" panose="020B0604030504040204" pitchFamily="34" charset="0"/>
                </a:rPr>
                <a:t> </a:t>
              </a:r>
              <a:r>
                <a:rPr lang="en-US" altLang="es-CO" sz="1400" dirty="0" err="1">
                  <a:solidFill>
                    <a:srgbClr val="000000"/>
                  </a:solidFill>
                  <a:latin typeface="Verdana" panose="020B0604030504040204" pitchFamily="34" charset="0"/>
                </a:rPr>
                <a:t>momento</a:t>
              </a:r>
              <a:endParaRPr lang="en-US" altLang="es-CO" sz="2800" dirty="0"/>
            </a:p>
          </p:txBody>
        </p:sp>
      </p:grpSp>
      <p:grpSp>
        <p:nvGrpSpPr>
          <p:cNvPr id="18437" name="Group 18"/>
          <p:cNvGrpSpPr>
            <a:grpSpLocks/>
          </p:cNvGrpSpPr>
          <p:nvPr/>
        </p:nvGrpSpPr>
        <p:grpSpPr bwMode="auto">
          <a:xfrm>
            <a:off x="3517701" y="1267620"/>
            <a:ext cx="1625204" cy="4240609"/>
            <a:chOff x="2208" y="1154"/>
            <a:chExt cx="1365" cy="2684"/>
          </a:xfrm>
        </p:grpSpPr>
        <p:sp>
          <p:nvSpPr>
            <p:cNvPr id="18453" name="AutoShape 19"/>
            <p:cNvSpPr>
              <a:spLocks noChangeArrowheads="1"/>
            </p:cNvSpPr>
            <p:nvPr/>
          </p:nvSpPr>
          <p:spPr bwMode="gray">
            <a:xfrm>
              <a:off x="2208" y="1490"/>
              <a:ext cx="1363" cy="1800"/>
            </a:xfrm>
            <a:prstGeom prst="roundRect">
              <a:avLst>
                <a:gd name="adj" fmla="val 17509"/>
              </a:avLst>
            </a:prstGeom>
            <a:gradFill rotWithShape="1">
              <a:gsLst>
                <a:gs pos="0">
                  <a:srgbClr val="34B034"/>
                </a:gs>
                <a:gs pos="100000">
                  <a:srgbClr val="3F8B4A"/>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4" name="AutoShape 20"/>
            <p:cNvSpPr>
              <a:spLocks noChangeArrowheads="1"/>
            </p:cNvSpPr>
            <p:nvPr/>
          </p:nvSpPr>
          <p:spPr bwMode="gray">
            <a:xfrm>
              <a:off x="2229" y="1495"/>
              <a:ext cx="1322" cy="1766"/>
            </a:xfrm>
            <a:prstGeom prst="roundRect">
              <a:avLst>
                <a:gd name="adj" fmla="val 16667"/>
              </a:avLst>
            </a:prstGeom>
            <a:solidFill>
              <a:srgbClr val="73E77E"/>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5"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B3F2B9"/>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6" name="AutoShape 22"/>
            <p:cNvSpPr>
              <a:spLocks noChangeArrowheads="1"/>
            </p:cNvSpPr>
            <p:nvPr/>
          </p:nvSpPr>
          <p:spPr bwMode="gray">
            <a:xfrm>
              <a:off x="2240" y="1509"/>
              <a:ext cx="1304" cy="446"/>
            </a:xfrm>
            <a:prstGeom prst="roundRect">
              <a:avLst>
                <a:gd name="adj" fmla="val 50000"/>
              </a:avLst>
            </a:prstGeom>
            <a:gradFill rotWithShape="1">
              <a:gsLst>
                <a:gs pos="0">
                  <a:srgbClr val="D0F7D4"/>
                </a:gs>
                <a:gs pos="100000">
                  <a:srgbClr val="73E77E"/>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7" name="Oval 23"/>
            <p:cNvSpPr>
              <a:spLocks noChangeArrowheads="1"/>
            </p:cNvSpPr>
            <p:nvPr/>
          </p:nvSpPr>
          <p:spPr bwMode="gray">
            <a:xfrm>
              <a:off x="2677" y="1154"/>
              <a:ext cx="405" cy="691"/>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8" name="Oval 24"/>
            <p:cNvSpPr>
              <a:spLocks noChangeArrowheads="1"/>
            </p:cNvSpPr>
            <p:nvPr/>
          </p:nvSpPr>
          <p:spPr bwMode="gray">
            <a:xfrm>
              <a:off x="2681" y="1299"/>
              <a:ext cx="392" cy="39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9"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0" name="Oval 26"/>
            <p:cNvSpPr>
              <a:spLocks noChangeArrowheads="1"/>
            </p:cNvSpPr>
            <p:nvPr/>
          </p:nvSpPr>
          <p:spPr bwMode="gray">
            <a:xfrm>
              <a:off x="2690" y="1305"/>
              <a:ext cx="364" cy="357"/>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1" name="Oval 27"/>
            <p:cNvSpPr>
              <a:spLocks noChangeArrowheads="1"/>
            </p:cNvSpPr>
            <p:nvPr/>
          </p:nvSpPr>
          <p:spPr bwMode="gray">
            <a:xfrm>
              <a:off x="2712" y="1315"/>
              <a:ext cx="323" cy="290"/>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2" name="Text Box 28"/>
            <p:cNvSpPr txBox="1">
              <a:spLocks noChangeArrowheads="1"/>
            </p:cNvSpPr>
            <p:nvPr/>
          </p:nvSpPr>
          <p:spPr bwMode="gray">
            <a:xfrm>
              <a:off x="2744" y="1354"/>
              <a:ext cx="155" cy="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s-ES" altLang="es-CO" sz="3200"/>
            </a:p>
          </p:txBody>
        </p:sp>
        <p:sp>
          <p:nvSpPr>
            <p:cNvPr id="18463" name="Text Box 29"/>
            <p:cNvSpPr txBox="1">
              <a:spLocks noChangeArrowheads="1"/>
            </p:cNvSpPr>
            <p:nvPr/>
          </p:nvSpPr>
          <p:spPr bwMode="gray">
            <a:xfrm>
              <a:off x="2256" y="1776"/>
              <a:ext cx="1296" cy="12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s-CO" sz="1400" dirty="0" err="1">
                  <a:solidFill>
                    <a:srgbClr val="000000"/>
                  </a:solidFill>
                  <a:latin typeface="Verdana" panose="020B0604030504040204" pitchFamily="34" charset="0"/>
                </a:rPr>
                <a:t>Facilidad</a:t>
              </a:r>
              <a:r>
                <a:rPr lang="en-US" altLang="es-CO" sz="1400" dirty="0">
                  <a:solidFill>
                    <a:srgbClr val="000000"/>
                  </a:solidFill>
                  <a:latin typeface="Verdana" panose="020B0604030504040204" pitchFamily="34" charset="0"/>
                </a:rPr>
                <a:t> en la </a:t>
              </a:r>
              <a:r>
                <a:rPr lang="en-US" altLang="es-CO" sz="1400" dirty="0" err="1">
                  <a:solidFill>
                    <a:srgbClr val="000000"/>
                  </a:solidFill>
                  <a:latin typeface="Verdana" panose="020B0604030504040204" pitchFamily="34" charset="0"/>
                </a:rPr>
                <a:t>administración</a:t>
              </a:r>
              <a:r>
                <a:rPr lang="en-US" altLang="es-CO" sz="1400" dirty="0">
                  <a:solidFill>
                    <a:srgbClr val="000000"/>
                  </a:solidFill>
                  <a:latin typeface="Verdana" panose="020B0604030504040204" pitchFamily="34" charset="0"/>
                </a:rPr>
                <a:t>, </a:t>
              </a:r>
              <a:r>
                <a:rPr lang="en-US" altLang="es-CO" sz="1400" dirty="0" err="1">
                  <a:solidFill>
                    <a:srgbClr val="000000"/>
                  </a:solidFill>
                  <a:latin typeface="Verdana" panose="020B0604030504040204" pitchFamily="34" charset="0"/>
                </a:rPr>
                <a:t>consulta</a:t>
              </a:r>
              <a:r>
                <a:rPr lang="en-US" altLang="es-CO" sz="1400" dirty="0">
                  <a:solidFill>
                    <a:srgbClr val="000000"/>
                  </a:solidFill>
                  <a:latin typeface="Verdana" panose="020B0604030504040204" pitchFamily="34" charset="0"/>
                </a:rPr>
                <a:t>, </a:t>
              </a:r>
              <a:r>
                <a:rPr lang="en-US" altLang="es-CO" sz="1400" dirty="0" err="1">
                  <a:solidFill>
                    <a:srgbClr val="000000"/>
                  </a:solidFill>
                  <a:latin typeface="Verdana" panose="020B0604030504040204" pitchFamily="34" charset="0"/>
                </a:rPr>
                <a:t>búsqueda</a:t>
              </a:r>
              <a:r>
                <a:rPr lang="en-US" altLang="es-CO" sz="1400" dirty="0">
                  <a:solidFill>
                    <a:srgbClr val="000000"/>
                  </a:solidFill>
                  <a:latin typeface="Verdana" panose="020B0604030504040204" pitchFamily="34" charset="0"/>
                </a:rPr>
                <a:t>, </a:t>
              </a:r>
              <a:r>
                <a:rPr lang="en-US" altLang="es-CO" sz="1400" dirty="0" err="1">
                  <a:solidFill>
                    <a:srgbClr val="000000"/>
                  </a:solidFill>
                  <a:latin typeface="Verdana" panose="020B0604030504040204" pitchFamily="34" charset="0"/>
                </a:rPr>
                <a:t>manejo</a:t>
              </a:r>
              <a:r>
                <a:rPr lang="en-US" altLang="es-CO" sz="1400" dirty="0">
                  <a:solidFill>
                    <a:srgbClr val="000000"/>
                  </a:solidFill>
                  <a:latin typeface="Verdana" panose="020B0604030504040204" pitchFamily="34" charset="0"/>
                </a:rPr>
                <a:t> y </a:t>
              </a:r>
              <a:r>
                <a:rPr lang="en-US" altLang="es-CO" sz="1400" dirty="0" err="1">
                  <a:solidFill>
                    <a:srgbClr val="000000"/>
                  </a:solidFill>
                  <a:latin typeface="Verdana" panose="020B0604030504040204" pitchFamily="34" charset="0"/>
                </a:rPr>
                <a:t>seguridad</a:t>
              </a:r>
              <a:r>
                <a:rPr lang="en-US" altLang="es-CO" sz="1400" dirty="0">
                  <a:solidFill>
                    <a:srgbClr val="000000"/>
                  </a:solidFill>
                  <a:latin typeface="Verdana" panose="020B0604030504040204" pitchFamily="34" charset="0"/>
                </a:rPr>
                <a:t> de los </a:t>
              </a:r>
              <a:r>
                <a:rPr lang="en-US" altLang="es-CO" sz="1400" dirty="0" err="1">
                  <a:solidFill>
                    <a:srgbClr val="000000"/>
                  </a:solidFill>
                  <a:latin typeface="Verdana" panose="020B0604030504040204" pitchFamily="34" charset="0"/>
                </a:rPr>
                <a:t>documentos</a:t>
              </a:r>
              <a:r>
                <a:rPr lang="en-US" altLang="es-CO" sz="1400" dirty="0">
                  <a:solidFill>
                    <a:srgbClr val="000000"/>
                  </a:solidFill>
                  <a:latin typeface="Verdana" panose="020B0604030504040204" pitchFamily="34" charset="0"/>
                </a:rPr>
                <a:t> </a:t>
              </a:r>
              <a:r>
                <a:rPr lang="en-US" altLang="es-CO" sz="1400" dirty="0" err="1">
                  <a:solidFill>
                    <a:srgbClr val="000000"/>
                  </a:solidFill>
                  <a:latin typeface="Verdana" panose="020B0604030504040204" pitchFamily="34" charset="0"/>
                </a:rPr>
                <a:t>digitalizados</a:t>
              </a:r>
              <a:endParaRPr lang="en-US" altLang="es-CO" sz="2800" dirty="0"/>
            </a:p>
          </p:txBody>
        </p:sp>
        <p:sp>
          <p:nvSpPr>
            <p:cNvPr id="18464" name="AutoShape 30"/>
            <p:cNvSpPr>
              <a:spLocks noChangeArrowheads="1"/>
            </p:cNvSpPr>
            <p:nvPr/>
          </p:nvSpPr>
          <p:spPr bwMode="gray">
            <a:xfrm>
              <a:off x="2210" y="3290"/>
              <a:ext cx="1363" cy="548"/>
            </a:xfrm>
            <a:prstGeom prst="roundRect">
              <a:avLst>
                <a:gd name="adj" fmla="val 40389"/>
              </a:avLst>
            </a:prstGeom>
            <a:gradFill rotWithShape="1">
              <a:gsLst>
                <a:gs pos="0">
                  <a:srgbClr val="58A4AE"/>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65" name="AutoShape 31"/>
            <p:cNvSpPr>
              <a:spLocks noChangeArrowheads="1"/>
            </p:cNvSpPr>
            <p:nvPr/>
          </p:nvSpPr>
          <p:spPr bwMode="gray">
            <a:xfrm>
              <a:off x="2238" y="3305"/>
              <a:ext cx="1304" cy="487"/>
            </a:xfrm>
            <a:prstGeom prst="roundRect">
              <a:avLst>
                <a:gd name="adj" fmla="val 50000"/>
              </a:avLst>
            </a:prstGeom>
            <a:gradFill rotWithShape="1">
              <a:gsLst>
                <a:gs pos="0">
                  <a:srgbClr val="72B2BB"/>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grpSp>
        <p:nvGrpSpPr>
          <p:cNvPr id="18438" name="Group 32"/>
          <p:cNvGrpSpPr>
            <a:grpSpLocks/>
          </p:cNvGrpSpPr>
          <p:nvPr/>
        </p:nvGrpSpPr>
        <p:grpSpPr bwMode="auto">
          <a:xfrm>
            <a:off x="5284590" y="1266428"/>
            <a:ext cx="1627585" cy="4241801"/>
            <a:chOff x="3692" y="1153"/>
            <a:chExt cx="1367" cy="2685"/>
          </a:xfrm>
        </p:grpSpPr>
        <p:sp>
          <p:nvSpPr>
            <p:cNvPr id="18439" name="AutoShape 33"/>
            <p:cNvSpPr>
              <a:spLocks noChangeArrowheads="1"/>
            </p:cNvSpPr>
            <p:nvPr/>
          </p:nvSpPr>
          <p:spPr bwMode="gray">
            <a:xfrm>
              <a:off x="3696" y="1490"/>
              <a:ext cx="1363" cy="1800"/>
            </a:xfrm>
            <a:prstGeom prst="roundRect">
              <a:avLst>
                <a:gd name="adj" fmla="val 17509"/>
              </a:avLst>
            </a:prstGeom>
            <a:gradFill rotWithShape="1">
              <a:gsLst>
                <a:gs pos="0">
                  <a:srgbClr val="B59F43"/>
                </a:gs>
                <a:gs pos="100000">
                  <a:srgbClr val="8F8849"/>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40" name="AutoShape 34"/>
            <p:cNvSpPr>
              <a:spLocks noChangeArrowheads="1"/>
            </p:cNvSpPr>
            <p:nvPr/>
          </p:nvSpPr>
          <p:spPr bwMode="gray">
            <a:xfrm>
              <a:off x="3717" y="1495"/>
              <a:ext cx="1322" cy="1766"/>
            </a:xfrm>
            <a:prstGeom prst="roundRect">
              <a:avLst>
                <a:gd name="adj" fmla="val 16667"/>
              </a:avLst>
            </a:prstGeom>
            <a:solidFill>
              <a:srgbClr val="E9E065"/>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41" name="AutoShape 35"/>
            <p:cNvSpPr>
              <a:spLocks noChangeArrowheads="1"/>
            </p:cNvSpPr>
            <p:nvPr/>
          </p:nvSpPr>
          <p:spPr bwMode="gray">
            <a:xfrm>
              <a:off x="3728" y="2795"/>
              <a:ext cx="1304" cy="447"/>
            </a:xfrm>
            <a:prstGeom prst="roundRect">
              <a:avLst>
                <a:gd name="adj" fmla="val 50000"/>
              </a:avLst>
            </a:prstGeom>
            <a:gradFill rotWithShape="1">
              <a:gsLst>
                <a:gs pos="0">
                  <a:srgbClr val="E9E065"/>
                </a:gs>
                <a:gs pos="100000">
                  <a:srgbClr val="F2EDA6"/>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42" name="AutoShape 36"/>
            <p:cNvSpPr>
              <a:spLocks noChangeArrowheads="1"/>
            </p:cNvSpPr>
            <p:nvPr/>
          </p:nvSpPr>
          <p:spPr bwMode="gray">
            <a:xfrm>
              <a:off x="3728" y="1509"/>
              <a:ext cx="1304" cy="446"/>
            </a:xfrm>
            <a:prstGeom prst="roundRect">
              <a:avLst>
                <a:gd name="adj" fmla="val 50000"/>
              </a:avLst>
            </a:prstGeom>
            <a:gradFill rotWithShape="1">
              <a:gsLst>
                <a:gs pos="0">
                  <a:srgbClr val="F8F5CC"/>
                </a:gs>
                <a:gs pos="100000">
                  <a:srgbClr val="E9E065"/>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nvGrpSpPr>
            <p:cNvPr id="18443" name="Group 37"/>
            <p:cNvGrpSpPr>
              <a:grpSpLocks/>
            </p:cNvGrpSpPr>
            <p:nvPr/>
          </p:nvGrpSpPr>
          <p:grpSpPr bwMode="auto">
            <a:xfrm>
              <a:off x="4165" y="1153"/>
              <a:ext cx="405" cy="691"/>
              <a:chOff x="1289" y="345"/>
              <a:chExt cx="668" cy="1142"/>
            </a:xfrm>
          </p:grpSpPr>
          <p:sp>
            <p:nvSpPr>
              <p:cNvPr id="18448" name="Oval 38"/>
              <p:cNvSpPr>
                <a:spLocks noChangeArrowheads="1"/>
              </p:cNvSpPr>
              <p:nvPr/>
            </p:nvSpPr>
            <p:spPr bwMode="gray">
              <a:xfrm>
                <a:off x="1289" y="345"/>
                <a:ext cx="668" cy="1142"/>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49" name="Oval 39"/>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0" name="Oval 40"/>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1" name="Oval 41"/>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52" name="Oval 42"/>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sp>
          <p:nvSpPr>
            <p:cNvPr id="18444" name="Text Box 43"/>
            <p:cNvSpPr txBox="1">
              <a:spLocks noChangeArrowheads="1"/>
            </p:cNvSpPr>
            <p:nvPr/>
          </p:nvSpPr>
          <p:spPr bwMode="gray">
            <a:xfrm>
              <a:off x="4232" y="1354"/>
              <a:ext cx="155" cy="4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s-ES" altLang="es-CO" sz="3200"/>
            </a:p>
          </p:txBody>
        </p:sp>
        <p:sp>
          <p:nvSpPr>
            <p:cNvPr id="18445" name="Text Box 44"/>
            <p:cNvSpPr txBox="1">
              <a:spLocks noChangeArrowheads="1"/>
            </p:cNvSpPr>
            <p:nvPr/>
          </p:nvSpPr>
          <p:spPr bwMode="gray">
            <a:xfrm>
              <a:off x="3744" y="1872"/>
              <a:ext cx="1296" cy="7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s-CO" sz="1400" dirty="0" err="1">
                  <a:solidFill>
                    <a:srgbClr val="000000"/>
                  </a:solidFill>
                  <a:latin typeface="Verdana" panose="020B0604030504040204" pitchFamily="34" charset="0"/>
                </a:rPr>
                <a:t>Descongestión</a:t>
              </a:r>
              <a:r>
                <a:rPr lang="en-US" altLang="es-CO" sz="1400" dirty="0">
                  <a:solidFill>
                    <a:srgbClr val="000000"/>
                  </a:solidFill>
                  <a:latin typeface="Verdana" panose="020B0604030504040204" pitchFamily="34" charset="0"/>
                </a:rPr>
                <a:t> de </a:t>
              </a:r>
              <a:r>
                <a:rPr lang="en-US" altLang="es-CO" sz="1400" dirty="0" err="1" smtClean="0">
                  <a:solidFill>
                    <a:srgbClr val="000000"/>
                  </a:solidFill>
                  <a:latin typeface="Verdana" panose="020B0604030504040204" pitchFamily="34" charset="0"/>
                </a:rPr>
                <a:t>documentos</a:t>
              </a:r>
              <a:r>
                <a:rPr lang="en-US" altLang="es-CO" sz="1400" dirty="0" smtClean="0">
                  <a:solidFill>
                    <a:srgbClr val="000000"/>
                  </a:solidFill>
                  <a:latin typeface="Verdana" panose="020B0604030504040204" pitchFamily="34" charset="0"/>
                </a:rPr>
                <a:t> </a:t>
              </a:r>
              <a:r>
                <a:rPr lang="en-US" altLang="es-CO" sz="1400" dirty="0">
                  <a:solidFill>
                    <a:srgbClr val="000000"/>
                  </a:solidFill>
                  <a:latin typeface="Verdana" panose="020B0604030504040204" pitchFamily="34" charset="0"/>
                </a:rPr>
                <a:t>en </a:t>
              </a:r>
              <a:r>
                <a:rPr lang="en-US" altLang="es-CO" sz="1400" dirty="0" err="1">
                  <a:solidFill>
                    <a:srgbClr val="000000"/>
                  </a:solidFill>
                  <a:latin typeface="Verdana" panose="020B0604030504040204" pitchFamily="34" charset="0"/>
                </a:rPr>
                <a:t>puestos</a:t>
              </a:r>
              <a:r>
                <a:rPr lang="en-US" altLang="es-CO" sz="1400" dirty="0">
                  <a:solidFill>
                    <a:srgbClr val="000000"/>
                  </a:solidFill>
                  <a:latin typeface="Verdana" panose="020B0604030504040204" pitchFamily="34" charset="0"/>
                </a:rPr>
                <a:t> de </a:t>
              </a:r>
              <a:r>
                <a:rPr lang="en-US" altLang="es-CO" sz="1400" dirty="0" err="1">
                  <a:solidFill>
                    <a:srgbClr val="000000"/>
                  </a:solidFill>
                  <a:latin typeface="Verdana" panose="020B0604030504040204" pitchFamily="34" charset="0"/>
                </a:rPr>
                <a:t>trabajo</a:t>
              </a:r>
              <a:endParaRPr lang="en-US" altLang="es-CO" sz="2800" dirty="0"/>
            </a:p>
          </p:txBody>
        </p:sp>
        <p:sp>
          <p:nvSpPr>
            <p:cNvPr id="18446" name="AutoShape 45"/>
            <p:cNvSpPr>
              <a:spLocks noChangeArrowheads="1"/>
            </p:cNvSpPr>
            <p:nvPr/>
          </p:nvSpPr>
          <p:spPr bwMode="gray">
            <a:xfrm>
              <a:off x="3692" y="3290"/>
              <a:ext cx="1363" cy="548"/>
            </a:xfrm>
            <a:prstGeom prst="roundRect">
              <a:avLst>
                <a:gd name="adj" fmla="val 40389"/>
              </a:avLst>
            </a:prstGeom>
            <a:gradFill rotWithShape="1">
              <a:gsLst>
                <a:gs pos="0">
                  <a:srgbClr val="99BACC"/>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sp>
          <p:nvSpPr>
            <p:cNvPr id="18447" name="AutoShape 46"/>
            <p:cNvSpPr>
              <a:spLocks noChangeArrowheads="1"/>
            </p:cNvSpPr>
            <p:nvPr/>
          </p:nvSpPr>
          <p:spPr bwMode="gray">
            <a:xfrm>
              <a:off x="3720" y="3305"/>
              <a:ext cx="1304" cy="487"/>
            </a:xfrm>
            <a:prstGeom prst="roundRect">
              <a:avLst>
                <a:gd name="adj" fmla="val 50000"/>
              </a:avLst>
            </a:prstGeom>
            <a:gradFill rotWithShape="1">
              <a:gsLst>
                <a:gs pos="0">
                  <a:srgbClr val="C8DAD4"/>
                </a:gs>
                <a:gs pos="100000">
                  <a:srgbClr val="FFFFFF"/>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sz="3200"/>
            </a:p>
          </p:txBody>
        </p:sp>
      </p:grpSp>
    </p:spTree>
    <p:extLst>
      <p:ext uri="{BB962C8B-B14F-4D97-AF65-F5344CB8AC3E}">
        <p14:creationId xmlns:p14="http://schemas.microsoft.com/office/powerpoint/2010/main" xmlns="" val="2452119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1"/>
          <p:cNvSpPr>
            <a:spLocks noGrp="1" noChangeArrowheads="1"/>
          </p:cNvSpPr>
          <p:nvPr>
            <p:ph type="ctrTitle"/>
          </p:nvPr>
        </p:nvSpPr>
        <p:spPr bwMode="gray">
          <a:prstGeom prst="roundRect">
            <a:avLst>
              <a:gd name="adj" fmla="val 50000"/>
            </a:avLst>
          </a:prstGeom>
          <a:noFill/>
          <a:ln w="28575" algn="ctr">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57200" eaLnBrk="1" hangingPunct="1"/>
            <a:r>
              <a:rPr lang="en-US" altLang="es-CO" sz="4000" b="1" dirty="0" smtClean="0">
                <a:solidFill>
                  <a:srgbClr val="002D56"/>
                </a:solidFill>
                <a:latin typeface="HelveticaNeueLT Com 55 Roman" panose="020B0804020202020204" pitchFamily="34" charset="0"/>
                <a:ea typeface="+mj-ea"/>
              </a:rPr>
              <a:t>El Marco </a:t>
            </a:r>
            <a:r>
              <a:rPr lang="en-US" altLang="es-CO" sz="4000" b="1" dirty="0" err="1" smtClean="0">
                <a:solidFill>
                  <a:srgbClr val="002D56"/>
                </a:solidFill>
                <a:latin typeface="HelveticaNeueLT Com 55 Roman" panose="020B0804020202020204" pitchFamily="34" charset="0"/>
                <a:ea typeface="+mj-ea"/>
              </a:rPr>
              <a:t>normativo</a:t>
            </a:r>
            <a:endParaRPr lang="en-US" altLang="es-CO" sz="40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3613654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28650" y="1661261"/>
            <a:ext cx="7886700" cy="2246769"/>
          </a:xfrm>
          <a:prstGeom prst="rect">
            <a:avLst/>
          </a:prstGeom>
        </p:spPr>
        <p:txBody>
          <a:bodyPr wrap="square">
            <a:spAutoFit/>
          </a:bodyPr>
          <a:lstStyle/>
          <a:p>
            <a:r>
              <a:rPr lang="es-ES" sz="2800" dirty="0">
                <a:solidFill>
                  <a:srgbClr val="000000"/>
                </a:solidFill>
                <a:latin typeface="Arial" panose="020B0604020202020204" pitchFamily="34" charset="0"/>
                <a:cs typeface="Arial" panose="020B0604020202020204" pitchFamily="34" charset="0"/>
              </a:rPr>
              <a:t>Ley 80 de 1989, establece que debe promover la organización y fortalecimiento de los archivos públicos del país, para garantizar la eficacia de la gestión del Estado y la conservación del patrimonio documental.</a:t>
            </a:r>
            <a:endParaRPr lang="es-CO" sz="2800" dirty="0">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bwMode="auto">
          <a:xfrm>
            <a:off x="457200" y="12319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r"/>
            <a:r>
              <a:rPr lang="es-ES" sz="3200" b="1" dirty="0" smtClean="0">
                <a:solidFill>
                  <a:srgbClr val="002D56"/>
                </a:solidFill>
                <a:latin typeface="HelveticaNeueLT Com 55 Roman" panose="020B0804020202020204" pitchFamily="34" charset="0"/>
                <a:ea typeface="+mj-ea"/>
              </a:rPr>
              <a:t>Función </a:t>
            </a:r>
            <a:r>
              <a:rPr lang="es-ES" sz="3200" b="1" dirty="0">
                <a:solidFill>
                  <a:srgbClr val="002D56"/>
                </a:solidFill>
                <a:latin typeface="HelveticaNeueLT Com 55 Roman" panose="020B0804020202020204" pitchFamily="34" charset="0"/>
                <a:ea typeface="+mj-ea"/>
              </a:rPr>
              <a:t>del </a:t>
            </a:r>
            <a:r>
              <a:rPr lang="es-ES" sz="3200" b="1" dirty="0" smtClean="0">
                <a:solidFill>
                  <a:srgbClr val="002D56"/>
                </a:solidFill>
                <a:latin typeface="HelveticaNeueLT Com 55 Roman" panose="020B0804020202020204" pitchFamily="34" charset="0"/>
                <a:ea typeface="+mj-ea"/>
              </a:rPr>
              <a:t>Archivo General </a:t>
            </a:r>
            <a:r>
              <a:rPr lang="es-ES" sz="3200" b="1" dirty="0">
                <a:solidFill>
                  <a:srgbClr val="002D56"/>
                </a:solidFill>
                <a:latin typeface="HelveticaNeueLT Com 55 Roman" panose="020B0804020202020204" pitchFamily="34" charset="0"/>
                <a:ea typeface="+mj-ea"/>
              </a:rPr>
              <a:t>de la </a:t>
            </a:r>
            <a:r>
              <a:rPr lang="es-ES" sz="3200" b="1" dirty="0" smtClean="0">
                <a:solidFill>
                  <a:srgbClr val="002D56"/>
                </a:solidFill>
                <a:latin typeface="HelveticaNeueLT Com 55 Roman" panose="020B0804020202020204" pitchFamily="34" charset="0"/>
                <a:ea typeface="+mj-ea"/>
              </a:rPr>
              <a:t>Nación</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32210243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72731" y="1742716"/>
            <a:ext cx="7701567" cy="2554545"/>
          </a:xfrm>
          <a:prstGeom prst="rect">
            <a:avLst/>
          </a:prstGeom>
        </p:spPr>
        <p:txBody>
          <a:bodyPr wrap="square">
            <a:spAutoFit/>
          </a:bodyPr>
          <a:lstStyle/>
          <a:p>
            <a:r>
              <a:rPr lang="es-ES" sz="3200" dirty="0" smtClean="0">
                <a:solidFill>
                  <a:srgbClr val="000000"/>
                </a:solidFill>
                <a:latin typeface="Arial" panose="020B0604020202020204" pitchFamily="34" charset="0"/>
                <a:cs typeface="Arial" panose="020B0604020202020204" pitchFamily="34" charset="0"/>
              </a:rPr>
              <a:t>El </a:t>
            </a:r>
            <a:r>
              <a:rPr lang="es-ES" sz="3200" dirty="0">
                <a:solidFill>
                  <a:srgbClr val="000000"/>
                </a:solidFill>
                <a:latin typeface="Arial" panose="020B0604020202020204" pitchFamily="34" charset="0"/>
                <a:cs typeface="Arial" panose="020B0604020202020204" pitchFamily="34" charset="0"/>
              </a:rPr>
              <a:t>artículo 2</a:t>
            </a:r>
            <a:r>
              <a:rPr lang="es-ES" sz="3200" baseline="30000" dirty="0">
                <a:solidFill>
                  <a:srgbClr val="000000"/>
                </a:solidFill>
                <a:latin typeface="Arial" panose="020B0604020202020204" pitchFamily="34" charset="0"/>
                <a:cs typeface="Arial" panose="020B0604020202020204" pitchFamily="34" charset="0"/>
              </a:rPr>
              <a:t>o</a:t>
            </a:r>
            <a:r>
              <a:rPr lang="es-ES" sz="3200" dirty="0">
                <a:solidFill>
                  <a:srgbClr val="000000"/>
                </a:solidFill>
                <a:latin typeface="Arial" panose="020B0604020202020204" pitchFamily="34" charset="0"/>
                <a:cs typeface="Arial" panose="020B0604020202020204" pitchFamily="34" charset="0"/>
              </a:rPr>
              <a:t>, literal d) de la Ley 80 de 1989, el Archivo General de la Nación </a:t>
            </a:r>
            <a:r>
              <a:rPr lang="es-ES" sz="3200" dirty="0" smtClean="0">
                <a:solidFill>
                  <a:srgbClr val="000000"/>
                </a:solidFill>
                <a:latin typeface="Arial" panose="020B0604020202020204" pitchFamily="34" charset="0"/>
                <a:cs typeface="Arial" panose="020B0604020202020204" pitchFamily="34" charset="0"/>
              </a:rPr>
              <a:t>tiene </a:t>
            </a:r>
            <a:r>
              <a:rPr lang="es-ES" sz="3200" dirty="0">
                <a:solidFill>
                  <a:srgbClr val="000000"/>
                </a:solidFill>
                <a:latin typeface="Arial" panose="020B0604020202020204" pitchFamily="34" charset="0"/>
                <a:cs typeface="Arial" panose="020B0604020202020204" pitchFamily="34" charset="0"/>
              </a:rPr>
              <a:t>como función </a:t>
            </a:r>
            <a:r>
              <a:rPr lang="es-ES" sz="3200" dirty="0">
                <a:solidFill>
                  <a:schemeClr val="accent6">
                    <a:lumMod val="50000"/>
                  </a:schemeClr>
                </a:solidFill>
                <a:latin typeface="Arial" panose="020B0604020202020204" pitchFamily="34" charset="0"/>
                <a:cs typeface="Arial" panose="020B0604020202020204" pitchFamily="34" charset="0"/>
              </a:rPr>
              <a:t>formular, orientar, coordinar y controlar la política nacional de </a:t>
            </a:r>
            <a:r>
              <a:rPr lang="es-ES" sz="3200" dirty="0" smtClean="0">
                <a:solidFill>
                  <a:schemeClr val="accent6">
                    <a:lumMod val="50000"/>
                  </a:schemeClr>
                </a:solidFill>
                <a:latin typeface="Arial" panose="020B0604020202020204" pitchFamily="34" charset="0"/>
                <a:cs typeface="Arial" panose="020B0604020202020204" pitchFamily="34" charset="0"/>
              </a:rPr>
              <a:t>archivos.</a:t>
            </a:r>
            <a:endParaRPr lang="es-CO" sz="3200" dirty="0">
              <a:solidFill>
                <a:schemeClr val="accent6">
                  <a:lumMod val="50000"/>
                </a:schemeClr>
              </a:solidFill>
              <a:latin typeface="Arial" panose="020B0604020202020204" pitchFamily="34" charset="0"/>
              <a:cs typeface="Arial" panose="020B0604020202020204" pitchFamily="34" charset="0"/>
            </a:endParaRPr>
          </a:p>
        </p:txBody>
      </p:sp>
      <p:sp>
        <p:nvSpPr>
          <p:cNvPr id="6" name="Rectangle 2"/>
          <p:cNvSpPr txBox="1">
            <a:spLocks noChangeArrowheads="1"/>
          </p:cNvSpPr>
          <p:nvPr/>
        </p:nvSpPr>
        <p:spPr bwMode="auto">
          <a:xfrm>
            <a:off x="457200" y="12319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r"/>
            <a:r>
              <a:rPr lang="es-ES" sz="3200" b="1" dirty="0" smtClean="0">
                <a:solidFill>
                  <a:srgbClr val="002D56"/>
                </a:solidFill>
                <a:latin typeface="HelveticaNeueLT Com 55 Roman" panose="020B0804020202020204" pitchFamily="34" charset="0"/>
                <a:ea typeface="+mj-ea"/>
              </a:rPr>
              <a:t>Función </a:t>
            </a:r>
            <a:r>
              <a:rPr lang="es-ES" sz="3200" b="1" dirty="0">
                <a:solidFill>
                  <a:srgbClr val="002D56"/>
                </a:solidFill>
                <a:latin typeface="HelveticaNeueLT Com 55 Roman" panose="020B0804020202020204" pitchFamily="34" charset="0"/>
                <a:ea typeface="+mj-ea"/>
              </a:rPr>
              <a:t>del </a:t>
            </a:r>
            <a:r>
              <a:rPr lang="es-ES" sz="3200" b="1" dirty="0" smtClean="0">
                <a:solidFill>
                  <a:srgbClr val="002D56"/>
                </a:solidFill>
                <a:latin typeface="HelveticaNeueLT Com 55 Roman" panose="020B0804020202020204" pitchFamily="34" charset="0"/>
                <a:ea typeface="+mj-ea"/>
              </a:rPr>
              <a:t>Archivo General </a:t>
            </a:r>
            <a:r>
              <a:rPr lang="es-ES" sz="3200" b="1" dirty="0">
                <a:solidFill>
                  <a:srgbClr val="002D56"/>
                </a:solidFill>
                <a:latin typeface="HelveticaNeueLT Com 55 Roman" panose="020B0804020202020204" pitchFamily="34" charset="0"/>
                <a:ea typeface="+mj-ea"/>
              </a:rPr>
              <a:t>de la </a:t>
            </a:r>
            <a:r>
              <a:rPr lang="es-ES" sz="3200" b="1" dirty="0" smtClean="0">
                <a:solidFill>
                  <a:srgbClr val="002D56"/>
                </a:solidFill>
                <a:latin typeface="HelveticaNeueLT Com 55 Roman" panose="020B0804020202020204" pitchFamily="34" charset="0"/>
                <a:ea typeface="+mj-ea"/>
              </a:rPr>
              <a:t>Nación</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2953523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40535" y="1584875"/>
            <a:ext cx="7662930" cy="2677656"/>
          </a:xfrm>
          <a:prstGeom prst="rect">
            <a:avLst/>
          </a:prstGeom>
        </p:spPr>
        <p:txBody>
          <a:bodyPr wrap="square">
            <a:spAutoFit/>
          </a:bodyPr>
          <a:lstStyle/>
          <a:p>
            <a:pPr algn="just"/>
            <a:r>
              <a:rPr lang="es-ES" sz="2400" dirty="0">
                <a:solidFill>
                  <a:srgbClr val="000000"/>
                </a:solidFill>
                <a:latin typeface="Arial Unicode MS"/>
              </a:rPr>
              <a:t>Ley 527 de 1999, define y reglamenta el acceso y uso de los mensajes de datos, de comercio electrónico y de las firmas digitales, y </a:t>
            </a:r>
            <a:r>
              <a:rPr lang="es-ES" sz="2400" dirty="0">
                <a:solidFill>
                  <a:srgbClr val="00B050"/>
                </a:solidFill>
                <a:latin typeface="Arial Unicode MS"/>
              </a:rPr>
              <a:t>en virtud del principio de equivalencia funcional, le otorga al mensaje de datos la calidad de prueba</a:t>
            </a:r>
            <a:r>
              <a:rPr lang="es-ES" sz="2400" dirty="0">
                <a:solidFill>
                  <a:srgbClr val="000000"/>
                </a:solidFill>
                <a:latin typeface="Arial Unicode MS"/>
              </a:rPr>
              <a:t>, dando lugar a que el mensaje de datos se encuentre en igualdad de condiciones en un litigio o discusión jurídica.</a:t>
            </a:r>
            <a:endParaRPr lang="es-CO" sz="2400"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Ley de Comercio Electrónico - información</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789818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99274" y="2425845"/>
            <a:ext cx="3537310" cy="1569660"/>
          </a:xfrm>
          <a:prstGeom prst="rect">
            <a:avLst/>
          </a:prstGeom>
          <a:noFill/>
        </p:spPr>
        <p:txBody>
          <a:bodyPr wrap="square" rtlCol="0">
            <a:spAutoFit/>
          </a:bodyPr>
          <a:lstStyle/>
          <a:p>
            <a:pPr algn="r" defTabSz="457200"/>
            <a:r>
              <a:rPr lang="de-DE" sz="3200" b="1" dirty="0">
                <a:solidFill>
                  <a:srgbClr val="002D56"/>
                </a:solidFill>
                <a:latin typeface="HelveticaNeueLT Com 55 Roman" panose="020B0804020202020204" pitchFamily="34" charset="0"/>
                <a:ea typeface="+mj-ea"/>
                <a:cs typeface="+mj-cs"/>
              </a:rPr>
              <a:t>NELSON JAVIER PULIDO</a:t>
            </a:r>
          </a:p>
          <a:p>
            <a:pPr algn="r"/>
            <a:r>
              <a:rPr lang="de-DE" sz="3200" dirty="0" smtClean="0">
                <a:solidFill>
                  <a:schemeClr val="tx2">
                    <a:lumMod val="75000"/>
                  </a:schemeClr>
                </a:solidFill>
              </a:rPr>
              <a:t> </a:t>
            </a:r>
            <a:endParaRPr lang="es-ES" sz="3200" dirty="0">
              <a:solidFill>
                <a:schemeClr val="tx2">
                  <a:lumMod val="75000"/>
                </a:schemeClr>
              </a:solidFill>
            </a:endParaRPr>
          </a:p>
        </p:txBody>
      </p:sp>
      <p:sp>
        <p:nvSpPr>
          <p:cNvPr id="3" name="CuadroTexto 2"/>
          <p:cNvSpPr txBox="1"/>
          <p:nvPr/>
        </p:nvSpPr>
        <p:spPr>
          <a:xfrm>
            <a:off x="4202188" y="898820"/>
            <a:ext cx="4440179" cy="5047536"/>
          </a:xfrm>
          <a:prstGeom prst="rect">
            <a:avLst/>
          </a:prstGeom>
          <a:noFill/>
        </p:spPr>
        <p:txBody>
          <a:bodyPr wrap="square" rtlCol="0">
            <a:spAutoFit/>
          </a:bodyPr>
          <a:lstStyle/>
          <a:p>
            <a:pPr algn="just"/>
            <a:r>
              <a:rPr lang="es-MX" sz="1400" dirty="0">
                <a:latin typeface="HelveticaNeueLT Com 55 Roman"/>
              </a:rPr>
              <a:t>Es Bibliotecólogo y Archivista egresado de la Universidad de la Salle. Especialista en Sistemas de Información, Máster en Docencia Universitaria de la Universidad de la Salle. Se graduó con honores de Abogado, en la Universidad Católica de Colombia; Es candidato a Doctor en Investigación en Biblioteconomía y Documentación en la Universidad de Salamanca. Ha desempeñado la cátedra universitaria en las Universidades la Salle y Javeriana, tanto en pregrado como en postgrado. Ha participado como ponente en congresos y seminarios de la especialidad en Colombia, Argentina, Chile, México y España, y es autor de varios artículos y libros sobre temas relacionados con la disciplina archivística, el documento electrónico y la educación.</a:t>
            </a:r>
            <a:endParaRPr lang="es-ES_tradnl" sz="1400" dirty="0">
              <a:latin typeface="HelveticaNeueLT Com 55 Roman"/>
            </a:endParaRPr>
          </a:p>
          <a:p>
            <a:pPr algn="just"/>
            <a:endParaRPr lang="es-MX" sz="1400" dirty="0" smtClean="0">
              <a:latin typeface="HelveticaNeueLT Com 55 Roman"/>
            </a:endParaRPr>
          </a:p>
          <a:p>
            <a:pPr algn="just"/>
            <a:r>
              <a:rPr lang="es-MX" sz="1400" dirty="0" smtClean="0">
                <a:latin typeface="HelveticaNeueLT Com 55 Roman"/>
              </a:rPr>
              <a:t>Ha </a:t>
            </a:r>
            <a:r>
              <a:rPr lang="es-MX" sz="1400" dirty="0">
                <a:latin typeface="HelveticaNeueLT Com 55 Roman"/>
              </a:rPr>
              <a:t>liderado el diseño e implementación de proyectos de alto impacto y complejidad para entidades gubernamentales y privadas en transformación digital; también ha participado en la definición de política pública nacional y local sobre el uso y aplicación del documento electrónico en el contexto del desarrollo del ciudadano.</a:t>
            </a:r>
            <a:endParaRPr lang="es-ES_tradnl" sz="1400" dirty="0">
              <a:latin typeface="HelveticaNeueLT Com 55 Roman"/>
            </a:endParaRPr>
          </a:p>
        </p:txBody>
      </p:sp>
      <p:cxnSp>
        <p:nvCxnSpPr>
          <p:cNvPr id="4" name="Conector recto 3"/>
          <p:cNvCxnSpPr/>
          <p:nvPr/>
        </p:nvCxnSpPr>
        <p:spPr>
          <a:xfrm>
            <a:off x="4018150" y="898820"/>
            <a:ext cx="0" cy="4767179"/>
          </a:xfrm>
          <a:prstGeom prst="line">
            <a:avLst/>
          </a:prstGeom>
          <a:ln w="57150" cmpd="sng">
            <a:solidFill>
              <a:srgbClr val="76A52E"/>
            </a:solidFill>
          </a:ln>
        </p:spPr>
        <p:style>
          <a:lnRef idx="2">
            <a:schemeClr val="accent1"/>
          </a:lnRef>
          <a:fillRef idx="0">
            <a:schemeClr val="accent1"/>
          </a:fillRef>
          <a:effectRef idx="1">
            <a:schemeClr val="accent1"/>
          </a:effectRef>
          <a:fontRef idx="minor">
            <a:schemeClr val="tx1"/>
          </a:fontRef>
        </p:style>
      </p:cxnSp>
      <p:sp>
        <p:nvSpPr>
          <p:cNvPr id="5" name="6 Marcador de pie de página"/>
          <p:cNvSpPr>
            <a:spLocks noGrp="1"/>
          </p:cNvSpPr>
          <p:nvPr>
            <p:ph type="ftr" sz="quarter" idx="11"/>
          </p:nvPr>
        </p:nvSpPr>
        <p:spPr bwMode="auto">
          <a:xfrm>
            <a:off x="2820474" y="6312068"/>
            <a:ext cx="3876541"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Tree>
    <p:extLst>
      <p:ext uri="{BB962C8B-B14F-4D97-AF65-F5344CB8AC3E}">
        <p14:creationId xmlns:p14="http://schemas.microsoft.com/office/powerpoint/2010/main" xmlns="" val="378622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57200" y="1596979"/>
            <a:ext cx="8229600" cy="1938992"/>
          </a:xfrm>
          <a:prstGeom prst="rect">
            <a:avLst/>
          </a:prstGeom>
        </p:spPr>
        <p:txBody>
          <a:bodyPr wrap="square">
            <a:spAutoFit/>
          </a:bodyPr>
          <a:lstStyle/>
          <a:p>
            <a:pPr algn="just"/>
            <a:r>
              <a:rPr lang="es-ES" sz="2400" dirty="0" smtClean="0">
                <a:solidFill>
                  <a:srgbClr val="000000"/>
                </a:solidFill>
                <a:latin typeface="Arial Unicode MS"/>
              </a:rPr>
              <a:t>Los Art. 2 y 3 de la </a:t>
            </a:r>
            <a:r>
              <a:rPr lang="es-ES" sz="2400" dirty="0">
                <a:solidFill>
                  <a:srgbClr val="000000"/>
                </a:solidFill>
                <a:latin typeface="Arial Unicode MS"/>
              </a:rPr>
              <a:t>Ley 1341 del 30 de julio de 2009, define los principios y conceptos sobre la sociedad de la información y la organización de las tecnologías de la información y las comunicaciones - TIC, </a:t>
            </a:r>
            <a:r>
              <a:rPr lang="es-ES" sz="2400" dirty="0">
                <a:solidFill>
                  <a:srgbClr val="00B050"/>
                </a:solidFill>
                <a:latin typeface="Arial Unicode MS"/>
              </a:rPr>
              <a:t>en especial el principio orientador de neutralidad tecnológica.</a:t>
            </a:r>
            <a:endParaRPr lang="es-CO" sz="2400" dirty="0">
              <a:solidFill>
                <a:srgbClr val="00B050"/>
              </a:solidFill>
            </a:endParaRPr>
          </a:p>
        </p:txBody>
      </p:sp>
      <p:sp>
        <p:nvSpPr>
          <p:cNvPr id="4" name="Rectangle 2"/>
          <p:cNvSpPr>
            <a:spLocks noGrp="1" noChangeArrowheads="1"/>
          </p:cNvSpPr>
          <p:nvPr>
            <p:ph type="title"/>
          </p:nvPr>
        </p:nvSpPr>
        <p:spPr>
          <a:xfrm>
            <a:off x="611747" y="313275"/>
            <a:ext cx="8229600" cy="1143000"/>
          </a:xfrm>
        </p:spPr>
        <p:txBody>
          <a:bodyPr/>
          <a:lstStyle/>
          <a:p>
            <a:pPr algn="r"/>
            <a:r>
              <a:rPr lang="es-CO" altLang="es-CO" sz="2400" b="1" dirty="0" smtClean="0">
                <a:solidFill>
                  <a:srgbClr val="002D56"/>
                </a:solidFill>
                <a:latin typeface="HelveticaNeueLT Com 55 Roman" panose="020B0804020202020204" pitchFamily="34" charset="0"/>
                <a:ea typeface="+mj-ea"/>
              </a:rPr>
              <a:t>Principios </a:t>
            </a:r>
            <a:r>
              <a:rPr lang="es-CO" altLang="es-CO" sz="2400" b="1" dirty="0">
                <a:solidFill>
                  <a:srgbClr val="002D56"/>
                </a:solidFill>
                <a:latin typeface="HelveticaNeueLT Com 55 Roman" panose="020B0804020202020204" pitchFamily="34" charset="0"/>
                <a:ea typeface="+mj-ea"/>
              </a:rPr>
              <a:t>y conceptos sobre la sociedad de la información y la organización de las Tecnologías de la Información y las Comunicaciones -</a:t>
            </a:r>
            <a:r>
              <a:rPr lang="es-CO" altLang="es-CO" sz="2400" b="1" dirty="0" smtClean="0">
                <a:solidFill>
                  <a:srgbClr val="002D56"/>
                </a:solidFill>
                <a:latin typeface="HelveticaNeueLT Com 55 Roman" panose="020B0804020202020204" pitchFamily="34" charset="0"/>
                <a:ea typeface="+mj-ea"/>
              </a:rPr>
              <a:t>TIC</a:t>
            </a:r>
            <a:endParaRPr lang="en-US" altLang="es-CO" sz="2400" b="1" dirty="0">
              <a:solidFill>
                <a:srgbClr val="002D56"/>
              </a:solidFill>
              <a:latin typeface="HelveticaNeueLT Com 55 Roman" panose="020B0804020202020204" pitchFamily="34" charset="0"/>
              <a:ea typeface="+mj-ea"/>
            </a:endParaRPr>
          </a:p>
        </p:txBody>
      </p:sp>
      <p:sp>
        <p:nvSpPr>
          <p:cNvPr id="5" name="Rectángulo 4"/>
          <p:cNvSpPr/>
          <p:nvPr/>
        </p:nvSpPr>
        <p:spPr>
          <a:xfrm>
            <a:off x="457200" y="3798940"/>
            <a:ext cx="8229600" cy="1015663"/>
          </a:xfrm>
          <a:prstGeom prst="rect">
            <a:avLst/>
          </a:prstGeom>
        </p:spPr>
        <p:txBody>
          <a:bodyPr wrap="square">
            <a:spAutoFit/>
          </a:bodyPr>
          <a:lstStyle/>
          <a:p>
            <a:r>
              <a:rPr lang="es-CO" sz="2000" dirty="0"/>
              <a:t>Las </a:t>
            </a:r>
            <a:r>
              <a:rPr lang="es-CO" sz="2000" dirty="0" smtClean="0"/>
              <a:t>TIC deben </a:t>
            </a:r>
            <a:r>
              <a:rPr lang="es-CO" sz="2000" dirty="0"/>
              <a:t>servir al interés general y es deber del Estado promover su acceso eficiente y en igualdad de oportunidades, a todos los habitantes del territorio nacional. </a:t>
            </a:r>
          </a:p>
        </p:txBody>
      </p:sp>
    </p:spTree>
    <p:extLst>
      <p:ext uri="{BB962C8B-B14F-4D97-AF65-F5344CB8AC3E}">
        <p14:creationId xmlns:p14="http://schemas.microsoft.com/office/powerpoint/2010/main" xmlns="" val="1779465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98867" y="1417637"/>
            <a:ext cx="7965583" cy="2677656"/>
          </a:xfrm>
          <a:prstGeom prst="rect">
            <a:avLst/>
          </a:prstGeom>
        </p:spPr>
        <p:txBody>
          <a:bodyPr wrap="square">
            <a:spAutoFit/>
          </a:bodyPr>
          <a:lstStyle/>
          <a:p>
            <a:pPr algn="just"/>
            <a:r>
              <a:rPr lang="es-ES" sz="2400" dirty="0" smtClean="0">
                <a:solidFill>
                  <a:srgbClr val="000000"/>
                </a:solidFill>
                <a:latin typeface="Arial Unicode MS"/>
              </a:rPr>
              <a:t>La </a:t>
            </a:r>
            <a:r>
              <a:rPr lang="es-ES" sz="2400" dirty="0">
                <a:solidFill>
                  <a:srgbClr val="000000"/>
                </a:solidFill>
                <a:latin typeface="Arial Unicode MS"/>
              </a:rPr>
              <a:t>Ley 594 de 2000, reconoce que los documentos institucionalizan las decisiones administrativas y los archivos constituyen una herramienta indispensable para la gestión administrativa, económica, política y cultural del Estado y la administración de justicia; son testimonio de los hechos y de las obras; documentan las personas, los derechos y las instituciones.</a:t>
            </a:r>
            <a:endParaRPr lang="es-CO" sz="2400"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Ley General de Archivos - </a:t>
            </a:r>
            <a:r>
              <a:rPr lang="en-US" altLang="es-CO" sz="3200" b="1" dirty="0">
                <a:solidFill>
                  <a:srgbClr val="002D56"/>
                </a:solidFill>
                <a:latin typeface="HelveticaNeueLT Com 55 Roman" panose="020B0804020202020204" pitchFamily="34" charset="0"/>
                <a:ea typeface="+mj-ea"/>
              </a:rPr>
              <a:t>información</a:t>
            </a:r>
          </a:p>
        </p:txBody>
      </p:sp>
    </p:spTree>
    <p:extLst>
      <p:ext uri="{BB962C8B-B14F-4D97-AF65-F5344CB8AC3E}">
        <p14:creationId xmlns:p14="http://schemas.microsoft.com/office/powerpoint/2010/main" xmlns="" val="3339010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72732" y="1571223"/>
            <a:ext cx="7914068" cy="3416320"/>
          </a:xfrm>
          <a:prstGeom prst="rect">
            <a:avLst/>
          </a:prstGeom>
        </p:spPr>
        <p:txBody>
          <a:bodyPr wrap="square">
            <a:spAutoFit/>
          </a:bodyPr>
          <a:lstStyle/>
          <a:p>
            <a:r>
              <a:rPr lang="es-ES" sz="2400" dirty="0" smtClean="0">
                <a:solidFill>
                  <a:schemeClr val="accent6">
                    <a:lumMod val="75000"/>
                  </a:schemeClr>
                </a:solidFill>
                <a:latin typeface="Arial Unicode MS"/>
              </a:rPr>
              <a:t>Ley </a:t>
            </a:r>
            <a:r>
              <a:rPr lang="es-ES" sz="2400" dirty="0">
                <a:solidFill>
                  <a:schemeClr val="accent6">
                    <a:lumMod val="75000"/>
                  </a:schemeClr>
                </a:solidFill>
                <a:latin typeface="Arial Unicode MS"/>
              </a:rPr>
              <a:t>594 de 2000 comprende la Administración Pública en sus diferentes niveles, así como las instituciones privadas que cumplen funciones públicas, por lo cual se hace necesario establecer que las instituciones privadas cumplan con la citada ley y, demás normas reglamentarias en lo que tiene que ver con la adecuada organización y control de sus documentos de archivo, independientemente del soporte en el cual se encuentren.</a:t>
            </a:r>
            <a:endParaRPr lang="es-CO" sz="2400" dirty="0">
              <a:solidFill>
                <a:schemeClr val="accent6">
                  <a:lumMod val="75000"/>
                </a:schemeClr>
              </a:solidFill>
            </a:endParaRPr>
          </a:p>
        </p:txBody>
      </p:sp>
      <p:sp>
        <p:nvSpPr>
          <p:cNvPr id="4" name="Rectangle 2"/>
          <p:cNvSpPr>
            <a:spLocks noGrp="1" noChangeArrowheads="1"/>
          </p:cNvSpPr>
          <p:nvPr>
            <p:ph type="title"/>
          </p:nvPr>
        </p:nvSpPr>
        <p:spPr/>
        <p:txBody>
          <a:bodyPr/>
          <a:lstStyle/>
          <a:p>
            <a:pPr algn="r"/>
            <a:r>
              <a:rPr lang="en-US" altLang="es-CO" sz="3200" b="1" dirty="0" err="1">
                <a:solidFill>
                  <a:srgbClr val="002D56"/>
                </a:solidFill>
                <a:latin typeface="HelveticaNeueLT Com 55 Roman" panose="020B0804020202020204" pitchFamily="34" charset="0"/>
              </a:rPr>
              <a:t>Ä</a:t>
            </a:r>
            <a:r>
              <a:rPr lang="en-US" altLang="es-CO" sz="3200" b="1" dirty="0" err="1" smtClean="0">
                <a:solidFill>
                  <a:srgbClr val="002D56"/>
                </a:solidFill>
                <a:latin typeface="HelveticaNeueLT Com 55 Roman" panose="020B0804020202020204" pitchFamily="34" charset="0"/>
              </a:rPr>
              <a:t>mbito</a:t>
            </a:r>
            <a:r>
              <a:rPr lang="en-US" altLang="es-CO" sz="3200" b="1" dirty="0" smtClean="0">
                <a:solidFill>
                  <a:srgbClr val="002D56"/>
                </a:solidFill>
                <a:latin typeface="HelveticaNeueLT Com 55 Roman" panose="020B0804020202020204" pitchFamily="34" charset="0"/>
              </a:rPr>
              <a:t> de la Ley </a:t>
            </a:r>
            <a:r>
              <a:rPr lang="en-US" altLang="es-CO" sz="3200" b="1" dirty="0">
                <a:solidFill>
                  <a:srgbClr val="002D56"/>
                </a:solidFill>
                <a:latin typeface="HelveticaNeueLT Com 55 Roman" panose="020B0804020202020204" pitchFamily="34" charset="0"/>
              </a:rPr>
              <a:t>General de Archivos - información</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1750198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01898" y="1560514"/>
            <a:ext cx="7875431" cy="3108543"/>
          </a:xfrm>
          <a:prstGeom prst="rect">
            <a:avLst/>
          </a:prstGeom>
        </p:spPr>
        <p:txBody>
          <a:bodyPr wrap="square">
            <a:spAutoFit/>
          </a:bodyPr>
          <a:lstStyle/>
          <a:p>
            <a:r>
              <a:rPr lang="es-ES" sz="2800" dirty="0" smtClean="0">
                <a:solidFill>
                  <a:srgbClr val="000000"/>
                </a:solidFill>
                <a:latin typeface="Arial Unicode MS"/>
              </a:rPr>
              <a:t>El </a:t>
            </a:r>
            <a:r>
              <a:rPr lang="es-ES" sz="2800" dirty="0">
                <a:solidFill>
                  <a:srgbClr val="000000"/>
                </a:solidFill>
                <a:latin typeface="Arial Unicode MS"/>
              </a:rPr>
              <a:t>artículo 21 de la Ley 594 de 2000, </a:t>
            </a:r>
            <a:r>
              <a:rPr lang="es-ES" sz="2800" dirty="0">
                <a:solidFill>
                  <a:srgbClr val="0070C0"/>
                </a:solidFill>
                <a:latin typeface="Arial Unicode MS"/>
              </a:rPr>
              <a:t>establece que las entidades públicas deberán elaborar programas de gestión de documentos, pudiendo contemplar el uso de nuevas tecnologías y soportes</a:t>
            </a:r>
            <a:r>
              <a:rPr lang="es-ES" sz="2800" dirty="0">
                <a:solidFill>
                  <a:srgbClr val="000000"/>
                </a:solidFill>
                <a:latin typeface="Arial Unicode MS"/>
              </a:rPr>
              <a:t>, en cuya aplicación deberán observarse los principios y procesos archivísticos.</a:t>
            </a:r>
            <a:endParaRPr lang="es-CO" sz="2800"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Los programas de gestión documental - </a:t>
            </a:r>
            <a:r>
              <a:rPr lang="en-US" altLang="es-CO" sz="3200" b="1" dirty="0">
                <a:solidFill>
                  <a:srgbClr val="002D56"/>
                </a:solidFill>
                <a:latin typeface="HelveticaNeueLT Com 55 Roman" panose="020B0804020202020204" pitchFamily="34" charset="0"/>
                <a:ea typeface="+mj-ea"/>
              </a:rPr>
              <a:t>información</a:t>
            </a:r>
          </a:p>
        </p:txBody>
      </p:sp>
    </p:spTree>
    <p:extLst>
      <p:ext uri="{BB962C8B-B14F-4D97-AF65-F5344CB8AC3E}">
        <p14:creationId xmlns:p14="http://schemas.microsoft.com/office/powerpoint/2010/main" xmlns="" val="1890449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79549" y="1417637"/>
            <a:ext cx="8107251" cy="2677656"/>
          </a:xfrm>
          <a:prstGeom prst="rect">
            <a:avLst/>
          </a:prstGeom>
        </p:spPr>
        <p:txBody>
          <a:bodyPr wrap="square">
            <a:spAutoFit/>
          </a:bodyPr>
          <a:lstStyle/>
          <a:p>
            <a:r>
              <a:rPr lang="es-ES" sz="2800" dirty="0" smtClean="0">
                <a:solidFill>
                  <a:srgbClr val="000000"/>
                </a:solidFill>
                <a:latin typeface="Arial Unicode MS"/>
              </a:rPr>
              <a:t>El </a:t>
            </a:r>
            <a:r>
              <a:rPr lang="es-ES" sz="2800" dirty="0">
                <a:solidFill>
                  <a:srgbClr val="000000"/>
                </a:solidFill>
                <a:latin typeface="Arial Unicode MS"/>
              </a:rPr>
              <a:t>artículo 22 de la Ley 594 de 2000, entiende </a:t>
            </a:r>
            <a:r>
              <a:rPr lang="es-ES" sz="2800" dirty="0">
                <a:solidFill>
                  <a:srgbClr val="0070C0"/>
                </a:solidFill>
                <a:latin typeface="Arial Unicode MS"/>
              </a:rPr>
              <a:t>la gestión de documentos dentro del concepto de Archivo Total</a:t>
            </a:r>
            <a:r>
              <a:rPr lang="es-ES" sz="2800" dirty="0">
                <a:solidFill>
                  <a:srgbClr val="000000"/>
                </a:solidFill>
                <a:latin typeface="Arial Unicode MS"/>
              </a:rPr>
              <a:t>, que comprende procesos tales como la </a:t>
            </a:r>
            <a:r>
              <a:rPr lang="es-ES" sz="2800" b="1" u="sng" dirty="0">
                <a:solidFill>
                  <a:srgbClr val="000000"/>
                </a:solidFill>
                <a:latin typeface="Arial Unicode MS"/>
              </a:rPr>
              <a:t>producción o recepción, la distribución, la consulta, la organización, la recuperación y la disposición final de los documentos</a:t>
            </a:r>
            <a:r>
              <a:rPr lang="es-ES" sz="2800" dirty="0">
                <a:solidFill>
                  <a:srgbClr val="000000"/>
                </a:solidFill>
                <a:latin typeface="Arial Unicode MS"/>
              </a:rPr>
              <a:t>.</a:t>
            </a:r>
            <a:endParaRPr lang="es-CO" sz="2800"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Procesos de la Gestión Documental - </a:t>
            </a:r>
            <a:r>
              <a:rPr lang="en-US" altLang="es-CO" sz="3200" b="1" dirty="0">
                <a:solidFill>
                  <a:srgbClr val="002D56"/>
                </a:solidFill>
                <a:latin typeface="HelveticaNeueLT Com 55 Roman" panose="020B0804020202020204" pitchFamily="34" charset="0"/>
                <a:ea typeface="+mj-ea"/>
              </a:rPr>
              <a:t>información</a:t>
            </a:r>
          </a:p>
        </p:txBody>
      </p:sp>
    </p:spTree>
    <p:extLst>
      <p:ext uri="{BB962C8B-B14F-4D97-AF65-F5344CB8AC3E}">
        <p14:creationId xmlns:p14="http://schemas.microsoft.com/office/powerpoint/2010/main" xmlns="" val="1488675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69701" y="1855518"/>
            <a:ext cx="8017099" cy="2677656"/>
          </a:xfrm>
          <a:prstGeom prst="rect">
            <a:avLst/>
          </a:prstGeom>
        </p:spPr>
        <p:txBody>
          <a:bodyPr wrap="square">
            <a:spAutoFit/>
          </a:bodyPr>
          <a:lstStyle/>
          <a:p>
            <a:r>
              <a:rPr lang="es-ES" sz="2800" dirty="0" smtClean="0">
                <a:solidFill>
                  <a:srgbClr val="000000"/>
                </a:solidFill>
                <a:latin typeface="Arial Unicode MS"/>
              </a:rPr>
              <a:t>El </a:t>
            </a:r>
            <a:r>
              <a:rPr lang="es-ES" sz="2800" dirty="0">
                <a:solidFill>
                  <a:srgbClr val="000000"/>
                </a:solidFill>
                <a:latin typeface="Arial Unicode MS"/>
              </a:rPr>
              <a:t>artículo 25 de la Ley 594 de 2000, autoriza al Ministerio de la Cultura, a través del Archivo General de la </a:t>
            </a:r>
            <a:r>
              <a:rPr lang="es-ES" sz="2800" dirty="0" smtClean="0">
                <a:solidFill>
                  <a:srgbClr val="000000"/>
                </a:solidFill>
                <a:latin typeface="Arial Unicode MS"/>
              </a:rPr>
              <a:t>Nación, </a:t>
            </a:r>
            <a:r>
              <a:rPr lang="es-ES" sz="2800" dirty="0">
                <a:solidFill>
                  <a:srgbClr val="000000"/>
                </a:solidFill>
                <a:latin typeface="Arial Unicode MS"/>
              </a:rPr>
              <a:t>para reglamentar lo atinente a los documentos producidos por las entidades privadas que presten servicios públicos.</a:t>
            </a:r>
            <a:endParaRPr lang="es-CO" sz="2800"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Autorización para </a:t>
            </a:r>
            <a:r>
              <a:rPr lang="en-US" altLang="es-CO" sz="3200" b="1" dirty="0" err="1" smtClean="0">
                <a:solidFill>
                  <a:srgbClr val="002D56"/>
                </a:solidFill>
                <a:latin typeface="HelveticaNeueLT Com 55 Roman" panose="020B0804020202020204" pitchFamily="34" charset="0"/>
                <a:ea typeface="+mj-ea"/>
              </a:rPr>
              <a:t>reglamentar</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6609954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34096" y="1417638"/>
            <a:ext cx="7843234" cy="2585323"/>
          </a:xfrm>
          <a:prstGeom prst="rect">
            <a:avLst/>
          </a:prstGeom>
        </p:spPr>
        <p:txBody>
          <a:bodyPr wrap="square">
            <a:spAutoFit/>
          </a:bodyPr>
          <a:lstStyle/>
          <a:p>
            <a:r>
              <a:rPr lang="es-ES" dirty="0" smtClean="0">
                <a:solidFill>
                  <a:srgbClr val="000000"/>
                </a:solidFill>
                <a:latin typeface="Arial Unicode MS"/>
              </a:rPr>
              <a:t>El </a:t>
            </a:r>
            <a:r>
              <a:rPr lang="es-ES" dirty="0">
                <a:solidFill>
                  <a:srgbClr val="000000"/>
                </a:solidFill>
                <a:latin typeface="Arial Unicode MS"/>
              </a:rPr>
              <a:t>capítulo IV de la Ley 1437 de </a:t>
            </a:r>
            <a:r>
              <a:rPr lang="es-ES" dirty="0" smtClean="0">
                <a:solidFill>
                  <a:srgbClr val="000000"/>
                </a:solidFill>
                <a:latin typeface="Arial Unicode MS"/>
              </a:rPr>
              <a:t>2011*, </a:t>
            </a:r>
            <a:r>
              <a:rPr lang="es-ES" dirty="0">
                <a:solidFill>
                  <a:srgbClr val="000000"/>
                </a:solidFill>
                <a:latin typeface="Arial Unicode MS"/>
              </a:rPr>
              <a:t>autorizan la utilización de medios electrónicos en el proceso administrativo en particular en lo referente al documento público en medios electrónicos, el archivo electrónico de documentos, el expediente electrónico, la recepción de documentos electrónicos por parte de las autoridades y la prueba de recepción y envío de mensajes de datos, así como la Ley 527 de 1999 en sus artículos 6o y 9o, los cuales se enmarcan dentro de las responsabilidades que le competen al Archivo General de la Nación Jorge Palacios Preciado como ente rector de la política archivística del Estado.</a:t>
            </a:r>
            <a:endParaRPr lang="es-CO" dirty="0"/>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Autorización para el </a:t>
            </a:r>
            <a:r>
              <a:rPr lang="en-US" altLang="es-CO" sz="3200" b="1" dirty="0" err="1" smtClean="0">
                <a:solidFill>
                  <a:srgbClr val="002D56"/>
                </a:solidFill>
                <a:latin typeface="HelveticaNeueLT Com 55 Roman" panose="020B0804020202020204" pitchFamily="34" charset="0"/>
                <a:ea typeface="+mj-ea"/>
              </a:rPr>
              <a:t>uso</a:t>
            </a:r>
            <a:r>
              <a:rPr lang="en-US" altLang="es-CO" sz="3200" b="1" dirty="0" smtClean="0">
                <a:solidFill>
                  <a:srgbClr val="002D56"/>
                </a:solidFill>
                <a:latin typeface="HelveticaNeueLT Com 55 Roman" panose="020B0804020202020204" pitchFamily="34" charset="0"/>
                <a:ea typeface="+mj-ea"/>
              </a:rPr>
              <a:t> de </a:t>
            </a:r>
            <a:r>
              <a:rPr lang="en-US" altLang="es-CO" sz="3200" b="1" dirty="0" err="1" smtClean="0">
                <a:solidFill>
                  <a:srgbClr val="002D56"/>
                </a:solidFill>
                <a:latin typeface="HelveticaNeueLT Com 55 Roman" panose="020B0804020202020204" pitchFamily="34" charset="0"/>
                <a:ea typeface="+mj-ea"/>
              </a:rPr>
              <a:t>medios</a:t>
            </a:r>
            <a:r>
              <a:rPr lang="en-US" altLang="es-CO" sz="3200" b="1" dirty="0" smtClean="0">
                <a:solidFill>
                  <a:srgbClr val="002D56"/>
                </a:solidFill>
                <a:latin typeface="HelveticaNeueLT Com 55 Roman" panose="020B0804020202020204" pitchFamily="34" charset="0"/>
                <a:ea typeface="+mj-ea"/>
              </a:rPr>
              <a:t> </a:t>
            </a:r>
            <a:r>
              <a:rPr lang="en-US" altLang="es-CO" sz="3200" b="1" dirty="0" err="1" smtClean="0">
                <a:solidFill>
                  <a:srgbClr val="002D56"/>
                </a:solidFill>
                <a:latin typeface="HelveticaNeueLT Com 55 Roman" panose="020B0804020202020204" pitchFamily="34" charset="0"/>
                <a:ea typeface="+mj-ea"/>
              </a:rPr>
              <a:t>electrónicos</a:t>
            </a:r>
            <a:endParaRPr lang="en-US" altLang="es-CO" sz="3200" b="1" dirty="0">
              <a:solidFill>
                <a:srgbClr val="002D56"/>
              </a:solidFill>
              <a:latin typeface="HelveticaNeueLT Com 55 Roman" panose="020B0804020202020204" pitchFamily="34" charset="0"/>
              <a:ea typeface="+mj-ea"/>
            </a:endParaRPr>
          </a:p>
        </p:txBody>
      </p:sp>
      <p:sp>
        <p:nvSpPr>
          <p:cNvPr id="5" name="Rectángulo 4"/>
          <p:cNvSpPr/>
          <p:nvPr/>
        </p:nvSpPr>
        <p:spPr>
          <a:xfrm>
            <a:off x="734096" y="4491165"/>
            <a:ext cx="7843234" cy="276999"/>
          </a:xfrm>
          <a:prstGeom prst="rect">
            <a:avLst/>
          </a:prstGeom>
        </p:spPr>
        <p:txBody>
          <a:bodyPr wrap="square">
            <a:spAutoFit/>
          </a:bodyPr>
          <a:lstStyle/>
          <a:p>
            <a:r>
              <a:rPr lang="es-CO" sz="1200" b="1" dirty="0">
                <a:solidFill>
                  <a:srgbClr val="4B4949"/>
                </a:solidFill>
                <a:latin typeface="Open Sans"/>
              </a:rPr>
              <a:t> </a:t>
            </a:r>
            <a:r>
              <a:rPr lang="es-CO" sz="1200" b="1" dirty="0" smtClean="0">
                <a:solidFill>
                  <a:srgbClr val="4B4949"/>
                </a:solidFill>
                <a:latin typeface="Open Sans"/>
              </a:rPr>
              <a:t>* Código </a:t>
            </a:r>
            <a:r>
              <a:rPr lang="es-CO" sz="1200" b="1" dirty="0">
                <a:solidFill>
                  <a:srgbClr val="4B4949"/>
                </a:solidFill>
                <a:latin typeface="Open Sans"/>
              </a:rPr>
              <a:t>de Procedimiento Administrativo y de lo Contencioso Administrativo</a:t>
            </a:r>
            <a:endParaRPr lang="es-CO" sz="1200" b="1" dirty="0"/>
          </a:p>
        </p:txBody>
      </p:sp>
    </p:spTree>
    <p:extLst>
      <p:ext uri="{BB962C8B-B14F-4D97-AF65-F5344CB8AC3E}">
        <p14:creationId xmlns:p14="http://schemas.microsoft.com/office/powerpoint/2010/main" xmlns="" val="7901493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98867" y="1417638"/>
            <a:ext cx="8087933" cy="3046988"/>
          </a:xfrm>
          <a:prstGeom prst="rect">
            <a:avLst/>
          </a:prstGeom>
        </p:spPr>
        <p:txBody>
          <a:bodyPr wrap="square">
            <a:spAutoFit/>
          </a:bodyPr>
          <a:lstStyle/>
          <a:p>
            <a:pPr algn="just"/>
            <a:r>
              <a:rPr lang="es-ES" sz="2400" dirty="0" smtClean="0">
                <a:solidFill>
                  <a:srgbClr val="000000"/>
                </a:solidFill>
                <a:latin typeface="Arial Unicode MS"/>
              </a:rPr>
              <a:t>El Decreto Ley 019 de 2012*, </a:t>
            </a:r>
            <a:r>
              <a:rPr lang="es-ES" sz="2400" dirty="0">
                <a:solidFill>
                  <a:srgbClr val="000000"/>
                </a:solidFill>
                <a:latin typeface="Arial Unicode MS"/>
              </a:rPr>
              <a:t>por el cual se dictan normas para suprimir o reformar regulaciones, procedimientos y trámites innecesarios existentes en la Administración Pública, </a:t>
            </a:r>
            <a:r>
              <a:rPr lang="es-ES" sz="2400" dirty="0">
                <a:solidFill>
                  <a:schemeClr val="accent6">
                    <a:lumMod val="75000"/>
                  </a:schemeClr>
                </a:solidFill>
                <a:latin typeface="Arial Unicode MS"/>
              </a:rPr>
              <a:t>establece en los artículos 4o y 14° el uso de las tecnologías de la información y las comunicaciones y en particular al uso de medios electrónicos como elemento necesario en la optimización de los trámites ante la Administración Pública</a:t>
            </a:r>
            <a:r>
              <a:rPr lang="es-ES" sz="2400" dirty="0">
                <a:solidFill>
                  <a:srgbClr val="000000"/>
                </a:solidFill>
                <a:latin typeface="Arial Unicode MS"/>
              </a:rPr>
              <a:t>.</a:t>
            </a:r>
            <a:endParaRPr lang="es-CO" sz="2400" dirty="0"/>
          </a:p>
        </p:txBody>
      </p:sp>
      <p:sp>
        <p:nvSpPr>
          <p:cNvPr id="4" name="Rectangle 2"/>
          <p:cNvSpPr>
            <a:spLocks noGrp="1" noChangeArrowheads="1"/>
          </p:cNvSpPr>
          <p:nvPr>
            <p:ph type="title"/>
          </p:nvPr>
        </p:nvSpPr>
        <p:spPr/>
        <p:txBody>
          <a:bodyPr/>
          <a:lstStyle/>
          <a:p>
            <a:pPr algn="r" eaLnBrk="1" hangingPunct="1"/>
            <a:r>
              <a:rPr lang="en-US" altLang="es-CO" sz="3200" b="1" dirty="0" err="1" smtClean="0">
                <a:solidFill>
                  <a:srgbClr val="002D56"/>
                </a:solidFill>
                <a:latin typeface="HelveticaNeueLT Com 55 Roman" panose="020B0804020202020204" pitchFamily="34" charset="0"/>
                <a:ea typeface="+mj-ea"/>
              </a:rPr>
              <a:t>Uso</a:t>
            </a:r>
            <a:r>
              <a:rPr lang="en-US" altLang="es-CO" sz="3200" b="1" dirty="0" smtClean="0">
                <a:solidFill>
                  <a:srgbClr val="002D56"/>
                </a:solidFill>
                <a:latin typeface="HelveticaNeueLT Com 55 Roman" panose="020B0804020202020204" pitchFamily="34" charset="0"/>
                <a:ea typeface="+mj-ea"/>
              </a:rPr>
              <a:t> de TIC para la optimización de trámites</a:t>
            </a:r>
            <a:endParaRPr lang="en-US" altLang="es-CO" sz="3200" b="1" dirty="0">
              <a:solidFill>
                <a:srgbClr val="002D56"/>
              </a:solidFill>
              <a:latin typeface="HelveticaNeueLT Com 55 Roman" panose="020B0804020202020204" pitchFamily="34" charset="0"/>
              <a:ea typeface="+mj-ea"/>
            </a:endParaRPr>
          </a:p>
        </p:txBody>
      </p:sp>
      <p:sp>
        <p:nvSpPr>
          <p:cNvPr id="6" name="Rectángulo 5"/>
          <p:cNvSpPr/>
          <p:nvPr/>
        </p:nvSpPr>
        <p:spPr>
          <a:xfrm>
            <a:off x="717995" y="4503082"/>
            <a:ext cx="7849675" cy="523220"/>
          </a:xfrm>
          <a:prstGeom prst="rect">
            <a:avLst/>
          </a:prstGeom>
        </p:spPr>
        <p:txBody>
          <a:bodyPr wrap="square">
            <a:spAutoFit/>
          </a:bodyPr>
          <a:lstStyle/>
          <a:p>
            <a:r>
              <a:rPr lang="es-CO" sz="1400" dirty="0" smtClean="0">
                <a:solidFill>
                  <a:schemeClr val="accent6">
                    <a:lumMod val="75000"/>
                  </a:schemeClr>
                </a:solidFill>
                <a:latin typeface="Arial" panose="020B0604020202020204" pitchFamily="34" charset="0"/>
                <a:hlinkClick r:id="rId2"/>
              </a:rPr>
              <a:t>* Reglamentado</a:t>
            </a:r>
            <a:r>
              <a:rPr lang="es-CO" sz="1400" dirty="0">
                <a:solidFill>
                  <a:schemeClr val="accent6">
                    <a:lumMod val="75000"/>
                  </a:schemeClr>
                </a:solidFill>
                <a:latin typeface="Arial" panose="020B0604020202020204" pitchFamily="34" charset="0"/>
                <a:hlinkClick r:id="rId2"/>
              </a:rPr>
              <a:t>  por el Decreto Nacional 734 de 2012</a:t>
            </a:r>
            <a:r>
              <a:rPr lang="es-CO" sz="1400" dirty="0">
                <a:solidFill>
                  <a:schemeClr val="accent6">
                    <a:lumMod val="75000"/>
                  </a:schemeClr>
                </a:solidFill>
                <a:latin typeface="Arial" panose="020B0604020202020204" pitchFamily="34" charset="0"/>
              </a:rPr>
              <a:t>, </a:t>
            </a:r>
            <a:r>
              <a:rPr lang="es-CO" sz="1400" dirty="0">
                <a:solidFill>
                  <a:schemeClr val="accent6">
                    <a:lumMod val="75000"/>
                  </a:schemeClr>
                </a:solidFill>
                <a:latin typeface="Arial" panose="020B0604020202020204" pitchFamily="34" charset="0"/>
                <a:hlinkClick r:id="rId3"/>
              </a:rPr>
              <a:t>Reglamentado por el Decreto Nacional 1450 de 2012</a:t>
            </a:r>
            <a:endParaRPr lang="es-CO" sz="1400" dirty="0">
              <a:solidFill>
                <a:schemeClr val="accent6">
                  <a:lumMod val="75000"/>
                </a:schemeClr>
              </a:solidFill>
            </a:endParaRPr>
          </a:p>
        </p:txBody>
      </p:sp>
    </p:spTree>
    <p:extLst>
      <p:ext uri="{BB962C8B-B14F-4D97-AF65-F5344CB8AC3E}">
        <p14:creationId xmlns:p14="http://schemas.microsoft.com/office/powerpoint/2010/main" xmlns="" val="33223924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76140" y="1417638"/>
            <a:ext cx="7875431" cy="3539430"/>
          </a:xfrm>
          <a:prstGeom prst="rect">
            <a:avLst/>
          </a:prstGeom>
        </p:spPr>
        <p:txBody>
          <a:bodyPr wrap="square">
            <a:spAutoFit/>
          </a:bodyPr>
          <a:lstStyle/>
          <a:p>
            <a:r>
              <a:rPr lang="es-ES" sz="2800" dirty="0" smtClean="0">
                <a:solidFill>
                  <a:srgbClr val="000000"/>
                </a:solidFill>
                <a:latin typeface="Arial Unicode MS"/>
              </a:rPr>
              <a:t>La </a:t>
            </a:r>
            <a:r>
              <a:rPr lang="es-ES" sz="2800" dirty="0">
                <a:solidFill>
                  <a:srgbClr val="000000"/>
                </a:solidFill>
                <a:latin typeface="Arial Unicode MS"/>
              </a:rPr>
              <a:t>Ley 1564 de 2012, por medio de la cual se expide el Código General del Proceso y se dictan otras disposiciones, en lo referente al </a:t>
            </a:r>
            <a:r>
              <a:rPr lang="es-ES" sz="2800" dirty="0">
                <a:solidFill>
                  <a:srgbClr val="002060"/>
                </a:solidFill>
                <a:latin typeface="Arial Unicode MS"/>
              </a:rPr>
              <a:t>uso de las tecnologías de la información y de las comunicaciones en todas las actuaciones de la gestión y trámites de los procesos judiciales, así como en la formación y archivo de los expedientes.</a:t>
            </a:r>
            <a:endParaRPr lang="es-CO" sz="2800" dirty="0">
              <a:solidFill>
                <a:srgbClr val="002060"/>
              </a:solidFill>
            </a:endParaRPr>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TIC para la formación de </a:t>
            </a:r>
            <a:r>
              <a:rPr lang="en-US" altLang="es-CO" sz="3200" b="1" dirty="0" err="1" smtClean="0">
                <a:solidFill>
                  <a:srgbClr val="002D56"/>
                </a:solidFill>
                <a:latin typeface="HelveticaNeueLT Com 55 Roman" panose="020B0804020202020204" pitchFamily="34" charset="0"/>
                <a:ea typeface="+mj-ea"/>
              </a:rPr>
              <a:t>expedientes</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7349178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772732" y="1417639"/>
            <a:ext cx="7914068" cy="3785652"/>
          </a:xfrm>
          <a:prstGeom prst="rect">
            <a:avLst/>
          </a:prstGeom>
        </p:spPr>
        <p:txBody>
          <a:bodyPr wrap="square">
            <a:spAutoFit/>
          </a:bodyPr>
          <a:lstStyle/>
          <a:p>
            <a:r>
              <a:rPr lang="es-ES" sz="2400" dirty="0" smtClean="0">
                <a:solidFill>
                  <a:srgbClr val="000000"/>
                </a:solidFill>
                <a:latin typeface="Arial Unicode MS"/>
              </a:rPr>
              <a:t>El </a:t>
            </a:r>
            <a:r>
              <a:rPr lang="es-ES" sz="2400" dirty="0">
                <a:solidFill>
                  <a:srgbClr val="000000"/>
                </a:solidFill>
                <a:latin typeface="Arial Unicode MS"/>
              </a:rPr>
              <a:t>Decreto 2482 del 3 de diciembre de 2012, “Por el cual se establecen los lineamientos generales para la integración de la planeación y la gestión”, tiene como objeto </a:t>
            </a:r>
            <a:r>
              <a:rPr lang="es-ES" sz="2400" b="1" dirty="0">
                <a:solidFill>
                  <a:srgbClr val="000000"/>
                </a:solidFill>
                <a:latin typeface="Arial Unicode MS"/>
              </a:rPr>
              <a:t>adoptar el Modelo Integrado de Planeación y Gestión como instrumento de articulación y reporte de la planeación</a:t>
            </a:r>
            <a:r>
              <a:rPr lang="es-ES" sz="2400" dirty="0">
                <a:solidFill>
                  <a:srgbClr val="000000"/>
                </a:solidFill>
                <a:latin typeface="Arial Unicode MS"/>
              </a:rPr>
              <a:t>, </a:t>
            </a:r>
            <a:r>
              <a:rPr lang="es-ES" sz="2400" u="sng" dirty="0">
                <a:solidFill>
                  <a:srgbClr val="002060"/>
                </a:solidFill>
                <a:latin typeface="Arial Unicode MS"/>
              </a:rPr>
              <a:t>se busca un Estado con capacidad permanente para mejorar su gestión, sus espacios de participación y su interlocución con la sociedad, en procura de la prestación de mejores y más efectivos servicios.</a:t>
            </a:r>
            <a:endParaRPr lang="es-CO" sz="2400" u="sng" dirty="0">
              <a:solidFill>
                <a:srgbClr val="002060"/>
              </a:solidFill>
            </a:endParaRPr>
          </a:p>
        </p:txBody>
      </p:sp>
      <p:sp>
        <p:nvSpPr>
          <p:cNvPr id="4" name="Rectangle 2"/>
          <p:cNvSpPr>
            <a:spLocks noGrp="1" noChangeArrowheads="1"/>
          </p:cNvSpPr>
          <p:nvPr>
            <p:ph type="title"/>
          </p:nvPr>
        </p:nvSpPr>
        <p:spPr/>
        <p:txBody>
          <a:bodyPr/>
          <a:lstStyle/>
          <a:p>
            <a:pPr algn="r"/>
            <a:r>
              <a:rPr lang="es-CO" altLang="es-CO" sz="3200" b="1" dirty="0">
                <a:solidFill>
                  <a:srgbClr val="002D56"/>
                </a:solidFill>
                <a:latin typeface="HelveticaNeueLT Com 55 Roman" panose="020B0804020202020204" pitchFamily="34" charset="0"/>
                <a:ea typeface="+mj-ea"/>
              </a:rPr>
              <a:t>Modelo Integrado de Planeación y Gestión </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550250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1"/>
          <p:cNvSpPr>
            <a:spLocks noGrp="1" noChangeArrowheads="1"/>
          </p:cNvSpPr>
          <p:nvPr>
            <p:ph type="ctrTitle"/>
          </p:nvPr>
        </p:nvSpPr>
        <p:spPr bwMode="gray">
          <a:prstGeom prst="roundRect">
            <a:avLst>
              <a:gd name="adj" fmla="val 50000"/>
            </a:avLst>
          </a:prstGeom>
          <a:noFill/>
          <a:ln w="28575" algn="ctr">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57200" eaLnBrk="1" hangingPunct="1"/>
            <a:r>
              <a:rPr lang="en-US" altLang="es-CO" sz="4000" b="1" dirty="0" smtClean="0">
                <a:solidFill>
                  <a:srgbClr val="002D56"/>
                </a:solidFill>
                <a:latin typeface="HelveticaNeueLT Com 55 Roman" panose="020B0804020202020204" pitchFamily="34" charset="0"/>
                <a:ea typeface="+mj-ea"/>
              </a:rPr>
              <a:t>La política pública</a:t>
            </a:r>
            <a:endParaRPr lang="en-US" altLang="es-CO" sz="40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34980070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05307" y="1417639"/>
            <a:ext cx="8081493" cy="3046988"/>
          </a:xfrm>
          <a:prstGeom prst="rect">
            <a:avLst/>
          </a:prstGeom>
        </p:spPr>
        <p:txBody>
          <a:bodyPr wrap="square">
            <a:spAutoFit/>
          </a:bodyPr>
          <a:lstStyle/>
          <a:p>
            <a:r>
              <a:rPr lang="es-ES" sz="2400" dirty="0" smtClean="0">
                <a:solidFill>
                  <a:schemeClr val="bg2">
                    <a:lumMod val="25000"/>
                  </a:schemeClr>
                </a:solidFill>
                <a:latin typeface="Arial Unicode MS"/>
              </a:rPr>
              <a:t>El </a:t>
            </a:r>
            <a:r>
              <a:rPr lang="es-ES" sz="2400" dirty="0">
                <a:solidFill>
                  <a:schemeClr val="bg2">
                    <a:lumMod val="25000"/>
                  </a:schemeClr>
                </a:solidFill>
                <a:latin typeface="Arial Unicode MS"/>
              </a:rPr>
              <a:t>artículo 26 del Decreto 2578 de 2012, expedido por el Ministerio de Cultura, </a:t>
            </a:r>
            <a:r>
              <a:rPr lang="es-ES" sz="2400" u="sng" dirty="0">
                <a:solidFill>
                  <a:schemeClr val="bg2">
                    <a:lumMod val="25000"/>
                  </a:schemeClr>
                </a:solidFill>
                <a:latin typeface="Arial Unicode MS"/>
              </a:rPr>
              <a:t>establece la obligación que tienen las empresas e instituciones privadas que estén bajo la vigilancia del Estado</a:t>
            </a:r>
            <a:r>
              <a:rPr lang="es-ES" sz="2400" dirty="0">
                <a:solidFill>
                  <a:schemeClr val="bg2">
                    <a:lumMod val="25000"/>
                  </a:schemeClr>
                </a:solidFill>
                <a:latin typeface="Arial Unicode MS"/>
              </a:rPr>
              <a:t>, a contar con archivos creados, organizados, preservados y controlados, teniendo en cuenta los principios archivísticos, las normas que regulan el sector, las establecidas en la Ley 594 de 2000 y, demás normas reglamentarias.</a:t>
            </a:r>
            <a:endParaRPr lang="es-CO" sz="2400" dirty="0">
              <a:solidFill>
                <a:schemeClr val="bg2">
                  <a:lumMod val="25000"/>
                </a:schemeClr>
              </a:solidFill>
            </a:endParaRPr>
          </a:p>
        </p:txBody>
      </p:sp>
      <p:sp>
        <p:nvSpPr>
          <p:cNvPr id="4" name="Rectangle 2"/>
          <p:cNvSpPr>
            <a:spLocks noGrp="1" noChangeArrowheads="1"/>
          </p:cNvSpPr>
          <p:nvPr>
            <p:ph type="title"/>
          </p:nvPr>
        </p:nvSpPr>
        <p:spPr/>
        <p:txBody>
          <a:bodyPr/>
          <a:lstStyle/>
          <a:p>
            <a:pPr algn="r" eaLnBrk="1" hangingPunct="1"/>
            <a:r>
              <a:rPr lang="en-US" altLang="es-CO" sz="3200" b="1" dirty="0" err="1" smtClean="0">
                <a:solidFill>
                  <a:srgbClr val="002D56"/>
                </a:solidFill>
                <a:latin typeface="HelveticaNeueLT Com 55 Roman" panose="020B0804020202020204" pitchFamily="34" charset="0"/>
                <a:ea typeface="+mj-ea"/>
              </a:rPr>
              <a:t>Deber</a:t>
            </a:r>
            <a:r>
              <a:rPr lang="en-US" altLang="es-CO" sz="3200" b="1" dirty="0" smtClean="0">
                <a:solidFill>
                  <a:srgbClr val="002D56"/>
                </a:solidFill>
                <a:latin typeface="HelveticaNeueLT Com 55 Roman" panose="020B0804020202020204" pitchFamily="34" charset="0"/>
                <a:ea typeface="+mj-ea"/>
              </a:rPr>
              <a:t> de </a:t>
            </a:r>
            <a:r>
              <a:rPr lang="en-US" altLang="es-CO" sz="3200" b="1" dirty="0" err="1" smtClean="0">
                <a:solidFill>
                  <a:srgbClr val="002D56"/>
                </a:solidFill>
                <a:latin typeface="HelveticaNeueLT Com 55 Roman" panose="020B0804020202020204" pitchFamily="34" charset="0"/>
                <a:ea typeface="+mj-ea"/>
              </a:rPr>
              <a:t>organizar</a:t>
            </a:r>
            <a:r>
              <a:rPr lang="en-US" altLang="es-CO" sz="3200" b="1" dirty="0" smtClean="0">
                <a:solidFill>
                  <a:srgbClr val="002D56"/>
                </a:solidFill>
                <a:latin typeface="HelveticaNeueLT Com 55 Roman" panose="020B0804020202020204" pitchFamily="34" charset="0"/>
                <a:ea typeface="+mj-ea"/>
              </a:rPr>
              <a:t> los </a:t>
            </a:r>
            <a:r>
              <a:rPr lang="en-US" altLang="es-CO" sz="3200" b="1" dirty="0" err="1" smtClean="0">
                <a:solidFill>
                  <a:srgbClr val="002D56"/>
                </a:solidFill>
                <a:latin typeface="HelveticaNeueLT Com 55 Roman" panose="020B0804020202020204" pitchFamily="34" charset="0"/>
                <a:ea typeface="+mj-ea"/>
              </a:rPr>
              <a:t>archivos</a:t>
            </a:r>
            <a:r>
              <a:rPr lang="en-US" altLang="es-CO" sz="3200" b="1" dirty="0" smtClean="0">
                <a:solidFill>
                  <a:srgbClr val="002D56"/>
                </a:solidFill>
                <a:latin typeface="HelveticaNeueLT Com 55 Roman" panose="020B0804020202020204" pitchFamily="34" charset="0"/>
                <a:ea typeface="+mj-ea"/>
              </a:rPr>
              <a:t> - </a:t>
            </a:r>
            <a:r>
              <a:rPr lang="en-US" altLang="es-CO" sz="3200" b="1" dirty="0">
                <a:solidFill>
                  <a:srgbClr val="002D56"/>
                </a:solidFill>
                <a:latin typeface="HelveticaNeueLT Com 55 Roman" panose="020B0804020202020204" pitchFamily="34" charset="0"/>
                <a:ea typeface="+mj-ea"/>
              </a:rPr>
              <a:t>información</a:t>
            </a:r>
          </a:p>
        </p:txBody>
      </p:sp>
    </p:spTree>
    <p:extLst>
      <p:ext uri="{BB962C8B-B14F-4D97-AF65-F5344CB8AC3E}">
        <p14:creationId xmlns:p14="http://schemas.microsoft.com/office/powerpoint/2010/main" xmlns="" val="24015065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algn="r" eaLnBrk="1" hangingPunct="1"/>
            <a:r>
              <a:rPr lang="en-US" altLang="es-CO" sz="3200" b="1" dirty="0" err="1" smtClean="0">
                <a:solidFill>
                  <a:srgbClr val="002D56"/>
                </a:solidFill>
                <a:latin typeface="HelveticaNeueLT Com 55 Roman" panose="020B0804020202020204" pitchFamily="34" charset="0"/>
                <a:ea typeface="+mj-ea"/>
              </a:rPr>
              <a:t>Responsabilidad</a:t>
            </a:r>
            <a:r>
              <a:rPr lang="en-US" altLang="es-CO" sz="3200" b="1" dirty="0" smtClean="0">
                <a:solidFill>
                  <a:srgbClr val="002D56"/>
                </a:solidFill>
                <a:latin typeface="HelveticaNeueLT Com 55 Roman" panose="020B0804020202020204" pitchFamily="34" charset="0"/>
                <a:ea typeface="+mj-ea"/>
              </a:rPr>
              <a:t> de la </a:t>
            </a:r>
            <a:r>
              <a:rPr lang="en-US" altLang="es-CO" sz="3200" b="1" dirty="0" err="1" smtClean="0">
                <a:solidFill>
                  <a:srgbClr val="002D56"/>
                </a:solidFill>
                <a:latin typeface="HelveticaNeueLT Com 55 Roman" panose="020B0804020202020204" pitchFamily="34" charset="0"/>
                <a:ea typeface="+mj-ea"/>
              </a:rPr>
              <a:t>Supersubsidio</a:t>
            </a:r>
            <a:endParaRPr lang="en-US" altLang="es-CO" sz="3200" b="1" dirty="0">
              <a:solidFill>
                <a:srgbClr val="002D56"/>
              </a:solidFill>
              <a:latin typeface="HelveticaNeueLT Com 55 Roman" panose="020B0804020202020204" pitchFamily="34" charset="0"/>
              <a:ea typeface="+mj-ea"/>
            </a:endParaRPr>
          </a:p>
        </p:txBody>
      </p:sp>
      <p:sp>
        <p:nvSpPr>
          <p:cNvPr id="5" name="Rectángulo 4"/>
          <p:cNvSpPr/>
          <p:nvPr/>
        </p:nvSpPr>
        <p:spPr>
          <a:xfrm>
            <a:off x="457200" y="1417638"/>
            <a:ext cx="8229600" cy="3477875"/>
          </a:xfrm>
          <a:prstGeom prst="rect">
            <a:avLst/>
          </a:prstGeom>
        </p:spPr>
        <p:txBody>
          <a:bodyPr wrap="square">
            <a:spAutoFit/>
          </a:bodyPr>
          <a:lstStyle/>
          <a:p>
            <a:r>
              <a:rPr lang="es-CO" sz="2000" dirty="0" smtClean="0"/>
              <a:t>Los </a:t>
            </a:r>
            <a:r>
              <a:rPr lang="es-CO" sz="2000" dirty="0"/>
              <a:t>artículos 35 y 36 del Decreto 2609 de 2012, del Ministerio de Cultura </a:t>
            </a:r>
            <a:r>
              <a:rPr lang="es-CO" sz="2000" u="sng" dirty="0" smtClean="0">
                <a:solidFill>
                  <a:srgbClr val="C00000"/>
                </a:solidFill>
              </a:rPr>
              <a:t>prevén  </a:t>
            </a:r>
            <a:r>
              <a:rPr lang="es-CO" sz="2000" u="sng" dirty="0">
                <a:solidFill>
                  <a:srgbClr val="C00000"/>
                </a:solidFill>
              </a:rPr>
              <a:t>la responsabilidad de los Ministerios y las Superintendencias en sus respectivos sectores, para establecer normas en </a:t>
            </a:r>
            <a:r>
              <a:rPr lang="es-CO" sz="2000" u="sng" dirty="0" smtClean="0">
                <a:solidFill>
                  <a:srgbClr val="C00000"/>
                </a:solidFill>
              </a:rPr>
              <a:t>cuanto </a:t>
            </a:r>
            <a:r>
              <a:rPr lang="es-CO" sz="2000" u="sng" dirty="0">
                <a:solidFill>
                  <a:srgbClr val="C00000"/>
                </a:solidFill>
              </a:rPr>
              <a:t>a la formulación, implementación y evaluación del programa </a:t>
            </a:r>
            <a:r>
              <a:rPr lang="es-CO" sz="2000" u="sng" dirty="0" smtClean="0">
                <a:solidFill>
                  <a:srgbClr val="C00000"/>
                </a:solidFill>
              </a:rPr>
              <a:t>de </a:t>
            </a:r>
            <a:r>
              <a:rPr lang="es-CO" sz="2000" dirty="0" smtClean="0"/>
              <a:t>gestión </a:t>
            </a:r>
            <a:r>
              <a:rPr lang="es-CO" sz="2000" dirty="0"/>
              <a:t>documental </a:t>
            </a:r>
            <a:r>
              <a:rPr lang="es-CO" sz="2000" u="sng" dirty="0" smtClean="0">
                <a:solidFill>
                  <a:srgbClr val="C00000"/>
                </a:solidFill>
              </a:rPr>
              <a:t>y establecer </a:t>
            </a:r>
            <a:r>
              <a:rPr lang="es-CO" sz="2000" u="sng" dirty="0">
                <a:solidFill>
                  <a:srgbClr val="C00000"/>
                </a:solidFill>
              </a:rPr>
              <a:t>las directrices en materia de gestión documental y organización de archivos </a:t>
            </a:r>
            <a:r>
              <a:rPr lang="es-CO" sz="2000" dirty="0"/>
              <a:t>que deben cumplir los vigilados por la </a:t>
            </a:r>
            <a:r>
              <a:rPr lang="es-CO" sz="2000" dirty="0" err="1" smtClean="0"/>
              <a:t>Supersubsidio</a:t>
            </a:r>
            <a:r>
              <a:rPr lang="es-CO" sz="2000" dirty="0" smtClean="0"/>
              <a:t> y </a:t>
            </a:r>
            <a:r>
              <a:rPr lang="es-CO" sz="2000" dirty="0"/>
              <a:t>las entidades </a:t>
            </a:r>
            <a:r>
              <a:rPr lang="es-CO" sz="2000" dirty="0" smtClean="0"/>
              <a:t>bajo </a:t>
            </a:r>
            <a:r>
              <a:rPr lang="es-CO" sz="2000" dirty="0"/>
              <a:t>su inspección y vigilancia; así mismo, dispone que el Archivo General de la Nación coordinará con los Ministerios y Superintendencias el desarrollo de la normatividad que en </a:t>
            </a:r>
            <a:r>
              <a:rPr lang="es-CO" sz="2000" dirty="0" smtClean="0"/>
              <a:t>la materia deba </a:t>
            </a:r>
            <a:r>
              <a:rPr lang="es-CO" sz="2000" dirty="0"/>
              <a:t>expedirse para las entidades </a:t>
            </a:r>
            <a:r>
              <a:rPr lang="es-CO" sz="2000" dirty="0" smtClean="0"/>
              <a:t>bajo </a:t>
            </a:r>
            <a:r>
              <a:rPr lang="es-CO" sz="2000" dirty="0"/>
              <a:t>el control y vigilancia de dichas </a:t>
            </a:r>
            <a:r>
              <a:rPr lang="es-CO" sz="2000" dirty="0" smtClean="0"/>
              <a:t>autoridades.</a:t>
            </a:r>
            <a:endParaRPr lang="es-CO" sz="2000" dirty="0"/>
          </a:p>
        </p:txBody>
      </p:sp>
    </p:spTree>
    <p:extLst>
      <p:ext uri="{BB962C8B-B14F-4D97-AF65-F5344CB8AC3E}">
        <p14:creationId xmlns:p14="http://schemas.microsoft.com/office/powerpoint/2010/main" xmlns="" val="31393371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566670" y="1236373"/>
            <a:ext cx="8120130" cy="4832092"/>
          </a:xfrm>
          <a:prstGeom prst="rect">
            <a:avLst/>
          </a:prstGeom>
        </p:spPr>
        <p:txBody>
          <a:bodyPr wrap="square">
            <a:spAutoFit/>
          </a:bodyPr>
          <a:lstStyle/>
          <a:p>
            <a:r>
              <a:rPr lang="es-ES" sz="2800" dirty="0" smtClean="0">
                <a:solidFill>
                  <a:schemeClr val="accent3">
                    <a:lumMod val="75000"/>
                  </a:schemeClr>
                </a:solidFill>
                <a:latin typeface="Arial" panose="020B0604020202020204" pitchFamily="34" charset="0"/>
                <a:ea typeface="Arial" panose="020B0604020202020204" pitchFamily="34" charset="0"/>
              </a:rPr>
              <a:t>El </a:t>
            </a:r>
            <a:r>
              <a:rPr lang="es-ES" sz="2800" dirty="0">
                <a:solidFill>
                  <a:schemeClr val="accent3">
                    <a:lumMod val="75000"/>
                  </a:schemeClr>
                </a:solidFill>
                <a:latin typeface="Arial" panose="020B0604020202020204" pitchFamily="34" charset="0"/>
                <a:ea typeface="Arial" panose="020B0604020202020204" pitchFamily="34" charset="0"/>
              </a:rPr>
              <a:t>artículo 24 del Acuerdo 05 del 15 de marzo de 2013, expedido por el Archivo General de la Nación, </a:t>
            </a:r>
            <a:r>
              <a:rPr lang="es-ES" sz="2800" u="sng" dirty="0">
                <a:solidFill>
                  <a:schemeClr val="accent3">
                    <a:lumMod val="75000"/>
                  </a:schemeClr>
                </a:solidFill>
                <a:latin typeface="Arial" panose="020B0604020202020204" pitchFamily="34" charset="0"/>
                <a:ea typeface="Arial" panose="020B0604020202020204" pitchFamily="34" charset="0"/>
              </a:rPr>
              <a:t>delega en cabeza de los Ministerios y las Superintendencias en sus respectivos sectores, la responsabilidad de establecer mecanismos dirigidos a las instituciones sometidas a la inspección, control y vigilancia.</a:t>
            </a:r>
            <a:r>
              <a:rPr lang="es-ES" sz="2800" dirty="0">
                <a:solidFill>
                  <a:schemeClr val="accent3">
                    <a:lumMod val="75000"/>
                  </a:schemeClr>
                </a:solidFill>
                <a:latin typeface="Arial" panose="020B0604020202020204" pitchFamily="34" charset="0"/>
                <a:ea typeface="Arial" panose="020B0604020202020204" pitchFamily="34" charset="0"/>
              </a:rPr>
              <a:t> Lo anterior, con el objeto de que cumplan con la adecuada organización, conservación, control y servicios de sus archivos en atención a los parámetros señalados en la ley.</a:t>
            </a:r>
            <a:endParaRPr lang="es-CO" sz="2800" dirty="0">
              <a:solidFill>
                <a:schemeClr val="accent3">
                  <a:lumMod val="75000"/>
                </a:schemeClr>
              </a:solidFill>
            </a:endParaRPr>
          </a:p>
        </p:txBody>
      </p:sp>
      <p:sp>
        <p:nvSpPr>
          <p:cNvPr id="6" name="Rectangle 2"/>
          <p:cNvSpPr>
            <a:spLocks noGrp="1" noChangeArrowheads="1"/>
          </p:cNvSpPr>
          <p:nvPr>
            <p:ph type="title"/>
          </p:nvPr>
        </p:nvSpPr>
        <p:spPr>
          <a:xfrm>
            <a:off x="457200" y="274638"/>
            <a:ext cx="8229600" cy="1143000"/>
          </a:xfrm>
        </p:spPr>
        <p:txBody>
          <a:bodyPr/>
          <a:lstStyle/>
          <a:p>
            <a:pPr algn="r" eaLnBrk="1" hangingPunct="1"/>
            <a:r>
              <a:rPr lang="en-US" altLang="es-CO" sz="3200" b="1" dirty="0" err="1" smtClean="0">
                <a:solidFill>
                  <a:srgbClr val="002D56"/>
                </a:solidFill>
                <a:latin typeface="HelveticaNeueLT Com 55 Roman" panose="020B0804020202020204" pitchFamily="34" charset="0"/>
                <a:ea typeface="+mj-ea"/>
              </a:rPr>
              <a:t>Responsabilidad</a:t>
            </a:r>
            <a:r>
              <a:rPr lang="en-US" altLang="es-CO" sz="3200" b="1" dirty="0" smtClean="0">
                <a:solidFill>
                  <a:srgbClr val="002D56"/>
                </a:solidFill>
                <a:latin typeface="HelveticaNeueLT Com 55 Roman" panose="020B0804020202020204" pitchFamily="34" charset="0"/>
                <a:ea typeface="+mj-ea"/>
              </a:rPr>
              <a:t> de la </a:t>
            </a:r>
            <a:r>
              <a:rPr lang="en-US" altLang="es-CO" sz="3200" b="1" dirty="0" err="1" smtClean="0">
                <a:solidFill>
                  <a:srgbClr val="002D56"/>
                </a:solidFill>
                <a:latin typeface="HelveticaNeueLT Com 55 Roman" panose="020B0804020202020204" pitchFamily="34" charset="0"/>
                <a:ea typeface="+mj-ea"/>
              </a:rPr>
              <a:t>Supersubsidio</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17122682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31065" y="1571223"/>
            <a:ext cx="8055735" cy="3108543"/>
          </a:xfrm>
          <a:prstGeom prst="rect">
            <a:avLst/>
          </a:prstGeom>
        </p:spPr>
        <p:txBody>
          <a:bodyPr wrap="square">
            <a:spAutoFit/>
          </a:bodyPr>
          <a:lstStyle/>
          <a:p>
            <a:r>
              <a:rPr lang="es-ES" sz="2800" dirty="0" smtClean="0">
                <a:solidFill>
                  <a:schemeClr val="tx2">
                    <a:lumMod val="75000"/>
                  </a:schemeClr>
                </a:solidFill>
                <a:latin typeface="Arial Unicode MS"/>
              </a:rPr>
              <a:t>Se </a:t>
            </a:r>
            <a:r>
              <a:rPr lang="es-ES" sz="2800" dirty="0">
                <a:solidFill>
                  <a:schemeClr val="tx2">
                    <a:lumMod val="75000"/>
                  </a:schemeClr>
                </a:solidFill>
                <a:latin typeface="Arial Unicode MS"/>
              </a:rPr>
              <a:t>hace necesario que los vigilados, cuya inspección, control y vigilancia corresponde a </a:t>
            </a:r>
            <a:r>
              <a:rPr lang="es-ES" sz="2800" dirty="0" err="1" smtClean="0">
                <a:solidFill>
                  <a:schemeClr val="tx2">
                    <a:lumMod val="75000"/>
                  </a:schemeClr>
                </a:solidFill>
                <a:latin typeface="Arial Unicode MS"/>
              </a:rPr>
              <a:t>Supersubsidio</a:t>
            </a:r>
            <a:r>
              <a:rPr lang="es-ES" sz="2800" dirty="0" smtClean="0">
                <a:solidFill>
                  <a:schemeClr val="tx2">
                    <a:lumMod val="75000"/>
                  </a:schemeClr>
                </a:solidFill>
                <a:latin typeface="Arial Unicode MS"/>
              </a:rPr>
              <a:t>, </a:t>
            </a:r>
            <a:r>
              <a:rPr lang="es-ES" sz="2800" u="sng" dirty="0" smtClean="0">
                <a:solidFill>
                  <a:schemeClr val="tx2">
                    <a:lumMod val="75000"/>
                  </a:schemeClr>
                </a:solidFill>
                <a:latin typeface="Arial Unicode MS"/>
              </a:rPr>
              <a:t>adelanten </a:t>
            </a:r>
            <a:r>
              <a:rPr lang="es-ES" sz="2800" u="sng" dirty="0">
                <a:solidFill>
                  <a:schemeClr val="tx2">
                    <a:lumMod val="75000"/>
                  </a:schemeClr>
                </a:solidFill>
                <a:latin typeface="Arial Unicode MS"/>
              </a:rPr>
              <a:t>programas de gestión documental que garanticen la adecuada organización y conservación de </a:t>
            </a:r>
            <a:r>
              <a:rPr lang="es-ES" sz="2800" u="sng" dirty="0" smtClean="0">
                <a:solidFill>
                  <a:schemeClr val="tx2">
                    <a:lumMod val="75000"/>
                  </a:schemeClr>
                </a:solidFill>
                <a:latin typeface="Arial Unicode MS"/>
              </a:rPr>
              <a:t>los </a:t>
            </a:r>
            <a:r>
              <a:rPr lang="es-ES" sz="2800" u="sng" dirty="0">
                <a:solidFill>
                  <a:schemeClr val="tx2">
                    <a:lumMod val="75000"/>
                  </a:schemeClr>
                </a:solidFill>
                <a:latin typeface="Arial Unicode MS"/>
              </a:rPr>
              <a:t>archivos, facilitando tanto la toma de decisiones, </a:t>
            </a:r>
            <a:r>
              <a:rPr lang="es-ES" sz="2800" u="sng" dirty="0" smtClean="0">
                <a:solidFill>
                  <a:schemeClr val="tx2">
                    <a:lumMod val="75000"/>
                  </a:schemeClr>
                </a:solidFill>
                <a:latin typeface="Arial Unicode MS"/>
              </a:rPr>
              <a:t>el </a:t>
            </a:r>
            <a:r>
              <a:rPr lang="es-ES" sz="2800" u="sng" dirty="0">
                <a:solidFill>
                  <a:schemeClr val="tx2">
                    <a:lumMod val="75000"/>
                  </a:schemeClr>
                </a:solidFill>
                <a:latin typeface="Arial Unicode MS"/>
              </a:rPr>
              <a:t>acceso y disponibilidad de la </a:t>
            </a:r>
            <a:r>
              <a:rPr lang="es-ES" sz="2800" u="sng" dirty="0" smtClean="0">
                <a:solidFill>
                  <a:schemeClr val="tx2">
                    <a:lumMod val="75000"/>
                  </a:schemeClr>
                </a:solidFill>
                <a:latin typeface="Arial Unicode MS"/>
              </a:rPr>
              <a:t>información</a:t>
            </a:r>
            <a:r>
              <a:rPr lang="es-ES" sz="2800" dirty="0" smtClean="0">
                <a:solidFill>
                  <a:schemeClr val="tx2">
                    <a:lumMod val="75000"/>
                  </a:schemeClr>
                </a:solidFill>
                <a:latin typeface="Arial Unicode MS"/>
              </a:rPr>
              <a:t>.</a:t>
            </a:r>
            <a:endParaRPr lang="es-CO" sz="2800" dirty="0">
              <a:solidFill>
                <a:schemeClr val="tx2">
                  <a:lumMod val="75000"/>
                </a:schemeClr>
              </a:solidFill>
            </a:endParaRPr>
          </a:p>
        </p:txBody>
      </p:sp>
      <p:sp>
        <p:nvSpPr>
          <p:cNvPr id="4" name="Rectangle 2"/>
          <p:cNvSpPr>
            <a:spLocks noGrp="1" noChangeArrowheads="1"/>
          </p:cNvSpPr>
          <p:nvPr>
            <p:ph type="title"/>
          </p:nvPr>
        </p:nvSpPr>
        <p:spPr/>
        <p:txBody>
          <a:bodyPr/>
          <a:lstStyle/>
          <a:p>
            <a:pPr algn="r" eaLnBrk="1" hangingPunct="1"/>
            <a:r>
              <a:rPr lang="en-US" altLang="es-CO" sz="3200" b="1" dirty="0" smtClean="0">
                <a:solidFill>
                  <a:srgbClr val="002D56"/>
                </a:solidFill>
                <a:latin typeface="HelveticaNeueLT Com 55 Roman" panose="020B0804020202020204" pitchFamily="34" charset="0"/>
                <a:ea typeface="+mj-ea"/>
              </a:rPr>
              <a:t>Lo </a:t>
            </a:r>
            <a:r>
              <a:rPr lang="en-US" altLang="es-CO" sz="3200" b="1" dirty="0" err="1" smtClean="0">
                <a:solidFill>
                  <a:srgbClr val="002D56"/>
                </a:solidFill>
                <a:latin typeface="HelveticaNeueLT Com 55 Roman" panose="020B0804020202020204" pitchFamily="34" charset="0"/>
                <a:ea typeface="+mj-ea"/>
              </a:rPr>
              <a:t>que</a:t>
            </a:r>
            <a:r>
              <a:rPr lang="en-US" altLang="es-CO" sz="3200" b="1" dirty="0" smtClean="0">
                <a:solidFill>
                  <a:srgbClr val="002D56"/>
                </a:solidFill>
                <a:latin typeface="HelveticaNeueLT Com 55 Roman" panose="020B0804020202020204" pitchFamily="34" charset="0"/>
                <a:ea typeface="+mj-ea"/>
              </a:rPr>
              <a:t> se </a:t>
            </a:r>
            <a:r>
              <a:rPr lang="en-US" altLang="es-CO" sz="3200" b="1" dirty="0" err="1" smtClean="0">
                <a:solidFill>
                  <a:srgbClr val="002D56"/>
                </a:solidFill>
                <a:latin typeface="HelveticaNeueLT Com 55 Roman" panose="020B0804020202020204" pitchFamily="34" charset="0"/>
                <a:ea typeface="+mj-ea"/>
              </a:rPr>
              <a:t>debe</a:t>
            </a:r>
            <a:r>
              <a:rPr lang="en-US" altLang="es-CO" sz="3200" b="1" dirty="0" smtClean="0">
                <a:solidFill>
                  <a:srgbClr val="002D56"/>
                </a:solidFill>
                <a:latin typeface="HelveticaNeueLT Com 55 Roman" panose="020B0804020202020204" pitchFamily="34" charset="0"/>
                <a:ea typeface="+mj-ea"/>
              </a:rPr>
              <a:t> </a:t>
            </a:r>
            <a:r>
              <a:rPr lang="en-US" altLang="es-CO" sz="3200" b="1" dirty="0" err="1" smtClean="0">
                <a:solidFill>
                  <a:srgbClr val="002D56"/>
                </a:solidFill>
                <a:latin typeface="HelveticaNeueLT Com 55 Roman" panose="020B0804020202020204" pitchFamily="34" charset="0"/>
                <a:ea typeface="+mj-ea"/>
              </a:rPr>
              <a:t>hacer</a:t>
            </a:r>
            <a:r>
              <a:rPr lang="en-US" altLang="es-CO" sz="3200" b="1" dirty="0" smtClean="0">
                <a:solidFill>
                  <a:srgbClr val="002D56"/>
                </a:solidFill>
                <a:latin typeface="HelveticaNeueLT Com 55 Roman" panose="020B0804020202020204" pitchFamily="34" charset="0"/>
                <a:ea typeface="+mj-ea"/>
              </a:rPr>
              <a:t> …</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24115330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1"/>
          <p:cNvSpPr>
            <a:spLocks noGrp="1" noChangeArrowheads="1"/>
          </p:cNvSpPr>
          <p:nvPr>
            <p:ph type="ctrTitle"/>
          </p:nvPr>
        </p:nvSpPr>
        <p:spPr bwMode="gray">
          <a:prstGeom prst="roundRect">
            <a:avLst>
              <a:gd name="adj" fmla="val 50000"/>
            </a:avLst>
          </a:prstGeom>
          <a:noFill/>
          <a:ln w="28575" algn="ctr">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57200" eaLnBrk="1" hangingPunct="1"/>
            <a:r>
              <a:rPr lang="en-US" altLang="es-CO" sz="4000" b="1" dirty="0" err="1" smtClean="0">
                <a:solidFill>
                  <a:srgbClr val="002D56"/>
                </a:solidFill>
                <a:latin typeface="HelveticaNeueLT Com 55 Roman" panose="020B0804020202020204" pitchFamily="34" charset="0"/>
                <a:ea typeface="+mj-ea"/>
              </a:rPr>
              <a:t>Qué</a:t>
            </a:r>
            <a:r>
              <a:rPr lang="en-US" altLang="es-CO" sz="4000" b="1" dirty="0" smtClean="0">
                <a:solidFill>
                  <a:srgbClr val="002D56"/>
                </a:solidFill>
                <a:latin typeface="HelveticaNeueLT Com 55 Roman" panose="020B0804020202020204" pitchFamily="34" charset="0"/>
                <a:ea typeface="+mj-ea"/>
              </a:rPr>
              <a:t> </a:t>
            </a:r>
            <a:r>
              <a:rPr lang="en-US" altLang="es-CO" sz="4000" b="1" dirty="0" err="1" smtClean="0">
                <a:solidFill>
                  <a:srgbClr val="002D56"/>
                </a:solidFill>
                <a:latin typeface="HelveticaNeueLT Com 55 Roman" panose="020B0804020202020204" pitchFamily="34" charset="0"/>
                <a:ea typeface="+mj-ea"/>
              </a:rPr>
              <a:t>deben</a:t>
            </a:r>
            <a:r>
              <a:rPr lang="en-US" altLang="es-CO" sz="4000" b="1" dirty="0" smtClean="0">
                <a:solidFill>
                  <a:srgbClr val="002D56"/>
                </a:solidFill>
                <a:latin typeface="HelveticaNeueLT Com 55 Roman" panose="020B0804020202020204" pitchFamily="34" charset="0"/>
                <a:ea typeface="+mj-ea"/>
              </a:rPr>
              <a:t> </a:t>
            </a:r>
            <a:r>
              <a:rPr lang="en-US" altLang="es-CO" sz="4000" b="1" dirty="0" err="1" smtClean="0">
                <a:solidFill>
                  <a:srgbClr val="002D56"/>
                </a:solidFill>
                <a:latin typeface="HelveticaNeueLT Com 55 Roman" panose="020B0804020202020204" pitchFamily="34" charset="0"/>
                <a:ea typeface="+mj-ea"/>
              </a:rPr>
              <a:t>implementar</a:t>
            </a:r>
            <a:r>
              <a:rPr lang="en-US" altLang="es-CO" sz="4000" b="1" dirty="0" smtClean="0">
                <a:solidFill>
                  <a:srgbClr val="002D56"/>
                </a:solidFill>
                <a:latin typeface="HelveticaNeueLT Com 55 Roman" panose="020B0804020202020204" pitchFamily="34" charset="0"/>
                <a:ea typeface="+mj-ea"/>
              </a:rPr>
              <a:t>?</a:t>
            </a:r>
            <a:endParaRPr lang="en-US" altLang="es-CO" sz="40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33964845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4" name="Group 3"/>
          <p:cNvGrpSpPr>
            <a:grpSpLocks/>
          </p:cNvGrpSpPr>
          <p:nvPr/>
        </p:nvGrpSpPr>
        <p:grpSpPr bwMode="auto">
          <a:xfrm>
            <a:off x="1287887" y="1417638"/>
            <a:ext cx="6581105" cy="4010554"/>
            <a:chOff x="877" y="1296"/>
            <a:chExt cx="4211" cy="2448"/>
          </a:xfrm>
        </p:grpSpPr>
        <p:sp>
          <p:nvSpPr>
            <p:cNvPr id="98308" name="Freeform 4"/>
            <p:cNvSpPr>
              <a:spLocks noEditPoints="1"/>
            </p:cNvSpPr>
            <p:nvPr/>
          </p:nvSpPr>
          <p:spPr bwMode="gray">
            <a:xfrm rot="-1358056">
              <a:off x="877" y="1765"/>
              <a:ext cx="3839" cy="1527"/>
            </a:xfrm>
            <a:custGeom>
              <a:avLst/>
              <a:gdLst/>
              <a:ahLst/>
              <a:cxnLst>
                <a:cxn ang="0">
                  <a:pos x="1692" y="12"/>
                </a:cxn>
                <a:cxn ang="0">
                  <a:pos x="1234" y="74"/>
                </a:cxn>
                <a:cxn ang="0">
                  <a:pos x="828" y="182"/>
                </a:cxn>
                <a:cxn ang="0">
                  <a:pos x="486" y="330"/>
                </a:cxn>
                <a:cxn ang="0">
                  <a:pos x="226" y="510"/>
                </a:cxn>
                <a:cxn ang="0">
                  <a:pos x="58" y="718"/>
                </a:cxn>
                <a:cxn ang="0">
                  <a:pos x="0" y="944"/>
                </a:cxn>
                <a:cxn ang="0">
                  <a:pos x="58" y="1170"/>
                </a:cxn>
                <a:cxn ang="0">
                  <a:pos x="226" y="1378"/>
                </a:cxn>
                <a:cxn ang="0">
                  <a:pos x="486" y="1558"/>
                </a:cxn>
                <a:cxn ang="0">
                  <a:pos x="828" y="1706"/>
                </a:cxn>
                <a:cxn ang="0">
                  <a:pos x="1234" y="1814"/>
                </a:cxn>
                <a:cxn ang="0">
                  <a:pos x="1692" y="1876"/>
                </a:cxn>
                <a:cxn ang="0">
                  <a:pos x="2186" y="1884"/>
                </a:cxn>
                <a:cxn ang="0">
                  <a:pos x="2658" y="1840"/>
                </a:cxn>
                <a:cxn ang="0">
                  <a:pos x="3084" y="1746"/>
                </a:cxn>
                <a:cxn ang="0">
                  <a:pos x="3448" y="1612"/>
                </a:cxn>
                <a:cxn ang="0">
                  <a:pos x="3738" y="1442"/>
                </a:cxn>
                <a:cxn ang="0">
                  <a:pos x="3938" y="1242"/>
                </a:cxn>
                <a:cxn ang="0">
                  <a:pos x="4034" y="1022"/>
                </a:cxn>
                <a:cxn ang="0">
                  <a:pos x="4014" y="790"/>
                </a:cxn>
                <a:cxn ang="0">
                  <a:pos x="3882" y="576"/>
                </a:cxn>
                <a:cxn ang="0">
                  <a:pos x="3650" y="386"/>
                </a:cxn>
                <a:cxn ang="0">
                  <a:pos x="3334" y="228"/>
                </a:cxn>
                <a:cxn ang="0">
                  <a:pos x="2948" y="106"/>
                </a:cxn>
                <a:cxn ang="0">
                  <a:pos x="2506" y="28"/>
                </a:cxn>
                <a:cxn ang="0">
                  <a:pos x="2020" y="0"/>
                </a:cxn>
                <a:cxn ang="0">
                  <a:pos x="1606" y="1736"/>
                </a:cxn>
                <a:cxn ang="0">
                  <a:pos x="1164" y="1678"/>
                </a:cxn>
                <a:cxn ang="0">
                  <a:pos x="776" y="1576"/>
                </a:cxn>
                <a:cxn ang="0">
                  <a:pos x="458" y="1436"/>
                </a:cxn>
                <a:cxn ang="0">
                  <a:pos x="224" y="1266"/>
                </a:cxn>
                <a:cxn ang="0">
                  <a:pos x="88" y="1074"/>
                </a:cxn>
                <a:cxn ang="0">
                  <a:pos x="68" y="864"/>
                </a:cxn>
                <a:cxn ang="0">
                  <a:pos x="166" y="664"/>
                </a:cxn>
                <a:cxn ang="0">
                  <a:pos x="370" y="486"/>
                </a:cxn>
                <a:cxn ang="0">
                  <a:pos x="662" y="336"/>
                </a:cxn>
                <a:cxn ang="0">
                  <a:pos x="1028" y="222"/>
                </a:cxn>
                <a:cxn ang="0">
                  <a:pos x="1454" y="148"/>
                </a:cxn>
                <a:cxn ang="0">
                  <a:pos x="1922" y="120"/>
                </a:cxn>
                <a:cxn ang="0">
                  <a:pos x="2392" y="148"/>
                </a:cxn>
                <a:cxn ang="0">
                  <a:pos x="2818" y="222"/>
                </a:cxn>
                <a:cxn ang="0">
                  <a:pos x="3184" y="336"/>
                </a:cxn>
                <a:cxn ang="0">
                  <a:pos x="3476" y="486"/>
                </a:cxn>
                <a:cxn ang="0">
                  <a:pos x="3680" y="664"/>
                </a:cxn>
                <a:cxn ang="0">
                  <a:pos x="3778" y="864"/>
                </a:cxn>
                <a:cxn ang="0">
                  <a:pos x="3758" y="1074"/>
                </a:cxn>
                <a:cxn ang="0">
                  <a:pos x="3622" y="1266"/>
                </a:cxn>
                <a:cxn ang="0">
                  <a:pos x="3388" y="1436"/>
                </a:cxn>
                <a:cxn ang="0">
                  <a:pos x="3070" y="1576"/>
                </a:cxn>
                <a:cxn ang="0">
                  <a:pos x="2682" y="1678"/>
                </a:cxn>
                <a:cxn ang="0">
                  <a:pos x="2240" y="1736"/>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solidFill>
              <a:schemeClr val="accent4">
                <a:lumMod val="75000"/>
              </a:schemeClr>
            </a:solidFill>
            <a:ln w="0">
              <a:noFill/>
              <a:prstDash val="solid"/>
              <a:round/>
              <a:headEnd/>
              <a:tailEnd/>
            </a:ln>
          </p:spPr>
          <p:txBody>
            <a:bodyPr/>
            <a:lstStyle/>
            <a:p>
              <a:pPr>
                <a:defRPr/>
              </a:pPr>
              <a:endParaRPr lang="es-CO">
                <a:latin typeface="Arial" charset="0"/>
              </a:endParaRPr>
            </a:p>
          </p:txBody>
        </p:sp>
        <p:sp>
          <p:nvSpPr>
            <p:cNvPr id="20488" name="Oval 5"/>
            <p:cNvSpPr>
              <a:spLocks noChangeArrowheads="1"/>
            </p:cNvSpPr>
            <p:nvPr/>
          </p:nvSpPr>
          <p:spPr bwMode="auto">
            <a:xfrm rot="-1543677">
              <a:off x="2736" y="1728"/>
              <a:ext cx="672" cy="192"/>
            </a:xfrm>
            <a:prstGeom prst="ellipse">
              <a:avLst/>
            </a:prstGeom>
            <a:gradFill rotWithShape="1">
              <a:gsLst>
                <a:gs pos="0">
                  <a:srgbClr val="5F5F5F"/>
                </a:gs>
                <a:gs pos="100000">
                  <a:srgbClr val="84A5CA"/>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20489" name="Oval 6"/>
            <p:cNvSpPr>
              <a:spLocks noChangeArrowheads="1"/>
            </p:cNvSpPr>
            <p:nvPr/>
          </p:nvSpPr>
          <p:spPr bwMode="auto">
            <a:xfrm rot="-1543677">
              <a:off x="4416" y="1824"/>
              <a:ext cx="672" cy="192"/>
            </a:xfrm>
            <a:prstGeom prst="ellipse">
              <a:avLst/>
            </a:prstGeom>
            <a:gradFill rotWithShape="1">
              <a:gsLst>
                <a:gs pos="0">
                  <a:srgbClr val="5F5F5F"/>
                </a:gs>
                <a:gs pos="100000">
                  <a:srgbClr val="84A5CA"/>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20490" name="Oval 7"/>
            <p:cNvSpPr>
              <a:spLocks noChangeArrowheads="1"/>
            </p:cNvSpPr>
            <p:nvPr/>
          </p:nvSpPr>
          <p:spPr bwMode="auto">
            <a:xfrm rot="-1543677">
              <a:off x="1824" y="3504"/>
              <a:ext cx="672" cy="192"/>
            </a:xfrm>
            <a:prstGeom prst="ellipse">
              <a:avLst/>
            </a:prstGeom>
            <a:gradFill rotWithShape="1">
              <a:gsLst>
                <a:gs pos="0">
                  <a:srgbClr val="5F5F5F"/>
                </a:gs>
                <a:gs pos="100000">
                  <a:srgbClr val="84A5CA"/>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20491" name="Oval 8"/>
            <p:cNvSpPr>
              <a:spLocks noChangeArrowheads="1"/>
            </p:cNvSpPr>
            <p:nvPr/>
          </p:nvSpPr>
          <p:spPr bwMode="auto">
            <a:xfrm rot="-1543677">
              <a:off x="3456" y="3120"/>
              <a:ext cx="672" cy="192"/>
            </a:xfrm>
            <a:prstGeom prst="ellipse">
              <a:avLst/>
            </a:prstGeom>
            <a:gradFill rotWithShape="1">
              <a:gsLst>
                <a:gs pos="0">
                  <a:srgbClr val="5F5F5F"/>
                </a:gs>
                <a:gs pos="100000">
                  <a:srgbClr val="84A5CA"/>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20492" name="Oval 9"/>
            <p:cNvSpPr>
              <a:spLocks noChangeArrowheads="1"/>
            </p:cNvSpPr>
            <p:nvPr/>
          </p:nvSpPr>
          <p:spPr bwMode="auto">
            <a:xfrm rot="-1543677">
              <a:off x="1296" y="2592"/>
              <a:ext cx="672" cy="192"/>
            </a:xfrm>
            <a:prstGeom prst="ellipse">
              <a:avLst/>
            </a:prstGeom>
            <a:gradFill rotWithShape="1">
              <a:gsLst>
                <a:gs pos="0">
                  <a:srgbClr val="5F5F5F"/>
                </a:gs>
                <a:gs pos="100000">
                  <a:srgbClr val="84A5CA"/>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98314" name="Oval 10"/>
            <p:cNvSpPr>
              <a:spLocks noChangeArrowheads="1"/>
            </p:cNvSpPr>
            <p:nvPr/>
          </p:nvSpPr>
          <p:spPr bwMode="gray">
            <a:xfrm>
              <a:off x="2407" y="1296"/>
              <a:ext cx="720" cy="694"/>
            </a:xfrm>
            <a:prstGeom prst="ellipse">
              <a:avLst/>
            </a:prstGeom>
            <a:gradFill rotWithShape="1">
              <a:gsLst>
                <a:gs pos="0">
                  <a:schemeClr val="hlink"/>
                </a:gs>
                <a:gs pos="100000">
                  <a:schemeClr val="hlink">
                    <a:gamma/>
                    <a:shade val="34510"/>
                    <a:invGamma/>
                  </a:schemeClr>
                </a:gs>
              </a:gsLst>
              <a:path path="shape">
                <a:fillToRect l="50000" t="50000" r="50000" b="50000"/>
              </a:path>
            </a:gradFill>
            <a:ln w="9525">
              <a:noFill/>
              <a:round/>
              <a:headEnd/>
              <a:tailEnd/>
            </a:ln>
            <a:effectLst/>
          </p:spPr>
          <p:txBody>
            <a:bodyPr wrap="none" anchor="ctr"/>
            <a:lstStyle/>
            <a:p>
              <a:pPr algn="ctr">
                <a:defRPr/>
              </a:pPr>
              <a:endParaRPr lang="es-CO">
                <a:latin typeface="Arial" charset="0"/>
              </a:endParaRPr>
            </a:p>
          </p:txBody>
        </p:sp>
        <p:sp>
          <p:nvSpPr>
            <p:cNvPr id="98315" name="Oval 11"/>
            <p:cNvSpPr>
              <a:spLocks noChangeArrowheads="1"/>
            </p:cNvSpPr>
            <p:nvPr/>
          </p:nvSpPr>
          <p:spPr bwMode="gray">
            <a:xfrm>
              <a:off x="999" y="2126"/>
              <a:ext cx="719" cy="694"/>
            </a:xfrm>
            <a:prstGeom prst="ellipse">
              <a:avLst/>
            </a:prstGeom>
            <a:gradFill rotWithShape="1">
              <a:gsLst>
                <a:gs pos="0">
                  <a:schemeClr val="accent1"/>
                </a:gs>
                <a:gs pos="100000">
                  <a:schemeClr val="accent1">
                    <a:gamma/>
                    <a:shade val="31373"/>
                    <a:invGamma/>
                  </a:schemeClr>
                </a:gs>
              </a:gsLst>
              <a:path path="shape">
                <a:fillToRect l="50000" t="50000" r="50000" b="50000"/>
              </a:path>
            </a:gradFill>
            <a:ln w="9525">
              <a:noFill/>
              <a:round/>
              <a:headEnd/>
              <a:tailEnd/>
            </a:ln>
            <a:effectLst/>
          </p:spPr>
          <p:txBody>
            <a:bodyPr wrap="none" anchor="ctr"/>
            <a:lstStyle/>
            <a:p>
              <a:pPr algn="ctr">
                <a:defRPr/>
              </a:pPr>
              <a:endParaRPr lang="es-CO">
                <a:latin typeface="Arial" charset="0"/>
              </a:endParaRPr>
            </a:p>
          </p:txBody>
        </p:sp>
        <p:sp>
          <p:nvSpPr>
            <p:cNvPr id="98316" name="Oval 12"/>
            <p:cNvSpPr>
              <a:spLocks noChangeArrowheads="1"/>
            </p:cNvSpPr>
            <p:nvPr/>
          </p:nvSpPr>
          <p:spPr bwMode="gray">
            <a:xfrm>
              <a:off x="1493" y="3050"/>
              <a:ext cx="719" cy="694"/>
            </a:xfrm>
            <a:prstGeom prst="ellipse">
              <a:avLst/>
            </a:prstGeom>
            <a:gradFill rotWithShape="1">
              <a:gsLst>
                <a:gs pos="0">
                  <a:schemeClr val="accent2"/>
                </a:gs>
                <a:gs pos="100000">
                  <a:schemeClr val="accent2">
                    <a:gamma/>
                    <a:shade val="35686"/>
                    <a:invGamma/>
                  </a:schemeClr>
                </a:gs>
              </a:gsLst>
              <a:path path="shape">
                <a:fillToRect l="50000" t="50000" r="50000" b="50000"/>
              </a:path>
            </a:gradFill>
            <a:ln w="9525">
              <a:noFill/>
              <a:round/>
              <a:headEnd/>
              <a:tailEnd/>
            </a:ln>
            <a:effectLst/>
          </p:spPr>
          <p:txBody>
            <a:bodyPr wrap="none" anchor="ctr"/>
            <a:lstStyle/>
            <a:p>
              <a:pPr algn="ctr">
                <a:defRPr/>
              </a:pPr>
              <a:endParaRPr lang="es-CO">
                <a:latin typeface="Arial" charset="0"/>
              </a:endParaRPr>
            </a:p>
          </p:txBody>
        </p:sp>
        <p:sp>
          <p:nvSpPr>
            <p:cNvPr id="98317" name="Oval 13"/>
            <p:cNvSpPr>
              <a:spLocks noChangeArrowheads="1"/>
            </p:cNvSpPr>
            <p:nvPr/>
          </p:nvSpPr>
          <p:spPr bwMode="gray">
            <a:xfrm>
              <a:off x="3048" y="2707"/>
              <a:ext cx="719" cy="694"/>
            </a:xfrm>
            <a:prstGeom prst="ellipse">
              <a:avLst/>
            </a:prstGeom>
            <a:gradFill rotWithShape="1">
              <a:gsLst>
                <a:gs pos="0">
                  <a:schemeClr val="bg2"/>
                </a:gs>
                <a:gs pos="100000">
                  <a:schemeClr val="bg2">
                    <a:gamma/>
                    <a:shade val="35686"/>
                    <a:invGamma/>
                  </a:schemeClr>
                </a:gs>
              </a:gsLst>
              <a:path path="shape">
                <a:fillToRect l="50000" t="50000" r="50000" b="50000"/>
              </a:path>
            </a:gradFill>
            <a:ln w="9525">
              <a:noFill/>
              <a:round/>
              <a:headEnd/>
              <a:tailEnd/>
            </a:ln>
            <a:effectLst/>
          </p:spPr>
          <p:txBody>
            <a:bodyPr wrap="none" anchor="ctr"/>
            <a:lstStyle/>
            <a:p>
              <a:pPr algn="ctr">
                <a:defRPr/>
              </a:pPr>
              <a:endParaRPr lang="es-CO">
                <a:latin typeface="Arial" charset="0"/>
              </a:endParaRPr>
            </a:p>
          </p:txBody>
        </p:sp>
        <p:sp>
          <p:nvSpPr>
            <p:cNvPr id="98318" name="Oval 14"/>
            <p:cNvSpPr>
              <a:spLocks noChangeArrowheads="1"/>
            </p:cNvSpPr>
            <p:nvPr/>
          </p:nvSpPr>
          <p:spPr bwMode="gray">
            <a:xfrm>
              <a:off x="4072" y="1420"/>
              <a:ext cx="680" cy="695"/>
            </a:xfrm>
            <a:prstGeom prst="ellipse">
              <a:avLst/>
            </a:prstGeom>
            <a:gradFill rotWithShape="1">
              <a:gsLst>
                <a:gs pos="0">
                  <a:schemeClr val="folHlink"/>
                </a:gs>
                <a:gs pos="100000">
                  <a:schemeClr val="folHlink">
                    <a:gamma/>
                    <a:shade val="34510"/>
                    <a:invGamma/>
                  </a:schemeClr>
                </a:gs>
              </a:gsLst>
              <a:path path="shape">
                <a:fillToRect l="50000" t="50000" r="50000" b="50000"/>
              </a:path>
            </a:gradFill>
            <a:ln w="9525">
              <a:noFill/>
              <a:round/>
              <a:headEnd/>
              <a:tailEnd/>
            </a:ln>
            <a:effectLst/>
          </p:spPr>
          <p:txBody>
            <a:bodyPr wrap="none" anchor="ctr"/>
            <a:lstStyle/>
            <a:p>
              <a:pPr algn="ctr">
                <a:defRPr/>
              </a:pPr>
              <a:endParaRPr lang="es-CO" b="1">
                <a:latin typeface="Arial" charset="0"/>
              </a:endParaRPr>
            </a:p>
          </p:txBody>
        </p:sp>
        <p:sp>
          <p:nvSpPr>
            <p:cNvPr id="20498" name="Text Box 15"/>
            <p:cNvSpPr txBox="1">
              <a:spLocks noChangeArrowheads="1"/>
            </p:cNvSpPr>
            <p:nvPr/>
          </p:nvSpPr>
          <p:spPr bwMode="white">
            <a:xfrm>
              <a:off x="1016" y="2319"/>
              <a:ext cx="722" cy="3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900" b="1">
                  <a:solidFill>
                    <a:schemeClr val="bg1"/>
                  </a:solidFill>
                  <a:latin typeface="Verdana" panose="020B0604030504040204" pitchFamily="34" charset="0"/>
                </a:rPr>
                <a:t>PROCESO</a:t>
              </a:r>
            </a:p>
            <a:p>
              <a:pPr algn="ctr"/>
              <a:r>
                <a:rPr lang="en-US" altLang="es-CO" sz="900" b="1">
                  <a:solidFill>
                    <a:schemeClr val="bg1"/>
                  </a:solidFill>
                  <a:latin typeface="Verdana" panose="020B0604030504040204" pitchFamily="34" charset="0"/>
                </a:rPr>
                <a:t>MISIONAL</a:t>
              </a:r>
            </a:p>
          </p:txBody>
        </p:sp>
        <p:sp>
          <p:nvSpPr>
            <p:cNvPr id="20499" name="Text Box 16"/>
            <p:cNvSpPr txBox="1">
              <a:spLocks noChangeArrowheads="1"/>
            </p:cNvSpPr>
            <p:nvPr/>
          </p:nvSpPr>
          <p:spPr bwMode="white">
            <a:xfrm>
              <a:off x="2346" y="1574"/>
              <a:ext cx="863" cy="1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800" b="1" dirty="0">
                  <a:solidFill>
                    <a:schemeClr val="bg1"/>
                  </a:solidFill>
                  <a:latin typeface="Verdana" panose="020B0604030504040204" pitchFamily="34" charset="0"/>
                </a:rPr>
                <a:t>CORRESPONDENCIA</a:t>
              </a:r>
            </a:p>
          </p:txBody>
        </p:sp>
        <p:sp>
          <p:nvSpPr>
            <p:cNvPr id="20500" name="Text Box 17"/>
            <p:cNvSpPr txBox="1">
              <a:spLocks noChangeArrowheads="1"/>
            </p:cNvSpPr>
            <p:nvPr/>
          </p:nvSpPr>
          <p:spPr bwMode="white">
            <a:xfrm>
              <a:off x="4101" y="1747"/>
              <a:ext cx="752" cy="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050" b="1">
                  <a:solidFill>
                    <a:schemeClr val="bg1"/>
                  </a:solidFill>
                  <a:latin typeface="Verdana" panose="020B0604030504040204" pitchFamily="34" charset="0"/>
                </a:rPr>
                <a:t>ARCHIVO</a:t>
              </a:r>
            </a:p>
          </p:txBody>
        </p:sp>
        <p:sp>
          <p:nvSpPr>
            <p:cNvPr id="20501" name="Text Box 18"/>
            <p:cNvSpPr txBox="1">
              <a:spLocks noChangeArrowheads="1"/>
            </p:cNvSpPr>
            <p:nvPr/>
          </p:nvSpPr>
          <p:spPr bwMode="white">
            <a:xfrm>
              <a:off x="3153" y="3060"/>
              <a:ext cx="711" cy="1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825" b="1">
                  <a:solidFill>
                    <a:schemeClr val="bg1"/>
                  </a:solidFill>
                  <a:latin typeface="Verdana" panose="020B0604030504040204" pitchFamily="34" charset="0"/>
                </a:rPr>
                <a:t>FORMATOS</a:t>
              </a:r>
            </a:p>
          </p:txBody>
        </p:sp>
        <p:sp>
          <p:nvSpPr>
            <p:cNvPr id="20502" name="Text Box 19"/>
            <p:cNvSpPr txBox="1">
              <a:spLocks noChangeArrowheads="1"/>
            </p:cNvSpPr>
            <p:nvPr/>
          </p:nvSpPr>
          <p:spPr bwMode="white">
            <a:xfrm>
              <a:off x="1555" y="3295"/>
              <a:ext cx="702" cy="3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1050" b="1">
                  <a:solidFill>
                    <a:schemeClr val="bg1"/>
                  </a:solidFill>
                  <a:latin typeface="Verdana" panose="020B0604030504040204" pitchFamily="34" charset="0"/>
                </a:rPr>
                <a:t>FIRMA</a:t>
              </a:r>
            </a:p>
            <a:p>
              <a:pPr algn="ctr"/>
              <a:r>
                <a:rPr lang="en-US" altLang="es-CO" sz="1050" b="1">
                  <a:solidFill>
                    <a:schemeClr val="bg1"/>
                  </a:solidFill>
                  <a:latin typeface="Verdana" panose="020B0604030504040204" pitchFamily="34" charset="0"/>
                </a:rPr>
                <a:t>DIGITAL</a:t>
              </a:r>
            </a:p>
          </p:txBody>
        </p:sp>
        <p:sp>
          <p:nvSpPr>
            <p:cNvPr id="20503" name="Text Box 20"/>
            <p:cNvSpPr txBox="1">
              <a:spLocks noChangeArrowheads="1"/>
            </p:cNvSpPr>
            <p:nvPr/>
          </p:nvSpPr>
          <p:spPr bwMode="auto">
            <a:xfrm>
              <a:off x="2160" y="2115"/>
              <a:ext cx="1452" cy="10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b="1" dirty="0"/>
                <a:t>SISTEMA DE GESTION DOCUMENTAL</a:t>
              </a:r>
            </a:p>
          </p:txBody>
        </p:sp>
      </p:grpSp>
      <p:sp>
        <p:nvSpPr>
          <p:cNvPr id="21" name="Rectangle 2"/>
          <p:cNvSpPr txBox="1">
            <a:spLocks noChangeArrowheads="1"/>
          </p:cNvSpPr>
          <p:nvPr/>
        </p:nvSpPr>
        <p:spPr bwMode="auto">
          <a:xfrm>
            <a:off x="566005" y="104312"/>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r"/>
            <a:r>
              <a:rPr lang="en-US" altLang="es-CO" sz="3200" b="1" dirty="0" smtClean="0">
                <a:solidFill>
                  <a:srgbClr val="002D56"/>
                </a:solidFill>
                <a:latin typeface="HelveticaNeueLT Com 55 Roman" panose="020B0804020202020204" pitchFamily="34" charset="0"/>
                <a:ea typeface="+mj-ea"/>
              </a:rPr>
              <a:t>La </a:t>
            </a:r>
            <a:r>
              <a:rPr lang="en-US" altLang="es-CO" sz="3200" b="1" dirty="0" err="1" smtClean="0">
                <a:solidFill>
                  <a:srgbClr val="002D56"/>
                </a:solidFill>
                <a:latin typeface="HelveticaNeueLT Com 55 Roman" panose="020B0804020202020204" pitchFamily="34" charset="0"/>
                <a:ea typeface="+mj-ea"/>
              </a:rPr>
              <a:t>Solución</a:t>
            </a:r>
            <a:r>
              <a:rPr lang="en-US" altLang="es-CO" sz="3200" b="1" dirty="0" smtClean="0">
                <a:solidFill>
                  <a:srgbClr val="002D56"/>
                </a:solidFill>
                <a:latin typeface="HelveticaNeueLT Com 55 Roman" panose="020B0804020202020204" pitchFamily="34" charset="0"/>
                <a:ea typeface="+mj-ea"/>
              </a:rPr>
              <a:t> </a:t>
            </a:r>
            <a:r>
              <a:rPr lang="en-US" altLang="es-CO" sz="3200" b="1" dirty="0" err="1" smtClean="0">
                <a:solidFill>
                  <a:srgbClr val="002D56"/>
                </a:solidFill>
                <a:latin typeface="HelveticaNeueLT Com 55 Roman" panose="020B0804020202020204" pitchFamily="34" charset="0"/>
                <a:ea typeface="+mj-ea"/>
              </a:rPr>
              <a:t>debe</a:t>
            </a:r>
            <a:r>
              <a:rPr lang="en-US" altLang="es-CO" sz="3200" b="1" dirty="0" smtClean="0">
                <a:solidFill>
                  <a:srgbClr val="002D56"/>
                </a:solidFill>
                <a:latin typeface="HelveticaNeueLT Com 55 Roman" panose="020B0804020202020204" pitchFamily="34" charset="0"/>
                <a:ea typeface="+mj-ea"/>
              </a:rPr>
              <a:t> </a:t>
            </a:r>
            <a:r>
              <a:rPr lang="en-US" altLang="es-CO" sz="3200" b="1" dirty="0" err="1" smtClean="0">
                <a:solidFill>
                  <a:srgbClr val="002D56"/>
                </a:solidFill>
                <a:latin typeface="HelveticaNeueLT Com 55 Roman" panose="020B0804020202020204" pitchFamily="34" charset="0"/>
                <a:ea typeface="+mj-ea"/>
              </a:rPr>
              <a:t>hacer</a:t>
            </a:r>
            <a:r>
              <a:rPr lang="en-US" altLang="es-CO" sz="3200" b="1" dirty="0" smtClean="0">
                <a:solidFill>
                  <a:srgbClr val="002D56"/>
                </a:solidFill>
                <a:latin typeface="HelveticaNeueLT Com 55 Roman" panose="020B0804020202020204" pitchFamily="34" charset="0"/>
                <a:ea typeface="+mj-ea"/>
              </a:rPr>
              <a:t> …</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34386528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0"/>
            <a:ext cx="8229600" cy="2984679"/>
          </a:xfrm>
        </p:spPr>
        <p:txBody>
          <a:bodyPr/>
          <a:lstStyle/>
          <a:p>
            <a:pPr algn="just"/>
            <a:r>
              <a:rPr lang="es-CO" sz="2400" dirty="0"/>
              <a:t>La </a:t>
            </a:r>
            <a:r>
              <a:rPr lang="es-CO" sz="2400" i="1" dirty="0"/>
              <a:t>gestión documental</a:t>
            </a:r>
            <a:r>
              <a:rPr lang="es-CO" sz="2400" dirty="0"/>
              <a:t> es el conjunto de normas técnicas y prácticas usadas para administrar el flujo de documentos de todo tipo en una organización, permitir la recuperación de información desde ellos, determinar el tiempo que los documentos deben guardarse, eliminar los que ya no sirven y asegurar la conservación indefinida de los documentos más valiosos, aplicando principios de racionalización y </a:t>
            </a:r>
            <a:r>
              <a:rPr lang="es-CO" sz="2400" dirty="0" smtClean="0"/>
              <a:t>economía.</a:t>
            </a:r>
            <a:endParaRPr lang="es-CO" sz="2400" dirty="0"/>
          </a:p>
        </p:txBody>
      </p:sp>
      <p:sp>
        <p:nvSpPr>
          <p:cNvPr id="4" name="Rectangle 2"/>
          <p:cNvSpPr txBox="1">
            <a:spLocks noChangeArrowheads="1"/>
          </p:cNvSpPr>
          <p:nvPr/>
        </p:nvSpPr>
        <p:spPr bwMode="auto">
          <a:xfrm>
            <a:off x="457200" y="233855"/>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r"/>
            <a:r>
              <a:rPr lang="en-US" altLang="es-CO" sz="3200" b="1" dirty="0" smtClean="0">
                <a:solidFill>
                  <a:srgbClr val="002D56"/>
                </a:solidFill>
                <a:latin typeface="HelveticaNeueLT Com 55 Roman" panose="020B0804020202020204" pitchFamily="34" charset="0"/>
                <a:ea typeface="+mj-ea"/>
              </a:rPr>
              <a:t>Gestión Documental</a:t>
            </a:r>
            <a:endParaRPr lang="en-US" altLang="es-CO" sz="32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17213250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4"/>
          <p:cNvPicPr>
            <a:picLocks noGrp="1" noChangeAspect="1" noChangeArrowheads="1"/>
          </p:cNvPicPr>
          <p:nvPr>
            <p:ph type="body" idx="1"/>
          </p:nvPr>
        </p:nvPicPr>
        <p:blipFill>
          <a:blip r:embed="rId2" cstate="email">
            <a:extLst>
              <a:ext uri="{28A0092B-C50C-407E-A947-70E740481C1C}">
                <a14:useLocalDpi xmlns:a14="http://schemas.microsoft.com/office/drawing/2010/main" xmlns="" val="0"/>
              </a:ext>
            </a:extLst>
          </a:blip>
          <a:srcRect/>
          <a:stretch>
            <a:fillRect/>
          </a:stretch>
        </p:blipFill>
        <p:spPr>
          <a:xfrm>
            <a:off x="772326" y="1284540"/>
            <a:ext cx="5034370" cy="4111708"/>
          </a:xfrm>
          <a:noFill/>
        </p:spPr>
      </p:pic>
      <p:sp>
        <p:nvSpPr>
          <p:cNvPr id="9220" name="Text Box 5"/>
          <p:cNvSpPr txBox="1">
            <a:spLocks noChangeArrowheads="1"/>
          </p:cNvSpPr>
          <p:nvPr/>
        </p:nvSpPr>
        <p:spPr bwMode="auto">
          <a:xfrm>
            <a:off x="5806696" y="2014212"/>
            <a:ext cx="2463245" cy="2400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r" eaLnBrk="1" hangingPunct="1">
              <a:spcBef>
                <a:spcPct val="0"/>
              </a:spcBef>
            </a:pPr>
            <a:r>
              <a:rPr lang="es-ES" sz="3000" dirty="0">
                <a:solidFill>
                  <a:srgbClr val="002D56"/>
                </a:solidFill>
                <a:latin typeface="HelveticaNeueLT Com 55 Roman" panose="020B0804020202020204" pitchFamily="34" charset="0"/>
                <a:ea typeface="+mj-ea"/>
                <a:cs typeface="+mj-cs"/>
              </a:rPr>
              <a:t>“Establece los procesos a desarrollar en el Ciclo vital del documento”</a:t>
            </a:r>
          </a:p>
        </p:txBody>
      </p:sp>
      <p:sp>
        <p:nvSpPr>
          <p:cNvPr id="5" name="Rectángulo 2"/>
          <p:cNvSpPr>
            <a:spLocks noChangeArrowheads="1"/>
          </p:cNvSpPr>
          <p:nvPr/>
        </p:nvSpPr>
        <p:spPr bwMode="auto">
          <a:xfrm>
            <a:off x="2601399" y="392553"/>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a:solidFill>
                  <a:srgbClr val="002D56"/>
                </a:solidFill>
                <a:latin typeface="HelveticaNeueLT Com 55 Roman" panose="020B0804020202020204" pitchFamily="34" charset="0"/>
                <a:ea typeface="+mj-ea"/>
                <a:cs typeface="+mj-cs"/>
              </a:rPr>
              <a:t>Programa de Gestión Documental</a:t>
            </a:r>
          </a:p>
        </p:txBody>
      </p:sp>
    </p:spTree>
    <p:extLst>
      <p:ext uri="{BB962C8B-B14F-4D97-AF65-F5344CB8AC3E}">
        <p14:creationId xmlns:p14="http://schemas.microsoft.com/office/powerpoint/2010/main" xmlns="" val="13117047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upo 25"/>
          <p:cNvGrpSpPr/>
          <p:nvPr/>
        </p:nvGrpSpPr>
        <p:grpSpPr>
          <a:xfrm>
            <a:off x="583878" y="301459"/>
            <a:ext cx="7629933" cy="4188202"/>
            <a:chOff x="1086327" y="501375"/>
            <a:chExt cx="10173243" cy="5584269"/>
          </a:xfrm>
        </p:grpSpPr>
        <p:graphicFrame>
          <p:nvGraphicFramePr>
            <p:cNvPr id="2" name="Diagrama 1"/>
            <p:cNvGraphicFramePr/>
            <p:nvPr>
              <p:extLst>
                <p:ext uri="{D42A27DB-BD31-4B8C-83A1-F6EECF244321}">
                  <p14:modId xmlns:p14="http://schemas.microsoft.com/office/powerpoint/2010/main" xmlns="" val="3001027735"/>
                </p:ext>
              </p:extLst>
            </p:nvPr>
          </p:nvGraphicFramePr>
          <p:xfrm>
            <a:off x="1249297" y="501375"/>
            <a:ext cx="10010273" cy="51013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5" name="Grupo 24"/>
            <p:cNvGrpSpPr/>
            <p:nvPr/>
          </p:nvGrpSpPr>
          <p:grpSpPr>
            <a:xfrm>
              <a:off x="1086327" y="1460068"/>
              <a:ext cx="10039748" cy="4625576"/>
              <a:chOff x="1038200" y="1869142"/>
              <a:chExt cx="10039748" cy="4625576"/>
            </a:xfrm>
          </p:grpSpPr>
          <p:sp>
            <p:nvSpPr>
              <p:cNvPr id="3" name="Text Box 46"/>
              <p:cNvSpPr txBox="1">
                <a:spLocks noChangeArrowheads="1"/>
              </p:cNvSpPr>
              <p:nvPr/>
            </p:nvSpPr>
            <p:spPr bwMode="auto">
              <a:xfrm>
                <a:off x="8356770" y="2868714"/>
                <a:ext cx="2721178" cy="1107996"/>
              </a:xfrm>
              <a:prstGeom prst="rect">
                <a:avLst/>
              </a:prstGeom>
              <a:noFill/>
              <a:ln w="31750">
                <a:noFill/>
                <a:prstDash val="sysDot"/>
                <a:miter lim="800000"/>
                <a:headEnd/>
                <a:tailEnd/>
              </a:ln>
            </p:spPr>
            <p:txBody>
              <a:bodyPr wrap="square">
                <a:spAutoFit/>
              </a:bodyPr>
              <a:lstStyle/>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Conservación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Consulta </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Duplicación : ( Soportes )</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Otros medios (redes)</a:t>
                </a:r>
                <a:endParaRPr lang="es-ES" sz="1200" dirty="0">
                  <a:ln>
                    <a:solidFill>
                      <a:sysClr val="windowText" lastClr="000000"/>
                    </a:solidFill>
                  </a:ln>
                  <a:solidFill>
                    <a:srgbClr val="002060"/>
                  </a:solidFill>
                  <a:latin typeface="Arial" panose="020B0604020202020204" pitchFamily="34" charset="0"/>
                  <a:cs typeface="Arial" panose="020B0604020202020204" pitchFamily="34" charset="0"/>
                </a:endParaRPr>
              </a:p>
            </p:txBody>
          </p:sp>
          <p:sp>
            <p:nvSpPr>
              <p:cNvPr id="4" name="Text Box 45"/>
              <p:cNvSpPr txBox="1">
                <a:spLocks noChangeArrowheads="1"/>
              </p:cNvSpPr>
              <p:nvPr/>
            </p:nvSpPr>
            <p:spPr bwMode="auto">
              <a:xfrm>
                <a:off x="4961209" y="2376273"/>
                <a:ext cx="2882230" cy="2092880"/>
              </a:xfrm>
              <a:prstGeom prst="rect">
                <a:avLst/>
              </a:prstGeom>
              <a:noFill/>
              <a:ln w="31750">
                <a:noFill/>
                <a:prstDash val="sysDot"/>
                <a:miter lim="800000"/>
                <a:headEnd/>
                <a:tailEnd/>
              </a:ln>
            </p:spPr>
            <p:txBody>
              <a:bodyPr wrap="square">
                <a:spAutoFit/>
              </a:bodyPr>
              <a:lstStyle/>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Recepción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Tabla de Valoración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Selección – Descarte</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Clasificación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Descripción ( ISAD – G )</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Conservación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Servicios : Otros Medios</a:t>
                </a:r>
              </a:p>
              <a:p>
                <a:pP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 Tecnología )</a:t>
                </a:r>
                <a:endParaRPr lang="es-ES" sz="1200" dirty="0">
                  <a:ln>
                    <a:solidFill>
                      <a:sysClr val="windowText" lastClr="000000"/>
                    </a:solidFill>
                  </a:ln>
                  <a:solidFill>
                    <a:srgbClr val="002060"/>
                  </a:solidFill>
                  <a:latin typeface="Arial" panose="020B0604020202020204" pitchFamily="34" charset="0"/>
                  <a:cs typeface="Arial" panose="020B0604020202020204" pitchFamily="34" charset="0"/>
                </a:endParaRPr>
              </a:p>
            </p:txBody>
          </p:sp>
          <p:sp>
            <p:nvSpPr>
              <p:cNvPr id="5" name="Text Box 37"/>
              <p:cNvSpPr txBox="1">
                <a:spLocks noChangeArrowheads="1"/>
              </p:cNvSpPr>
              <p:nvPr/>
            </p:nvSpPr>
            <p:spPr bwMode="auto">
              <a:xfrm>
                <a:off x="1201171" y="2499383"/>
                <a:ext cx="2891796" cy="1846660"/>
              </a:xfrm>
              <a:prstGeom prst="rect">
                <a:avLst/>
              </a:prstGeom>
              <a:noFill/>
              <a:ln w="31750">
                <a:noFill/>
                <a:prstDash val="sysDot"/>
                <a:miter lim="800000"/>
                <a:headEnd/>
                <a:tailEnd/>
              </a:ln>
            </p:spPr>
            <p:txBody>
              <a:bodyPr wrap="square">
                <a:spAutoFit/>
              </a:bodyPr>
              <a:lstStyle/>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Producción ( ICONTEC )</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Tabla de Retención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Organización – Selección</a:t>
                </a:r>
              </a:p>
              <a:p>
                <a:pP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 Descarte )</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Prevención</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Consulta</a:t>
                </a:r>
              </a:p>
              <a:p>
                <a:pPr>
                  <a:buFontTx/>
                  <a:buChar char="•"/>
                  <a:defRPr/>
                </a:pPr>
                <a:r>
                  <a:rPr lang="es-MX" sz="1200" dirty="0">
                    <a:ln>
                      <a:solidFill>
                        <a:sysClr val="windowText" lastClr="000000"/>
                      </a:solidFill>
                    </a:ln>
                    <a:solidFill>
                      <a:srgbClr val="002060"/>
                    </a:solidFill>
                    <a:latin typeface="Arial" panose="020B0604020202020204" pitchFamily="34" charset="0"/>
                    <a:cs typeface="Arial" panose="020B0604020202020204" pitchFamily="34" charset="0"/>
                  </a:rPr>
                  <a:t> Transferencia Interna</a:t>
                </a:r>
                <a:endParaRPr lang="es-ES" sz="1200" dirty="0">
                  <a:ln>
                    <a:solidFill>
                      <a:sysClr val="windowText" lastClr="000000"/>
                    </a:solidFill>
                  </a:ln>
                  <a:solidFill>
                    <a:srgbClr val="002060"/>
                  </a:solidFill>
                  <a:latin typeface="Arial" panose="020B0604020202020204" pitchFamily="34" charset="0"/>
                  <a:cs typeface="Arial" panose="020B0604020202020204" pitchFamily="34" charset="0"/>
                </a:endParaRPr>
              </a:p>
            </p:txBody>
          </p:sp>
          <p:sp>
            <p:nvSpPr>
              <p:cNvPr id="6" name="Conector 5"/>
              <p:cNvSpPr/>
              <p:nvPr/>
            </p:nvSpPr>
            <p:spPr>
              <a:xfrm>
                <a:off x="1038200" y="1942162"/>
                <a:ext cx="557975" cy="513553"/>
              </a:xfrm>
              <a:prstGeom prst="flowChartConnector">
                <a:avLst/>
              </a:prstGeom>
              <a:solidFill>
                <a:schemeClr val="accent4">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Conector 6"/>
              <p:cNvSpPr/>
              <p:nvPr/>
            </p:nvSpPr>
            <p:spPr>
              <a:xfrm>
                <a:off x="3166775" y="3238179"/>
                <a:ext cx="557974" cy="513553"/>
              </a:xfrm>
              <a:prstGeom prst="flowChartConnector">
                <a:avLst/>
              </a:prstGeom>
              <a:solidFill>
                <a:srgbClr val="FF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Conector 7"/>
              <p:cNvSpPr/>
              <p:nvPr/>
            </p:nvSpPr>
            <p:spPr>
              <a:xfrm>
                <a:off x="1038201" y="4375171"/>
                <a:ext cx="557975" cy="513553"/>
              </a:xfrm>
              <a:prstGeom prst="flowChartConnector">
                <a:avLst/>
              </a:prstGeom>
              <a:solidFill>
                <a:schemeClr val="tx1"/>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Conector 8"/>
              <p:cNvSpPr/>
              <p:nvPr/>
            </p:nvSpPr>
            <p:spPr>
              <a:xfrm>
                <a:off x="2354917" y="4418561"/>
                <a:ext cx="387377" cy="354821"/>
              </a:xfrm>
              <a:prstGeom prst="flowChartConnector">
                <a:avLst/>
              </a:prstGeom>
              <a:solidFill>
                <a:schemeClr val="accent2">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Conector 9"/>
              <p:cNvSpPr/>
              <p:nvPr/>
            </p:nvSpPr>
            <p:spPr>
              <a:xfrm>
                <a:off x="2523473" y="1869142"/>
                <a:ext cx="420331" cy="382179"/>
              </a:xfrm>
              <a:prstGeom prst="flowChartConnector">
                <a:avLst/>
              </a:prstGeom>
              <a:solidFill>
                <a:srgbClr val="00206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Text Box 14"/>
              <p:cNvSpPr txBox="1">
                <a:spLocks noChangeArrowheads="1"/>
              </p:cNvSpPr>
              <p:nvPr/>
            </p:nvSpPr>
            <p:spPr bwMode="auto">
              <a:xfrm>
                <a:off x="9008105" y="5259624"/>
                <a:ext cx="1267559"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s-CO" sz="750" b="0" dirty="0">
                    <a:latin typeface="Souvenir Lt BT" pitchFamily="18" charset="0"/>
                  </a:rPr>
                  <a:t>(Baja Actividad)</a:t>
                </a:r>
              </a:p>
              <a:p>
                <a:pPr algn="ctr" eaLnBrk="1" hangingPunct="1"/>
                <a:r>
                  <a:rPr lang="es-CO" sz="750" b="0" dirty="0">
                    <a:latin typeface="Souvenir Lt BT" pitchFamily="18" charset="0"/>
                  </a:rPr>
                  <a:t>30 Años en Adelante</a:t>
                </a:r>
                <a:endParaRPr lang="es-ES" sz="750" b="0" dirty="0">
                  <a:latin typeface="Souvenir Lt BT" pitchFamily="18" charset="0"/>
                </a:endParaRPr>
              </a:p>
            </p:txBody>
          </p:sp>
          <p:sp>
            <p:nvSpPr>
              <p:cNvPr id="12" name="Rectángulo 11"/>
              <p:cNvSpPr/>
              <p:nvPr/>
            </p:nvSpPr>
            <p:spPr>
              <a:xfrm>
                <a:off x="5618749" y="5259624"/>
                <a:ext cx="1319499" cy="430887"/>
              </a:xfrm>
              <a:prstGeom prst="rect">
                <a:avLst/>
              </a:prstGeom>
            </p:spPr>
            <p:txBody>
              <a:bodyPr wrap="square">
                <a:spAutoFit/>
              </a:bodyPr>
              <a:lstStyle/>
              <a:p>
                <a:pPr algn="ctr"/>
                <a:r>
                  <a:rPr lang="es-MX" sz="750" dirty="0">
                    <a:latin typeface="Souvenir Lt BT" pitchFamily="18" charset="0"/>
                  </a:rPr>
                  <a:t>( Amplía Actividad )</a:t>
                </a:r>
              </a:p>
              <a:p>
                <a:pPr algn="ctr"/>
                <a:r>
                  <a:rPr lang="es-MX" sz="750" dirty="0">
                    <a:latin typeface="Souvenir Lt BT" pitchFamily="18" charset="0"/>
                  </a:rPr>
                  <a:t>5 a 29 Años</a:t>
                </a:r>
                <a:endParaRPr lang="es-ES" sz="750" dirty="0">
                  <a:latin typeface="Souvenir Lt BT" pitchFamily="18" charset="0"/>
                </a:endParaRPr>
              </a:p>
            </p:txBody>
          </p:sp>
          <p:sp>
            <p:nvSpPr>
              <p:cNvPr id="13" name="Rectángulo 12"/>
              <p:cNvSpPr/>
              <p:nvPr/>
            </p:nvSpPr>
            <p:spPr>
              <a:xfrm>
                <a:off x="2477270" y="5348540"/>
                <a:ext cx="1011257" cy="430887"/>
              </a:xfrm>
              <a:prstGeom prst="rect">
                <a:avLst/>
              </a:prstGeom>
            </p:spPr>
            <p:txBody>
              <a:bodyPr wrap="square">
                <a:spAutoFit/>
              </a:bodyPr>
              <a:lstStyle/>
              <a:p>
                <a:pPr algn="ctr"/>
                <a:r>
                  <a:rPr lang="es-MX" sz="750" dirty="0">
                    <a:latin typeface="Souvenir Lt BT" pitchFamily="18" charset="0"/>
                  </a:rPr>
                  <a:t>( Activos )</a:t>
                </a:r>
              </a:p>
              <a:p>
                <a:pPr algn="ctr"/>
                <a:r>
                  <a:rPr lang="es-MX" sz="750" dirty="0">
                    <a:latin typeface="Souvenir Lt BT" pitchFamily="18" charset="0"/>
                  </a:rPr>
                  <a:t> 1 a 4 Años</a:t>
                </a:r>
                <a:endParaRPr lang="es-ES" sz="750" dirty="0">
                  <a:latin typeface="Souvenir Lt BT" pitchFamily="18" charset="0"/>
                </a:endParaRPr>
              </a:p>
            </p:txBody>
          </p:sp>
          <p:sp>
            <p:nvSpPr>
              <p:cNvPr id="14" name="Text Box 35"/>
              <p:cNvSpPr txBox="1">
                <a:spLocks noChangeArrowheads="1"/>
              </p:cNvSpPr>
              <p:nvPr/>
            </p:nvSpPr>
            <p:spPr bwMode="auto">
              <a:xfrm>
                <a:off x="1904378" y="5937569"/>
                <a:ext cx="2075795" cy="553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s-CO" sz="1050" b="0" dirty="0">
                    <a:solidFill>
                      <a:srgbClr val="C00000"/>
                    </a:solidFill>
                    <a:latin typeface="Souvenir Lt BT" pitchFamily="18" charset="0"/>
                  </a:rPr>
                  <a:t>PRIMERA FASE / EDAD</a:t>
                </a:r>
                <a:endParaRPr lang="es-ES" sz="1050" b="0" dirty="0">
                  <a:solidFill>
                    <a:srgbClr val="C00000"/>
                  </a:solidFill>
                  <a:latin typeface="Souvenir Lt BT" pitchFamily="18" charset="0"/>
                </a:endParaRPr>
              </a:p>
            </p:txBody>
          </p:sp>
          <p:sp>
            <p:nvSpPr>
              <p:cNvPr id="15" name="Text Box 28"/>
              <p:cNvSpPr txBox="1">
                <a:spLocks noChangeArrowheads="1"/>
              </p:cNvSpPr>
              <p:nvPr/>
            </p:nvSpPr>
            <p:spPr bwMode="auto">
              <a:xfrm>
                <a:off x="5204130" y="5940721"/>
                <a:ext cx="2324575" cy="553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s-CO" sz="1050" b="0" dirty="0">
                    <a:solidFill>
                      <a:srgbClr val="C00000"/>
                    </a:solidFill>
                    <a:latin typeface="Souvenir Lt BT" pitchFamily="18" charset="0"/>
                  </a:rPr>
                  <a:t>SEGUNDA    FASE / EDAD</a:t>
                </a:r>
                <a:endParaRPr lang="es-ES" sz="1050" b="0" dirty="0">
                  <a:solidFill>
                    <a:srgbClr val="C00000"/>
                  </a:solidFill>
                  <a:latin typeface="Souvenir Lt BT" pitchFamily="18" charset="0"/>
                </a:endParaRPr>
              </a:p>
            </p:txBody>
          </p:sp>
          <p:sp>
            <p:nvSpPr>
              <p:cNvPr id="16" name="Text Box 18"/>
              <p:cNvSpPr txBox="1">
                <a:spLocks noChangeArrowheads="1"/>
              </p:cNvSpPr>
              <p:nvPr/>
            </p:nvSpPr>
            <p:spPr bwMode="auto">
              <a:xfrm>
                <a:off x="8356769" y="5937569"/>
                <a:ext cx="2229499" cy="553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s-CO" sz="1050" b="0" dirty="0">
                    <a:solidFill>
                      <a:srgbClr val="C00000"/>
                    </a:solidFill>
                    <a:latin typeface="Souvenir Lt BT" pitchFamily="18" charset="0"/>
                  </a:rPr>
                  <a:t>TERCERA    FASE / EDAD</a:t>
                </a:r>
                <a:endParaRPr lang="es-ES" sz="1050" b="0" dirty="0">
                  <a:solidFill>
                    <a:srgbClr val="C00000"/>
                  </a:solidFill>
                  <a:latin typeface="Souvenir Lt BT" pitchFamily="18" charset="0"/>
                </a:endParaRPr>
              </a:p>
            </p:txBody>
          </p:sp>
        </p:grpSp>
      </p:grpSp>
      <p:sp>
        <p:nvSpPr>
          <p:cNvPr id="17" name="Rectángulo 2"/>
          <p:cNvSpPr>
            <a:spLocks noChangeArrowheads="1"/>
          </p:cNvSpPr>
          <p:nvPr/>
        </p:nvSpPr>
        <p:spPr bwMode="auto">
          <a:xfrm>
            <a:off x="2576995" y="486126"/>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a:solidFill>
                  <a:srgbClr val="002D56"/>
                </a:solidFill>
                <a:latin typeface="HelveticaNeueLT Com 55 Roman" panose="020B0804020202020204" pitchFamily="34" charset="0"/>
                <a:ea typeface="+mj-ea"/>
                <a:cs typeface="+mj-cs"/>
              </a:rPr>
              <a:t>Clases de Archivo</a:t>
            </a:r>
          </a:p>
        </p:txBody>
      </p:sp>
      <p:sp>
        <p:nvSpPr>
          <p:cNvPr id="28" name="AutoShape 18"/>
          <p:cNvSpPr>
            <a:spLocks noChangeArrowheads="1"/>
          </p:cNvSpPr>
          <p:nvPr/>
        </p:nvSpPr>
        <p:spPr bwMode="auto">
          <a:xfrm>
            <a:off x="2750419" y="4837639"/>
            <a:ext cx="3335663" cy="457000"/>
          </a:xfrm>
          <a:prstGeom prst="roundRect">
            <a:avLst>
              <a:gd name="adj" fmla="val 16667"/>
            </a:avLst>
          </a:prstGeom>
          <a:solidFill>
            <a:srgbClr val="002060"/>
          </a:solidFill>
          <a:ln w="9525">
            <a:solidFill>
              <a:schemeClr val="tx1"/>
            </a:solid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s-MX" dirty="0">
                <a:solidFill>
                  <a:schemeClr val="bg1"/>
                </a:solidFill>
                <a:latin typeface="Souvenir Lt BT" pitchFamily="18" charset="0"/>
              </a:rPr>
              <a:t>Comité de </a:t>
            </a:r>
            <a:r>
              <a:rPr lang="es-MX" dirty="0" smtClean="0">
                <a:solidFill>
                  <a:schemeClr val="bg1"/>
                </a:solidFill>
                <a:latin typeface="Souvenir Lt BT" pitchFamily="18" charset="0"/>
              </a:rPr>
              <a:t>Archivo</a:t>
            </a:r>
            <a:endParaRPr lang="es-MX" dirty="0">
              <a:solidFill>
                <a:schemeClr val="bg1"/>
              </a:solidFill>
              <a:latin typeface="Souvenir Lt BT" pitchFamily="18" charset="0"/>
            </a:endParaRPr>
          </a:p>
        </p:txBody>
      </p:sp>
      <p:sp>
        <p:nvSpPr>
          <p:cNvPr id="29" name="Line 19"/>
          <p:cNvSpPr>
            <a:spLocks noChangeShapeType="1"/>
          </p:cNvSpPr>
          <p:nvPr/>
        </p:nvSpPr>
        <p:spPr bwMode="auto">
          <a:xfrm>
            <a:off x="1697832" y="4566729"/>
            <a:ext cx="0" cy="498545"/>
          </a:xfrm>
          <a:prstGeom prst="line">
            <a:avLst/>
          </a:prstGeom>
          <a:noFill/>
          <a:ln w="31750">
            <a:solidFill>
              <a:schemeClr val="tx1"/>
            </a:solid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xmlns="">
                <a:noFill/>
              </a14:hiddenFill>
            </a:ext>
          </a:extLst>
        </p:spPr>
        <p:txBody>
          <a:bodyPr/>
          <a:lstStyle/>
          <a:p>
            <a:endParaRPr lang="es-CO">
              <a:solidFill>
                <a:schemeClr val="bg1"/>
              </a:solidFill>
            </a:endParaRPr>
          </a:p>
        </p:txBody>
      </p:sp>
      <p:sp>
        <p:nvSpPr>
          <p:cNvPr id="30" name="Line 20"/>
          <p:cNvSpPr>
            <a:spLocks noChangeShapeType="1"/>
          </p:cNvSpPr>
          <p:nvPr/>
        </p:nvSpPr>
        <p:spPr bwMode="auto">
          <a:xfrm>
            <a:off x="7067238" y="4566729"/>
            <a:ext cx="0" cy="498545"/>
          </a:xfrm>
          <a:prstGeom prst="line">
            <a:avLst/>
          </a:prstGeom>
          <a:noFill/>
          <a:ln w="31750">
            <a:solidFill>
              <a:schemeClr val="tx1"/>
            </a:solidFill>
            <a:prstDash val="sysDash"/>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xmlns="">
                <a:noFill/>
              </a14:hiddenFill>
            </a:ext>
          </a:extLst>
        </p:spPr>
        <p:txBody>
          <a:bodyPr/>
          <a:lstStyle/>
          <a:p>
            <a:endParaRPr lang="es-CO">
              <a:solidFill>
                <a:schemeClr val="bg1"/>
              </a:solidFill>
            </a:endParaRPr>
          </a:p>
        </p:txBody>
      </p:sp>
      <p:sp>
        <p:nvSpPr>
          <p:cNvPr id="31" name="Line 21"/>
          <p:cNvSpPr>
            <a:spLocks noChangeShapeType="1"/>
          </p:cNvSpPr>
          <p:nvPr/>
        </p:nvSpPr>
        <p:spPr bwMode="auto">
          <a:xfrm>
            <a:off x="4350189" y="4598753"/>
            <a:ext cx="0" cy="207727"/>
          </a:xfrm>
          <a:prstGeom prst="line">
            <a:avLst/>
          </a:prstGeom>
          <a:noFill/>
          <a:ln w="31750">
            <a:solidFill>
              <a:schemeClr val="tx1"/>
            </a:solidFill>
            <a:prstDash val="sysDash"/>
            <a:round/>
            <a:headEnd/>
            <a:tailEnd type="triangle" w="lg" len="lg"/>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xmlns="">
                <a:noFill/>
              </a14:hiddenFill>
            </a:ext>
          </a:extLst>
        </p:spPr>
        <p:txBody>
          <a:bodyPr/>
          <a:lstStyle/>
          <a:p>
            <a:endParaRPr lang="es-CO">
              <a:solidFill>
                <a:schemeClr val="bg1"/>
              </a:solidFill>
            </a:endParaRPr>
          </a:p>
        </p:txBody>
      </p:sp>
      <p:sp>
        <p:nvSpPr>
          <p:cNvPr id="32" name="Line 22"/>
          <p:cNvSpPr>
            <a:spLocks noChangeShapeType="1"/>
          </p:cNvSpPr>
          <p:nvPr/>
        </p:nvSpPr>
        <p:spPr bwMode="auto">
          <a:xfrm flipV="1">
            <a:off x="1697833" y="5065274"/>
            <a:ext cx="940883" cy="866"/>
          </a:xfrm>
          <a:prstGeom prst="line">
            <a:avLst/>
          </a:prstGeom>
          <a:noFill/>
          <a:ln w="31750">
            <a:solidFill>
              <a:schemeClr val="tx1"/>
            </a:solidFill>
            <a:prstDash val="sysDash"/>
            <a:round/>
            <a:headEnd/>
            <a:tailEnd type="triangle" w="lg" len="lg"/>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xmlns="">
                <a:noFill/>
              </a14:hiddenFill>
            </a:ext>
          </a:extLst>
        </p:spPr>
        <p:txBody>
          <a:bodyPr/>
          <a:lstStyle/>
          <a:p>
            <a:endParaRPr lang="es-CO">
              <a:solidFill>
                <a:schemeClr val="bg1"/>
              </a:solidFill>
            </a:endParaRPr>
          </a:p>
        </p:txBody>
      </p:sp>
      <p:sp>
        <p:nvSpPr>
          <p:cNvPr id="33" name="Line 23"/>
          <p:cNvSpPr>
            <a:spLocks noChangeShapeType="1"/>
          </p:cNvSpPr>
          <p:nvPr/>
        </p:nvSpPr>
        <p:spPr bwMode="auto">
          <a:xfrm flipH="1" flipV="1">
            <a:off x="6197785" y="5065274"/>
            <a:ext cx="869453" cy="866"/>
          </a:xfrm>
          <a:prstGeom prst="line">
            <a:avLst/>
          </a:prstGeom>
          <a:noFill/>
          <a:ln w="31750">
            <a:solidFill>
              <a:schemeClr val="tx1"/>
            </a:solidFill>
            <a:prstDash val="sysDash"/>
            <a:round/>
            <a:headEnd/>
            <a:tailEnd type="triangle" w="lg" len="lg"/>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xmlns="">
                <a:noFill/>
              </a14:hiddenFill>
            </a:ext>
          </a:extLst>
        </p:spPr>
        <p:txBody>
          <a:bodyPr/>
          <a:lstStyle/>
          <a:p>
            <a:endParaRPr lang="es-CO">
              <a:solidFill>
                <a:schemeClr val="bg1"/>
              </a:solidFill>
            </a:endParaRPr>
          </a:p>
        </p:txBody>
      </p:sp>
    </p:spTree>
    <p:extLst>
      <p:ext uri="{BB962C8B-B14F-4D97-AF65-F5344CB8AC3E}">
        <p14:creationId xmlns:p14="http://schemas.microsoft.com/office/powerpoint/2010/main" xmlns="" val="29018581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4181088" y="2074131"/>
            <a:ext cx="4354125" cy="356435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3" name="Rectángulo 2"/>
          <p:cNvSpPr>
            <a:spLocks noChangeArrowheads="1"/>
          </p:cNvSpPr>
          <p:nvPr/>
        </p:nvSpPr>
        <p:spPr bwMode="auto">
          <a:xfrm>
            <a:off x="2395828" y="1255437"/>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a:solidFill>
                  <a:srgbClr val="002D56"/>
                </a:solidFill>
                <a:latin typeface="HelveticaNeueLT Com 55 Roman" panose="020B0804020202020204" pitchFamily="34" charset="0"/>
                <a:ea typeface="+mj-ea"/>
                <a:cs typeface="+mj-cs"/>
              </a:rPr>
              <a:t>Instrumentos Archivísticos</a:t>
            </a:r>
          </a:p>
        </p:txBody>
      </p:sp>
      <p:sp>
        <p:nvSpPr>
          <p:cNvPr id="6" name="Rectángulo 5"/>
          <p:cNvSpPr>
            <a:spLocks noChangeArrowheads="1"/>
          </p:cNvSpPr>
          <p:nvPr/>
        </p:nvSpPr>
        <p:spPr bwMode="auto">
          <a:xfrm>
            <a:off x="830567" y="2250938"/>
            <a:ext cx="3130521" cy="30008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2100" b="1" dirty="0">
                <a:solidFill>
                  <a:srgbClr val="002D56"/>
                </a:solidFill>
                <a:latin typeface="HelveticaNeueLT Com 55 Roman" panose="020B0804020202020204" pitchFamily="34" charset="0"/>
                <a:ea typeface="+mj-ea"/>
                <a:cs typeface="+mj-cs"/>
              </a:rPr>
              <a:t>Los Instrumentos </a:t>
            </a:r>
          </a:p>
          <a:p>
            <a:pPr algn="r">
              <a:spcBef>
                <a:spcPct val="0"/>
              </a:spcBef>
            </a:pPr>
            <a:r>
              <a:rPr lang="es-CO" altLang="es-MX" sz="2100" b="1" dirty="0">
                <a:solidFill>
                  <a:srgbClr val="002D56"/>
                </a:solidFill>
                <a:latin typeface="HelveticaNeueLT Com 55 Roman" panose="020B0804020202020204" pitchFamily="34" charset="0"/>
                <a:ea typeface="+mj-ea"/>
                <a:cs typeface="+mj-cs"/>
              </a:rPr>
              <a:t>Archivísticos, son herramientas con propósitos específicos, que tienen por objeto apoyar el adecuado desarrollo e implementación de la gestión documental y la función archivística en la organizaciones. </a:t>
            </a:r>
          </a:p>
        </p:txBody>
      </p:sp>
    </p:spTree>
    <p:extLst>
      <p:ext uri="{BB962C8B-B14F-4D97-AF65-F5344CB8AC3E}">
        <p14:creationId xmlns:p14="http://schemas.microsoft.com/office/powerpoint/2010/main" xmlns="" val="1487512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imagenes libres de acceso a la informacion"/>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71117" y="1944082"/>
            <a:ext cx="5750719" cy="2995553"/>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ítulo 1"/>
          <p:cNvSpPr txBox="1">
            <a:spLocks/>
          </p:cNvSpPr>
          <p:nvPr/>
        </p:nvSpPr>
        <p:spPr>
          <a:xfrm>
            <a:off x="2178051" y="1312711"/>
            <a:ext cx="6351913" cy="727838"/>
          </a:xfrm>
          <a:prstGeom prst="rect">
            <a:avLst/>
          </a:prstGeom>
        </p:spPr>
        <p:txBody>
          <a:bodyPr/>
          <a:lstStyle>
            <a:lvl1pPr algn="r" defTabSz="457200" rtl="0" eaLnBrk="1" latinLnBrk="0" hangingPunct="1">
              <a:spcBef>
                <a:spcPct val="0"/>
              </a:spcBef>
              <a:buNone/>
              <a:defRPr sz="4000" b="1" i="0" kern="1200">
                <a:solidFill>
                  <a:srgbClr val="002D56"/>
                </a:solidFill>
                <a:latin typeface="HelveticaNeueLT Com 55 Roman" panose="020B08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altLang="es-MX" sz="3000" dirty="0"/>
              <a:t>Contexto</a:t>
            </a:r>
          </a:p>
        </p:txBody>
      </p:sp>
      <p:sp>
        <p:nvSpPr>
          <p:cNvPr id="4" name="6 Marcador de pie de página"/>
          <p:cNvSpPr>
            <a:spLocks noGrp="1"/>
          </p:cNvSpPr>
          <p:nvPr>
            <p:ph type="ftr" sz="quarter" idx="11"/>
          </p:nvPr>
        </p:nvSpPr>
        <p:spPr bwMode="auto">
          <a:xfrm>
            <a:off x="2533293" y="6266197"/>
            <a:ext cx="4060690"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Tree>
    <p:extLst>
      <p:ext uri="{BB962C8B-B14F-4D97-AF65-F5344CB8AC3E}">
        <p14:creationId xmlns:p14="http://schemas.microsoft.com/office/powerpoint/2010/main" xmlns="" val="27647495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 name="Rectangle 2"/>
          <p:cNvSpPr txBox="1">
            <a:spLocks noChangeArrowheads="1"/>
          </p:cNvSpPr>
          <p:nvPr/>
        </p:nvSpPr>
        <p:spPr bwMode="auto">
          <a:xfrm>
            <a:off x="1371600" y="971551"/>
            <a:ext cx="6343650" cy="422672"/>
          </a:xfrm>
          <a:prstGeom prst="rect">
            <a:avLst/>
          </a:prstGeom>
          <a:noFill/>
          <a:ln w="9525">
            <a:noFill/>
            <a:miter lim="800000"/>
            <a:headEnd/>
            <a:tailEnd/>
          </a:ln>
          <a:effectLst/>
        </p:spPr>
        <p:txBody>
          <a:bodyPr/>
          <a:lstStyle/>
          <a:p>
            <a:pPr marL="257175" indent="-257175" algn="ctr">
              <a:spcBef>
                <a:spcPct val="20000"/>
              </a:spcBef>
              <a:buClr>
                <a:schemeClr val="hlink"/>
              </a:buClr>
              <a:defRPr/>
            </a:pPr>
            <a:r>
              <a:rPr lang="en-US" sz="2400" kern="0" dirty="0">
                <a:solidFill>
                  <a:schemeClr val="bg1"/>
                </a:solidFill>
              </a:rPr>
              <a:t>ARCHIVO Y CORRESPONDENCIA</a:t>
            </a:r>
          </a:p>
        </p:txBody>
      </p:sp>
      <p:sp>
        <p:nvSpPr>
          <p:cNvPr id="203" name="Rectangle 17"/>
          <p:cNvSpPr>
            <a:spLocks noChangeArrowheads="1"/>
          </p:cNvSpPr>
          <p:nvPr/>
        </p:nvSpPr>
        <p:spPr bwMode="auto">
          <a:xfrm>
            <a:off x="4761310" y="3589737"/>
            <a:ext cx="2786063" cy="910828"/>
          </a:xfrm>
          <a:prstGeom prst="rect">
            <a:avLst/>
          </a:prstGeom>
          <a:gradFill>
            <a:gsLst>
              <a:gs pos="0">
                <a:schemeClr val="lt1">
                  <a:tint val="80000"/>
                  <a:satMod val="300000"/>
                </a:schemeClr>
              </a:gs>
              <a:gs pos="98000">
                <a:srgbClr val="3366FF"/>
              </a:gs>
            </a:gsLst>
          </a:gradFill>
          <a:ln>
            <a:headEnd/>
            <a:tailEnd/>
          </a:ln>
        </p:spPr>
        <p:style>
          <a:lnRef idx="1">
            <a:schemeClr val="accent5"/>
          </a:lnRef>
          <a:fillRef idx="1003">
            <a:schemeClr val="lt1"/>
          </a:fillRef>
          <a:effectRef idx="2">
            <a:schemeClr val="accent5"/>
          </a:effectRef>
          <a:fontRef idx="minor">
            <a:schemeClr val="lt1"/>
          </a:fontRef>
        </p:style>
        <p:txBody>
          <a:bodyPr wrap="none" anchor="ctr"/>
          <a:lstStyle/>
          <a:p>
            <a:pPr algn="ctr">
              <a:defRPr/>
            </a:pPr>
            <a:endParaRPr lang="es-CO" sz="1050" b="1" dirty="0">
              <a:solidFill>
                <a:schemeClr val="bg1"/>
              </a:solidFill>
              <a:latin typeface="Calibri" pitchFamily="34" charset="0"/>
            </a:endParaRPr>
          </a:p>
        </p:txBody>
      </p:sp>
      <p:sp>
        <p:nvSpPr>
          <p:cNvPr id="2075" name="Rectangle 27"/>
          <p:cNvSpPr>
            <a:spLocks noChangeArrowheads="1"/>
          </p:cNvSpPr>
          <p:nvPr/>
        </p:nvSpPr>
        <p:spPr bwMode="auto">
          <a:xfrm>
            <a:off x="2911067" y="4714884"/>
            <a:ext cx="4607751" cy="857256"/>
          </a:xfrm>
          <a:prstGeom prst="rect">
            <a:avLst/>
          </a:prstGeom>
          <a:gradFill>
            <a:gsLst>
              <a:gs pos="0">
                <a:schemeClr val="lt1">
                  <a:tint val="80000"/>
                  <a:satMod val="300000"/>
                </a:schemeClr>
              </a:gs>
              <a:gs pos="98000">
                <a:srgbClr val="3366FF"/>
              </a:gs>
            </a:gsLst>
          </a:gradFill>
          <a:ln>
            <a:headEnd/>
            <a:tailEnd/>
          </a:ln>
        </p:spPr>
        <p:style>
          <a:lnRef idx="1">
            <a:schemeClr val="accent5"/>
          </a:lnRef>
          <a:fillRef idx="1003">
            <a:schemeClr val="lt1"/>
          </a:fillRef>
          <a:effectRef idx="2">
            <a:schemeClr val="accent5"/>
          </a:effectRef>
          <a:fontRef idx="minor">
            <a:schemeClr val="lt1"/>
          </a:fontRef>
        </p:style>
        <p:txBody>
          <a:bodyPr wrap="none" anchor="ctr"/>
          <a:lstStyle/>
          <a:p>
            <a:pPr algn="ctr">
              <a:defRPr/>
            </a:pPr>
            <a:endParaRPr lang="es-CO" sz="1050" b="1" dirty="0">
              <a:solidFill>
                <a:schemeClr val="bg1"/>
              </a:solidFill>
              <a:latin typeface="Calibri" pitchFamily="34" charset="0"/>
            </a:endParaRPr>
          </a:p>
        </p:txBody>
      </p:sp>
      <p:sp>
        <p:nvSpPr>
          <p:cNvPr id="2064" name="Rectangle 16"/>
          <p:cNvSpPr>
            <a:spLocks noChangeArrowheads="1"/>
          </p:cNvSpPr>
          <p:nvPr/>
        </p:nvSpPr>
        <p:spPr bwMode="auto">
          <a:xfrm>
            <a:off x="2753916" y="3482579"/>
            <a:ext cx="4943475" cy="2294334"/>
          </a:xfrm>
          <a:prstGeom prst="rect">
            <a:avLst/>
          </a:prstGeom>
          <a:noFill/>
          <a:ln w="12700">
            <a:solidFill>
              <a:srgbClr val="ED9013"/>
            </a:solidFill>
            <a:miter lim="800000"/>
            <a:headEnd/>
            <a:tailEnd/>
          </a:ln>
          <a:effectLst>
            <a:prstShdw prst="shdw17" dist="17961" dir="2700000">
              <a:schemeClr val="accent2">
                <a:gamma/>
                <a:shade val="60000"/>
                <a:invGamma/>
              </a:schemeClr>
            </a:prstShdw>
          </a:effectLst>
        </p:spPr>
        <p:txBody>
          <a:bodyPr wrap="none" anchor="ctr"/>
          <a:lstStyle/>
          <a:p>
            <a:pPr>
              <a:defRPr/>
            </a:pPr>
            <a:endParaRPr lang="es-CO" sz="825">
              <a:latin typeface="Calibri" pitchFamily="34" charset="0"/>
            </a:endParaRPr>
          </a:p>
        </p:txBody>
      </p:sp>
      <p:sp>
        <p:nvSpPr>
          <p:cNvPr id="2052" name="Rectangle 4"/>
          <p:cNvSpPr>
            <a:spLocks noChangeArrowheads="1"/>
          </p:cNvSpPr>
          <p:nvPr/>
        </p:nvSpPr>
        <p:spPr bwMode="auto">
          <a:xfrm>
            <a:off x="2764632" y="2076903"/>
            <a:ext cx="4943497" cy="816312"/>
          </a:xfrm>
          <a:prstGeom prst="rect">
            <a:avLst/>
          </a:prstGeom>
          <a:gradFill>
            <a:gsLst>
              <a:gs pos="0">
                <a:schemeClr val="lt1">
                  <a:tint val="80000"/>
                  <a:satMod val="300000"/>
                </a:schemeClr>
              </a:gs>
              <a:gs pos="98000">
                <a:srgbClr val="3366FF"/>
              </a:gs>
            </a:gsLst>
          </a:gradFill>
          <a:ln>
            <a:headEnd/>
            <a:tailEnd/>
          </a:ln>
        </p:spPr>
        <p:style>
          <a:lnRef idx="1">
            <a:schemeClr val="accent5"/>
          </a:lnRef>
          <a:fillRef idx="1003">
            <a:schemeClr val="lt1"/>
          </a:fillRef>
          <a:effectRef idx="2">
            <a:schemeClr val="accent5"/>
          </a:effectRef>
          <a:fontRef idx="minor">
            <a:schemeClr val="lt1"/>
          </a:fontRef>
        </p:style>
        <p:txBody>
          <a:bodyPr wrap="none" anchor="ctr"/>
          <a:lstStyle/>
          <a:p>
            <a:pPr algn="ctr">
              <a:defRPr/>
            </a:pPr>
            <a:endParaRPr lang="es-CO" sz="1050" b="1" dirty="0">
              <a:solidFill>
                <a:schemeClr val="bg1"/>
              </a:solidFill>
              <a:latin typeface="Calibri" pitchFamily="34" charset="0"/>
            </a:endParaRPr>
          </a:p>
        </p:txBody>
      </p:sp>
      <p:sp>
        <p:nvSpPr>
          <p:cNvPr id="2065" name="Rectangle 17"/>
          <p:cNvSpPr>
            <a:spLocks noChangeArrowheads="1"/>
          </p:cNvSpPr>
          <p:nvPr/>
        </p:nvSpPr>
        <p:spPr bwMode="auto">
          <a:xfrm>
            <a:off x="2911079" y="3589737"/>
            <a:ext cx="1660922" cy="910828"/>
          </a:xfrm>
          <a:prstGeom prst="rect">
            <a:avLst/>
          </a:prstGeom>
          <a:gradFill>
            <a:gsLst>
              <a:gs pos="0">
                <a:schemeClr val="lt1">
                  <a:tint val="80000"/>
                  <a:satMod val="300000"/>
                </a:schemeClr>
              </a:gs>
              <a:gs pos="98000">
                <a:srgbClr val="3366FF"/>
              </a:gs>
            </a:gsLst>
          </a:gradFill>
          <a:ln>
            <a:headEnd/>
            <a:tailEnd/>
          </a:ln>
        </p:spPr>
        <p:style>
          <a:lnRef idx="1">
            <a:schemeClr val="accent5"/>
          </a:lnRef>
          <a:fillRef idx="1003">
            <a:schemeClr val="lt1"/>
          </a:fillRef>
          <a:effectRef idx="2">
            <a:schemeClr val="accent5"/>
          </a:effectRef>
          <a:fontRef idx="minor">
            <a:schemeClr val="lt1"/>
          </a:fontRef>
        </p:style>
        <p:txBody>
          <a:bodyPr wrap="none" anchor="ctr"/>
          <a:lstStyle/>
          <a:p>
            <a:pPr algn="ctr">
              <a:defRPr/>
            </a:pPr>
            <a:endParaRPr lang="es-CO" sz="1050" b="1" dirty="0">
              <a:solidFill>
                <a:schemeClr val="bg1"/>
              </a:solidFill>
              <a:latin typeface="Calibri" pitchFamily="34" charset="0"/>
            </a:endParaRPr>
          </a:p>
        </p:txBody>
      </p:sp>
      <p:sp>
        <p:nvSpPr>
          <p:cNvPr id="2061" name="Text Box 29"/>
          <p:cNvSpPr txBox="1">
            <a:spLocks noChangeArrowheads="1"/>
          </p:cNvSpPr>
          <p:nvPr/>
        </p:nvSpPr>
        <p:spPr bwMode="auto">
          <a:xfrm>
            <a:off x="3314700" y="4500563"/>
            <a:ext cx="803425" cy="230832"/>
          </a:xfrm>
          <a:prstGeom prst="rect">
            <a:avLst/>
          </a:prstGeom>
          <a:noFill/>
          <a:ln w="9525">
            <a:noFill/>
            <a:miter lim="800000"/>
            <a:headEnd/>
            <a:tailEnd/>
          </a:ln>
        </p:spPr>
        <p:txBody>
          <a:bodyPr wrap="none">
            <a:spAutoFit/>
          </a:bodyPr>
          <a:lstStyle/>
          <a:p>
            <a:pPr>
              <a:defRPr/>
            </a:pPr>
            <a:r>
              <a:rPr lang="es-ES" sz="900" b="1" dirty="0">
                <a:effectLst>
                  <a:outerShdw blurRad="38100" dist="38100" dir="2700000" algn="tl">
                    <a:srgbClr val="000000">
                      <a:alpha val="43137"/>
                    </a:srgbClr>
                  </a:outerShdw>
                </a:effectLst>
                <a:latin typeface="Calibri" pitchFamily="34" charset="0"/>
              </a:rPr>
              <a:t>Alistamiento</a:t>
            </a:r>
          </a:p>
        </p:txBody>
      </p:sp>
      <p:sp>
        <p:nvSpPr>
          <p:cNvPr id="2062" name="Text Box 30"/>
          <p:cNvSpPr txBox="1">
            <a:spLocks noChangeArrowheads="1"/>
          </p:cNvSpPr>
          <p:nvPr/>
        </p:nvSpPr>
        <p:spPr bwMode="auto">
          <a:xfrm>
            <a:off x="5886450" y="4500563"/>
            <a:ext cx="595313" cy="230832"/>
          </a:xfrm>
          <a:prstGeom prst="rect">
            <a:avLst/>
          </a:prstGeom>
          <a:noFill/>
          <a:ln w="9525">
            <a:noFill/>
            <a:miter lim="800000"/>
            <a:headEnd/>
            <a:tailEnd/>
          </a:ln>
        </p:spPr>
        <p:txBody>
          <a:bodyPr>
            <a:spAutoFit/>
          </a:bodyPr>
          <a:lstStyle/>
          <a:p>
            <a:pPr algn="ctr">
              <a:defRPr/>
            </a:pPr>
            <a:r>
              <a:rPr lang="es-ES" sz="900" b="1" dirty="0">
                <a:effectLst>
                  <a:outerShdw blurRad="38100" dist="38100" dir="2700000" algn="tl">
                    <a:srgbClr val="000000">
                      <a:alpha val="43137"/>
                    </a:srgbClr>
                  </a:outerShdw>
                </a:effectLst>
                <a:latin typeface="Calibri" pitchFamily="34" charset="0"/>
              </a:rPr>
              <a:t>Escaneo</a:t>
            </a:r>
          </a:p>
        </p:txBody>
      </p:sp>
      <p:sp>
        <p:nvSpPr>
          <p:cNvPr id="4" name="Text Box 34"/>
          <p:cNvSpPr txBox="1">
            <a:spLocks noChangeArrowheads="1"/>
          </p:cNvSpPr>
          <p:nvPr/>
        </p:nvSpPr>
        <p:spPr bwMode="auto">
          <a:xfrm>
            <a:off x="4365517" y="5572126"/>
            <a:ext cx="1261884" cy="230832"/>
          </a:xfrm>
          <a:prstGeom prst="rect">
            <a:avLst/>
          </a:prstGeom>
          <a:noFill/>
          <a:ln w="9525">
            <a:noFill/>
            <a:miter lim="800000"/>
            <a:headEnd/>
            <a:tailEnd/>
          </a:ln>
        </p:spPr>
        <p:txBody>
          <a:bodyPr wrap="none">
            <a:spAutoFit/>
          </a:bodyPr>
          <a:lstStyle/>
          <a:p>
            <a:pPr algn="ctr">
              <a:defRPr/>
            </a:pPr>
            <a:r>
              <a:rPr lang="es-ES" sz="900" b="1" dirty="0">
                <a:effectLst>
                  <a:outerShdw blurRad="38100" dist="38100" dir="2700000" algn="tl">
                    <a:srgbClr val="000000">
                      <a:alpha val="43137"/>
                    </a:srgbClr>
                  </a:outerShdw>
                </a:effectLst>
                <a:latin typeface="Calibri" pitchFamily="34" charset="0"/>
              </a:rPr>
              <a:t>Preparación y Armado</a:t>
            </a:r>
          </a:p>
        </p:txBody>
      </p:sp>
      <p:sp>
        <p:nvSpPr>
          <p:cNvPr id="2153" name="Rectangle 105"/>
          <p:cNvSpPr>
            <a:spLocks noChangeArrowheads="1"/>
          </p:cNvSpPr>
          <p:nvPr/>
        </p:nvSpPr>
        <p:spPr bwMode="auto">
          <a:xfrm>
            <a:off x="2764632" y="1660909"/>
            <a:ext cx="4943497" cy="375050"/>
          </a:xfrm>
          <a:prstGeom prst="rect">
            <a:avLst/>
          </a:prstGeom>
          <a:solidFill>
            <a:srgbClr val="ED9013"/>
          </a:solidFill>
          <a:ln>
            <a:noFill/>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s-ES" sz="1200" b="1" dirty="0">
                <a:solidFill>
                  <a:srgbClr val="000000"/>
                </a:solidFill>
                <a:effectLst>
                  <a:outerShdw blurRad="38100" dist="38100" dir="2700000" algn="tl">
                    <a:srgbClr val="000000">
                      <a:alpha val="43137"/>
                    </a:srgbClr>
                  </a:outerShdw>
                </a:effectLst>
                <a:latin typeface="Calibri" pitchFamily="34" charset="0"/>
              </a:rPr>
              <a:t>RADICACIÓN DE CORRESPONDENCIA</a:t>
            </a:r>
          </a:p>
        </p:txBody>
      </p:sp>
      <p:pic>
        <p:nvPicPr>
          <p:cNvPr id="91" name="Picture 22" descr="C:\Users\Andrea\AppData\Local\Microsoft\Windows\Temporary Internet Files\Content.IE5\IOUPQXYZ\MCj04347800000[1].png"/>
          <p:cNvPicPr>
            <a:picLocks noChangeAspect="1" noChangeArrowheads="1"/>
          </p:cNvPicPr>
          <p:nvPr/>
        </p:nvPicPr>
        <p:blipFill>
          <a:blip r:embed="rId2" cstate="print"/>
          <a:srcRect t="6330" b="11383"/>
          <a:stretch>
            <a:fillRect/>
          </a:stretch>
        </p:blipFill>
        <p:spPr bwMode="auto">
          <a:xfrm>
            <a:off x="6540696" y="3741710"/>
            <a:ext cx="953118" cy="658443"/>
          </a:xfrm>
          <a:prstGeom prst="rect">
            <a:avLst/>
          </a:prstGeom>
          <a:solidFill>
            <a:schemeClr val="accent1">
              <a:lumMod val="60000"/>
              <a:lumOff val="40000"/>
            </a:schemeClr>
          </a:solidFill>
          <a:scene3d>
            <a:camera prst="orthographicFront"/>
            <a:lightRig rig="threePt" dir="t"/>
          </a:scene3d>
          <a:sp3d>
            <a:bevelT/>
          </a:sp3d>
        </p:spPr>
      </p:pic>
      <p:sp>
        <p:nvSpPr>
          <p:cNvPr id="2194" name="Rectangle 146"/>
          <p:cNvSpPr>
            <a:spLocks noChangeArrowheads="1"/>
          </p:cNvSpPr>
          <p:nvPr/>
        </p:nvSpPr>
        <p:spPr bwMode="auto">
          <a:xfrm>
            <a:off x="1439444" y="1660909"/>
            <a:ext cx="1178727" cy="1232306"/>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chemeClr val="bg1"/>
                </a:solidFill>
                <a:latin typeface="Calibri" pitchFamily="34" charset="0"/>
              </a:rPr>
              <a:t>RECEPCIÓN Y </a:t>
            </a:r>
          </a:p>
          <a:p>
            <a:pPr algn="ctr">
              <a:defRPr/>
            </a:pPr>
            <a:r>
              <a:rPr lang="es-ES" sz="1050" b="1" dirty="0">
                <a:solidFill>
                  <a:schemeClr val="bg1"/>
                </a:solidFill>
                <a:latin typeface="Calibri" pitchFamily="34" charset="0"/>
              </a:rPr>
              <a:t>RADICACIÓN DE </a:t>
            </a:r>
          </a:p>
          <a:p>
            <a:pPr algn="ctr">
              <a:defRPr/>
            </a:pPr>
            <a:r>
              <a:rPr lang="es-ES" sz="1050" b="1" dirty="0">
                <a:solidFill>
                  <a:schemeClr val="bg1"/>
                </a:solidFill>
                <a:latin typeface="Calibri" pitchFamily="34" charset="0"/>
              </a:rPr>
              <a:t>CORRESPONDENCIA</a:t>
            </a:r>
          </a:p>
        </p:txBody>
      </p:sp>
      <p:sp>
        <p:nvSpPr>
          <p:cNvPr id="2195" name="Rectangle 147"/>
          <p:cNvSpPr>
            <a:spLocks noChangeArrowheads="1"/>
          </p:cNvSpPr>
          <p:nvPr/>
        </p:nvSpPr>
        <p:spPr bwMode="auto">
          <a:xfrm>
            <a:off x="1439444" y="3053950"/>
            <a:ext cx="1178727" cy="2722979"/>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chemeClr val="bg1"/>
                </a:solidFill>
                <a:latin typeface="Calibri" pitchFamily="34" charset="0"/>
              </a:rPr>
              <a:t>PREPARACIÓN Y </a:t>
            </a:r>
          </a:p>
          <a:p>
            <a:pPr algn="ctr">
              <a:defRPr/>
            </a:pPr>
            <a:r>
              <a:rPr lang="es-ES" sz="1050" b="1" dirty="0">
                <a:solidFill>
                  <a:schemeClr val="bg1"/>
                </a:solidFill>
                <a:latin typeface="Calibri" pitchFamily="34" charset="0"/>
              </a:rPr>
              <a:t>ARMADO FISICO</a:t>
            </a:r>
          </a:p>
          <a:p>
            <a:pPr algn="ctr">
              <a:defRPr/>
            </a:pPr>
            <a:r>
              <a:rPr lang="es-ES" sz="1050" b="1" dirty="0">
                <a:solidFill>
                  <a:schemeClr val="bg1"/>
                </a:solidFill>
                <a:latin typeface="Calibri" pitchFamily="34" charset="0"/>
              </a:rPr>
              <a:t>Y ARCHIVO DIGITAL</a:t>
            </a:r>
          </a:p>
        </p:txBody>
      </p:sp>
      <p:sp>
        <p:nvSpPr>
          <p:cNvPr id="2291" name="Rectangle 243"/>
          <p:cNvSpPr>
            <a:spLocks noChangeArrowheads="1"/>
          </p:cNvSpPr>
          <p:nvPr/>
        </p:nvSpPr>
        <p:spPr bwMode="auto">
          <a:xfrm>
            <a:off x="2750331" y="3053950"/>
            <a:ext cx="4929222" cy="375050"/>
          </a:xfrm>
          <a:prstGeom prst="rect">
            <a:avLst/>
          </a:prstGeom>
          <a:solidFill>
            <a:srgbClr val="ED9013"/>
          </a:solidFill>
          <a:ln>
            <a:noFill/>
            <a:headEnd/>
            <a:tailEnd/>
          </a:ln>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es-ES" sz="1200" b="1" dirty="0">
                <a:solidFill>
                  <a:srgbClr val="000000"/>
                </a:solidFill>
                <a:effectLst>
                  <a:outerShdw blurRad="38100" dist="38100" dir="2700000" algn="tl">
                    <a:srgbClr val="000000">
                      <a:alpha val="43137"/>
                    </a:srgbClr>
                  </a:outerShdw>
                </a:effectLst>
                <a:latin typeface="Calibri" pitchFamily="34" charset="0"/>
              </a:rPr>
              <a:t>AREA DE DIGITALIZACIÓN</a:t>
            </a:r>
          </a:p>
        </p:txBody>
      </p:sp>
      <p:sp>
        <p:nvSpPr>
          <p:cNvPr id="2168" name="Oval 293"/>
          <p:cNvSpPr>
            <a:spLocks noChangeArrowheads="1"/>
          </p:cNvSpPr>
          <p:nvPr/>
        </p:nvSpPr>
        <p:spPr bwMode="auto">
          <a:xfrm>
            <a:off x="7333061" y="5357813"/>
            <a:ext cx="267890" cy="267891"/>
          </a:xfrm>
          <a:prstGeom prst="ellipse">
            <a:avLst/>
          </a:prstGeom>
          <a:solidFill>
            <a:srgbClr val="FF0000"/>
          </a:solidFill>
          <a:ln w="9525">
            <a:solidFill>
              <a:srgbClr val="FF00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CO" sz="900" b="1">
                <a:solidFill>
                  <a:schemeClr val="bg1"/>
                </a:solidFill>
                <a:latin typeface="Calibri" panose="020F0502020204030204" pitchFamily="34" charset="0"/>
              </a:rPr>
              <a:t>1</a:t>
            </a:r>
          </a:p>
        </p:txBody>
      </p:sp>
      <p:pic>
        <p:nvPicPr>
          <p:cNvPr id="2270"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196955" y="2183608"/>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71" name="Picture 223" descr="C:\Users\Andrea\AppData\Local\Microsoft\Windows\Temporary Internet Files\Content.IE5\YJGDSDHN\MCj040426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3565922" y="3643312"/>
            <a:ext cx="952500" cy="823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2"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2911078" y="3696891"/>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6"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6500814" y="2183608"/>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77" name="Picture 229" descr="C:\Users\Andrea\AppData\Local\Microsoft\Windows\Temporary Internet Files\Content.IE5\YJGDSDHN\MCj04339430000[1].png"/>
          <p:cNvPicPr>
            <a:picLocks noChangeAspect="1" noChangeArrowheads="1"/>
          </p:cNvPicPr>
          <p:nvPr/>
        </p:nvPicPr>
        <p:blipFill>
          <a:blip r:embed="rId5" cstate="email">
            <a:extLst>
              <a:ext uri="{28A0092B-C50C-407E-A947-70E740481C1C}">
                <a14:useLocalDpi xmlns:a14="http://schemas.microsoft.com/office/drawing/2010/main" xmlns="" val="0"/>
              </a:ext>
            </a:extLst>
          </a:blip>
          <a:srcRect/>
          <a:stretch>
            <a:fillRect/>
          </a:stretch>
        </p:blipFill>
        <p:spPr bwMode="auto">
          <a:xfrm>
            <a:off x="5618561" y="3536158"/>
            <a:ext cx="964406" cy="9644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8"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5029201" y="3643314"/>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9"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975624" y="3696892"/>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0"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922045" y="3750470"/>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1" name="Picture 222" descr="C:\Users\Andrea\AppData\Local\Microsoft\Windows\Temporary Internet Files\Content.IE5\TU9Q69J5\MCj04039790000[1].wmf"/>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868467" y="3804049"/>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9" name="Picture 234" descr="C:\Users\Andrea\AppData\Local\Microsoft\Windows\Temporary Internet Files\Content.IE5\TU9Q69J5\MCj04338010000[1].png"/>
          <p:cNvPicPr>
            <a:picLocks noChangeAspect="1" noChangeArrowheads="1"/>
          </p:cNvPicPr>
          <p:nvPr/>
        </p:nvPicPr>
        <p:blipFill>
          <a:blip r:embed="rId6" cstate="email">
            <a:extLst>
              <a:ext uri="{28A0092B-C50C-407E-A947-70E740481C1C}">
                <a14:useLocalDpi xmlns:a14="http://schemas.microsoft.com/office/drawing/2010/main" xmlns="" val="0"/>
              </a:ext>
            </a:extLst>
          </a:blip>
          <a:srcRect/>
          <a:stretch>
            <a:fillRect/>
          </a:stretch>
        </p:blipFill>
        <p:spPr bwMode="auto">
          <a:xfrm>
            <a:off x="5886450" y="4071938"/>
            <a:ext cx="428625" cy="428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2" name="50 Grupo"/>
          <p:cNvGrpSpPr>
            <a:grpSpLocks/>
          </p:cNvGrpSpPr>
          <p:nvPr/>
        </p:nvGrpSpPr>
        <p:grpSpPr bwMode="auto">
          <a:xfrm>
            <a:off x="3125392" y="2076451"/>
            <a:ext cx="964406" cy="750094"/>
            <a:chOff x="2500298" y="1626210"/>
            <a:chExt cx="1285884" cy="1000126"/>
          </a:xfrm>
        </p:grpSpPr>
        <p:pic>
          <p:nvPicPr>
            <p:cNvPr id="23602" name="Picture 212" descr="C:\Users\Andrea\Pictures\Galería multimedia de Microsoft\j0433941.png"/>
            <p:cNvPicPr>
              <a:picLocks noChangeAspect="1" noChangeArrowheads="1"/>
            </p:cNvPicPr>
            <p:nvPr/>
          </p:nvPicPr>
          <p:blipFill>
            <a:blip r:embed="rId7" cstate="email">
              <a:extLst>
                <a:ext uri="{28A0092B-C50C-407E-A947-70E740481C1C}">
                  <a14:useLocalDpi xmlns:a14="http://schemas.microsoft.com/office/drawing/2010/main" xmlns="" val="0"/>
                </a:ext>
              </a:extLst>
            </a:blip>
            <a:srcRect/>
            <a:stretch>
              <a:fillRect/>
            </a:stretch>
          </p:blipFill>
          <p:spPr bwMode="auto">
            <a:xfrm>
              <a:off x="2786056" y="1626210"/>
              <a:ext cx="1000126" cy="10001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7" name="46 Imagen" descr="LogoIris5.2New.png"/>
            <p:cNvPicPr>
              <a:picLocks noChangeAspect="1"/>
            </p:cNvPicPr>
            <p:nvPr/>
          </p:nvPicPr>
          <p:blipFill>
            <a:blip r:embed="rId8" cstate="print"/>
            <a:stretch>
              <a:fillRect/>
            </a:stretch>
          </p:blipFill>
          <p:spPr bwMode="auto">
            <a:xfrm>
              <a:off x="2500298" y="1753451"/>
              <a:ext cx="500066" cy="532541"/>
            </a:xfrm>
            <a:prstGeom prst="rect">
              <a:avLst/>
            </a:prstGeom>
            <a:solidFill>
              <a:schemeClr val="bg1">
                <a:alpha val="40000"/>
              </a:schemeClr>
            </a:solidFill>
            <a:scene3d>
              <a:camera prst="isometricOffAxis1Right"/>
              <a:lightRig rig="threePt" dir="t"/>
            </a:scene3d>
          </p:spPr>
        </p:pic>
      </p:grpSp>
      <p:grpSp>
        <p:nvGrpSpPr>
          <p:cNvPr id="3" name="51 Grupo"/>
          <p:cNvGrpSpPr>
            <a:grpSpLocks/>
          </p:cNvGrpSpPr>
          <p:nvPr/>
        </p:nvGrpSpPr>
        <p:grpSpPr bwMode="auto">
          <a:xfrm>
            <a:off x="5482830" y="2076451"/>
            <a:ext cx="910828" cy="750094"/>
            <a:chOff x="5643570" y="1626204"/>
            <a:chExt cx="1214440" cy="1000126"/>
          </a:xfrm>
        </p:grpSpPr>
        <p:pic>
          <p:nvPicPr>
            <p:cNvPr id="23600" name="Picture 212" descr="C:\Users\Andrea\Pictures\Galería multimedia de Microsoft\j0433941.png"/>
            <p:cNvPicPr>
              <a:picLocks noChangeAspect="1" noChangeArrowheads="1"/>
            </p:cNvPicPr>
            <p:nvPr/>
          </p:nvPicPr>
          <p:blipFill>
            <a:blip r:embed="rId7" cstate="email">
              <a:extLst>
                <a:ext uri="{28A0092B-C50C-407E-A947-70E740481C1C}">
                  <a14:useLocalDpi xmlns:a14="http://schemas.microsoft.com/office/drawing/2010/main" xmlns="" val="0"/>
                </a:ext>
              </a:extLst>
            </a:blip>
            <a:srcRect/>
            <a:stretch>
              <a:fillRect/>
            </a:stretch>
          </p:blipFill>
          <p:spPr bwMode="auto">
            <a:xfrm>
              <a:off x="5857884" y="1626204"/>
              <a:ext cx="1000126" cy="10001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0" name="49 Imagen" descr="LogoIris5.2New.png"/>
            <p:cNvPicPr>
              <a:picLocks noChangeAspect="1"/>
            </p:cNvPicPr>
            <p:nvPr/>
          </p:nvPicPr>
          <p:blipFill>
            <a:blip r:embed="rId8" cstate="print"/>
            <a:stretch>
              <a:fillRect/>
            </a:stretch>
          </p:blipFill>
          <p:spPr bwMode="auto">
            <a:xfrm>
              <a:off x="5643570" y="1714488"/>
              <a:ext cx="500066" cy="532541"/>
            </a:xfrm>
            <a:prstGeom prst="rect">
              <a:avLst/>
            </a:prstGeom>
            <a:solidFill>
              <a:schemeClr val="bg1">
                <a:alpha val="40000"/>
              </a:schemeClr>
            </a:solidFill>
            <a:scene3d>
              <a:camera prst="isometricOffAxis1Right"/>
              <a:lightRig rig="threePt" dir="t"/>
            </a:scene3d>
          </p:spPr>
        </p:pic>
      </p:grpSp>
      <p:sp>
        <p:nvSpPr>
          <p:cNvPr id="33" name="Rectángulo 32"/>
          <p:cNvSpPr>
            <a:spLocks noChangeArrowheads="1"/>
          </p:cNvSpPr>
          <p:nvPr/>
        </p:nvSpPr>
        <p:spPr bwMode="auto">
          <a:xfrm>
            <a:off x="2293434" y="543165"/>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smtClean="0">
                <a:solidFill>
                  <a:srgbClr val="002D56"/>
                </a:solidFill>
                <a:latin typeface="HelveticaNeueLT Com 55 Roman" panose="020B0804020202020204" pitchFamily="34" charset="0"/>
                <a:ea typeface="+mj-ea"/>
                <a:cs typeface="+mj-cs"/>
              </a:rPr>
              <a:t>La Correspondencia</a:t>
            </a:r>
            <a:endParaRPr lang="es-CO" altLang="es-MX" sz="3000" b="1" dirty="0">
              <a:solidFill>
                <a:srgbClr val="002D56"/>
              </a:solidFill>
              <a:latin typeface="HelveticaNeueLT Com 55 Roman" panose="020B0804020202020204" pitchFamily="34" charset="0"/>
              <a:ea typeface="+mj-ea"/>
              <a:cs typeface="+mj-cs"/>
            </a:endParaRPr>
          </a:p>
        </p:txBody>
      </p:sp>
    </p:spTree>
    <p:extLst>
      <p:ext uri="{BB962C8B-B14F-4D97-AF65-F5344CB8AC3E}">
        <p14:creationId xmlns:p14="http://schemas.microsoft.com/office/powerpoint/2010/main" xmlns="" val="3082936898"/>
      </p:ext>
    </p:extLst>
  </p:cSld>
  <p:clrMapOvr>
    <a:masterClrMapping/>
  </p:clrMapOvr>
  <p:transition spd="slow" advClick="0">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2194"/>
                                        </p:tgtEl>
                                        <p:attrNameLst>
                                          <p:attrName>style.visibility</p:attrName>
                                        </p:attrNameLst>
                                      </p:cBhvr>
                                      <p:to>
                                        <p:strVal val="visible"/>
                                      </p:to>
                                    </p:set>
                                    <p:animEffect transition="in" filter="slide(fromBottom)">
                                      <p:cBhvr>
                                        <p:cTn id="7" dur="2000"/>
                                        <p:tgtEl>
                                          <p:spTgt spid="2194"/>
                                        </p:tgtEl>
                                      </p:cBhvr>
                                    </p:animEffect>
                                  </p:childTnLst>
                                </p:cTn>
                              </p:par>
                            </p:childTnLst>
                          </p:cTn>
                        </p:par>
                        <p:par>
                          <p:cTn id="8" fill="hold" nodeType="afterGroup">
                            <p:stCondLst>
                              <p:cond delay="2000"/>
                            </p:stCondLst>
                            <p:childTnLst>
                              <p:par>
                                <p:cTn id="9" presetID="12" presetClass="entr" presetSubtype="4" fill="hold" nodeType="afterEffect">
                                  <p:stCondLst>
                                    <p:cond delay="0"/>
                                  </p:stCondLst>
                                  <p:childTnLst>
                                    <p:set>
                                      <p:cBhvr>
                                        <p:cTn id="10" dur="1" fill="hold">
                                          <p:stCondLst>
                                            <p:cond delay="0"/>
                                          </p:stCondLst>
                                        </p:cTn>
                                        <p:tgtEl>
                                          <p:spTgt spid="2153"/>
                                        </p:tgtEl>
                                        <p:attrNameLst>
                                          <p:attrName>style.visibility</p:attrName>
                                        </p:attrNameLst>
                                      </p:cBhvr>
                                      <p:to>
                                        <p:strVal val="visible"/>
                                      </p:to>
                                    </p:set>
                                    <p:animEffect transition="in" filter="slide(fromBottom)">
                                      <p:cBhvr>
                                        <p:cTn id="11" dur="2000"/>
                                        <p:tgtEl>
                                          <p:spTgt spid="2153"/>
                                        </p:tgtEl>
                                      </p:cBhvr>
                                    </p:animEffect>
                                  </p:childTnLst>
                                </p:cTn>
                              </p:par>
                            </p:childTnLst>
                          </p:cTn>
                        </p:par>
                        <p:par>
                          <p:cTn id="12" fill="hold" nodeType="afterGroup">
                            <p:stCondLst>
                              <p:cond delay="4000"/>
                            </p:stCondLst>
                            <p:childTnLst>
                              <p:par>
                                <p:cTn id="13" presetID="47" presetClass="entr" presetSubtype="0" fill="hold" nodeType="afterEffect">
                                  <p:stCondLst>
                                    <p:cond delay="0"/>
                                  </p:stCondLst>
                                  <p:childTnLst>
                                    <p:set>
                                      <p:cBhvr>
                                        <p:cTn id="14" dur="1" fill="hold">
                                          <p:stCondLst>
                                            <p:cond delay="0"/>
                                          </p:stCondLst>
                                        </p:cTn>
                                        <p:tgtEl>
                                          <p:spTgt spid="2052"/>
                                        </p:tgtEl>
                                        <p:attrNameLst>
                                          <p:attrName>style.visibility</p:attrName>
                                        </p:attrNameLst>
                                      </p:cBhvr>
                                      <p:to>
                                        <p:strVal val="visible"/>
                                      </p:to>
                                    </p:set>
                                    <p:animEffect transition="in" filter="fade">
                                      <p:cBhvr>
                                        <p:cTn id="15" dur="2000"/>
                                        <p:tgtEl>
                                          <p:spTgt spid="2052"/>
                                        </p:tgtEl>
                                      </p:cBhvr>
                                    </p:animEffect>
                                    <p:anim calcmode="lin" valueType="num">
                                      <p:cBhvr>
                                        <p:cTn id="16" dur="2000" fill="hold"/>
                                        <p:tgtEl>
                                          <p:spTgt spid="2052"/>
                                        </p:tgtEl>
                                        <p:attrNameLst>
                                          <p:attrName>ppt_x</p:attrName>
                                        </p:attrNameLst>
                                      </p:cBhvr>
                                      <p:tavLst>
                                        <p:tav tm="0">
                                          <p:val>
                                            <p:strVal val="#ppt_x"/>
                                          </p:val>
                                        </p:tav>
                                        <p:tav tm="100000">
                                          <p:val>
                                            <p:strVal val="#ppt_x"/>
                                          </p:val>
                                        </p:tav>
                                      </p:tavLst>
                                    </p:anim>
                                    <p:anim calcmode="lin" valueType="num">
                                      <p:cBhvr>
                                        <p:cTn id="17" dur="2000" fill="hold"/>
                                        <p:tgtEl>
                                          <p:spTgt spid="2052"/>
                                        </p:tgtEl>
                                        <p:attrNameLst>
                                          <p:attrName>ppt_y</p:attrName>
                                        </p:attrNameLst>
                                      </p:cBhvr>
                                      <p:tavLst>
                                        <p:tav tm="0">
                                          <p:val>
                                            <p:strVal val="#ppt_y-.1"/>
                                          </p:val>
                                        </p:tav>
                                        <p:tav tm="100000">
                                          <p:val>
                                            <p:strVal val="#ppt_y"/>
                                          </p:val>
                                        </p:tav>
                                      </p:tavLst>
                                    </p:anim>
                                  </p:childTnLst>
                                </p:cTn>
                              </p:par>
                            </p:childTnLst>
                          </p:cTn>
                        </p:par>
                        <p:par>
                          <p:cTn id="18" fill="hold" nodeType="afterGroup">
                            <p:stCondLst>
                              <p:cond delay="6000"/>
                            </p:stCondLst>
                            <p:childTnLst>
                              <p:par>
                                <p:cTn id="19" presetID="20" presetClass="entr" presetSubtype="0"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edge">
                                      <p:cBhvr>
                                        <p:cTn id="21" dur="2000"/>
                                        <p:tgtEl>
                                          <p:spTgt spid="2"/>
                                        </p:tgtEl>
                                      </p:cBhvr>
                                    </p:animEffect>
                                  </p:childTnLst>
                                </p:cTn>
                              </p:par>
                              <p:par>
                                <p:cTn id="22" presetID="20" presetClass="entr" presetSubtype="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edge">
                                      <p:cBhvr>
                                        <p:cTn id="24" dur="2000"/>
                                        <p:tgtEl>
                                          <p:spTgt spid="3"/>
                                        </p:tgtEl>
                                      </p:cBhvr>
                                    </p:animEffect>
                                  </p:childTnLst>
                                </p:cTn>
                              </p:par>
                            </p:childTnLst>
                          </p:cTn>
                        </p:par>
                        <p:par>
                          <p:cTn id="25" fill="hold" nodeType="afterGroup">
                            <p:stCondLst>
                              <p:cond delay="8000"/>
                            </p:stCondLst>
                            <p:childTnLst>
                              <p:par>
                                <p:cTn id="26" presetID="26" presetClass="entr" presetSubtype="0" fill="hold" nodeType="afterEffect">
                                  <p:stCondLst>
                                    <p:cond delay="0"/>
                                  </p:stCondLst>
                                  <p:childTnLst>
                                    <p:set>
                                      <p:cBhvr>
                                        <p:cTn id="27" dur="1" fill="hold">
                                          <p:stCondLst>
                                            <p:cond delay="0"/>
                                          </p:stCondLst>
                                        </p:cTn>
                                        <p:tgtEl>
                                          <p:spTgt spid="2270"/>
                                        </p:tgtEl>
                                        <p:attrNameLst>
                                          <p:attrName>style.visibility</p:attrName>
                                        </p:attrNameLst>
                                      </p:cBhvr>
                                      <p:to>
                                        <p:strVal val="visible"/>
                                      </p:to>
                                    </p:set>
                                    <p:animEffect transition="in" filter="wipe(down)">
                                      <p:cBhvr>
                                        <p:cTn id="28" dur="580">
                                          <p:stCondLst>
                                            <p:cond delay="0"/>
                                          </p:stCondLst>
                                        </p:cTn>
                                        <p:tgtEl>
                                          <p:spTgt spid="2270"/>
                                        </p:tgtEl>
                                      </p:cBhvr>
                                    </p:animEffect>
                                    <p:anim calcmode="lin" valueType="num">
                                      <p:cBhvr>
                                        <p:cTn id="29" dur="1822" tmFilter="0,0; 0.14,0.36; 0.43,0.73; 0.71,0.91; 1.0,1.0">
                                          <p:stCondLst>
                                            <p:cond delay="0"/>
                                          </p:stCondLst>
                                        </p:cTn>
                                        <p:tgtEl>
                                          <p:spTgt spid="2270"/>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2270"/>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2270"/>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2270"/>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2270"/>
                                        </p:tgtEl>
                                        <p:attrNameLst>
                                          <p:attrName>ppt_y</p:attrName>
                                        </p:attrNameLst>
                                      </p:cBhvr>
                                      <p:tavLst>
                                        <p:tav tm="0" fmla="#ppt_y-sin(pi*$)/81">
                                          <p:val>
                                            <p:fltVal val="0"/>
                                          </p:val>
                                        </p:tav>
                                        <p:tav tm="100000">
                                          <p:val>
                                            <p:fltVal val="1"/>
                                          </p:val>
                                        </p:tav>
                                      </p:tavLst>
                                    </p:anim>
                                    <p:animScale>
                                      <p:cBhvr>
                                        <p:cTn id="34" dur="26">
                                          <p:stCondLst>
                                            <p:cond delay="650"/>
                                          </p:stCondLst>
                                        </p:cTn>
                                        <p:tgtEl>
                                          <p:spTgt spid="2270"/>
                                        </p:tgtEl>
                                      </p:cBhvr>
                                      <p:to x="100000" y="60000"/>
                                    </p:animScale>
                                    <p:animScale>
                                      <p:cBhvr>
                                        <p:cTn id="35" dur="166" decel="50000">
                                          <p:stCondLst>
                                            <p:cond delay="676"/>
                                          </p:stCondLst>
                                        </p:cTn>
                                        <p:tgtEl>
                                          <p:spTgt spid="2270"/>
                                        </p:tgtEl>
                                      </p:cBhvr>
                                      <p:to x="100000" y="100000"/>
                                    </p:animScale>
                                    <p:animScale>
                                      <p:cBhvr>
                                        <p:cTn id="36" dur="26">
                                          <p:stCondLst>
                                            <p:cond delay="1312"/>
                                          </p:stCondLst>
                                        </p:cTn>
                                        <p:tgtEl>
                                          <p:spTgt spid="2270"/>
                                        </p:tgtEl>
                                      </p:cBhvr>
                                      <p:to x="100000" y="80000"/>
                                    </p:animScale>
                                    <p:animScale>
                                      <p:cBhvr>
                                        <p:cTn id="37" dur="166" decel="50000">
                                          <p:stCondLst>
                                            <p:cond delay="1338"/>
                                          </p:stCondLst>
                                        </p:cTn>
                                        <p:tgtEl>
                                          <p:spTgt spid="2270"/>
                                        </p:tgtEl>
                                      </p:cBhvr>
                                      <p:to x="100000" y="100000"/>
                                    </p:animScale>
                                    <p:animScale>
                                      <p:cBhvr>
                                        <p:cTn id="38" dur="26">
                                          <p:stCondLst>
                                            <p:cond delay="1642"/>
                                          </p:stCondLst>
                                        </p:cTn>
                                        <p:tgtEl>
                                          <p:spTgt spid="2270"/>
                                        </p:tgtEl>
                                      </p:cBhvr>
                                      <p:to x="100000" y="90000"/>
                                    </p:animScale>
                                    <p:animScale>
                                      <p:cBhvr>
                                        <p:cTn id="39" dur="166" decel="50000">
                                          <p:stCondLst>
                                            <p:cond delay="1668"/>
                                          </p:stCondLst>
                                        </p:cTn>
                                        <p:tgtEl>
                                          <p:spTgt spid="2270"/>
                                        </p:tgtEl>
                                      </p:cBhvr>
                                      <p:to x="100000" y="100000"/>
                                    </p:animScale>
                                    <p:animScale>
                                      <p:cBhvr>
                                        <p:cTn id="40" dur="26">
                                          <p:stCondLst>
                                            <p:cond delay="1808"/>
                                          </p:stCondLst>
                                        </p:cTn>
                                        <p:tgtEl>
                                          <p:spTgt spid="2270"/>
                                        </p:tgtEl>
                                      </p:cBhvr>
                                      <p:to x="100000" y="95000"/>
                                    </p:animScale>
                                    <p:animScale>
                                      <p:cBhvr>
                                        <p:cTn id="41" dur="166" decel="50000">
                                          <p:stCondLst>
                                            <p:cond delay="1834"/>
                                          </p:stCondLst>
                                        </p:cTn>
                                        <p:tgtEl>
                                          <p:spTgt spid="2270"/>
                                        </p:tgtEl>
                                      </p:cBhvr>
                                      <p:to x="100000" y="100000"/>
                                    </p:animScale>
                                  </p:childTnLst>
                                </p:cTn>
                              </p:par>
                              <p:par>
                                <p:cTn id="42" presetID="26" presetClass="entr" presetSubtype="0" fill="hold" nodeType="withEffect">
                                  <p:stCondLst>
                                    <p:cond delay="0"/>
                                  </p:stCondLst>
                                  <p:childTnLst>
                                    <p:set>
                                      <p:cBhvr>
                                        <p:cTn id="43" dur="1" fill="hold">
                                          <p:stCondLst>
                                            <p:cond delay="0"/>
                                          </p:stCondLst>
                                        </p:cTn>
                                        <p:tgtEl>
                                          <p:spTgt spid="186"/>
                                        </p:tgtEl>
                                        <p:attrNameLst>
                                          <p:attrName>style.visibility</p:attrName>
                                        </p:attrNameLst>
                                      </p:cBhvr>
                                      <p:to>
                                        <p:strVal val="visible"/>
                                      </p:to>
                                    </p:set>
                                    <p:animEffect transition="in" filter="wipe(down)">
                                      <p:cBhvr>
                                        <p:cTn id="44" dur="580">
                                          <p:stCondLst>
                                            <p:cond delay="0"/>
                                          </p:stCondLst>
                                        </p:cTn>
                                        <p:tgtEl>
                                          <p:spTgt spid="186"/>
                                        </p:tgtEl>
                                      </p:cBhvr>
                                    </p:animEffect>
                                    <p:anim calcmode="lin" valueType="num">
                                      <p:cBhvr>
                                        <p:cTn id="45"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50" dur="26">
                                          <p:stCondLst>
                                            <p:cond delay="650"/>
                                          </p:stCondLst>
                                        </p:cTn>
                                        <p:tgtEl>
                                          <p:spTgt spid="186"/>
                                        </p:tgtEl>
                                      </p:cBhvr>
                                      <p:to x="100000" y="60000"/>
                                    </p:animScale>
                                    <p:animScale>
                                      <p:cBhvr>
                                        <p:cTn id="51" dur="166" decel="50000">
                                          <p:stCondLst>
                                            <p:cond delay="676"/>
                                          </p:stCondLst>
                                        </p:cTn>
                                        <p:tgtEl>
                                          <p:spTgt spid="186"/>
                                        </p:tgtEl>
                                      </p:cBhvr>
                                      <p:to x="100000" y="100000"/>
                                    </p:animScale>
                                    <p:animScale>
                                      <p:cBhvr>
                                        <p:cTn id="52" dur="26">
                                          <p:stCondLst>
                                            <p:cond delay="1312"/>
                                          </p:stCondLst>
                                        </p:cTn>
                                        <p:tgtEl>
                                          <p:spTgt spid="186"/>
                                        </p:tgtEl>
                                      </p:cBhvr>
                                      <p:to x="100000" y="80000"/>
                                    </p:animScale>
                                    <p:animScale>
                                      <p:cBhvr>
                                        <p:cTn id="53" dur="166" decel="50000">
                                          <p:stCondLst>
                                            <p:cond delay="1338"/>
                                          </p:stCondLst>
                                        </p:cTn>
                                        <p:tgtEl>
                                          <p:spTgt spid="186"/>
                                        </p:tgtEl>
                                      </p:cBhvr>
                                      <p:to x="100000" y="100000"/>
                                    </p:animScale>
                                    <p:animScale>
                                      <p:cBhvr>
                                        <p:cTn id="54" dur="26">
                                          <p:stCondLst>
                                            <p:cond delay="1642"/>
                                          </p:stCondLst>
                                        </p:cTn>
                                        <p:tgtEl>
                                          <p:spTgt spid="186"/>
                                        </p:tgtEl>
                                      </p:cBhvr>
                                      <p:to x="100000" y="90000"/>
                                    </p:animScale>
                                    <p:animScale>
                                      <p:cBhvr>
                                        <p:cTn id="55" dur="166" decel="50000">
                                          <p:stCondLst>
                                            <p:cond delay="1668"/>
                                          </p:stCondLst>
                                        </p:cTn>
                                        <p:tgtEl>
                                          <p:spTgt spid="186"/>
                                        </p:tgtEl>
                                      </p:cBhvr>
                                      <p:to x="100000" y="100000"/>
                                    </p:animScale>
                                    <p:animScale>
                                      <p:cBhvr>
                                        <p:cTn id="56" dur="26">
                                          <p:stCondLst>
                                            <p:cond delay="1808"/>
                                          </p:stCondLst>
                                        </p:cTn>
                                        <p:tgtEl>
                                          <p:spTgt spid="186"/>
                                        </p:tgtEl>
                                      </p:cBhvr>
                                      <p:to x="100000" y="95000"/>
                                    </p:animScale>
                                    <p:animScale>
                                      <p:cBhvr>
                                        <p:cTn id="57" dur="166" decel="50000">
                                          <p:stCondLst>
                                            <p:cond delay="1834"/>
                                          </p:stCondLst>
                                        </p:cTn>
                                        <p:tgtEl>
                                          <p:spTgt spid="186"/>
                                        </p:tgtEl>
                                      </p:cBhvr>
                                      <p:to x="100000" y="100000"/>
                                    </p:animScale>
                                  </p:childTnLst>
                                </p:cTn>
                              </p:par>
                            </p:childTnLst>
                          </p:cTn>
                        </p:par>
                        <p:par>
                          <p:cTn id="58" fill="hold" nodeType="afterGroup">
                            <p:stCondLst>
                              <p:cond delay="10000"/>
                            </p:stCondLst>
                            <p:childTnLst>
                              <p:par>
                                <p:cTn id="59" presetID="12" presetClass="entr" presetSubtype="4" fill="hold" nodeType="afterEffect">
                                  <p:stCondLst>
                                    <p:cond delay="0"/>
                                  </p:stCondLst>
                                  <p:childTnLst>
                                    <p:set>
                                      <p:cBhvr>
                                        <p:cTn id="60" dur="1" fill="hold">
                                          <p:stCondLst>
                                            <p:cond delay="0"/>
                                          </p:stCondLst>
                                        </p:cTn>
                                        <p:tgtEl>
                                          <p:spTgt spid="2195"/>
                                        </p:tgtEl>
                                        <p:attrNameLst>
                                          <p:attrName>style.visibility</p:attrName>
                                        </p:attrNameLst>
                                      </p:cBhvr>
                                      <p:to>
                                        <p:strVal val="visible"/>
                                      </p:to>
                                    </p:set>
                                    <p:animEffect transition="in" filter="slide(fromBottom)">
                                      <p:cBhvr>
                                        <p:cTn id="61" dur="2000"/>
                                        <p:tgtEl>
                                          <p:spTgt spid="2195"/>
                                        </p:tgtEl>
                                      </p:cBhvr>
                                    </p:animEffect>
                                  </p:childTnLst>
                                </p:cTn>
                              </p:par>
                            </p:childTnLst>
                          </p:cTn>
                        </p:par>
                        <p:par>
                          <p:cTn id="62" fill="hold" nodeType="afterGroup">
                            <p:stCondLst>
                              <p:cond delay="12000"/>
                            </p:stCondLst>
                            <p:childTnLst>
                              <p:par>
                                <p:cTn id="63" presetID="12" presetClass="entr" presetSubtype="4" fill="hold" nodeType="afterEffect">
                                  <p:stCondLst>
                                    <p:cond delay="0"/>
                                  </p:stCondLst>
                                  <p:childTnLst>
                                    <p:set>
                                      <p:cBhvr>
                                        <p:cTn id="64" dur="1" fill="hold">
                                          <p:stCondLst>
                                            <p:cond delay="0"/>
                                          </p:stCondLst>
                                        </p:cTn>
                                        <p:tgtEl>
                                          <p:spTgt spid="2291"/>
                                        </p:tgtEl>
                                        <p:attrNameLst>
                                          <p:attrName>style.visibility</p:attrName>
                                        </p:attrNameLst>
                                      </p:cBhvr>
                                      <p:to>
                                        <p:strVal val="visible"/>
                                      </p:to>
                                    </p:set>
                                    <p:animEffect transition="in" filter="slide(fromBottom)">
                                      <p:cBhvr>
                                        <p:cTn id="65" dur="2000"/>
                                        <p:tgtEl>
                                          <p:spTgt spid="2291"/>
                                        </p:tgtEl>
                                      </p:cBhvr>
                                    </p:animEffect>
                                  </p:childTnLst>
                                </p:cTn>
                              </p:par>
                            </p:childTnLst>
                          </p:cTn>
                        </p:par>
                        <p:par>
                          <p:cTn id="66" fill="hold" nodeType="afterGroup">
                            <p:stCondLst>
                              <p:cond delay="14000"/>
                            </p:stCondLst>
                            <p:childTnLst>
                              <p:par>
                                <p:cTn id="67" presetID="12" presetClass="entr" presetSubtype="4" fill="hold" grpId="0" nodeType="afterEffect">
                                  <p:stCondLst>
                                    <p:cond delay="0"/>
                                  </p:stCondLst>
                                  <p:childTnLst>
                                    <p:set>
                                      <p:cBhvr>
                                        <p:cTn id="68" dur="1" fill="hold">
                                          <p:stCondLst>
                                            <p:cond delay="0"/>
                                          </p:stCondLst>
                                        </p:cTn>
                                        <p:tgtEl>
                                          <p:spTgt spid="2064"/>
                                        </p:tgtEl>
                                        <p:attrNameLst>
                                          <p:attrName>style.visibility</p:attrName>
                                        </p:attrNameLst>
                                      </p:cBhvr>
                                      <p:to>
                                        <p:strVal val="visible"/>
                                      </p:to>
                                    </p:set>
                                    <p:animEffect transition="in" filter="slide(fromBottom)">
                                      <p:cBhvr>
                                        <p:cTn id="69" dur="500"/>
                                        <p:tgtEl>
                                          <p:spTgt spid="2064"/>
                                        </p:tgtEl>
                                      </p:cBhvr>
                                    </p:animEffect>
                                  </p:childTnLst>
                                </p:cTn>
                              </p:par>
                            </p:childTnLst>
                          </p:cTn>
                        </p:par>
                        <p:par>
                          <p:cTn id="70" fill="hold" nodeType="afterGroup">
                            <p:stCondLst>
                              <p:cond delay="14500"/>
                            </p:stCondLst>
                            <p:childTnLst>
                              <p:par>
                                <p:cTn id="71" presetID="47" presetClass="entr" presetSubtype="0" fill="hold" nodeType="afterEffect">
                                  <p:stCondLst>
                                    <p:cond delay="0"/>
                                  </p:stCondLst>
                                  <p:childTnLst>
                                    <p:set>
                                      <p:cBhvr>
                                        <p:cTn id="72" dur="1" fill="hold">
                                          <p:stCondLst>
                                            <p:cond delay="0"/>
                                          </p:stCondLst>
                                        </p:cTn>
                                        <p:tgtEl>
                                          <p:spTgt spid="2065"/>
                                        </p:tgtEl>
                                        <p:attrNameLst>
                                          <p:attrName>style.visibility</p:attrName>
                                        </p:attrNameLst>
                                      </p:cBhvr>
                                      <p:to>
                                        <p:strVal val="visible"/>
                                      </p:to>
                                    </p:set>
                                    <p:animEffect transition="in" filter="fade">
                                      <p:cBhvr>
                                        <p:cTn id="73" dur="2000"/>
                                        <p:tgtEl>
                                          <p:spTgt spid="2065"/>
                                        </p:tgtEl>
                                      </p:cBhvr>
                                    </p:animEffect>
                                    <p:anim calcmode="lin" valueType="num">
                                      <p:cBhvr>
                                        <p:cTn id="74" dur="2000" fill="hold"/>
                                        <p:tgtEl>
                                          <p:spTgt spid="2065"/>
                                        </p:tgtEl>
                                        <p:attrNameLst>
                                          <p:attrName>ppt_x</p:attrName>
                                        </p:attrNameLst>
                                      </p:cBhvr>
                                      <p:tavLst>
                                        <p:tav tm="0">
                                          <p:val>
                                            <p:strVal val="#ppt_x"/>
                                          </p:val>
                                        </p:tav>
                                        <p:tav tm="100000">
                                          <p:val>
                                            <p:strVal val="#ppt_x"/>
                                          </p:val>
                                        </p:tav>
                                      </p:tavLst>
                                    </p:anim>
                                    <p:anim calcmode="lin" valueType="num">
                                      <p:cBhvr>
                                        <p:cTn id="75" dur="2000" fill="hold"/>
                                        <p:tgtEl>
                                          <p:spTgt spid="2065"/>
                                        </p:tgtEl>
                                        <p:attrNameLst>
                                          <p:attrName>ppt_y</p:attrName>
                                        </p:attrNameLst>
                                      </p:cBhvr>
                                      <p:tavLst>
                                        <p:tav tm="0">
                                          <p:val>
                                            <p:strVal val="#ppt_y-.1"/>
                                          </p:val>
                                        </p:tav>
                                        <p:tav tm="100000">
                                          <p:val>
                                            <p:strVal val="#ppt_y"/>
                                          </p:val>
                                        </p:tav>
                                      </p:tavLst>
                                    </p:anim>
                                  </p:childTnLst>
                                </p:cTn>
                              </p:par>
                              <p:par>
                                <p:cTn id="76" presetID="12" presetClass="entr" presetSubtype="4" fill="hold" grpId="0" nodeType="withEffect">
                                  <p:stCondLst>
                                    <p:cond delay="0"/>
                                  </p:stCondLst>
                                  <p:childTnLst>
                                    <p:set>
                                      <p:cBhvr>
                                        <p:cTn id="77" dur="1" fill="hold">
                                          <p:stCondLst>
                                            <p:cond delay="0"/>
                                          </p:stCondLst>
                                        </p:cTn>
                                        <p:tgtEl>
                                          <p:spTgt spid="2061"/>
                                        </p:tgtEl>
                                        <p:attrNameLst>
                                          <p:attrName>style.visibility</p:attrName>
                                        </p:attrNameLst>
                                      </p:cBhvr>
                                      <p:to>
                                        <p:strVal val="visible"/>
                                      </p:to>
                                    </p:set>
                                    <p:animEffect transition="in" filter="slide(fromBottom)">
                                      <p:cBhvr>
                                        <p:cTn id="78" dur="500"/>
                                        <p:tgtEl>
                                          <p:spTgt spid="2061"/>
                                        </p:tgtEl>
                                      </p:cBhvr>
                                    </p:animEffect>
                                  </p:childTnLst>
                                </p:cTn>
                              </p:par>
                            </p:childTnLst>
                          </p:cTn>
                        </p:par>
                        <p:par>
                          <p:cTn id="79" fill="hold" nodeType="afterGroup">
                            <p:stCondLst>
                              <p:cond delay="16500"/>
                            </p:stCondLst>
                            <p:childTnLst>
                              <p:par>
                                <p:cTn id="80" presetID="0" presetClass="path" presetSubtype="0" accel="50000" decel="50000" fill="hold" nodeType="afterEffect">
                                  <p:stCondLst>
                                    <p:cond delay="0"/>
                                  </p:stCondLst>
                                  <p:childTnLst>
                                    <p:animMotion origin="layout" path="M 0.00365 0.01018 L -0.1776 0.30532 " pathEditMode="relative" rAng="0" ptsTypes="AA">
                                      <p:cBhvr>
                                        <p:cTn id="81" dur="2000" fill="hold"/>
                                        <p:tgtEl>
                                          <p:spTgt spid="2270"/>
                                        </p:tgtEl>
                                        <p:attrNameLst>
                                          <p:attrName>ppt_x</p:attrName>
                                          <p:attrName>ppt_y</p:attrName>
                                        </p:attrNameLst>
                                      </p:cBhvr>
                                      <p:rCtr x="-9100" y="14700"/>
                                    </p:animMotion>
                                  </p:childTnLst>
                                </p:cTn>
                              </p:par>
                              <p:par>
                                <p:cTn id="82" presetID="0" presetClass="path" presetSubtype="0" accel="50000" decel="50000" fill="hold" nodeType="withEffect">
                                  <p:stCondLst>
                                    <p:cond delay="0"/>
                                  </p:stCondLst>
                                  <p:childTnLst>
                                    <p:animMotion origin="layout" path="M 0.00364 0.01018 L -0.51354 0.30532 " pathEditMode="relative" rAng="0" ptsTypes="AA">
                                      <p:cBhvr>
                                        <p:cTn id="83" dur="2000" fill="hold"/>
                                        <p:tgtEl>
                                          <p:spTgt spid="186"/>
                                        </p:tgtEl>
                                        <p:attrNameLst>
                                          <p:attrName>ppt_x</p:attrName>
                                          <p:attrName>ppt_y</p:attrName>
                                        </p:attrNameLst>
                                      </p:cBhvr>
                                      <p:rCtr x="-25900" y="14700"/>
                                    </p:animMotion>
                                  </p:childTnLst>
                                </p:cTn>
                              </p:par>
                            </p:childTnLst>
                          </p:cTn>
                        </p:par>
                        <p:par>
                          <p:cTn id="84" fill="hold" nodeType="afterGroup">
                            <p:stCondLst>
                              <p:cond delay="18500"/>
                            </p:stCondLst>
                            <p:childTnLst>
                              <p:par>
                                <p:cTn id="85" presetID="1" presetClass="exit" presetSubtype="0" fill="hold" nodeType="afterEffect">
                                  <p:stCondLst>
                                    <p:cond delay="0"/>
                                  </p:stCondLst>
                                  <p:childTnLst>
                                    <p:set>
                                      <p:cBhvr>
                                        <p:cTn id="86" dur="1" fill="hold">
                                          <p:stCondLst>
                                            <p:cond delay="0"/>
                                          </p:stCondLst>
                                        </p:cTn>
                                        <p:tgtEl>
                                          <p:spTgt spid="2270"/>
                                        </p:tgtEl>
                                        <p:attrNameLst>
                                          <p:attrName>style.visibility</p:attrName>
                                        </p:attrNameLst>
                                      </p:cBhvr>
                                      <p:to>
                                        <p:strVal val="hidden"/>
                                      </p:to>
                                    </p:set>
                                  </p:childTnLst>
                                </p:cTn>
                              </p:par>
                              <p:par>
                                <p:cTn id="87" presetID="1" presetClass="exit" presetSubtype="0" fill="hold" nodeType="withEffect">
                                  <p:stCondLst>
                                    <p:cond delay="0"/>
                                  </p:stCondLst>
                                  <p:childTnLst>
                                    <p:set>
                                      <p:cBhvr>
                                        <p:cTn id="88" dur="1" fill="hold">
                                          <p:stCondLst>
                                            <p:cond delay="0"/>
                                          </p:stCondLst>
                                        </p:cTn>
                                        <p:tgtEl>
                                          <p:spTgt spid="186"/>
                                        </p:tgtEl>
                                        <p:attrNameLst>
                                          <p:attrName>style.visibility</p:attrName>
                                        </p:attrNameLst>
                                      </p:cBhvr>
                                      <p:to>
                                        <p:strVal val="hidden"/>
                                      </p:to>
                                    </p:set>
                                  </p:childTnLst>
                                </p:cTn>
                              </p:par>
                            </p:childTnLst>
                          </p:cTn>
                        </p:par>
                        <p:par>
                          <p:cTn id="89" fill="hold" nodeType="afterGroup">
                            <p:stCondLst>
                              <p:cond delay="18500"/>
                            </p:stCondLst>
                            <p:childTnLst>
                              <p:par>
                                <p:cTn id="90" presetID="1" presetClass="entr" presetSubtype="0" fill="hold" nodeType="afterEffect">
                                  <p:stCondLst>
                                    <p:cond delay="0"/>
                                  </p:stCondLst>
                                  <p:childTnLst>
                                    <p:set>
                                      <p:cBhvr>
                                        <p:cTn id="91" dur="1" fill="hold">
                                          <p:stCondLst>
                                            <p:cond delay="0"/>
                                          </p:stCondLst>
                                        </p:cTn>
                                        <p:tgtEl>
                                          <p:spTgt spid="182"/>
                                        </p:tgtEl>
                                        <p:attrNameLst>
                                          <p:attrName>style.visibility</p:attrName>
                                        </p:attrNameLst>
                                      </p:cBhvr>
                                      <p:to>
                                        <p:strVal val="visible"/>
                                      </p:to>
                                    </p:set>
                                  </p:childTnLst>
                                </p:cTn>
                              </p:par>
                            </p:childTnLst>
                          </p:cTn>
                        </p:par>
                        <p:par>
                          <p:cTn id="92" fill="hold" nodeType="afterGroup">
                            <p:stCondLst>
                              <p:cond delay="18500"/>
                            </p:stCondLst>
                            <p:childTnLst>
                              <p:par>
                                <p:cTn id="93" presetID="1" presetClass="entr" presetSubtype="0" fill="hold" nodeType="afterEffect">
                                  <p:stCondLst>
                                    <p:cond delay="0"/>
                                  </p:stCondLst>
                                  <p:childTnLst>
                                    <p:set>
                                      <p:cBhvr>
                                        <p:cTn id="94" dur="1" fill="hold">
                                          <p:stCondLst>
                                            <p:cond delay="0"/>
                                          </p:stCondLst>
                                        </p:cTn>
                                        <p:tgtEl>
                                          <p:spTgt spid="2271"/>
                                        </p:tgtEl>
                                        <p:attrNameLst>
                                          <p:attrName>style.visibility</p:attrName>
                                        </p:attrNameLst>
                                      </p:cBhvr>
                                      <p:to>
                                        <p:strVal val="visible"/>
                                      </p:to>
                                    </p:set>
                                  </p:childTnLst>
                                </p:cTn>
                              </p:par>
                            </p:childTnLst>
                          </p:cTn>
                        </p:par>
                        <p:par>
                          <p:cTn id="95" fill="hold" nodeType="afterGroup">
                            <p:stCondLst>
                              <p:cond delay="18500"/>
                            </p:stCondLst>
                            <p:childTnLst>
                              <p:par>
                                <p:cTn id="96" presetID="47" presetClass="entr" presetSubtype="0" fill="hold" nodeType="afterEffect">
                                  <p:stCondLst>
                                    <p:cond delay="0"/>
                                  </p:stCondLst>
                                  <p:childTnLst>
                                    <p:set>
                                      <p:cBhvr>
                                        <p:cTn id="97" dur="1" fill="hold">
                                          <p:stCondLst>
                                            <p:cond delay="0"/>
                                          </p:stCondLst>
                                        </p:cTn>
                                        <p:tgtEl>
                                          <p:spTgt spid="203"/>
                                        </p:tgtEl>
                                        <p:attrNameLst>
                                          <p:attrName>style.visibility</p:attrName>
                                        </p:attrNameLst>
                                      </p:cBhvr>
                                      <p:to>
                                        <p:strVal val="visible"/>
                                      </p:to>
                                    </p:set>
                                    <p:animEffect transition="in" filter="fade">
                                      <p:cBhvr>
                                        <p:cTn id="98" dur="2000"/>
                                        <p:tgtEl>
                                          <p:spTgt spid="203"/>
                                        </p:tgtEl>
                                      </p:cBhvr>
                                    </p:animEffect>
                                    <p:anim calcmode="lin" valueType="num">
                                      <p:cBhvr>
                                        <p:cTn id="99" dur="2000" fill="hold"/>
                                        <p:tgtEl>
                                          <p:spTgt spid="203"/>
                                        </p:tgtEl>
                                        <p:attrNameLst>
                                          <p:attrName>ppt_x</p:attrName>
                                        </p:attrNameLst>
                                      </p:cBhvr>
                                      <p:tavLst>
                                        <p:tav tm="0">
                                          <p:val>
                                            <p:strVal val="#ppt_x"/>
                                          </p:val>
                                        </p:tav>
                                        <p:tav tm="100000">
                                          <p:val>
                                            <p:strVal val="#ppt_x"/>
                                          </p:val>
                                        </p:tav>
                                      </p:tavLst>
                                    </p:anim>
                                    <p:anim calcmode="lin" valueType="num">
                                      <p:cBhvr>
                                        <p:cTn id="100" dur="2000" fill="hold"/>
                                        <p:tgtEl>
                                          <p:spTgt spid="203"/>
                                        </p:tgtEl>
                                        <p:attrNameLst>
                                          <p:attrName>ppt_y</p:attrName>
                                        </p:attrNameLst>
                                      </p:cBhvr>
                                      <p:tavLst>
                                        <p:tav tm="0">
                                          <p:val>
                                            <p:strVal val="#ppt_y-.1"/>
                                          </p:val>
                                        </p:tav>
                                        <p:tav tm="100000">
                                          <p:val>
                                            <p:strVal val="#ppt_y"/>
                                          </p:val>
                                        </p:tav>
                                      </p:tavLst>
                                    </p:anim>
                                  </p:childTnLst>
                                </p:cTn>
                              </p:par>
                            </p:childTnLst>
                          </p:cTn>
                        </p:par>
                        <p:par>
                          <p:cTn id="101" fill="hold" nodeType="afterGroup">
                            <p:stCondLst>
                              <p:cond delay="20500"/>
                            </p:stCondLst>
                            <p:childTnLst>
                              <p:par>
                                <p:cTn id="102" presetID="63" presetClass="path" presetSubtype="0" accel="50000" decel="50000" fill="hold" nodeType="afterEffect">
                                  <p:stCondLst>
                                    <p:cond delay="0"/>
                                  </p:stCondLst>
                                  <p:childTnLst>
                                    <p:animMotion origin="layout" path="M 0.00208 0.00069 L 0.31128 -0.01945 " pathEditMode="relative" rAng="0" ptsTypes="AA">
                                      <p:cBhvr>
                                        <p:cTn id="103" dur="2000" fill="hold"/>
                                        <p:tgtEl>
                                          <p:spTgt spid="182"/>
                                        </p:tgtEl>
                                        <p:attrNameLst>
                                          <p:attrName>ppt_x</p:attrName>
                                          <p:attrName>ppt_y</p:attrName>
                                        </p:attrNameLst>
                                      </p:cBhvr>
                                      <p:rCtr x="15500" y="-1000"/>
                                    </p:animMotion>
                                  </p:childTnLst>
                                </p:cTn>
                              </p:par>
                              <p:par>
                                <p:cTn id="104" presetID="47" presetClass="entr" presetSubtype="0" fill="hold" grpId="0" nodeType="withEffect">
                                  <p:stCondLst>
                                    <p:cond delay="0"/>
                                  </p:stCondLst>
                                  <p:childTnLst>
                                    <p:set>
                                      <p:cBhvr>
                                        <p:cTn id="105" dur="1" fill="hold">
                                          <p:stCondLst>
                                            <p:cond delay="0"/>
                                          </p:stCondLst>
                                        </p:cTn>
                                        <p:tgtEl>
                                          <p:spTgt spid="2062"/>
                                        </p:tgtEl>
                                        <p:attrNameLst>
                                          <p:attrName>style.visibility</p:attrName>
                                        </p:attrNameLst>
                                      </p:cBhvr>
                                      <p:to>
                                        <p:strVal val="visible"/>
                                      </p:to>
                                    </p:set>
                                    <p:animEffect transition="in" filter="fade">
                                      <p:cBhvr>
                                        <p:cTn id="106" dur="1000"/>
                                        <p:tgtEl>
                                          <p:spTgt spid="2062"/>
                                        </p:tgtEl>
                                      </p:cBhvr>
                                    </p:animEffect>
                                    <p:anim calcmode="lin" valueType="num">
                                      <p:cBhvr>
                                        <p:cTn id="107" dur="1000" fill="hold"/>
                                        <p:tgtEl>
                                          <p:spTgt spid="2062"/>
                                        </p:tgtEl>
                                        <p:attrNameLst>
                                          <p:attrName>ppt_x</p:attrName>
                                        </p:attrNameLst>
                                      </p:cBhvr>
                                      <p:tavLst>
                                        <p:tav tm="0">
                                          <p:val>
                                            <p:strVal val="#ppt_x"/>
                                          </p:val>
                                        </p:tav>
                                        <p:tav tm="100000">
                                          <p:val>
                                            <p:strVal val="#ppt_x"/>
                                          </p:val>
                                        </p:tav>
                                      </p:tavLst>
                                    </p:anim>
                                    <p:anim calcmode="lin" valueType="num">
                                      <p:cBhvr>
                                        <p:cTn id="108" dur="1000" fill="hold"/>
                                        <p:tgtEl>
                                          <p:spTgt spid="2062"/>
                                        </p:tgtEl>
                                        <p:attrNameLst>
                                          <p:attrName>ppt_y</p:attrName>
                                        </p:attrNameLst>
                                      </p:cBhvr>
                                      <p:tavLst>
                                        <p:tav tm="0">
                                          <p:val>
                                            <p:strVal val="#ppt_y-.1"/>
                                          </p:val>
                                        </p:tav>
                                        <p:tav tm="100000">
                                          <p:val>
                                            <p:strVal val="#ppt_y"/>
                                          </p:val>
                                        </p:tav>
                                      </p:tavLst>
                                    </p:anim>
                                  </p:childTnLst>
                                </p:cTn>
                              </p:par>
                            </p:childTnLst>
                          </p:cTn>
                        </p:par>
                        <p:par>
                          <p:cTn id="109" fill="hold" nodeType="afterGroup">
                            <p:stCondLst>
                              <p:cond delay="22500"/>
                            </p:stCondLst>
                            <p:childTnLst>
                              <p:par>
                                <p:cTn id="110" presetID="1" presetClass="entr" presetSubtype="0" fill="hold" nodeType="afterEffect">
                                  <p:stCondLst>
                                    <p:cond delay="1000"/>
                                  </p:stCondLst>
                                  <p:childTnLst>
                                    <p:set>
                                      <p:cBhvr>
                                        <p:cTn id="111" dur="1" fill="hold">
                                          <p:stCondLst>
                                            <p:cond delay="0"/>
                                          </p:stCondLst>
                                        </p:cTn>
                                        <p:tgtEl>
                                          <p:spTgt spid="198"/>
                                        </p:tgtEl>
                                        <p:attrNameLst>
                                          <p:attrName>style.visibility</p:attrName>
                                        </p:attrNameLst>
                                      </p:cBhvr>
                                      <p:to>
                                        <p:strVal val="visible"/>
                                      </p:to>
                                    </p:set>
                                  </p:childTnLst>
                                </p:cTn>
                              </p:par>
                            </p:childTnLst>
                          </p:cTn>
                        </p:par>
                        <p:par>
                          <p:cTn id="112" fill="hold" nodeType="afterGroup">
                            <p:stCondLst>
                              <p:cond delay="23500"/>
                            </p:stCondLst>
                            <p:childTnLst>
                              <p:par>
                                <p:cTn id="113" presetID="1" presetClass="exit" presetSubtype="0" fill="hold" nodeType="afterEffect">
                                  <p:stCondLst>
                                    <p:cond delay="0"/>
                                  </p:stCondLst>
                                  <p:childTnLst>
                                    <p:set>
                                      <p:cBhvr>
                                        <p:cTn id="114" dur="1" fill="hold">
                                          <p:stCondLst>
                                            <p:cond delay="0"/>
                                          </p:stCondLst>
                                        </p:cTn>
                                        <p:tgtEl>
                                          <p:spTgt spid="182"/>
                                        </p:tgtEl>
                                        <p:attrNameLst>
                                          <p:attrName>style.visibility</p:attrName>
                                        </p:attrNameLst>
                                      </p:cBhvr>
                                      <p:to>
                                        <p:strVal val="hidden"/>
                                      </p:to>
                                    </p:set>
                                  </p:childTnLst>
                                </p:cTn>
                              </p:par>
                            </p:childTnLst>
                          </p:cTn>
                        </p:par>
                        <p:par>
                          <p:cTn id="115" fill="hold" nodeType="afterGroup">
                            <p:stCondLst>
                              <p:cond delay="23500"/>
                            </p:stCondLst>
                            <p:childTnLst>
                              <p:par>
                                <p:cTn id="116" presetID="1" presetClass="entr" presetSubtype="0" fill="hold" nodeType="afterEffect">
                                  <p:stCondLst>
                                    <p:cond delay="0"/>
                                  </p:stCondLst>
                                  <p:childTnLst>
                                    <p:set>
                                      <p:cBhvr>
                                        <p:cTn id="117" dur="1" fill="hold">
                                          <p:stCondLst>
                                            <p:cond delay="0"/>
                                          </p:stCondLst>
                                        </p:cTn>
                                        <p:tgtEl>
                                          <p:spTgt spid="199"/>
                                        </p:tgtEl>
                                        <p:attrNameLst>
                                          <p:attrName>style.visibility</p:attrName>
                                        </p:attrNameLst>
                                      </p:cBhvr>
                                      <p:to>
                                        <p:strVal val="visible"/>
                                      </p:to>
                                    </p:set>
                                  </p:childTnLst>
                                </p:cTn>
                              </p:par>
                            </p:childTnLst>
                          </p:cTn>
                        </p:par>
                        <p:par>
                          <p:cTn id="118" fill="hold" nodeType="afterGroup">
                            <p:stCondLst>
                              <p:cond delay="23500"/>
                            </p:stCondLst>
                            <p:childTnLst>
                              <p:par>
                                <p:cTn id="119" presetID="1" presetClass="entr" presetSubtype="0" fill="hold" nodeType="afterEffect">
                                  <p:stCondLst>
                                    <p:cond delay="0"/>
                                  </p:stCondLst>
                                  <p:childTnLst>
                                    <p:set>
                                      <p:cBhvr>
                                        <p:cTn id="120" dur="1" fill="hold">
                                          <p:stCondLst>
                                            <p:cond delay="0"/>
                                          </p:stCondLst>
                                        </p:cTn>
                                        <p:tgtEl>
                                          <p:spTgt spid="200"/>
                                        </p:tgtEl>
                                        <p:attrNameLst>
                                          <p:attrName>style.visibility</p:attrName>
                                        </p:attrNameLst>
                                      </p:cBhvr>
                                      <p:to>
                                        <p:strVal val="visible"/>
                                      </p:to>
                                    </p:set>
                                  </p:childTnLst>
                                </p:cTn>
                              </p:par>
                            </p:childTnLst>
                          </p:cTn>
                        </p:par>
                        <p:par>
                          <p:cTn id="121" fill="hold" nodeType="afterGroup">
                            <p:stCondLst>
                              <p:cond delay="23500"/>
                            </p:stCondLst>
                            <p:childTnLst>
                              <p:par>
                                <p:cTn id="122" presetID="1" presetClass="entr" presetSubtype="0" fill="hold" nodeType="afterEffect">
                                  <p:stCondLst>
                                    <p:cond delay="0"/>
                                  </p:stCondLst>
                                  <p:childTnLst>
                                    <p:set>
                                      <p:cBhvr>
                                        <p:cTn id="123" dur="1" fill="hold">
                                          <p:stCondLst>
                                            <p:cond delay="0"/>
                                          </p:stCondLst>
                                        </p:cTn>
                                        <p:tgtEl>
                                          <p:spTgt spid="201"/>
                                        </p:tgtEl>
                                        <p:attrNameLst>
                                          <p:attrName>style.visibility</p:attrName>
                                        </p:attrNameLst>
                                      </p:cBhvr>
                                      <p:to>
                                        <p:strVal val="visible"/>
                                      </p:to>
                                    </p:set>
                                  </p:childTnLst>
                                </p:cTn>
                              </p:par>
                            </p:childTnLst>
                          </p:cTn>
                        </p:par>
                        <p:par>
                          <p:cTn id="124" fill="hold" nodeType="afterGroup">
                            <p:stCondLst>
                              <p:cond delay="23500"/>
                            </p:stCondLst>
                            <p:childTnLst>
                              <p:par>
                                <p:cTn id="125" presetID="35" presetClass="entr" presetSubtype="0" fill="hold" nodeType="afterEffect">
                                  <p:stCondLst>
                                    <p:cond delay="0"/>
                                  </p:stCondLst>
                                  <p:childTnLst>
                                    <p:set>
                                      <p:cBhvr>
                                        <p:cTn id="126" dur="1" fill="hold">
                                          <p:stCondLst>
                                            <p:cond delay="0"/>
                                          </p:stCondLst>
                                        </p:cTn>
                                        <p:tgtEl>
                                          <p:spTgt spid="91"/>
                                        </p:tgtEl>
                                        <p:attrNameLst>
                                          <p:attrName>style.visibility</p:attrName>
                                        </p:attrNameLst>
                                      </p:cBhvr>
                                      <p:to>
                                        <p:strVal val="visible"/>
                                      </p:to>
                                    </p:set>
                                    <p:animEffect transition="in" filter="fade">
                                      <p:cBhvr>
                                        <p:cTn id="127" dur="2000"/>
                                        <p:tgtEl>
                                          <p:spTgt spid="91"/>
                                        </p:tgtEl>
                                      </p:cBhvr>
                                    </p:animEffect>
                                    <p:anim calcmode="lin" valueType="num">
                                      <p:cBhvr>
                                        <p:cTn id="128" dur="2000" fill="hold"/>
                                        <p:tgtEl>
                                          <p:spTgt spid="91"/>
                                        </p:tgtEl>
                                        <p:attrNameLst>
                                          <p:attrName>style.rotation</p:attrName>
                                        </p:attrNameLst>
                                      </p:cBhvr>
                                      <p:tavLst>
                                        <p:tav tm="0">
                                          <p:val>
                                            <p:fltVal val="720"/>
                                          </p:val>
                                        </p:tav>
                                        <p:tav tm="100000">
                                          <p:val>
                                            <p:fltVal val="0"/>
                                          </p:val>
                                        </p:tav>
                                      </p:tavLst>
                                    </p:anim>
                                    <p:anim calcmode="lin" valueType="num">
                                      <p:cBhvr>
                                        <p:cTn id="129" dur="2000" fill="hold"/>
                                        <p:tgtEl>
                                          <p:spTgt spid="91"/>
                                        </p:tgtEl>
                                        <p:attrNameLst>
                                          <p:attrName>ppt_h</p:attrName>
                                        </p:attrNameLst>
                                      </p:cBhvr>
                                      <p:tavLst>
                                        <p:tav tm="0">
                                          <p:val>
                                            <p:fltVal val="0"/>
                                          </p:val>
                                        </p:tav>
                                        <p:tav tm="100000">
                                          <p:val>
                                            <p:strVal val="#ppt_h"/>
                                          </p:val>
                                        </p:tav>
                                      </p:tavLst>
                                    </p:anim>
                                    <p:anim calcmode="lin" valueType="num">
                                      <p:cBhvr>
                                        <p:cTn id="130" dur="2000" fill="hold"/>
                                        <p:tgtEl>
                                          <p:spTgt spid="91"/>
                                        </p:tgtEl>
                                        <p:attrNameLst>
                                          <p:attrName>ppt_w</p:attrName>
                                        </p:attrNameLst>
                                      </p:cBhvr>
                                      <p:tavLst>
                                        <p:tav tm="0">
                                          <p:val>
                                            <p:fltVal val="0"/>
                                          </p:val>
                                        </p:tav>
                                        <p:tav tm="100000">
                                          <p:val>
                                            <p:strVal val="#ppt_w"/>
                                          </p:val>
                                        </p:tav>
                                      </p:tavLst>
                                    </p:anim>
                                  </p:childTnLst>
                                </p:cTn>
                              </p:par>
                              <p:par>
                                <p:cTn id="131" presetID="35" presetClass="entr" presetSubtype="0" fill="hold" nodeType="withEffect">
                                  <p:stCondLst>
                                    <p:cond delay="0"/>
                                  </p:stCondLst>
                                  <p:childTnLst>
                                    <p:set>
                                      <p:cBhvr>
                                        <p:cTn id="132" dur="1" fill="hold">
                                          <p:stCondLst>
                                            <p:cond delay="0"/>
                                          </p:stCondLst>
                                        </p:cTn>
                                        <p:tgtEl>
                                          <p:spTgt spid="2277"/>
                                        </p:tgtEl>
                                        <p:attrNameLst>
                                          <p:attrName>style.visibility</p:attrName>
                                        </p:attrNameLst>
                                      </p:cBhvr>
                                      <p:to>
                                        <p:strVal val="visible"/>
                                      </p:to>
                                    </p:set>
                                    <p:animEffect transition="in" filter="fade">
                                      <p:cBhvr>
                                        <p:cTn id="133" dur="2000"/>
                                        <p:tgtEl>
                                          <p:spTgt spid="2277"/>
                                        </p:tgtEl>
                                      </p:cBhvr>
                                    </p:animEffect>
                                    <p:anim calcmode="lin" valueType="num">
                                      <p:cBhvr>
                                        <p:cTn id="134" dur="2000" fill="hold"/>
                                        <p:tgtEl>
                                          <p:spTgt spid="2277"/>
                                        </p:tgtEl>
                                        <p:attrNameLst>
                                          <p:attrName>style.rotation</p:attrName>
                                        </p:attrNameLst>
                                      </p:cBhvr>
                                      <p:tavLst>
                                        <p:tav tm="0">
                                          <p:val>
                                            <p:fltVal val="720"/>
                                          </p:val>
                                        </p:tav>
                                        <p:tav tm="100000">
                                          <p:val>
                                            <p:fltVal val="0"/>
                                          </p:val>
                                        </p:tav>
                                      </p:tavLst>
                                    </p:anim>
                                    <p:anim calcmode="lin" valueType="num">
                                      <p:cBhvr>
                                        <p:cTn id="135" dur="2000" fill="hold"/>
                                        <p:tgtEl>
                                          <p:spTgt spid="2277"/>
                                        </p:tgtEl>
                                        <p:attrNameLst>
                                          <p:attrName>ppt_h</p:attrName>
                                        </p:attrNameLst>
                                      </p:cBhvr>
                                      <p:tavLst>
                                        <p:tav tm="0">
                                          <p:val>
                                            <p:fltVal val="0"/>
                                          </p:val>
                                        </p:tav>
                                        <p:tav tm="100000">
                                          <p:val>
                                            <p:strVal val="#ppt_h"/>
                                          </p:val>
                                        </p:tav>
                                      </p:tavLst>
                                    </p:anim>
                                    <p:anim calcmode="lin" valueType="num">
                                      <p:cBhvr>
                                        <p:cTn id="136" dur="2000" fill="hold"/>
                                        <p:tgtEl>
                                          <p:spTgt spid="2277"/>
                                        </p:tgtEl>
                                        <p:attrNameLst>
                                          <p:attrName>ppt_w</p:attrName>
                                        </p:attrNameLst>
                                      </p:cBhvr>
                                      <p:tavLst>
                                        <p:tav tm="0">
                                          <p:val>
                                            <p:fltVal val="0"/>
                                          </p:val>
                                        </p:tav>
                                        <p:tav tm="100000">
                                          <p:val>
                                            <p:strVal val="#ppt_w"/>
                                          </p:val>
                                        </p:tav>
                                      </p:tavLst>
                                    </p:anim>
                                  </p:childTnLst>
                                </p:cTn>
                              </p:par>
                            </p:childTnLst>
                          </p:cTn>
                        </p:par>
                        <p:par>
                          <p:cTn id="137" fill="hold" nodeType="afterGroup">
                            <p:stCondLst>
                              <p:cond delay="25500"/>
                            </p:stCondLst>
                            <p:childTnLst>
                              <p:par>
                                <p:cTn id="138" presetID="1" presetClass="entr" presetSubtype="0" fill="hold" nodeType="afterEffect">
                                  <p:stCondLst>
                                    <p:cond delay="0"/>
                                  </p:stCondLst>
                                  <p:childTnLst>
                                    <p:set>
                                      <p:cBhvr>
                                        <p:cTn id="139" dur="1" fill="hold">
                                          <p:stCondLst>
                                            <p:cond delay="0"/>
                                          </p:stCondLst>
                                        </p:cTn>
                                        <p:tgtEl>
                                          <p:spTgt spid="209"/>
                                        </p:tgtEl>
                                        <p:attrNameLst>
                                          <p:attrName>style.visibility</p:attrName>
                                        </p:attrNameLst>
                                      </p:cBhvr>
                                      <p:to>
                                        <p:strVal val="visible"/>
                                      </p:to>
                                    </p:set>
                                  </p:childTnLst>
                                </p:cTn>
                              </p:par>
                            </p:childTnLst>
                          </p:cTn>
                        </p:par>
                        <p:par>
                          <p:cTn id="140" fill="hold" nodeType="afterGroup">
                            <p:stCondLst>
                              <p:cond delay="25500"/>
                            </p:stCondLst>
                            <p:childTnLst>
                              <p:par>
                                <p:cTn id="141" presetID="47" presetClass="entr" presetSubtype="0" fill="hold" nodeType="afterEffect">
                                  <p:stCondLst>
                                    <p:cond delay="0"/>
                                  </p:stCondLst>
                                  <p:childTnLst>
                                    <p:set>
                                      <p:cBhvr>
                                        <p:cTn id="142" dur="1" fill="hold">
                                          <p:stCondLst>
                                            <p:cond delay="0"/>
                                          </p:stCondLst>
                                        </p:cTn>
                                        <p:tgtEl>
                                          <p:spTgt spid="2075"/>
                                        </p:tgtEl>
                                        <p:attrNameLst>
                                          <p:attrName>style.visibility</p:attrName>
                                        </p:attrNameLst>
                                      </p:cBhvr>
                                      <p:to>
                                        <p:strVal val="visible"/>
                                      </p:to>
                                    </p:set>
                                    <p:animEffect transition="in" filter="fade">
                                      <p:cBhvr>
                                        <p:cTn id="143" dur="2000"/>
                                        <p:tgtEl>
                                          <p:spTgt spid="2075"/>
                                        </p:tgtEl>
                                      </p:cBhvr>
                                    </p:animEffect>
                                    <p:anim calcmode="lin" valueType="num">
                                      <p:cBhvr>
                                        <p:cTn id="144" dur="2000" fill="hold"/>
                                        <p:tgtEl>
                                          <p:spTgt spid="2075"/>
                                        </p:tgtEl>
                                        <p:attrNameLst>
                                          <p:attrName>ppt_x</p:attrName>
                                        </p:attrNameLst>
                                      </p:cBhvr>
                                      <p:tavLst>
                                        <p:tav tm="0">
                                          <p:val>
                                            <p:strVal val="#ppt_x"/>
                                          </p:val>
                                        </p:tav>
                                        <p:tav tm="100000">
                                          <p:val>
                                            <p:strVal val="#ppt_x"/>
                                          </p:val>
                                        </p:tav>
                                      </p:tavLst>
                                    </p:anim>
                                    <p:anim calcmode="lin" valueType="num">
                                      <p:cBhvr>
                                        <p:cTn id="145" dur="2000" fill="hold"/>
                                        <p:tgtEl>
                                          <p:spTgt spid="2075"/>
                                        </p:tgtEl>
                                        <p:attrNameLst>
                                          <p:attrName>ppt_y</p:attrName>
                                        </p:attrNameLst>
                                      </p:cBhvr>
                                      <p:tavLst>
                                        <p:tav tm="0">
                                          <p:val>
                                            <p:strVal val="#ppt_y-.1"/>
                                          </p:val>
                                        </p:tav>
                                        <p:tav tm="100000">
                                          <p:val>
                                            <p:strVal val="#ppt_y"/>
                                          </p:val>
                                        </p:tav>
                                      </p:tavLst>
                                    </p:anim>
                                  </p:childTnLst>
                                </p:cTn>
                              </p:par>
                              <p:par>
                                <p:cTn id="146" presetID="47" presetClass="entr" presetSubtype="0" fill="hold" grpId="0" nodeType="withEffect">
                                  <p:stCondLst>
                                    <p:cond delay="0"/>
                                  </p:stCondLst>
                                  <p:childTnLst>
                                    <p:set>
                                      <p:cBhvr>
                                        <p:cTn id="147" dur="1" fill="hold">
                                          <p:stCondLst>
                                            <p:cond delay="0"/>
                                          </p:stCondLst>
                                        </p:cTn>
                                        <p:tgtEl>
                                          <p:spTgt spid="4"/>
                                        </p:tgtEl>
                                        <p:attrNameLst>
                                          <p:attrName>style.visibility</p:attrName>
                                        </p:attrNameLst>
                                      </p:cBhvr>
                                      <p:to>
                                        <p:strVal val="visible"/>
                                      </p:to>
                                    </p:set>
                                    <p:animEffect transition="in" filter="fade">
                                      <p:cBhvr>
                                        <p:cTn id="148" dur="1000"/>
                                        <p:tgtEl>
                                          <p:spTgt spid="4"/>
                                        </p:tgtEl>
                                      </p:cBhvr>
                                    </p:animEffect>
                                    <p:anim calcmode="lin" valueType="num">
                                      <p:cBhvr>
                                        <p:cTn id="149" dur="1000" fill="hold"/>
                                        <p:tgtEl>
                                          <p:spTgt spid="4"/>
                                        </p:tgtEl>
                                        <p:attrNameLst>
                                          <p:attrName>ppt_x</p:attrName>
                                        </p:attrNameLst>
                                      </p:cBhvr>
                                      <p:tavLst>
                                        <p:tav tm="0">
                                          <p:val>
                                            <p:strVal val="#ppt_x"/>
                                          </p:val>
                                        </p:tav>
                                        <p:tav tm="100000">
                                          <p:val>
                                            <p:strVal val="#ppt_x"/>
                                          </p:val>
                                        </p:tav>
                                      </p:tavLst>
                                    </p:anim>
                                    <p:anim calcmode="lin" valueType="num">
                                      <p:cBhvr>
                                        <p:cTn id="150" dur="1000" fill="hold"/>
                                        <p:tgtEl>
                                          <p:spTgt spid="4"/>
                                        </p:tgtEl>
                                        <p:attrNameLst>
                                          <p:attrName>ppt_y</p:attrName>
                                        </p:attrNameLst>
                                      </p:cBhvr>
                                      <p:tavLst>
                                        <p:tav tm="0">
                                          <p:val>
                                            <p:strVal val="#ppt_y-.1"/>
                                          </p:val>
                                        </p:tav>
                                        <p:tav tm="100000">
                                          <p:val>
                                            <p:strVal val="#ppt_y"/>
                                          </p:val>
                                        </p:tav>
                                      </p:tavLst>
                                    </p:anim>
                                  </p:childTnLst>
                                </p:cTn>
                              </p:par>
                            </p:childTnLst>
                          </p:cTn>
                        </p:par>
                        <p:par>
                          <p:cTn id="151" fill="hold" nodeType="afterGroup">
                            <p:stCondLst>
                              <p:cond delay="27500"/>
                            </p:stCondLst>
                            <p:childTnLst>
                              <p:par>
                                <p:cTn id="152" presetID="0" presetClass="path" presetSubtype="0" accel="50000" decel="50000" fill="hold" nodeType="afterEffect">
                                  <p:stCondLst>
                                    <p:cond delay="0"/>
                                  </p:stCondLst>
                                  <p:childTnLst>
                                    <p:animMotion origin="layout" path="M -1.66667E-6 1.11022E-16 L -0.23976 0.21111 " pathEditMode="relative" rAng="0" ptsTypes="AA">
                                      <p:cBhvr>
                                        <p:cTn id="153" dur="2000" fill="hold"/>
                                        <p:tgtEl>
                                          <p:spTgt spid="201"/>
                                        </p:tgtEl>
                                        <p:attrNameLst>
                                          <p:attrName>ppt_x</p:attrName>
                                          <p:attrName>ppt_y</p:attrName>
                                        </p:attrNameLst>
                                      </p:cBhvr>
                                      <p:rCtr x="-12000" y="10600"/>
                                    </p:animMotion>
                                  </p:childTnLst>
                                </p:cTn>
                              </p:par>
                            </p:childTnLst>
                          </p:cTn>
                        </p:par>
                        <p:par>
                          <p:cTn id="154" fill="hold" nodeType="afterGroup">
                            <p:stCondLst>
                              <p:cond delay="29500"/>
                            </p:stCondLst>
                            <p:childTnLst>
                              <p:par>
                                <p:cTn id="155" presetID="0" presetClass="path" presetSubtype="0" accel="50000" decel="50000" fill="hold" nodeType="afterEffect">
                                  <p:stCondLst>
                                    <p:cond delay="0"/>
                                  </p:stCondLst>
                                  <p:childTnLst>
                                    <p:animMotion origin="layout" path="M -4.16667E-6 -3.33333E-6 L -0.05868 0.22153 " pathEditMode="relative" rAng="0" ptsTypes="AA">
                                      <p:cBhvr>
                                        <p:cTn id="156" dur="2000" fill="hold"/>
                                        <p:tgtEl>
                                          <p:spTgt spid="200"/>
                                        </p:tgtEl>
                                        <p:attrNameLst>
                                          <p:attrName>ppt_x</p:attrName>
                                          <p:attrName>ppt_y</p:attrName>
                                        </p:attrNameLst>
                                      </p:cBhvr>
                                      <p:rCtr x="-2900" y="11100"/>
                                    </p:animMotion>
                                  </p:childTnLst>
                                </p:cTn>
                              </p:par>
                            </p:childTnLst>
                          </p:cTn>
                        </p:par>
                        <p:par>
                          <p:cTn id="157" fill="hold" nodeType="afterGroup">
                            <p:stCondLst>
                              <p:cond delay="31500"/>
                            </p:stCondLst>
                            <p:childTnLst>
                              <p:par>
                                <p:cTn id="158" presetID="49" presetClass="path" presetSubtype="0" accel="50000" decel="50000" fill="hold" nodeType="afterEffect">
                                  <p:stCondLst>
                                    <p:cond delay="0"/>
                                  </p:stCondLst>
                                  <p:childTnLst>
                                    <p:animMotion origin="layout" path="M 0.01805 -0.00903 L 0.09114 0.23194 " pathEditMode="relative" rAng="0" ptsTypes="AA">
                                      <p:cBhvr>
                                        <p:cTn id="159" dur="2000" fill="hold"/>
                                        <p:tgtEl>
                                          <p:spTgt spid="199"/>
                                        </p:tgtEl>
                                        <p:attrNameLst>
                                          <p:attrName>ppt_x</p:attrName>
                                          <p:attrName>ppt_y</p:attrName>
                                        </p:attrNameLst>
                                      </p:cBhvr>
                                      <p:rCtr x="3600" y="12000"/>
                                    </p:animMotion>
                                  </p:childTnLst>
                                </p:cTn>
                              </p:par>
                            </p:childTnLst>
                          </p:cTn>
                        </p:par>
                        <p:par>
                          <p:cTn id="160" fill="hold" nodeType="afterGroup">
                            <p:stCondLst>
                              <p:cond delay="33500"/>
                            </p:stCondLst>
                            <p:childTnLst>
                              <p:par>
                                <p:cTn id="161" presetID="49" presetClass="path" presetSubtype="0" accel="50000" decel="50000" fill="hold" nodeType="afterEffect">
                                  <p:stCondLst>
                                    <p:cond delay="0"/>
                                  </p:stCondLst>
                                  <p:childTnLst>
                                    <p:animMotion origin="layout" path="M 3.61111E-6 4.44444E-6 L 0.26562 0.24074 " pathEditMode="relative" rAng="0" ptsTypes="AA">
                                      <p:cBhvr>
                                        <p:cTn id="162" dur="2000" fill="hold"/>
                                        <p:tgtEl>
                                          <p:spTgt spid="198"/>
                                        </p:tgtEl>
                                        <p:attrNameLst>
                                          <p:attrName>ppt_x</p:attrName>
                                          <p:attrName>ppt_y</p:attrName>
                                        </p:attrNameLst>
                                      </p:cBhvr>
                                      <p:rCtr x="13300" y="12000"/>
                                    </p:animMotion>
                                  </p:childTnLst>
                                </p:cTn>
                              </p:par>
                            </p:childTnLst>
                          </p:cTn>
                        </p:par>
                        <p:par>
                          <p:cTn id="163" fill="hold" nodeType="afterGroup">
                            <p:stCondLst>
                              <p:cond delay="35500"/>
                            </p:stCondLst>
                            <p:childTnLst>
                              <p:par>
                                <p:cTn id="164" presetID="35" presetClass="entr" presetSubtype="0" fill="hold" grpId="0" nodeType="afterEffect">
                                  <p:stCondLst>
                                    <p:cond delay="0"/>
                                  </p:stCondLst>
                                  <p:childTnLst>
                                    <p:set>
                                      <p:cBhvr>
                                        <p:cTn id="165" dur="1" fill="hold">
                                          <p:stCondLst>
                                            <p:cond delay="0"/>
                                          </p:stCondLst>
                                        </p:cTn>
                                        <p:tgtEl>
                                          <p:spTgt spid="2168"/>
                                        </p:tgtEl>
                                        <p:attrNameLst>
                                          <p:attrName>style.visibility</p:attrName>
                                        </p:attrNameLst>
                                      </p:cBhvr>
                                      <p:to>
                                        <p:strVal val="visible"/>
                                      </p:to>
                                    </p:set>
                                    <p:animEffect transition="in" filter="fade">
                                      <p:cBhvr>
                                        <p:cTn id="166" dur="2000"/>
                                        <p:tgtEl>
                                          <p:spTgt spid="2168"/>
                                        </p:tgtEl>
                                      </p:cBhvr>
                                    </p:animEffect>
                                    <p:anim calcmode="lin" valueType="num">
                                      <p:cBhvr>
                                        <p:cTn id="167" dur="2000" fill="hold"/>
                                        <p:tgtEl>
                                          <p:spTgt spid="2168"/>
                                        </p:tgtEl>
                                        <p:attrNameLst>
                                          <p:attrName>style.rotation</p:attrName>
                                        </p:attrNameLst>
                                      </p:cBhvr>
                                      <p:tavLst>
                                        <p:tav tm="0">
                                          <p:val>
                                            <p:fltVal val="720"/>
                                          </p:val>
                                        </p:tav>
                                        <p:tav tm="100000">
                                          <p:val>
                                            <p:fltVal val="0"/>
                                          </p:val>
                                        </p:tav>
                                      </p:tavLst>
                                    </p:anim>
                                    <p:anim calcmode="lin" valueType="num">
                                      <p:cBhvr>
                                        <p:cTn id="168" dur="2000" fill="hold"/>
                                        <p:tgtEl>
                                          <p:spTgt spid="2168"/>
                                        </p:tgtEl>
                                        <p:attrNameLst>
                                          <p:attrName>ppt_h</p:attrName>
                                        </p:attrNameLst>
                                      </p:cBhvr>
                                      <p:tavLst>
                                        <p:tav tm="0">
                                          <p:val>
                                            <p:fltVal val="0"/>
                                          </p:val>
                                        </p:tav>
                                        <p:tav tm="100000">
                                          <p:val>
                                            <p:strVal val="#ppt_h"/>
                                          </p:val>
                                        </p:tav>
                                      </p:tavLst>
                                    </p:anim>
                                    <p:anim calcmode="lin" valueType="num">
                                      <p:cBhvr>
                                        <p:cTn id="169" dur="2000" fill="hold"/>
                                        <p:tgtEl>
                                          <p:spTgt spid="216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4" grpId="0" animBg="1"/>
      <p:bldP spid="2061" grpId="0"/>
      <p:bldP spid="2062" grpId="0"/>
      <p:bldP spid="4" grpId="0"/>
      <p:bldP spid="2168"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 name="Rectangle 17"/>
          <p:cNvSpPr>
            <a:spLocks noChangeArrowheads="1"/>
          </p:cNvSpPr>
          <p:nvPr/>
        </p:nvSpPr>
        <p:spPr bwMode="auto">
          <a:xfrm>
            <a:off x="4761310" y="3482580"/>
            <a:ext cx="2786063" cy="910828"/>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anchor="ctr"/>
          <a:lstStyle/>
          <a:p>
            <a:pPr>
              <a:defRPr/>
            </a:pPr>
            <a:endParaRPr lang="es-CO" sz="825">
              <a:latin typeface="Calibri" pitchFamily="34" charset="0"/>
            </a:endParaRPr>
          </a:p>
        </p:txBody>
      </p:sp>
      <p:sp>
        <p:nvSpPr>
          <p:cNvPr id="2075" name="Rectangle 27"/>
          <p:cNvSpPr>
            <a:spLocks noChangeArrowheads="1"/>
          </p:cNvSpPr>
          <p:nvPr/>
        </p:nvSpPr>
        <p:spPr bwMode="auto">
          <a:xfrm>
            <a:off x="5189935" y="4714875"/>
            <a:ext cx="2256234" cy="696516"/>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anchor="ctr"/>
          <a:lstStyle/>
          <a:p>
            <a:pPr>
              <a:defRPr/>
            </a:pPr>
            <a:endParaRPr lang="es-CO" sz="825">
              <a:latin typeface="Calibri" pitchFamily="34" charset="0"/>
            </a:endParaRPr>
          </a:p>
        </p:txBody>
      </p:sp>
      <p:sp>
        <p:nvSpPr>
          <p:cNvPr id="2064" name="Rectangle 16"/>
          <p:cNvSpPr>
            <a:spLocks noChangeArrowheads="1"/>
          </p:cNvSpPr>
          <p:nvPr/>
        </p:nvSpPr>
        <p:spPr bwMode="auto">
          <a:xfrm>
            <a:off x="2753916" y="3375422"/>
            <a:ext cx="4943475" cy="2294334"/>
          </a:xfrm>
          <a:prstGeom prst="rect">
            <a:avLst/>
          </a:prstGeom>
          <a:noFill/>
          <a:ln w="12700">
            <a:solidFill>
              <a:srgbClr val="3366FF"/>
            </a:solidFill>
            <a:miter lim="800000"/>
            <a:headEnd/>
            <a:tailEnd/>
          </a:ln>
          <a:effectLst>
            <a:prstShdw prst="shdw17" dist="17961" dir="2700000">
              <a:schemeClr val="accent2">
                <a:gamma/>
                <a:shade val="60000"/>
                <a:invGamma/>
              </a:schemeClr>
            </a:prstShdw>
          </a:effectLst>
        </p:spPr>
        <p:txBody>
          <a:bodyPr wrap="none" anchor="ctr"/>
          <a:lstStyle/>
          <a:p>
            <a:pPr>
              <a:defRPr/>
            </a:pPr>
            <a:endParaRPr lang="es-CO" sz="825">
              <a:latin typeface="Calibri" pitchFamily="34" charset="0"/>
            </a:endParaRPr>
          </a:p>
        </p:txBody>
      </p:sp>
      <p:sp>
        <p:nvSpPr>
          <p:cNvPr id="2052" name="Rectangle 4"/>
          <p:cNvSpPr>
            <a:spLocks noChangeArrowheads="1"/>
          </p:cNvSpPr>
          <p:nvPr/>
        </p:nvSpPr>
        <p:spPr bwMode="auto">
          <a:xfrm>
            <a:off x="2764632" y="2035959"/>
            <a:ext cx="4943497" cy="750099"/>
          </a:xfrm>
          <a:prstGeom prst="rect">
            <a:avLst/>
          </a:prstGeom>
          <a:solidFill>
            <a:srgbClr val="3366FF"/>
          </a:solidFill>
          <a:ln w="28575" cmpd="dbl">
            <a:noFill/>
            <a:headEnd/>
            <a:tailEnd/>
          </a:ln>
        </p:spPr>
        <p:style>
          <a:lnRef idx="0">
            <a:schemeClr val="accent5"/>
          </a:lnRef>
          <a:fillRef idx="3">
            <a:schemeClr val="accent5"/>
          </a:fillRef>
          <a:effectRef idx="3">
            <a:schemeClr val="accent5"/>
          </a:effectRef>
          <a:fontRef idx="minor">
            <a:schemeClr val="lt1"/>
          </a:fontRef>
        </p:style>
        <p:txBody>
          <a:bodyPr wrap="none" anchor="ctr"/>
          <a:lstStyle/>
          <a:p>
            <a:pPr>
              <a:defRPr/>
            </a:pPr>
            <a:endParaRPr lang="es-CO" sz="825">
              <a:latin typeface="Calibri" pitchFamily="34" charset="0"/>
            </a:endParaRPr>
          </a:p>
        </p:txBody>
      </p:sp>
      <p:sp>
        <p:nvSpPr>
          <p:cNvPr id="2065" name="Rectangle 17"/>
          <p:cNvSpPr>
            <a:spLocks noChangeArrowheads="1"/>
          </p:cNvSpPr>
          <p:nvPr/>
        </p:nvSpPr>
        <p:spPr bwMode="auto">
          <a:xfrm>
            <a:off x="2886076" y="3482580"/>
            <a:ext cx="1660922" cy="910828"/>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anchor="ctr"/>
          <a:lstStyle/>
          <a:p>
            <a:pPr>
              <a:defRPr/>
            </a:pPr>
            <a:endParaRPr lang="es-CO" sz="825">
              <a:latin typeface="Calibri" pitchFamily="34" charset="0"/>
            </a:endParaRPr>
          </a:p>
        </p:txBody>
      </p:sp>
      <p:sp>
        <p:nvSpPr>
          <p:cNvPr id="2061" name="Text Box 29"/>
          <p:cNvSpPr txBox="1">
            <a:spLocks noChangeArrowheads="1"/>
          </p:cNvSpPr>
          <p:nvPr/>
        </p:nvSpPr>
        <p:spPr bwMode="auto">
          <a:xfrm>
            <a:off x="3314700" y="4393407"/>
            <a:ext cx="803425" cy="230832"/>
          </a:xfrm>
          <a:prstGeom prst="rect">
            <a:avLst/>
          </a:prstGeom>
          <a:noFill/>
          <a:ln w="9525">
            <a:noFill/>
            <a:miter lim="800000"/>
            <a:headEnd/>
            <a:tailEnd/>
          </a:ln>
        </p:spPr>
        <p:txBody>
          <a:bodyPr wrap="none">
            <a:spAutoFit/>
          </a:bodyPr>
          <a:lstStyle/>
          <a:p>
            <a:pPr>
              <a:defRPr/>
            </a:pPr>
            <a:r>
              <a:rPr lang="es-ES" sz="900" b="1" dirty="0">
                <a:effectLst>
                  <a:outerShdw blurRad="38100" dist="38100" dir="2700000" algn="tl">
                    <a:srgbClr val="000000">
                      <a:alpha val="43137"/>
                    </a:srgbClr>
                  </a:outerShdw>
                </a:effectLst>
                <a:latin typeface="Calibri" pitchFamily="34" charset="0"/>
              </a:rPr>
              <a:t>Alistamiento</a:t>
            </a:r>
          </a:p>
        </p:txBody>
      </p:sp>
      <p:sp>
        <p:nvSpPr>
          <p:cNvPr id="2062" name="Text Box 30"/>
          <p:cNvSpPr txBox="1">
            <a:spLocks noChangeArrowheads="1"/>
          </p:cNvSpPr>
          <p:nvPr/>
        </p:nvSpPr>
        <p:spPr bwMode="auto">
          <a:xfrm>
            <a:off x="5886450" y="4393407"/>
            <a:ext cx="595313" cy="230832"/>
          </a:xfrm>
          <a:prstGeom prst="rect">
            <a:avLst/>
          </a:prstGeom>
          <a:noFill/>
          <a:ln w="9525">
            <a:noFill/>
            <a:miter lim="800000"/>
            <a:headEnd/>
            <a:tailEnd/>
          </a:ln>
        </p:spPr>
        <p:txBody>
          <a:bodyPr>
            <a:spAutoFit/>
          </a:bodyPr>
          <a:lstStyle/>
          <a:p>
            <a:pPr algn="ctr">
              <a:defRPr/>
            </a:pPr>
            <a:r>
              <a:rPr lang="es-ES" sz="900" b="1" dirty="0">
                <a:effectLst>
                  <a:outerShdw blurRad="38100" dist="38100" dir="2700000" algn="tl">
                    <a:srgbClr val="000000">
                      <a:alpha val="43137"/>
                    </a:srgbClr>
                  </a:outerShdw>
                </a:effectLst>
                <a:latin typeface="Calibri" pitchFamily="34" charset="0"/>
              </a:rPr>
              <a:t>Escaneo</a:t>
            </a:r>
          </a:p>
        </p:txBody>
      </p:sp>
      <p:sp>
        <p:nvSpPr>
          <p:cNvPr id="2063" name="Text Box 31"/>
          <p:cNvSpPr txBox="1">
            <a:spLocks noChangeArrowheads="1"/>
          </p:cNvSpPr>
          <p:nvPr/>
        </p:nvSpPr>
        <p:spPr bwMode="auto">
          <a:xfrm>
            <a:off x="2987279" y="5411392"/>
            <a:ext cx="809625" cy="230832"/>
          </a:xfrm>
          <a:prstGeom prst="rect">
            <a:avLst/>
          </a:prstGeom>
          <a:noFill/>
          <a:ln w="9525">
            <a:noFill/>
            <a:miter lim="800000"/>
            <a:headEnd/>
            <a:tailEnd/>
          </a:ln>
        </p:spPr>
        <p:txBody>
          <a:bodyPr>
            <a:spAutoFit/>
          </a:bodyPr>
          <a:lstStyle/>
          <a:p>
            <a:pPr algn="ctr">
              <a:defRPr/>
            </a:pPr>
            <a:r>
              <a:rPr lang="es-ES" sz="900" b="1" dirty="0">
                <a:effectLst>
                  <a:outerShdw blurRad="38100" dist="38100" dir="2700000" algn="tl">
                    <a:srgbClr val="000000">
                      <a:alpha val="43137"/>
                    </a:srgbClr>
                  </a:outerShdw>
                </a:effectLst>
                <a:latin typeface="Calibri" pitchFamily="34" charset="0"/>
              </a:rPr>
              <a:t>Tipificación</a:t>
            </a:r>
          </a:p>
        </p:txBody>
      </p:sp>
      <p:sp>
        <p:nvSpPr>
          <p:cNvPr id="3" name="Text Box 32"/>
          <p:cNvSpPr txBox="1">
            <a:spLocks noChangeArrowheads="1"/>
          </p:cNvSpPr>
          <p:nvPr/>
        </p:nvSpPr>
        <p:spPr bwMode="auto">
          <a:xfrm>
            <a:off x="4001691" y="5411392"/>
            <a:ext cx="1081088" cy="230832"/>
          </a:xfrm>
          <a:prstGeom prst="rect">
            <a:avLst/>
          </a:prstGeom>
          <a:noFill/>
          <a:ln w="9525">
            <a:noFill/>
            <a:miter lim="800000"/>
            <a:headEnd/>
            <a:tailEnd/>
          </a:ln>
        </p:spPr>
        <p:txBody>
          <a:bodyPr>
            <a:spAutoFit/>
          </a:bodyPr>
          <a:lstStyle/>
          <a:p>
            <a:pPr algn="ctr">
              <a:defRPr/>
            </a:pPr>
            <a:r>
              <a:rPr lang="es-ES" sz="900" b="1" dirty="0">
                <a:effectLst>
                  <a:outerShdw blurRad="38100" dist="38100" dir="2700000" algn="tl">
                    <a:srgbClr val="000000">
                      <a:alpha val="43137"/>
                    </a:srgbClr>
                  </a:outerShdw>
                </a:effectLst>
                <a:latin typeface="Calibri" pitchFamily="34" charset="0"/>
              </a:rPr>
              <a:t>Control de Calidad</a:t>
            </a:r>
          </a:p>
        </p:txBody>
      </p:sp>
      <p:sp>
        <p:nvSpPr>
          <p:cNvPr id="4" name="Text Box 34"/>
          <p:cNvSpPr txBox="1">
            <a:spLocks noChangeArrowheads="1"/>
          </p:cNvSpPr>
          <p:nvPr/>
        </p:nvSpPr>
        <p:spPr bwMode="auto">
          <a:xfrm>
            <a:off x="5670442" y="5411392"/>
            <a:ext cx="1261884" cy="230832"/>
          </a:xfrm>
          <a:prstGeom prst="rect">
            <a:avLst/>
          </a:prstGeom>
          <a:noFill/>
          <a:ln w="9525">
            <a:noFill/>
            <a:miter lim="800000"/>
            <a:headEnd/>
            <a:tailEnd/>
          </a:ln>
        </p:spPr>
        <p:txBody>
          <a:bodyPr wrap="none">
            <a:spAutoFit/>
          </a:bodyPr>
          <a:lstStyle/>
          <a:p>
            <a:pPr algn="ctr">
              <a:defRPr/>
            </a:pPr>
            <a:r>
              <a:rPr lang="es-ES" sz="900" b="1" dirty="0">
                <a:effectLst>
                  <a:outerShdw blurRad="38100" dist="38100" dir="2700000" algn="tl">
                    <a:srgbClr val="000000">
                      <a:alpha val="43137"/>
                    </a:srgbClr>
                  </a:outerShdw>
                </a:effectLst>
                <a:latin typeface="Calibri" pitchFamily="34" charset="0"/>
              </a:rPr>
              <a:t>Preparación y Armado</a:t>
            </a:r>
          </a:p>
        </p:txBody>
      </p:sp>
      <p:sp>
        <p:nvSpPr>
          <p:cNvPr id="2153" name="Rectangle 105"/>
          <p:cNvSpPr>
            <a:spLocks noChangeArrowheads="1"/>
          </p:cNvSpPr>
          <p:nvPr/>
        </p:nvSpPr>
        <p:spPr bwMode="auto">
          <a:xfrm>
            <a:off x="2764632" y="1660911"/>
            <a:ext cx="4943497" cy="321470"/>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s-ES" sz="1050" b="1" dirty="0">
                <a:solidFill>
                  <a:schemeClr val="bg1"/>
                </a:solidFill>
                <a:latin typeface="Calibri" pitchFamily="34" charset="0"/>
              </a:rPr>
              <a:t>VENTANILLAS DE LIQUIDACIÓN Y RADICACIÓN</a:t>
            </a:r>
          </a:p>
        </p:txBody>
      </p:sp>
      <p:pic>
        <p:nvPicPr>
          <p:cNvPr id="91" name="Picture 22" descr="C:\Users\Andrea\AppData\Local\Microsoft\Windows\Temporary Internet Files\Content.IE5\IOUPQXYZ\MCj04347800000[1].png"/>
          <p:cNvPicPr>
            <a:picLocks noChangeAspect="1" noChangeArrowheads="1"/>
          </p:cNvPicPr>
          <p:nvPr/>
        </p:nvPicPr>
        <p:blipFill>
          <a:blip r:embed="rId2" cstate="print"/>
          <a:srcRect t="6330" b="11383"/>
          <a:stretch>
            <a:fillRect/>
          </a:stretch>
        </p:blipFill>
        <p:spPr bwMode="auto">
          <a:xfrm>
            <a:off x="6540696" y="3634553"/>
            <a:ext cx="953118" cy="658443"/>
          </a:xfrm>
          <a:prstGeom prst="rect">
            <a:avLst/>
          </a:prstGeom>
          <a:solidFill>
            <a:schemeClr val="accent1">
              <a:lumMod val="60000"/>
              <a:lumOff val="40000"/>
            </a:schemeClr>
          </a:solidFill>
          <a:scene3d>
            <a:camera prst="orthographicFront"/>
            <a:lightRig rig="threePt" dir="t"/>
          </a:scene3d>
          <a:sp3d>
            <a:bevelT/>
          </a:sp3d>
        </p:spPr>
      </p:pic>
      <p:sp>
        <p:nvSpPr>
          <p:cNvPr id="2194" name="Rectangle 146"/>
          <p:cNvSpPr>
            <a:spLocks noChangeArrowheads="1"/>
          </p:cNvSpPr>
          <p:nvPr/>
        </p:nvSpPr>
        <p:spPr bwMode="auto">
          <a:xfrm>
            <a:off x="1439444" y="1660909"/>
            <a:ext cx="1178727" cy="1125149"/>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RECEPCIÓN Y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LIQUIDACIÓN DE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DOCUMENTOS </a:t>
            </a:r>
          </a:p>
        </p:txBody>
      </p:sp>
      <p:sp>
        <p:nvSpPr>
          <p:cNvPr id="2195" name="Rectangle 147"/>
          <p:cNvSpPr>
            <a:spLocks noChangeArrowheads="1"/>
          </p:cNvSpPr>
          <p:nvPr/>
        </p:nvSpPr>
        <p:spPr bwMode="auto">
          <a:xfrm>
            <a:off x="1439444" y="3000372"/>
            <a:ext cx="1178727" cy="266940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PREPARACIÓN Y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ARMADO FISICO</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Y ARCHIVO DIGITAL</a:t>
            </a:r>
          </a:p>
        </p:txBody>
      </p:sp>
      <p:sp>
        <p:nvSpPr>
          <p:cNvPr id="2291" name="Rectangle 243"/>
          <p:cNvSpPr>
            <a:spLocks noChangeArrowheads="1"/>
          </p:cNvSpPr>
          <p:nvPr/>
        </p:nvSpPr>
        <p:spPr bwMode="auto">
          <a:xfrm>
            <a:off x="2769381" y="3000372"/>
            <a:ext cx="4931582" cy="321471"/>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s-ES" sz="1050" b="1" dirty="0">
                <a:latin typeface="Calibri" pitchFamily="34" charset="0"/>
              </a:rPr>
              <a:t>AREA DE DIGITALIZACIÓN</a:t>
            </a:r>
          </a:p>
        </p:txBody>
      </p:sp>
      <p:sp>
        <p:nvSpPr>
          <p:cNvPr id="2168" name="Oval 293"/>
          <p:cNvSpPr>
            <a:spLocks noChangeArrowheads="1"/>
          </p:cNvSpPr>
          <p:nvPr/>
        </p:nvSpPr>
        <p:spPr bwMode="auto">
          <a:xfrm>
            <a:off x="7333061" y="5250656"/>
            <a:ext cx="267890" cy="267891"/>
          </a:xfrm>
          <a:prstGeom prst="ellipse">
            <a:avLst/>
          </a:prstGeom>
          <a:solidFill>
            <a:srgbClr val="FF0000"/>
          </a:solidFill>
          <a:ln w="9525">
            <a:solidFill>
              <a:srgbClr val="FF00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CO" sz="900" b="1">
                <a:solidFill>
                  <a:schemeClr val="bg1"/>
                </a:solidFill>
                <a:latin typeface="Calibri" panose="020F0502020204030204" pitchFamily="34" charset="0"/>
              </a:rPr>
              <a:t>1</a:t>
            </a:r>
          </a:p>
        </p:txBody>
      </p:sp>
      <p:pic>
        <p:nvPicPr>
          <p:cNvPr id="2260" name="Picture 212" descr="C:\Users\Andrea\Pictures\Galería multimedia de Microsoft\j0433941.png"/>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2832497" y="2035969"/>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70"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3424239" y="2152651"/>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71" name="Picture 223" descr="C:\Users\Andrea\AppData\Local\Microsoft\Windows\Temporary Internet Files\Content.IE5\YJGDSDHN\MCj04042690000[1].wmf"/>
          <p:cNvPicPr>
            <a:picLocks noChangeAspect="1" noChangeArrowheads="1"/>
          </p:cNvPicPr>
          <p:nvPr/>
        </p:nvPicPr>
        <p:blipFill>
          <a:blip r:embed="rId5" cstate="email">
            <a:extLst>
              <a:ext uri="{28A0092B-C50C-407E-A947-70E740481C1C}">
                <a14:useLocalDpi xmlns:a14="http://schemas.microsoft.com/office/drawing/2010/main" xmlns="" val="0"/>
              </a:ext>
            </a:extLst>
          </a:blip>
          <a:srcRect/>
          <a:stretch>
            <a:fillRect/>
          </a:stretch>
        </p:blipFill>
        <p:spPr bwMode="auto">
          <a:xfrm>
            <a:off x="3540919" y="3536156"/>
            <a:ext cx="952500" cy="823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2"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2886075" y="3589735"/>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3" name="Picture 212" descr="C:\Users\Andrea\Pictures\Galería multimedia de Microsoft\j0433941.png"/>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6527006" y="2035969"/>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7118749" y="2152651"/>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5" name="Picture 212" descr="C:\Users\Andrea\Pictures\Galería multimedia de Microsoft\j0433941.png"/>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062412" y="2035969"/>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6"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54155" y="2152651"/>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7" name="Picture 212" descr="C:\Users\Andrea\Pictures\Galería multimedia de Microsoft\j0433941.png"/>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5294710" y="2035969"/>
            <a:ext cx="642938" cy="642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8"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5886451" y="2152651"/>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77" name="Picture 229" descr="C:\Users\Andrea\AppData\Local\Microsoft\Windows\Temporary Internet Files\Content.IE5\YJGDSDHN\MCj04339430000[1].png"/>
          <p:cNvPicPr>
            <a:picLocks noChangeAspect="1" noChangeArrowheads="1"/>
          </p:cNvPicPr>
          <p:nvPr/>
        </p:nvPicPr>
        <p:blipFill>
          <a:blip r:embed="rId6" cstate="email">
            <a:extLst>
              <a:ext uri="{28A0092B-C50C-407E-A947-70E740481C1C}">
                <a14:useLocalDpi xmlns:a14="http://schemas.microsoft.com/office/drawing/2010/main" xmlns="" val="0"/>
              </a:ext>
            </a:extLst>
          </a:blip>
          <a:srcRect/>
          <a:stretch>
            <a:fillRect/>
          </a:stretch>
        </p:blipFill>
        <p:spPr bwMode="auto">
          <a:xfrm>
            <a:off x="5618561" y="3429001"/>
            <a:ext cx="964406" cy="9644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8"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5029201" y="3536158"/>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99"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975624" y="3589736"/>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0"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922045" y="3643314"/>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1" name="Picture 222" descr="C:\Users\Andrea\AppData\Local\Microsoft\Windows\Temporary Internet Files\Content.IE5\TU9Q69J5\MCj04039790000[1].wmf"/>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868467" y="3696892"/>
            <a:ext cx="535781" cy="5357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2" name="212 Grupo"/>
          <p:cNvGrpSpPr>
            <a:grpSpLocks/>
          </p:cNvGrpSpPr>
          <p:nvPr/>
        </p:nvGrpSpPr>
        <p:grpSpPr bwMode="auto">
          <a:xfrm>
            <a:off x="2832497" y="4554141"/>
            <a:ext cx="1017984" cy="846534"/>
            <a:chOff x="2252646" y="4929198"/>
            <a:chExt cx="1357322" cy="1128719"/>
          </a:xfrm>
        </p:grpSpPr>
        <p:pic>
          <p:nvPicPr>
            <p:cNvPr id="21557" name="Picture 213" descr="C:\Users\Andrea\Pictures\Galería multimedia de Microsoft\j0296945.gif"/>
            <p:cNvPicPr>
              <a:picLocks noChangeAspect="1" noChangeArrowheads="1" noCrop="1"/>
            </p:cNvPicPr>
            <p:nvPr/>
          </p:nvPicPr>
          <p:blipFill>
            <a:blip r:embed="rId7">
              <a:extLst>
                <a:ext uri="{28A0092B-C50C-407E-A947-70E740481C1C}">
                  <a14:useLocalDpi xmlns:a14="http://schemas.microsoft.com/office/drawing/2010/main" xmlns="" val="0"/>
                </a:ext>
              </a:extLst>
            </a:blip>
            <a:srcRect/>
            <a:stretch>
              <a:fillRect/>
            </a:stretch>
          </p:blipFill>
          <p:spPr bwMode="auto">
            <a:xfrm>
              <a:off x="2447589" y="5143512"/>
              <a:ext cx="1162379" cy="914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4" name="203 Imagen" descr="LogoIris5.2New.png"/>
            <p:cNvPicPr>
              <a:picLocks noChangeAspect="1"/>
            </p:cNvPicPr>
            <p:nvPr/>
          </p:nvPicPr>
          <p:blipFill>
            <a:blip r:embed="rId8" cstate="print"/>
            <a:stretch>
              <a:fillRect/>
            </a:stretch>
          </p:blipFill>
          <p:spPr>
            <a:xfrm>
              <a:off x="2671748" y="5395923"/>
              <a:ext cx="126262" cy="166691"/>
            </a:xfrm>
            <a:prstGeom prst="rect">
              <a:avLst/>
            </a:prstGeom>
            <a:solidFill>
              <a:schemeClr val="bg1"/>
            </a:solidFill>
            <a:scene3d>
              <a:camera prst="isometricOffAxis1Right"/>
              <a:lightRig rig="threePt" dir="t"/>
            </a:scene3d>
          </p:spPr>
        </p:pic>
        <p:pic>
          <p:nvPicPr>
            <p:cNvPr id="21559" name="Picture 234" descr="C:\Users\Andrea\AppData\Local\Microsoft\Windows\Temporary Internet Files\Content.IE5\TU9Q69J5\MCj04338010000[1].png"/>
            <p:cNvPicPr>
              <a:picLocks noChangeAspect="1" noChangeArrowheads="1"/>
            </p:cNvPicPr>
            <p:nvPr/>
          </p:nvPicPr>
          <p:blipFill>
            <a:blip r:embed="rId9" cstate="email">
              <a:extLst>
                <a:ext uri="{28A0092B-C50C-407E-A947-70E740481C1C}">
                  <a14:useLocalDpi xmlns:a14="http://schemas.microsoft.com/office/drawing/2010/main" xmlns="" val="0"/>
                </a:ext>
              </a:extLst>
            </a:blip>
            <a:srcRect/>
            <a:stretch>
              <a:fillRect/>
            </a:stretch>
          </p:blipFill>
          <p:spPr bwMode="auto">
            <a:xfrm>
              <a:off x="2252646" y="4929198"/>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5" name="213 Grupo"/>
          <p:cNvGrpSpPr>
            <a:grpSpLocks/>
          </p:cNvGrpSpPr>
          <p:nvPr/>
        </p:nvGrpSpPr>
        <p:grpSpPr bwMode="auto">
          <a:xfrm>
            <a:off x="3957639" y="4554141"/>
            <a:ext cx="1016794" cy="846534"/>
            <a:chOff x="3752844" y="4929198"/>
            <a:chExt cx="1356055" cy="1128719"/>
          </a:xfrm>
        </p:grpSpPr>
        <p:pic>
          <p:nvPicPr>
            <p:cNvPr id="21554" name="Picture 213" descr="C:\Users\Andrea\Pictures\Galería multimedia de Microsoft\j0296945.gif"/>
            <p:cNvPicPr>
              <a:picLocks noChangeAspect="1" noChangeArrowheads="1" noCrop="1"/>
            </p:cNvPicPr>
            <p:nvPr/>
          </p:nvPicPr>
          <p:blipFill>
            <a:blip r:embed="rId7">
              <a:extLst>
                <a:ext uri="{28A0092B-C50C-407E-A947-70E740481C1C}">
                  <a14:useLocalDpi xmlns:a14="http://schemas.microsoft.com/office/drawing/2010/main" xmlns="" val="0"/>
                </a:ext>
              </a:extLst>
            </a:blip>
            <a:srcRect/>
            <a:stretch>
              <a:fillRect/>
            </a:stretch>
          </p:blipFill>
          <p:spPr bwMode="auto">
            <a:xfrm>
              <a:off x="3946520" y="5143512"/>
              <a:ext cx="1162379" cy="914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6" name="205 Imagen" descr="LogoIris5.2New.png"/>
            <p:cNvPicPr>
              <a:picLocks noChangeAspect="1"/>
            </p:cNvPicPr>
            <p:nvPr/>
          </p:nvPicPr>
          <p:blipFill>
            <a:blip r:embed="rId8" cstate="print"/>
            <a:stretch>
              <a:fillRect/>
            </a:stretch>
          </p:blipFill>
          <p:spPr>
            <a:xfrm>
              <a:off x="4170679" y="5395923"/>
              <a:ext cx="126262" cy="166691"/>
            </a:xfrm>
            <a:prstGeom prst="rect">
              <a:avLst/>
            </a:prstGeom>
            <a:solidFill>
              <a:schemeClr val="bg1"/>
            </a:solidFill>
            <a:scene3d>
              <a:camera prst="isometricOffAxis1Right"/>
              <a:lightRig rig="threePt" dir="t"/>
            </a:scene3d>
          </p:spPr>
        </p:pic>
        <p:pic>
          <p:nvPicPr>
            <p:cNvPr id="21556" name="Picture 234" descr="C:\Users\Andrea\AppData\Local\Microsoft\Windows\Temporary Internet Files\Content.IE5\TU9Q69J5\MCj04338010000[1].png"/>
            <p:cNvPicPr>
              <a:picLocks noChangeAspect="1" noChangeArrowheads="1"/>
            </p:cNvPicPr>
            <p:nvPr/>
          </p:nvPicPr>
          <p:blipFill>
            <a:blip r:embed="rId9" cstate="email">
              <a:extLst>
                <a:ext uri="{28A0092B-C50C-407E-A947-70E740481C1C}">
                  <a14:useLocalDpi xmlns:a14="http://schemas.microsoft.com/office/drawing/2010/main" xmlns="" val="0"/>
                </a:ext>
              </a:extLst>
            </a:blip>
            <a:srcRect/>
            <a:stretch>
              <a:fillRect/>
            </a:stretch>
          </p:blipFill>
          <p:spPr bwMode="auto">
            <a:xfrm>
              <a:off x="3752844" y="4929198"/>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209" name="Picture 234" descr="C:\Users\Andrea\AppData\Local\Microsoft\Windows\Temporary Internet Files\Content.IE5\TU9Q69J5\MCj04338010000[1].png"/>
          <p:cNvPicPr>
            <a:picLocks noChangeAspect="1" noChangeArrowheads="1"/>
          </p:cNvPicPr>
          <p:nvPr/>
        </p:nvPicPr>
        <p:blipFill>
          <a:blip r:embed="rId9" cstate="email">
            <a:extLst>
              <a:ext uri="{28A0092B-C50C-407E-A947-70E740481C1C}">
                <a14:useLocalDpi xmlns:a14="http://schemas.microsoft.com/office/drawing/2010/main" xmlns="" val="0"/>
              </a:ext>
            </a:extLst>
          </a:blip>
          <a:srcRect/>
          <a:stretch>
            <a:fillRect/>
          </a:stretch>
        </p:blipFill>
        <p:spPr bwMode="auto">
          <a:xfrm>
            <a:off x="5886450" y="3964781"/>
            <a:ext cx="428625" cy="428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 name="Rectangle 2"/>
          <p:cNvSpPr txBox="1">
            <a:spLocks noChangeArrowheads="1"/>
          </p:cNvSpPr>
          <p:nvPr/>
        </p:nvSpPr>
        <p:spPr bwMode="auto">
          <a:xfrm>
            <a:off x="1371600" y="971551"/>
            <a:ext cx="6343650" cy="422672"/>
          </a:xfrm>
          <a:prstGeom prst="rect">
            <a:avLst/>
          </a:prstGeom>
          <a:noFill/>
          <a:ln w="9525">
            <a:noFill/>
            <a:miter lim="800000"/>
            <a:headEnd/>
            <a:tailEnd/>
          </a:ln>
          <a:effectLst/>
        </p:spPr>
        <p:txBody>
          <a:bodyPr/>
          <a:lstStyle/>
          <a:p>
            <a:pPr marL="257175" indent="-257175" algn="ctr">
              <a:spcBef>
                <a:spcPct val="20000"/>
              </a:spcBef>
              <a:buClr>
                <a:schemeClr val="hlink"/>
              </a:buClr>
              <a:defRPr/>
            </a:pPr>
            <a:r>
              <a:rPr lang="en-US" sz="2400" kern="0" dirty="0">
                <a:solidFill>
                  <a:schemeClr val="bg1"/>
                </a:solidFill>
              </a:rPr>
              <a:t>PROCESO MISIONAL</a:t>
            </a:r>
          </a:p>
        </p:txBody>
      </p:sp>
      <p:sp>
        <p:nvSpPr>
          <p:cNvPr id="43" name="Rectángulo 42"/>
          <p:cNvSpPr>
            <a:spLocks noChangeArrowheads="1"/>
          </p:cNvSpPr>
          <p:nvPr/>
        </p:nvSpPr>
        <p:spPr bwMode="auto">
          <a:xfrm>
            <a:off x="2293434" y="458606"/>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smtClean="0">
                <a:solidFill>
                  <a:srgbClr val="002D56"/>
                </a:solidFill>
                <a:latin typeface="HelveticaNeueLT Com 55 Roman" panose="020B0804020202020204" pitchFamily="34" charset="0"/>
                <a:ea typeface="+mj-ea"/>
                <a:cs typeface="+mj-cs"/>
              </a:rPr>
              <a:t>Un Proceso Misional</a:t>
            </a:r>
            <a:endParaRPr lang="es-CO" altLang="es-MX" sz="3000" b="1" dirty="0">
              <a:solidFill>
                <a:srgbClr val="002D56"/>
              </a:solidFill>
              <a:latin typeface="HelveticaNeueLT Com 55 Roman" panose="020B0804020202020204" pitchFamily="34" charset="0"/>
              <a:ea typeface="+mj-ea"/>
              <a:cs typeface="+mj-cs"/>
            </a:endParaRPr>
          </a:p>
        </p:txBody>
      </p:sp>
    </p:spTree>
    <p:extLst>
      <p:ext uri="{BB962C8B-B14F-4D97-AF65-F5344CB8AC3E}">
        <p14:creationId xmlns:p14="http://schemas.microsoft.com/office/powerpoint/2010/main" xmlns="" val="2643814196"/>
      </p:ext>
    </p:extLst>
  </p:cSld>
  <p:clrMapOvr>
    <a:masterClrMapping/>
  </p:clrMapOvr>
  <p:transition spd="slow" advClick="0">
    <p:plu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2194"/>
                                        </p:tgtEl>
                                        <p:attrNameLst>
                                          <p:attrName>style.visibility</p:attrName>
                                        </p:attrNameLst>
                                      </p:cBhvr>
                                      <p:to>
                                        <p:strVal val="visible"/>
                                      </p:to>
                                    </p:set>
                                    <p:animEffect transition="in" filter="slide(fromBottom)">
                                      <p:cBhvr>
                                        <p:cTn id="7" dur="2000"/>
                                        <p:tgtEl>
                                          <p:spTgt spid="2194"/>
                                        </p:tgtEl>
                                      </p:cBhvr>
                                    </p:animEffect>
                                  </p:childTnLst>
                                </p:cTn>
                              </p:par>
                            </p:childTnLst>
                          </p:cTn>
                        </p:par>
                        <p:par>
                          <p:cTn id="8" fill="hold" nodeType="afterGroup">
                            <p:stCondLst>
                              <p:cond delay="2000"/>
                            </p:stCondLst>
                            <p:childTnLst>
                              <p:par>
                                <p:cTn id="9" presetID="12" presetClass="entr" presetSubtype="4" fill="hold" nodeType="afterEffect">
                                  <p:stCondLst>
                                    <p:cond delay="0"/>
                                  </p:stCondLst>
                                  <p:childTnLst>
                                    <p:set>
                                      <p:cBhvr>
                                        <p:cTn id="10" dur="1" fill="hold">
                                          <p:stCondLst>
                                            <p:cond delay="0"/>
                                          </p:stCondLst>
                                        </p:cTn>
                                        <p:tgtEl>
                                          <p:spTgt spid="2153"/>
                                        </p:tgtEl>
                                        <p:attrNameLst>
                                          <p:attrName>style.visibility</p:attrName>
                                        </p:attrNameLst>
                                      </p:cBhvr>
                                      <p:to>
                                        <p:strVal val="visible"/>
                                      </p:to>
                                    </p:set>
                                    <p:animEffect transition="in" filter="slide(fromBottom)">
                                      <p:cBhvr>
                                        <p:cTn id="11" dur="2000"/>
                                        <p:tgtEl>
                                          <p:spTgt spid="2153"/>
                                        </p:tgtEl>
                                      </p:cBhvr>
                                    </p:animEffect>
                                  </p:childTnLst>
                                </p:cTn>
                              </p:par>
                            </p:childTnLst>
                          </p:cTn>
                        </p:par>
                        <p:par>
                          <p:cTn id="12" fill="hold" nodeType="afterGroup">
                            <p:stCondLst>
                              <p:cond delay="4000"/>
                            </p:stCondLst>
                            <p:childTnLst>
                              <p:par>
                                <p:cTn id="13" presetID="47" presetClass="entr" presetSubtype="0" fill="hold" nodeType="afterEffect">
                                  <p:stCondLst>
                                    <p:cond delay="0"/>
                                  </p:stCondLst>
                                  <p:childTnLst>
                                    <p:set>
                                      <p:cBhvr>
                                        <p:cTn id="14" dur="1" fill="hold">
                                          <p:stCondLst>
                                            <p:cond delay="0"/>
                                          </p:stCondLst>
                                        </p:cTn>
                                        <p:tgtEl>
                                          <p:spTgt spid="2052"/>
                                        </p:tgtEl>
                                        <p:attrNameLst>
                                          <p:attrName>style.visibility</p:attrName>
                                        </p:attrNameLst>
                                      </p:cBhvr>
                                      <p:to>
                                        <p:strVal val="visible"/>
                                      </p:to>
                                    </p:set>
                                    <p:animEffect transition="in" filter="fade">
                                      <p:cBhvr>
                                        <p:cTn id="15" dur="2000"/>
                                        <p:tgtEl>
                                          <p:spTgt spid="2052"/>
                                        </p:tgtEl>
                                      </p:cBhvr>
                                    </p:animEffect>
                                    <p:anim calcmode="lin" valueType="num">
                                      <p:cBhvr>
                                        <p:cTn id="16" dur="2000" fill="hold"/>
                                        <p:tgtEl>
                                          <p:spTgt spid="2052"/>
                                        </p:tgtEl>
                                        <p:attrNameLst>
                                          <p:attrName>ppt_x</p:attrName>
                                        </p:attrNameLst>
                                      </p:cBhvr>
                                      <p:tavLst>
                                        <p:tav tm="0">
                                          <p:val>
                                            <p:strVal val="#ppt_x"/>
                                          </p:val>
                                        </p:tav>
                                        <p:tav tm="100000">
                                          <p:val>
                                            <p:strVal val="#ppt_x"/>
                                          </p:val>
                                        </p:tav>
                                      </p:tavLst>
                                    </p:anim>
                                    <p:anim calcmode="lin" valueType="num">
                                      <p:cBhvr>
                                        <p:cTn id="17" dur="2000" fill="hold"/>
                                        <p:tgtEl>
                                          <p:spTgt spid="2052"/>
                                        </p:tgtEl>
                                        <p:attrNameLst>
                                          <p:attrName>ppt_y</p:attrName>
                                        </p:attrNameLst>
                                      </p:cBhvr>
                                      <p:tavLst>
                                        <p:tav tm="0">
                                          <p:val>
                                            <p:strVal val="#ppt_y-.1"/>
                                          </p:val>
                                        </p:tav>
                                        <p:tav tm="100000">
                                          <p:val>
                                            <p:strVal val="#ppt_y"/>
                                          </p:val>
                                        </p:tav>
                                      </p:tavLst>
                                    </p:anim>
                                  </p:childTnLst>
                                </p:cTn>
                              </p:par>
                            </p:childTnLst>
                          </p:cTn>
                        </p:par>
                        <p:par>
                          <p:cTn id="18" fill="hold" nodeType="afterGroup">
                            <p:stCondLst>
                              <p:cond delay="6000"/>
                            </p:stCondLst>
                            <p:childTnLst>
                              <p:par>
                                <p:cTn id="19" presetID="35" presetClass="entr" presetSubtype="0" fill="hold" nodeType="afterEffect">
                                  <p:stCondLst>
                                    <p:cond delay="0"/>
                                  </p:stCondLst>
                                  <p:childTnLst>
                                    <p:set>
                                      <p:cBhvr>
                                        <p:cTn id="20" dur="1" fill="hold">
                                          <p:stCondLst>
                                            <p:cond delay="0"/>
                                          </p:stCondLst>
                                        </p:cTn>
                                        <p:tgtEl>
                                          <p:spTgt spid="2260"/>
                                        </p:tgtEl>
                                        <p:attrNameLst>
                                          <p:attrName>style.visibility</p:attrName>
                                        </p:attrNameLst>
                                      </p:cBhvr>
                                      <p:to>
                                        <p:strVal val="visible"/>
                                      </p:to>
                                    </p:set>
                                    <p:animEffect transition="in" filter="fade">
                                      <p:cBhvr>
                                        <p:cTn id="21" dur="2000"/>
                                        <p:tgtEl>
                                          <p:spTgt spid="2260"/>
                                        </p:tgtEl>
                                      </p:cBhvr>
                                    </p:animEffect>
                                    <p:anim calcmode="lin" valueType="num">
                                      <p:cBhvr>
                                        <p:cTn id="22" dur="2000" fill="hold"/>
                                        <p:tgtEl>
                                          <p:spTgt spid="2260"/>
                                        </p:tgtEl>
                                        <p:attrNameLst>
                                          <p:attrName>style.rotation</p:attrName>
                                        </p:attrNameLst>
                                      </p:cBhvr>
                                      <p:tavLst>
                                        <p:tav tm="0">
                                          <p:val>
                                            <p:fltVal val="720"/>
                                          </p:val>
                                        </p:tav>
                                        <p:tav tm="100000">
                                          <p:val>
                                            <p:fltVal val="0"/>
                                          </p:val>
                                        </p:tav>
                                      </p:tavLst>
                                    </p:anim>
                                    <p:anim calcmode="lin" valueType="num">
                                      <p:cBhvr>
                                        <p:cTn id="23" dur="2000" fill="hold"/>
                                        <p:tgtEl>
                                          <p:spTgt spid="2260"/>
                                        </p:tgtEl>
                                        <p:attrNameLst>
                                          <p:attrName>ppt_h</p:attrName>
                                        </p:attrNameLst>
                                      </p:cBhvr>
                                      <p:tavLst>
                                        <p:tav tm="0">
                                          <p:val>
                                            <p:fltVal val="0"/>
                                          </p:val>
                                        </p:tav>
                                        <p:tav tm="100000">
                                          <p:val>
                                            <p:strVal val="#ppt_h"/>
                                          </p:val>
                                        </p:tav>
                                      </p:tavLst>
                                    </p:anim>
                                    <p:anim calcmode="lin" valueType="num">
                                      <p:cBhvr>
                                        <p:cTn id="24" dur="2000" fill="hold"/>
                                        <p:tgtEl>
                                          <p:spTgt spid="2260"/>
                                        </p:tgtEl>
                                        <p:attrNameLst>
                                          <p:attrName>ppt_w</p:attrName>
                                        </p:attrNameLst>
                                      </p:cBhvr>
                                      <p:tavLst>
                                        <p:tav tm="0">
                                          <p:val>
                                            <p:fltVal val="0"/>
                                          </p:val>
                                        </p:tav>
                                        <p:tav tm="100000">
                                          <p:val>
                                            <p:strVal val="#ppt_w"/>
                                          </p:val>
                                        </p:tav>
                                      </p:tavLst>
                                    </p:anim>
                                  </p:childTnLst>
                                </p:cTn>
                              </p:par>
                              <p:par>
                                <p:cTn id="25" presetID="35" presetClass="entr" presetSubtype="0" fill="hold" nodeType="withEffect">
                                  <p:stCondLst>
                                    <p:cond delay="0"/>
                                  </p:stCondLst>
                                  <p:childTnLst>
                                    <p:set>
                                      <p:cBhvr>
                                        <p:cTn id="26" dur="1" fill="hold">
                                          <p:stCondLst>
                                            <p:cond delay="0"/>
                                          </p:stCondLst>
                                        </p:cTn>
                                        <p:tgtEl>
                                          <p:spTgt spid="185"/>
                                        </p:tgtEl>
                                        <p:attrNameLst>
                                          <p:attrName>style.visibility</p:attrName>
                                        </p:attrNameLst>
                                      </p:cBhvr>
                                      <p:to>
                                        <p:strVal val="visible"/>
                                      </p:to>
                                    </p:set>
                                    <p:animEffect transition="in" filter="fade">
                                      <p:cBhvr>
                                        <p:cTn id="27" dur="2000"/>
                                        <p:tgtEl>
                                          <p:spTgt spid="185"/>
                                        </p:tgtEl>
                                      </p:cBhvr>
                                    </p:animEffect>
                                    <p:anim calcmode="lin" valueType="num">
                                      <p:cBhvr>
                                        <p:cTn id="28" dur="2000" fill="hold"/>
                                        <p:tgtEl>
                                          <p:spTgt spid="185"/>
                                        </p:tgtEl>
                                        <p:attrNameLst>
                                          <p:attrName>style.rotation</p:attrName>
                                        </p:attrNameLst>
                                      </p:cBhvr>
                                      <p:tavLst>
                                        <p:tav tm="0">
                                          <p:val>
                                            <p:fltVal val="720"/>
                                          </p:val>
                                        </p:tav>
                                        <p:tav tm="100000">
                                          <p:val>
                                            <p:fltVal val="0"/>
                                          </p:val>
                                        </p:tav>
                                      </p:tavLst>
                                    </p:anim>
                                    <p:anim calcmode="lin" valueType="num">
                                      <p:cBhvr>
                                        <p:cTn id="29" dur="2000" fill="hold"/>
                                        <p:tgtEl>
                                          <p:spTgt spid="185"/>
                                        </p:tgtEl>
                                        <p:attrNameLst>
                                          <p:attrName>ppt_h</p:attrName>
                                        </p:attrNameLst>
                                      </p:cBhvr>
                                      <p:tavLst>
                                        <p:tav tm="0">
                                          <p:val>
                                            <p:fltVal val="0"/>
                                          </p:val>
                                        </p:tav>
                                        <p:tav tm="100000">
                                          <p:val>
                                            <p:strVal val="#ppt_h"/>
                                          </p:val>
                                        </p:tav>
                                      </p:tavLst>
                                    </p:anim>
                                    <p:anim calcmode="lin" valueType="num">
                                      <p:cBhvr>
                                        <p:cTn id="30" dur="2000" fill="hold"/>
                                        <p:tgtEl>
                                          <p:spTgt spid="185"/>
                                        </p:tgtEl>
                                        <p:attrNameLst>
                                          <p:attrName>ppt_w</p:attrName>
                                        </p:attrNameLst>
                                      </p:cBhvr>
                                      <p:tavLst>
                                        <p:tav tm="0">
                                          <p:val>
                                            <p:fltVal val="0"/>
                                          </p:val>
                                        </p:tav>
                                        <p:tav tm="100000">
                                          <p:val>
                                            <p:strVal val="#ppt_w"/>
                                          </p:val>
                                        </p:tav>
                                      </p:tavLst>
                                    </p:anim>
                                  </p:childTnLst>
                                </p:cTn>
                              </p:par>
                              <p:par>
                                <p:cTn id="31" presetID="35" presetClass="entr" presetSubtype="0" fill="hold" nodeType="withEffect">
                                  <p:stCondLst>
                                    <p:cond delay="0"/>
                                  </p:stCondLst>
                                  <p:childTnLst>
                                    <p:set>
                                      <p:cBhvr>
                                        <p:cTn id="32" dur="1" fill="hold">
                                          <p:stCondLst>
                                            <p:cond delay="0"/>
                                          </p:stCondLst>
                                        </p:cTn>
                                        <p:tgtEl>
                                          <p:spTgt spid="187"/>
                                        </p:tgtEl>
                                        <p:attrNameLst>
                                          <p:attrName>style.visibility</p:attrName>
                                        </p:attrNameLst>
                                      </p:cBhvr>
                                      <p:to>
                                        <p:strVal val="visible"/>
                                      </p:to>
                                    </p:set>
                                    <p:animEffect transition="in" filter="fade">
                                      <p:cBhvr>
                                        <p:cTn id="33" dur="2000"/>
                                        <p:tgtEl>
                                          <p:spTgt spid="187"/>
                                        </p:tgtEl>
                                      </p:cBhvr>
                                    </p:animEffect>
                                    <p:anim calcmode="lin" valueType="num">
                                      <p:cBhvr>
                                        <p:cTn id="34" dur="2000" fill="hold"/>
                                        <p:tgtEl>
                                          <p:spTgt spid="187"/>
                                        </p:tgtEl>
                                        <p:attrNameLst>
                                          <p:attrName>style.rotation</p:attrName>
                                        </p:attrNameLst>
                                      </p:cBhvr>
                                      <p:tavLst>
                                        <p:tav tm="0">
                                          <p:val>
                                            <p:fltVal val="720"/>
                                          </p:val>
                                        </p:tav>
                                        <p:tav tm="100000">
                                          <p:val>
                                            <p:fltVal val="0"/>
                                          </p:val>
                                        </p:tav>
                                      </p:tavLst>
                                    </p:anim>
                                    <p:anim calcmode="lin" valueType="num">
                                      <p:cBhvr>
                                        <p:cTn id="35" dur="2000" fill="hold"/>
                                        <p:tgtEl>
                                          <p:spTgt spid="187"/>
                                        </p:tgtEl>
                                        <p:attrNameLst>
                                          <p:attrName>ppt_h</p:attrName>
                                        </p:attrNameLst>
                                      </p:cBhvr>
                                      <p:tavLst>
                                        <p:tav tm="0">
                                          <p:val>
                                            <p:fltVal val="0"/>
                                          </p:val>
                                        </p:tav>
                                        <p:tav tm="100000">
                                          <p:val>
                                            <p:strVal val="#ppt_h"/>
                                          </p:val>
                                        </p:tav>
                                      </p:tavLst>
                                    </p:anim>
                                    <p:anim calcmode="lin" valueType="num">
                                      <p:cBhvr>
                                        <p:cTn id="36" dur="2000" fill="hold"/>
                                        <p:tgtEl>
                                          <p:spTgt spid="187"/>
                                        </p:tgtEl>
                                        <p:attrNameLst>
                                          <p:attrName>ppt_w</p:attrName>
                                        </p:attrNameLst>
                                      </p:cBhvr>
                                      <p:tavLst>
                                        <p:tav tm="0">
                                          <p:val>
                                            <p:fltVal val="0"/>
                                          </p:val>
                                        </p:tav>
                                        <p:tav tm="100000">
                                          <p:val>
                                            <p:strVal val="#ppt_w"/>
                                          </p:val>
                                        </p:tav>
                                      </p:tavLst>
                                    </p:anim>
                                  </p:childTnLst>
                                </p:cTn>
                              </p:par>
                              <p:par>
                                <p:cTn id="37" presetID="35" presetClass="entr" presetSubtype="0" fill="hold" nodeType="withEffect">
                                  <p:stCondLst>
                                    <p:cond delay="0"/>
                                  </p:stCondLst>
                                  <p:childTnLst>
                                    <p:set>
                                      <p:cBhvr>
                                        <p:cTn id="38" dur="1" fill="hold">
                                          <p:stCondLst>
                                            <p:cond delay="0"/>
                                          </p:stCondLst>
                                        </p:cTn>
                                        <p:tgtEl>
                                          <p:spTgt spid="183"/>
                                        </p:tgtEl>
                                        <p:attrNameLst>
                                          <p:attrName>style.visibility</p:attrName>
                                        </p:attrNameLst>
                                      </p:cBhvr>
                                      <p:to>
                                        <p:strVal val="visible"/>
                                      </p:to>
                                    </p:set>
                                    <p:animEffect transition="in" filter="fade">
                                      <p:cBhvr>
                                        <p:cTn id="39" dur="2000"/>
                                        <p:tgtEl>
                                          <p:spTgt spid="183"/>
                                        </p:tgtEl>
                                      </p:cBhvr>
                                    </p:animEffect>
                                    <p:anim calcmode="lin" valueType="num">
                                      <p:cBhvr>
                                        <p:cTn id="40" dur="2000" fill="hold"/>
                                        <p:tgtEl>
                                          <p:spTgt spid="183"/>
                                        </p:tgtEl>
                                        <p:attrNameLst>
                                          <p:attrName>style.rotation</p:attrName>
                                        </p:attrNameLst>
                                      </p:cBhvr>
                                      <p:tavLst>
                                        <p:tav tm="0">
                                          <p:val>
                                            <p:fltVal val="720"/>
                                          </p:val>
                                        </p:tav>
                                        <p:tav tm="100000">
                                          <p:val>
                                            <p:fltVal val="0"/>
                                          </p:val>
                                        </p:tav>
                                      </p:tavLst>
                                    </p:anim>
                                    <p:anim calcmode="lin" valueType="num">
                                      <p:cBhvr>
                                        <p:cTn id="41" dur="2000" fill="hold"/>
                                        <p:tgtEl>
                                          <p:spTgt spid="183"/>
                                        </p:tgtEl>
                                        <p:attrNameLst>
                                          <p:attrName>ppt_h</p:attrName>
                                        </p:attrNameLst>
                                      </p:cBhvr>
                                      <p:tavLst>
                                        <p:tav tm="0">
                                          <p:val>
                                            <p:fltVal val="0"/>
                                          </p:val>
                                        </p:tav>
                                        <p:tav tm="100000">
                                          <p:val>
                                            <p:strVal val="#ppt_h"/>
                                          </p:val>
                                        </p:tav>
                                      </p:tavLst>
                                    </p:anim>
                                    <p:anim calcmode="lin" valueType="num">
                                      <p:cBhvr>
                                        <p:cTn id="42" dur="2000" fill="hold"/>
                                        <p:tgtEl>
                                          <p:spTgt spid="183"/>
                                        </p:tgtEl>
                                        <p:attrNameLst>
                                          <p:attrName>ppt_w</p:attrName>
                                        </p:attrNameLst>
                                      </p:cBhvr>
                                      <p:tavLst>
                                        <p:tav tm="0">
                                          <p:val>
                                            <p:fltVal val="0"/>
                                          </p:val>
                                        </p:tav>
                                        <p:tav tm="100000">
                                          <p:val>
                                            <p:strVal val="#ppt_w"/>
                                          </p:val>
                                        </p:tav>
                                      </p:tavLst>
                                    </p:anim>
                                  </p:childTnLst>
                                </p:cTn>
                              </p:par>
                            </p:childTnLst>
                          </p:cTn>
                        </p:par>
                        <p:par>
                          <p:cTn id="43" fill="hold" nodeType="afterGroup">
                            <p:stCondLst>
                              <p:cond delay="8000"/>
                            </p:stCondLst>
                            <p:childTnLst>
                              <p:par>
                                <p:cTn id="44" presetID="26" presetClass="entr" presetSubtype="0" fill="hold" nodeType="afterEffect">
                                  <p:stCondLst>
                                    <p:cond delay="0"/>
                                  </p:stCondLst>
                                  <p:childTnLst>
                                    <p:set>
                                      <p:cBhvr>
                                        <p:cTn id="45" dur="1" fill="hold">
                                          <p:stCondLst>
                                            <p:cond delay="0"/>
                                          </p:stCondLst>
                                        </p:cTn>
                                        <p:tgtEl>
                                          <p:spTgt spid="2270"/>
                                        </p:tgtEl>
                                        <p:attrNameLst>
                                          <p:attrName>style.visibility</p:attrName>
                                        </p:attrNameLst>
                                      </p:cBhvr>
                                      <p:to>
                                        <p:strVal val="visible"/>
                                      </p:to>
                                    </p:set>
                                    <p:animEffect transition="in" filter="wipe(down)">
                                      <p:cBhvr>
                                        <p:cTn id="46" dur="580">
                                          <p:stCondLst>
                                            <p:cond delay="0"/>
                                          </p:stCondLst>
                                        </p:cTn>
                                        <p:tgtEl>
                                          <p:spTgt spid="2270"/>
                                        </p:tgtEl>
                                      </p:cBhvr>
                                    </p:animEffect>
                                    <p:anim calcmode="lin" valueType="num">
                                      <p:cBhvr>
                                        <p:cTn id="47" dur="1822" tmFilter="0,0; 0.14,0.36; 0.43,0.73; 0.71,0.91; 1.0,1.0">
                                          <p:stCondLst>
                                            <p:cond delay="0"/>
                                          </p:stCondLst>
                                        </p:cTn>
                                        <p:tgtEl>
                                          <p:spTgt spid="2270"/>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2270"/>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2270"/>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2270"/>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2270"/>
                                        </p:tgtEl>
                                        <p:attrNameLst>
                                          <p:attrName>ppt_y</p:attrName>
                                        </p:attrNameLst>
                                      </p:cBhvr>
                                      <p:tavLst>
                                        <p:tav tm="0" fmla="#ppt_y-sin(pi*$)/81">
                                          <p:val>
                                            <p:fltVal val="0"/>
                                          </p:val>
                                        </p:tav>
                                        <p:tav tm="100000">
                                          <p:val>
                                            <p:fltVal val="1"/>
                                          </p:val>
                                        </p:tav>
                                      </p:tavLst>
                                    </p:anim>
                                    <p:animScale>
                                      <p:cBhvr>
                                        <p:cTn id="52" dur="26">
                                          <p:stCondLst>
                                            <p:cond delay="650"/>
                                          </p:stCondLst>
                                        </p:cTn>
                                        <p:tgtEl>
                                          <p:spTgt spid="2270"/>
                                        </p:tgtEl>
                                      </p:cBhvr>
                                      <p:to x="100000" y="60000"/>
                                    </p:animScale>
                                    <p:animScale>
                                      <p:cBhvr>
                                        <p:cTn id="53" dur="166" decel="50000">
                                          <p:stCondLst>
                                            <p:cond delay="676"/>
                                          </p:stCondLst>
                                        </p:cTn>
                                        <p:tgtEl>
                                          <p:spTgt spid="2270"/>
                                        </p:tgtEl>
                                      </p:cBhvr>
                                      <p:to x="100000" y="100000"/>
                                    </p:animScale>
                                    <p:animScale>
                                      <p:cBhvr>
                                        <p:cTn id="54" dur="26">
                                          <p:stCondLst>
                                            <p:cond delay="1312"/>
                                          </p:stCondLst>
                                        </p:cTn>
                                        <p:tgtEl>
                                          <p:spTgt spid="2270"/>
                                        </p:tgtEl>
                                      </p:cBhvr>
                                      <p:to x="100000" y="80000"/>
                                    </p:animScale>
                                    <p:animScale>
                                      <p:cBhvr>
                                        <p:cTn id="55" dur="166" decel="50000">
                                          <p:stCondLst>
                                            <p:cond delay="1338"/>
                                          </p:stCondLst>
                                        </p:cTn>
                                        <p:tgtEl>
                                          <p:spTgt spid="2270"/>
                                        </p:tgtEl>
                                      </p:cBhvr>
                                      <p:to x="100000" y="100000"/>
                                    </p:animScale>
                                    <p:animScale>
                                      <p:cBhvr>
                                        <p:cTn id="56" dur="26">
                                          <p:stCondLst>
                                            <p:cond delay="1642"/>
                                          </p:stCondLst>
                                        </p:cTn>
                                        <p:tgtEl>
                                          <p:spTgt spid="2270"/>
                                        </p:tgtEl>
                                      </p:cBhvr>
                                      <p:to x="100000" y="90000"/>
                                    </p:animScale>
                                    <p:animScale>
                                      <p:cBhvr>
                                        <p:cTn id="57" dur="166" decel="50000">
                                          <p:stCondLst>
                                            <p:cond delay="1668"/>
                                          </p:stCondLst>
                                        </p:cTn>
                                        <p:tgtEl>
                                          <p:spTgt spid="2270"/>
                                        </p:tgtEl>
                                      </p:cBhvr>
                                      <p:to x="100000" y="100000"/>
                                    </p:animScale>
                                    <p:animScale>
                                      <p:cBhvr>
                                        <p:cTn id="58" dur="26">
                                          <p:stCondLst>
                                            <p:cond delay="1808"/>
                                          </p:stCondLst>
                                        </p:cTn>
                                        <p:tgtEl>
                                          <p:spTgt spid="2270"/>
                                        </p:tgtEl>
                                      </p:cBhvr>
                                      <p:to x="100000" y="95000"/>
                                    </p:animScale>
                                    <p:animScale>
                                      <p:cBhvr>
                                        <p:cTn id="59" dur="166" decel="50000">
                                          <p:stCondLst>
                                            <p:cond delay="1834"/>
                                          </p:stCondLst>
                                        </p:cTn>
                                        <p:tgtEl>
                                          <p:spTgt spid="2270"/>
                                        </p:tgtEl>
                                      </p:cBhvr>
                                      <p:to x="100000" y="100000"/>
                                    </p:animScale>
                                  </p:childTnLst>
                                </p:cTn>
                              </p:par>
                              <p:par>
                                <p:cTn id="60" presetID="26" presetClass="entr" presetSubtype="0" fill="hold" nodeType="withEffect">
                                  <p:stCondLst>
                                    <p:cond delay="0"/>
                                  </p:stCondLst>
                                  <p:childTnLst>
                                    <p:set>
                                      <p:cBhvr>
                                        <p:cTn id="61" dur="1" fill="hold">
                                          <p:stCondLst>
                                            <p:cond delay="0"/>
                                          </p:stCondLst>
                                        </p:cTn>
                                        <p:tgtEl>
                                          <p:spTgt spid="186"/>
                                        </p:tgtEl>
                                        <p:attrNameLst>
                                          <p:attrName>style.visibility</p:attrName>
                                        </p:attrNameLst>
                                      </p:cBhvr>
                                      <p:to>
                                        <p:strVal val="visible"/>
                                      </p:to>
                                    </p:set>
                                    <p:animEffect transition="in" filter="wipe(down)">
                                      <p:cBhvr>
                                        <p:cTn id="62" dur="580">
                                          <p:stCondLst>
                                            <p:cond delay="0"/>
                                          </p:stCondLst>
                                        </p:cTn>
                                        <p:tgtEl>
                                          <p:spTgt spid="186"/>
                                        </p:tgtEl>
                                      </p:cBhvr>
                                    </p:animEffect>
                                    <p:anim calcmode="lin" valueType="num">
                                      <p:cBhvr>
                                        <p:cTn id="63"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68" dur="26">
                                          <p:stCondLst>
                                            <p:cond delay="650"/>
                                          </p:stCondLst>
                                        </p:cTn>
                                        <p:tgtEl>
                                          <p:spTgt spid="186"/>
                                        </p:tgtEl>
                                      </p:cBhvr>
                                      <p:to x="100000" y="60000"/>
                                    </p:animScale>
                                    <p:animScale>
                                      <p:cBhvr>
                                        <p:cTn id="69" dur="166" decel="50000">
                                          <p:stCondLst>
                                            <p:cond delay="676"/>
                                          </p:stCondLst>
                                        </p:cTn>
                                        <p:tgtEl>
                                          <p:spTgt spid="186"/>
                                        </p:tgtEl>
                                      </p:cBhvr>
                                      <p:to x="100000" y="100000"/>
                                    </p:animScale>
                                    <p:animScale>
                                      <p:cBhvr>
                                        <p:cTn id="70" dur="26">
                                          <p:stCondLst>
                                            <p:cond delay="1312"/>
                                          </p:stCondLst>
                                        </p:cTn>
                                        <p:tgtEl>
                                          <p:spTgt spid="186"/>
                                        </p:tgtEl>
                                      </p:cBhvr>
                                      <p:to x="100000" y="80000"/>
                                    </p:animScale>
                                    <p:animScale>
                                      <p:cBhvr>
                                        <p:cTn id="71" dur="166" decel="50000">
                                          <p:stCondLst>
                                            <p:cond delay="1338"/>
                                          </p:stCondLst>
                                        </p:cTn>
                                        <p:tgtEl>
                                          <p:spTgt spid="186"/>
                                        </p:tgtEl>
                                      </p:cBhvr>
                                      <p:to x="100000" y="100000"/>
                                    </p:animScale>
                                    <p:animScale>
                                      <p:cBhvr>
                                        <p:cTn id="72" dur="26">
                                          <p:stCondLst>
                                            <p:cond delay="1642"/>
                                          </p:stCondLst>
                                        </p:cTn>
                                        <p:tgtEl>
                                          <p:spTgt spid="186"/>
                                        </p:tgtEl>
                                      </p:cBhvr>
                                      <p:to x="100000" y="90000"/>
                                    </p:animScale>
                                    <p:animScale>
                                      <p:cBhvr>
                                        <p:cTn id="73" dur="166" decel="50000">
                                          <p:stCondLst>
                                            <p:cond delay="1668"/>
                                          </p:stCondLst>
                                        </p:cTn>
                                        <p:tgtEl>
                                          <p:spTgt spid="186"/>
                                        </p:tgtEl>
                                      </p:cBhvr>
                                      <p:to x="100000" y="100000"/>
                                    </p:animScale>
                                    <p:animScale>
                                      <p:cBhvr>
                                        <p:cTn id="74" dur="26">
                                          <p:stCondLst>
                                            <p:cond delay="1808"/>
                                          </p:stCondLst>
                                        </p:cTn>
                                        <p:tgtEl>
                                          <p:spTgt spid="186"/>
                                        </p:tgtEl>
                                      </p:cBhvr>
                                      <p:to x="100000" y="95000"/>
                                    </p:animScale>
                                    <p:animScale>
                                      <p:cBhvr>
                                        <p:cTn id="75" dur="166" decel="50000">
                                          <p:stCondLst>
                                            <p:cond delay="1834"/>
                                          </p:stCondLst>
                                        </p:cTn>
                                        <p:tgtEl>
                                          <p:spTgt spid="186"/>
                                        </p:tgtEl>
                                      </p:cBhvr>
                                      <p:to x="100000" y="100000"/>
                                    </p:animScale>
                                  </p:childTnLst>
                                </p:cTn>
                              </p:par>
                              <p:par>
                                <p:cTn id="76" presetID="26" presetClass="entr" presetSubtype="0" fill="hold" nodeType="withEffect">
                                  <p:stCondLst>
                                    <p:cond delay="0"/>
                                  </p:stCondLst>
                                  <p:childTnLst>
                                    <p:set>
                                      <p:cBhvr>
                                        <p:cTn id="77" dur="1" fill="hold">
                                          <p:stCondLst>
                                            <p:cond delay="0"/>
                                          </p:stCondLst>
                                        </p:cTn>
                                        <p:tgtEl>
                                          <p:spTgt spid="188"/>
                                        </p:tgtEl>
                                        <p:attrNameLst>
                                          <p:attrName>style.visibility</p:attrName>
                                        </p:attrNameLst>
                                      </p:cBhvr>
                                      <p:to>
                                        <p:strVal val="visible"/>
                                      </p:to>
                                    </p:set>
                                    <p:animEffect transition="in" filter="wipe(down)">
                                      <p:cBhvr>
                                        <p:cTn id="78" dur="580">
                                          <p:stCondLst>
                                            <p:cond delay="0"/>
                                          </p:stCondLst>
                                        </p:cTn>
                                        <p:tgtEl>
                                          <p:spTgt spid="188"/>
                                        </p:tgtEl>
                                      </p:cBhvr>
                                    </p:animEffect>
                                    <p:anim calcmode="lin" valueType="num">
                                      <p:cBhvr>
                                        <p:cTn id="79" dur="1822" tmFilter="0,0; 0.14,0.36; 0.43,0.73; 0.71,0.91; 1.0,1.0">
                                          <p:stCondLst>
                                            <p:cond delay="0"/>
                                          </p:stCondLst>
                                        </p:cTn>
                                        <p:tgtEl>
                                          <p:spTgt spid="188"/>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188"/>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188"/>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188"/>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188"/>
                                        </p:tgtEl>
                                        <p:attrNameLst>
                                          <p:attrName>ppt_y</p:attrName>
                                        </p:attrNameLst>
                                      </p:cBhvr>
                                      <p:tavLst>
                                        <p:tav tm="0" fmla="#ppt_y-sin(pi*$)/81">
                                          <p:val>
                                            <p:fltVal val="0"/>
                                          </p:val>
                                        </p:tav>
                                        <p:tav tm="100000">
                                          <p:val>
                                            <p:fltVal val="1"/>
                                          </p:val>
                                        </p:tav>
                                      </p:tavLst>
                                    </p:anim>
                                    <p:animScale>
                                      <p:cBhvr>
                                        <p:cTn id="84" dur="26">
                                          <p:stCondLst>
                                            <p:cond delay="650"/>
                                          </p:stCondLst>
                                        </p:cTn>
                                        <p:tgtEl>
                                          <p:spTgt spid="188"/>
                                        </p:tgtEl>
                                      </p:cBhvr>
                                      <p:to x="100000" y="60000"/>
                                    </p:animScale>
                                    <p:animScale>
                                      <p:cBhvr>
                                        <p:cTn id="85" dur="166" decel="50000">
                                          <p:stCondLst>
                                            <p:cond delay="676"/>
                                          </p:stCondLst>
                                        </p:cTn>
                                        <p:tgtEl>
                                          <p:spTgt spid="188"/>
                                        </p:tgtEl>
                                      </p:cBhvr>
                                      <p:to x="100000" y="100000"/>
                                    </p:animScale>
                                    <p:animScale>
                                      <p:cBhvr>
                                        <p:cTn id="86" dur="26">
                                          <p:stCondLst>
                                            <p:cond delay="1312"/>
                                          </p:stCondLst>
                                        </p:cTn>
                                        <p:tgtEl>
                                          <p:spTgt spid="188"/>
                                        </p:tgtEl>
                                      </p:cBhvr>
                                      <p:to x="100000" y="80000"/>
                                    </p:animScale>
                                    <p:animScale>
                                      <p:cBhvr>
                                        <p:cTn id="87" dur="166" decel="50000">
                                          <p:stCondLst>
                                            <p:cond delay="1338"/>
                                          </p:stCondLst>
                                        </p:cTn>
                                        <p:tgtEl>
                                          <p:spTgt spid="188"/>
                                        </p:tgtEl>
                                      </p:cBhvr>
                                      <p:to x="100000" y="100000"/>
                                    </p:animScale>
                                    <p:animScale>
                                      <p:cBhvr>
                                        <p:cTn id="88" dur="26">
                                          <p:stCondLst>
                                            <p:cond delay="1642"/>
                                          </p:stCondLst>
                                        </p:cTn>
                                        <p:tgtEl>
                                          <p:spTgt spid="188"/>
                                        </p:tgtEl>
                                      </p:cBhvr>
                                      <p:to x="100000" y="90000"/>
                                    </p:animScale>
                                    <p:animScale>
                                      <p:cBhvr>
                                        <p:cTn id="89" dur="166" decel="50000">
                                          <p:stCondLst>
                                            <p:cond delay="1668"/>
                                          </p:stCondLst>
                                        </p:cTn>
                                        <p:tgtEl>
                                          <p:spTgt spid="188"/>
                                        </p:tgtEl>
                                      </p:cBhvr>
                                      <p:to x="100000" y="100000"/>
                                    </p:animScale>
                                    <p:animScale>
                                      <p:cBhvr>
                                        <p:cTn id="90" dur="26">
                                          <p:stCondLst>
                                            <p:cond delay="1808"/>
                                          </p:stCondLst>
                                        </p:cTn>
                                        <p:tgtEl>
                                          <p:spTgt spid="188"/>
                                        </p:tgtEl>
                                      </p:cBhvr>
                                      <p:to x="100000" y="95000"/>
                                    </p:animScale>
                                    <p:animScale>
                                      <p:cBhvr>
                                        <p:cTn id="91" dur="166" decel="50000">
                                          <p:stCondLst>
                                            <p:cond delay="1834"/>
                                          </p:stCondLst>
                                        </p:cTn>
                                        <p:tgtEl>
                                          <p:spTgt spid="188"/>
                                        </p:tgtEl>
                                      </p:cBhvr>
                                      <p:to x="100000" y="100000"/>
                                    </p:animScale>
                                  </p:childTnLst>
                                </p:cTn>
                              </p:par>
                              <p:par>
                                <p:cTn id="92" presetID="26" presetClass="entr" presetSubtype="0" fill="hold" nodeType="withEffect">
                                  <p:stCondLst>
                                    <p:cond delay="0"/>
                                  </p:stCondLst>
                                  <p:childTnLst>
                                    <p:set>
                                      <p:cBhvr>
                                        <p:cTn id="93" dur="1" fill="hold">
                                          <p:stCondLst>
                                            <p:cond delay="0"/>
                                          </p:stCondLst>
                                        </p:cTn>
                                        <p:tgtEl>
                                          <p:spTgt spid="184"/>
                                        </p:tgtEl>
                                        <p:attrNameLst>
                                          <p:attrName>style.visibility</p:attrName>
                                        </p:attrNameLst>
                                      </p:cBhvr>
                                      <p:to>
                                        <p:strVal val="visible"/>
                                      </p:to>
                                    </p:set>
                                    <p:animEffect transition="in" filter="wipe(down)">
                                      <p:cBhvr>
                                        <p:cTn id="94" dur="580">
                                          <p:stCondLst>
                                            <p:cond delay="0"/>
                                          </p:stCondLst>
                                        </p:cTn>
                                        <p:tgtEl>
                                          <p:spTgt spid="184"/>
                                        </p:tgtEl>
                                      </p:cBhvr>
                                    </p:animEffect>
                                    <p:anim calcmode="lin" valueType="num">
                                      <p:cBhvr>
                                        <p:cTn id="95"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100" dur="26">
                                          <p:stCondLst>
                                            <p:cond delay="650"/>
                                          </p:stCondLst>
                                        </p:cTn>
                                        <p:tgtEl>
                                          <p:spTgt spid="184"/>
                                        </p:tgtEl>
                                      </p:cBhvr>
                                      <p:to x="100000" y="60000"/>
                                    </p:animScale>
                                    <p:animScale>
                                      <p:cBhvr>
                                        <p:cTn id="101" dur="166" decel="50000">
                                          <p:stCondLst>
                                            <p:cond delay="676"/>
                                          </p:stCondLst>
                                        </p:cTn>
                                        <p:tgtEl>
                                          <p:spTgt spid="184"/>
                                        </p:tgtEl>
                                      </p:cBhvr>
                                      <p:to x="100000" y="100000"/>
                                    </p:animScale>
                                    <p:animScale>
                                      <p:cBhvr>
                                        <p:cTn id="102" dur="26">
                                          <p:stCondLst>
                                            <p:cond delay="1312"/>
                                          </p:stCondLst>
                                        </p:cTn>
                                        <p:tgtEl>
                                          <p:spTgt spid="184"/>
                                        </p:tgtEl>
                                      </p:cBhvr>
                                      <p:to x="100000" y="80000"/>
                                    </p:animScale>
                                    <p:animScale>
                                      <p:cBhvr>
                                        <p:cTn id="103" dur="166" decel="50000">
                                          <p:stCondLst>
                                            <p:cond delay="1338"/>
                                          </p:stCondLst>
                                        </p:cTn>
                                        <p:tgtEl>
                                          <p:spTgt spid="184"/>
                                        </p:tgtEl>
                                      </p:cBhvr>
                                      <p:to x="100000" y="100000"/>
                                    </p:animScale>
                                    <p:animScale>
                                      <p:cBhvr>
                                        <p:cTn id="104" dur="26">
                                          <p:stCondLst>
                                            <p:cond delay="1642"/>
                                          </p:stCondLst>
                                        </p:cTn>
                                        <p:tgtEl>
                                          <p:spTgt spid="184"/>
                                        </p:tgtEl>
                                      </p:cBhvr>
                                      <p:to x="100000" y="90000"/>
                                    </p:animScale>
                                    <p:animScale>
                                      <p:cBhvr>
                                        <p:cTn id="105" dur="166" decel="50000">
                                          <p:stCondLst>
                                            <p:cond delay="1668"/>
                                          </p:stCondLst>
                                        </p:cTn>
                                        <p:tgtEl>
                                          <p:spTgt spid="184"/>
                                        </p:tgtEl>
                                      </p:cBhvr>
                                      <p:to x="100000" y="100000"/>
                                    </p:animScale>
                                    <p:animScale>
                                      <p:cBhvr>
                                        <p:cTn id="106" dur="26">
                                          <p:stCondLst>
                                            <p:cond delay="1808"/>
                                          </p:stCondLst>
                                        </p:cTn>
                                        <p:tgtEl>
                                          <p:spTgt spid="184"/>
                                        </p:tgtEl>
                                      </p:cBhvr>
                                      <p:to x="100000" y="95000"/>
                                    </p:animScale>
                                    <p:animScale>
                                      <p:cBhvr>
                                        <p:cTn id="107" dur="166" decel="50000">
                                          <p:stCondLst>
                                            <p:cond delay="1834"/>
                                          </p:stCondLst>
                                        </p:cTn>
                                        <p:tgtEl>
                                          <p:spTgt spid="184"/>
                                        </p:tgtEl>
                                      </p:cBhvr>
                                      <p:to x="100000" y="100000"/>
                                    </p:animScale>
                                  </p:childTnLst>
                                </p:cTn>
                              </p:par>
                            </p:childTnLst>
                          </p:cTn>
                        </p:par>
                        <p:par>
                          <p:cTn id="108" fill="hold" nodeType="afterGroup">
                            <p:stCondLst>
                              <p:cond delay="10000"/>
                            </p:stCondLst>
                            <p:childTnLst>
                              <p:par>
                                <p:cTn id="109" presetID="12" presetClass="entr" presetSubtype="4" fill="hold" nodeType="afterEffect">
                                  <p:stCondLst>
                                    <p:cond delay="0"/>
                                  </p:stCondLst>
                                  <p:childTnLst>
                                    <p:set>
                                      <p:cBhvr>
                                        <p:cTn id="110" dur="1" fill="hold">
                                          <p:stCondLst>
                                            <p:cond delay="0"/>
                                          </p:stCondLst>
                                        </p:cTn>
                                        <p:tgtEl>
                                          <p:spTgt spid="2195"/>
                                        </p:tgtEl>
                                        <p:attrNameLst>
                                          <p:attrName>style.visibility</p:attrName>
                                        </p:attrNameLst>
                                      </p:cBhvr>
                                      <p:to>
                                        <p:strVal val="visible"/>
                                      </p:to>
                                    </p:set>
                                    <p:animEffect transition="in" filter="slide(fromBottom)">
                                      <p:cBhvr>
                                        <p:cTn id="111" dur="2000"/>
                                        <p:tgtEl>
                                          <p:spTgt spid="2195"/>
                                        </p:tgtEl>
                                      </p:cBhvr>
                                    </p:animEffect>
                                  </p:childTnLst>
                                </p:cTn>
                              </p:par>
                            </p:childTnLst>
                          </p:cTn>
                        </p:par>
                        <p:par>
                          <p:cTn id="112" fill="hold" nodeType="afterGroup">
                            <p:stCondLst>
                              <p:cond delay="12000"/>
                            </p:stCondLst>
                            <p:childTnLst>
                              <p:par>
                                <p:cTn id="113" presetID="12" presetClass="entr" presetSubtype="4" fill="hold" nodeType="afterEffect">
                                  <p:stCondLst>
                                    <p:cond delay="0"/>
                                  </p:stCondLst>
                                  <p:childTnLst>
                                    <p:set>
                                      <p:cBhvr>
                                        <p:cTn id="114" dur="1" fill="hold">
                                          <p:stCondLst>
                                            <p:cond delay="0"/>
                                          </p:stCondLst>
                                        </p:cTn>
                                        <p:tgtEl>
                                          <p:spTgt spid="2291"/>
                                        </p:tgtEl>
                                        <p:attrNameLst>
                                          <p:attrName>style.visibility</p:attrName>
                                        </p:attrNameLst>
                                      </p:cBhvr>
                                      <p:to>
                                        <p:strVal val="visible"/>
                                      </p:to>
                                    </p:set>
                                    <p:animEffect transition="in" filter="slide(fromBottom)">
                                      <p:cBhvr>
                                        <p:cTn id="115" dur="2000"/>
                                        <p:tgtEl>
                                          <p:spTgt spid="2291"/>
                                        </p:tgtEl>
                                      </p:cBhvr>
                                    </p:animEffect>
                                  </p:childTnLst>
                                </p:cTn>
                              </p:par>
                            </p:childTnLst>
                          </p:cTn>
                        </p:par>
                        <p:par>
                          <p:cTn id="116" fill="hold" nodeType="afterGroup">
                            <p:stCondLst>
                              <p:cond delay="14000"/>
                            </p:stCondLst>
                            <p:childTnLst>
                              <p:par>
                                <p:cTn id="117" presetID="12" presetClass="entr" presetSubtype="4" fill="hold" grpId="0" nodeType="afterEffect">
                                  <p:stCondLst>
                                    <p:cond delay="0"/>
                                  </p:stCondLst>
                                  <p:childTnLst>
                                    <p:set>
                                      <p:cBhvr>
                                        <p:cTn id="118" dur="1" fill="hold">
                                          <p:stCondLst>
                                            <p:cond delay="0"/>
                                          </p:stCondLst>
                                        </p:cTn>
                                        <p:tgtEl>
                                          <p:spTgt spid="2064"/>
                                        </p:tgtEl>
                                        <p:attrNameLst>
                                          <p:attrName>style.visibility</p:attrName>
                                        </p:attrNameLst>
                                      </p:cBhvr>
                                      <p:to>
                                        <p:strVal val="visible"/>
                                      </p:to>
                                    </p:set>
                                    <p:animEffect transition="in" filter="slide(fromBottom)">
                                      <p:cBhvr>
                                        <p:cTn id="119" dur="500"/>
                                        <p:tgtEl>
                                          <p:spTgt spid="2064"/>
                                        </p:tgtEl>
                                      </p:cBhvr>
                                    </p:animEffect>
                                  </p:childTnLst>
                                </p:cTn>
                              </p:par>
                            </p:childTnLst>
                          </p:cTn>
                        </p:par>
                        <p:par>
                          <p:cTn id="120" fill="hold" nodeType="afterGroup">
                            <p:stCondLst>
                              <p:cond delay="14500"/>
                            </p:stCondLst>
                            <p:childTnLst>
                              <p:par>
                                <p:cTn id="121" presetID="47" presetClass="entr" presetSubtype="0" fill="hold" grpId="0" nodeType="afterEffect">
                                  <p:stCondLst>
                                    <p:cond delay="0"/>
                                  </p:stCondLst>
                                  <p:childTnLst>
                                    <p:set>
                                      <p:cBhvr>
                                        <p:cTn id="122" dur="1" fill="hold">
                                          <p:stCondLst>
                                            <p:cond delay="0"/>
                                          </p:stCondLst>
                                        </p:cTn>
                                        <p:tgtEl>
                                          <p:spTgt spid="2065"/>
                                        </p:tgtEl>
                                        <p:attrNameLst>
                                          <p:attrName>style.visibility</p:attrName>
                                        </p:attrNameLst>
                                      </p:cBhvr>
                                      <p:to>
                                        <p:strVal val="visible"/>
                                      </p:to>
                                    </p:set>
                                    <p:animEffect transition="in" filter="fade">
                                      <p:cBhvr>
                                        <p:cTn id="123" dur="2000"/>
                                        <p:tgtEl>
                                          <p:spTgt spid="2065"/>
                                        </p:tgtEl>
                                      </p:cBhvr>
                                    </p:animEffect>
                                    <p:anim calcmode="lin" valueType="num">
                                      <p:cBhvr>
                                        <p:cTn id="124" dur="2000" fill="hold"/>
                                        <p:tgtEl>
                                          <p:spTgt spid="2065"/>
                                        </p:tgtEl>
                                        <p:attrNameLst>
                                          <p:attrName>ppt_x</p:attrName>
                                        </p:attrNameLst>
                                      </p:cBhvr>
                                      <p:tavLst>
                                        <p:tav tm="0">
                                          <p:val>
                                            <p:strVal val="#ppt_x"/>
                                          </p:val>
                                        </p:tav>
                                        <p:tav tm="100000">
                                          <p:val>
                                            <p:strVal val="#ppt_x"/>
                                          </p:val>
                                        </p:tav>
                                      </p:tavLst>
                                    </p:anim>
                                    <p:anim calcmode="lin" valueType="num">
                                      <p:cBhvr>
                                        <p:cTn id="125" dur="2000" fill="hold"/>
                                        <p:tgtEl>
                                          <p:spTgt spid="2065"/>
                                        </p:tgtEl>
                                        <p:attrNameLst>
                                          <p:attrName>ppt_y</p:attrName>
                                        </p:attrNameLst>
                                      </p:cBhvr>
                                      <p:tavLst>
                                        <p:tav tm="0">
                                          <p:val>
                                            <p:strVal val="#ppt_y-.1"/>
                                          </p:val>
                                        </p:tav>
                                        <p:tav tm="100000">
                                          <p:val>
                                            <p:strVal val="#ppt_y"/>
                                          </p:val>
                                        </p:tav>
                                      </p:tavLst>
                                    </p:anim>
                                  </p:childTnLst>
                                </p:cTn>
                              </p:par>
                              <p:par>
                                <p:cTn id="126" presetID="12" presetClass="entr" presetSubtype="4" fill="hold" grpId="0" nodeType="withEffect">
                                  <p:stCondLst>
                                    <p:cond delay="0"/>
                                  </p:stCondLst>
                                  <p:childTnLst>
                                    <p:set>
                                      <p:cBhvr>
                                        <p:cTn id="127" dur="1" fill="hold">
                                          <p:stCondLst>
                                            <p:cond delay="0"/>
                                          </p:stCondLst>
                                        </p:cTn>
                                        <p:tgtEl>
                                          <p:spTgt spid="2061"/>
                                        </p:tgtEl>
                                        <p:attrNameLst>
                                          <p:attrName>style.visibility</p:attrName>
                                        </p:attrNameLst>
                                      </p:cBhvr>
                                      <p:to>
                                        <p:strVal val="visible"/>
                                      </p:to>
                                    </p:set>
                                    <p:animEffect transition="in" filter="slide(fromBottom)">
                                      <p:cBhvr>
                                        <p:cTn id="128" dur="500"/>
                                        <p:tgtEl>
                                          <p:spTgt spid="2061"/>
                                        </p:tgtEl>
                                      </p:cBhvr>
                                    </p:animEffect>
                                  </p:childTnLst>
                                </p:cTn>
                              </p:par>
                            </p:childTnLst>
                          </p:cTn>
                        </p:par>
                        <p:par>
                          <p:cTn id="129" fill="hold" nodeType="afterGroup">
                            <p:stCondLst>
                              <p:cond delay="16500"/>
                            </p:stCondLst>
                            <p:childTnLst>
                              <p:par>
                                <p:cTn id="130" presetID="0" presetClass="path" presetSubtype="0" accel="50000" decel="50000" fill="hold" nodeType="afterEffect">
                                  <p:stCondLst>
                                    <p:cond delay="0"/>
                                  </p:stCondLst>
                                  <p:childTnLst>
                                    <p:animMotion origin="layout" path="M -1.38889E-6 4.81481E-6 L -0.06857 0.2905 " pathEditMode="relative" rAng="0" ptsTypes="AA">
                                      <p:cBhvr>
                                        <p:cTn id="131" dur="2000" fill="hold"/>
                                        <p:tgtEl>
                                          <p:spTgt spid="2270"/>
                                        </p:tgtEl>
                                        <p:attrNameLst>
                                          <p:attrName>ppt_x</p:attrName>
                                          <p:attrName>ppt_y</p:attrName>
                                        </p:attrNameLst>
                                      </p:cBhvr>
                                      <p:rCtr x="-3400" y="14500"/>
                                    </p:animMotion>
                                  </p:childTnLst>
                                </p:cTn>
                              </p:par>
                              <p:par>
                                <p:cTn id="132" presetID="0" presetClass="path" presetSubtype="0" accel="50000" decel="50000" fill="hold" nodeType="withEffect">
                                  <p:stCondLst>
                                    <p:cond delay="0"/>
                                  </p:stCondLst>
                                  <p:childTnLst>
                                    <p:animMotion origin="layout" path="M -1.66667E-6 4.81481E-6 L -0.24791 0.2905 " pathEditMode="relative" rAng="0" ptsTypes="AA">
                                      <p:cBhvr>
                                        <p:cTn id="133" dur="2000" fill="hold"/>
                                        <p:tgtEl>
                                          <p:spTgt spid="186"/>
                                        </p:tgtEl>
                                        <p:attrNameLst>
                                          <p:attrName>ppt_x</p:attrName>
                                          <p:attrName>ppt_y</p:attrName>
                                        </p:attrNameLst>
                                      </p:cBhvr>
                                      <p:rCtr x="-12400" y="14500"/>
                                    </p:animMotion>
                                  </p:childTnLst>
                                </p:cTn>
                              </p:par>
                              <p:par>
                                <p:cTn id="134" presetID="0" presetClass="path" presetSubtype="0" accel="50000" decel="50000" fill="hold" nodeType="withEffect">
                                  <p:stCondLst>
                                    <p:cond delay="0"/>
                                  </p:stCondLst>
                                  <p:childTnLst>
                                    <p:animMotion origin="layout" path="M 8.33333E-7 4.81481E-6 L -0.4276 0.2905 " pathEditMode="relative" rAng="0" ptsTypes="AA">
                                      <p:cBhvr>
                                        <p:cTn id="135" dur="2000" fill="hold"/>
                                        <p:tgtEl>
                                          <p:spTgt spid="188"/>
                                        </p:tgtEl>
                                        <p:attrNameLst>
                                          <p:attrName>ppt_x</p:attrName>
                                          <p:attrName>ppt_y</p:attrName>
                                        </p:attrNameLst>
                                      </p:cBhvr>
                                      <p:rCtr x="-21400" y="14500"/>
                                    </p:animMotion>
                                  </p:childTnLst>
                                </p:cTn>
                              </p:par>
                              <p:par>
                                <p:cTn id="136" presetID="0" presetClass="path" presetSubtype="0" accel="50000" decel="50000" fill="hold" nodeType="withEffect">
                                  <p:stCondLst>
                                    <p:cond delay="0"/>
                                  </p:stCondLst>
                                  <p:childTnLst>
                                    <p:animMotion origin="layout" path="M 3.33333E-6 4.81481E-6 L -0.60729 0.2905 " pathEditMode="relative" rAng="0" ptsTypes="AA">
                                      <p:cBhvr>
                                        <p:cTn id="137" dur="2000" fill="hold"/>
                                        <p:tgtEl>
                                          <p:spTgt spid="184"/>
                                        </p:tgtEl>
                                        <p:attrNameLst>
                                          <p:attrName>ppt_x</p:attrName>
                                          <p:attrName>ppt_y</p:attrName>
                                        </p:attrNameLst>
                                      </p:cBhvr>
                                      <p:rCtr x="-30400" y="14500"/>
                                    </p:animMotion>
                                  </p:childTnLst>
                                </p:cTn>
                              </p:par>
                            </p:childTnLst>
                          </p:cTn>
                        </p:par>
                        <p:par>
                          <p:cTn id="138" fill="hold" nodeType="afterGroup">
                            <p:stCondLst>
                              <p:cond delay="18500"/>
                            </p:stCondLst>
                            <p:childTnLst>
                              <p:par>
                                <p:cTn id="139" presetID="1" presetClass="exit" presetSubtype="0" fill="hold" nodeType="afterEffect">
                                  <p:stCondLst>
                                    <p:cond delay="0"/>
                                  </p:stCondLst>
                                  <p:childTnLst>
                                    <p:set>
                                      <p:cBhvr>
                                        <p:cTn id="140" dur="1" fill="hold">
                                          <p:stCondLst>
                                            <p:cond delay="0"/>
                                          </p:stCondLst>
                                        </p:cTn>
                                        <p:tgtEl>
                                          <p:spTgt spid="2270"/>
                                        </p:tgtEl>
                                        <p:attrNameLst>
                                          <p:attrName>style.visibility</p:attrName>
                                        </p:attrNameLst>
                                      </p:cBhvr>
                                      <p:to>
                                        <p:strVal val="hidden"/>
                                      </p:to>
                                    </p:set>
                                  </p:childTnLst>
                                </p:cTn>
                              </p:par>
                              <p:par>
                                <p:cTn id="141" presetID="1" presetClass="exit" presetSubtype="0" fill="hold" nodeType="withEffect">
                                  <p:stCondLst>
                                    <p:cond delay="0"/>
                                  </p:stCondLst>
                                  <p:childTnLst>
                                    <p:set>
                                      <p:cBhvr>
                                        <p:cTn id="142" dur="1" fill="hold">
                                          <p:stCondLst>
                                            <p:cond delay="0"/>
                                          </p:stCondLst>
                                        </p:cTn>
                                        <p:tgtEl>
                                          <p:spTgt spid="186"/>
                                        </p:tgtEl>
                                        <p:attrNameLst>
                                          <p:attrName>style.visibility</p:attrName>
                                        </p:attrNameLst>
                                      </p:cBhvr>
                                      <p:to>
                                        <p:strVal val="hidden"/>
                                      </p:to>
                                    </p:set>
                                  </p:childTnLst>
                                </p:cTn>
                              </p:par>
                              <p:par>
                                <p:cTn id="143" presetID="1" presetClass="exit" presetSubtype="0" fill="hold" nodeType="withEffect">
                                  <p:stCondLst>
                                    <p:cond delay="0"/>
                                  </p:stCondLst>
                                  <p:childTnLst>
                                    <p:set>
                                      <p:cBhvr>
                                        <p:cTn id="144" dur="1" fill="hold">
                                          <p:stCondLst>
                                            <p:cond delay="0"/>
                                          </p:stCondLst>
                                        </p:cTn>
                                        <p:tgtEl>
                                          <p:spTgt spid="188"/>
                                        </p:tgtEl>
                                        <p:attrNameLst>
                                          <p:attrName>style.visibility</p:attrName>
                                        </p:attrNameLst>
                                      </p:cBhvr>
                                      <p:to>
                                        <p:strVal val="hidden"/>
                                      </p:to>
                                    </p:set>
                                  </p:childTnLst>
                                </p:cTn>
                              </p:par>
                              <p:par>
                                <p:cTn id="145" presetID="1" presetClass="exit" presetSubtype="0" fill="hold" nodeType="withEffect">
                                  <p:stCondLst>
                                    <p:cond delay="0"/>
                                  </p:stCondLst>
                                  <p:childTnLst>
                                    <p:set>
                                      <p:cBhvr>
                                        <p:cTn id="146" dur="1" fill="hold">
                                          <p:stCondLst>
                                            <p:cond delay="0"/>
                                          </p:stCondLst>
                                        </p:cTn>
                                        <p:tgtEl>
                                          <p:spTgt spid="184"/>
                                        </p:tgtEl>
                                        <p:attrNameLst>
                                          <p:attrName>style.visibility</p:attrName>
                                        </p:attrNameLst>
                                      </p:cBhvr>
                                      <p:to>
                                        <p:strVal val="hidden"/>
                                      </p:to>
                                    </p:set>
                                  </p:childTnLst>
                                </p:cTn>
                              </p:par>
                            </p:childTnLst>
                          </p:cTn>
                        </p:par>
                        <p:par>
                          <p:cTn id="147" fill="hold" nodeType="afterGroup">
                            <p:stCondLst>
                              <p:cond delay="18500"/>
                            </p:stCondLst>
                            <p:childTnLst>
                              <p:par>
                                <p:cTn id="148" presetID="1" presetClass="entr" presetSubtype="0" fill="hold" nodeType="afterEffect">
                                  <p:stCondLst>
                                    <p:cond delay="0"/>
                                  </p:stCondLst>
                                  <p:childTnLst>
                                    <p:set>
                                      <p:cBhvr>
                                        <p:cTn id="149" dur="1" fill="hold">
                                          <p:stCondLst>
                                            <p:cond delay="0"/>
                                          </p:stCondLst>
                                        </p:cTn>
                                        <p:tgtEl>
                                          <p:spTgt spid="182"/>
                                        </p:tgtEl>
                                        <p:attrNameLst>
                                          <p:attrName>style.visibility</p:attrName>
                                        </p:attrNameLst>
                                      </p:cBhvr>
                                      <p:to>
                                        <p:strVal val="visible"/>
                                      </p:to>
                                    </p:set>
                                  </p:childTnLst>
                                </p:cTn>
                              </p:par>
                            </p:childTnLst>
                          </p:cTn>
                        </p:par>
                        <p:par>
                          <p:cTn id="150" fill="hold" nodeType="afterGroup">
                            <p:stCondLst>
                              <p:cond delay="18500"/>
                            </p:stCondLst>
                            <p:childTnLst>
                              <p:par>
                                <p:cTn id="151" presetID="1" presetClass="entr" presetSubtype="0" fill="hold" nodeType="afterEffect">
                                  <p:stCondLst>
                                    <p:cond delay="0"/>
                                  </p:stCondLst>
                                  <p:childTnLst>
                                    <p:set>
                                      <p:cBhvr>
                                        <p:cTn id="152" dur="1" fill="hold">
                                          <p:stCondLst>
                                            <p:cond delay="0"/>
                                          </p:stCondLst>
                                        </p:cTn>
                                        <p:tgtEl>
                                          <p:spTgt spid="2271"/>
                                        </p:tgtEl>
                                        <p:attrNameLst>
                                          <p:attrName>style.visibility</p:attrName>
                                        </p:attrNameLst>
                                      </p:cBhvr>
                                      <p:to>
                                        <p:strVal val="visible"/>
                                      </p:to>
                                    </p:set>
                                  </p:childTnLst>
                                </p:cTn>
                              </p:par>
                            </p:childTnLst>
                          </p:cTn>
                        </p:par>
                        <p:par>
                          <p:cTn id="153" fill="hold" nodeType="afterGroup">
                            <p:stCondLst>
                              <p:cond delay="18500"/>
                            </p:stCondLst>
                            <p:childTnLst>
                              <p:par>
                                <p:cTn id="154" presetID="47" presetClass="entr" presetSubtype="0" fill="hold" grpId="0" nodeType="afterEffect">
                                  <p:stCondLst>
                                    <p:cond delay="0"/>
                                  </p:stCondLst>
                                  <p:childTnLst>
                                    <p:set>
                                      <p:cBhvr>
                                        <p:cTn id="155" dur="1" fill="hold">
                                          <p:stCondLst>
                                            <p:cond delay="0"/>
                                          </p:stCondLst>
                                        </p:cTn>
                                        <p:tgtEl>
                                          <p:spTgt spid="203"/>
                                        </p:tgtEl>
                                        <p:attrNameLst>
                                          <p:attrName>style.visibility</p:attrName>
                                        </p:attrNameLst>
                                      </p:cBhvr>
                                      <p:to>
                                        <p:strVal val="visible"/>
                                      </p:to>
                                    </p:set>
                                    <p:animEffect transition="in" filter="fade">
                                      <p:cBhvr>
                                        <p:cTn id="156" dur="2000"/>
                                        <p:tgtEl>
                                          <p:spTgt spid="203"/>
                                        </p:tgtEl>
                                      </p:cBhvr>
                                    </p:animEffect>
                                    <p:anim calcmode="lin" valueType="num">
                                      <p:cBhvr>
                                        <p:cTn id="157" dur="2000" fill="hold"/>
                                        <p:tgtEl>
                                          <p:spTgt spid="203"/>
                                        </p:tgtEl>
                                        <p:attrNameLst>
                                          <p:attrName>ppt_x</p:attrName>
                                        </p:attrNameLst>
                                      </p:cBhvr>
                                      <p:tavLst>
                                        <p:tav tm="0">
                                          <p:val>
                                            <p:strVal val="#ppt_x"/>
                                          </p:val>
                                        </p:tav>
                                        <p:tav tm="100000">
                                          <p:val>
                                            <p:strVal val="#ppt_x"/>
                                          </p:val>
                                        </p:tav>
                                      </p:tavLst>
                                    </p:anim>
                                    <p:anim calcmode="lin" valueType="num">
                                      <p:cBhvr>
                                        <p:cTn id="158" dur="2000" fill="hold"/>
                                        <p:tgtEl>
                                          <p:spTgt spid="203"/>
                                        </p:tgtEl>
                                        <p:attrNameLst>
                                          <p:attrName>ppt_y</p:attrName>
                                        </p:attrNameLst>
                                      </p:cBhvr>
                                      <p:tavLst>
                                        <p:tav tm="0">
                                          <p:val>
                                            <p:strVal val="#ppt_y-.1"/>
                                          </p:val>
                                        </p:tav>
                                        <p:tav tm="100000">
                                          <p:val>
                                            <p:strVal val="#ppt_y"/>
                                          </p:val>
                                        </p:tav>
                                      </p:tavLst>
                                    </p:anim>
                                  </p:childTnLst>
                                </p:cTn>
                              </p:par>
                            </p:childTnLst>
                          </p:cTn>
                        </p:par>
                        <p:par>
                          <p:cTn id="159" fill="hold" nodeType="afterGroup">
                            <p:stCondLst>
                              <p:cond delay="20500"/>
                            </p:stCondLst>
                            <p:childTnLst>
                              <p:par>
                                <p:cTn id="160" presetID="63" presetClass="path" presetSubtype="0" accel="50000" decel="50000" fill="hold" nodeType="afterEffect">
                                  <p:stCondLst>
                                    <p:cond delay="0"/>
                                  </p:stCondLst>
                                  <p:childTnLst>
                                    <p:animMotion origin="layout" path="M 0.00208 0.00069 L 0.31128 -0.01945 " pathEditMode="relative" rAng="0" ptsTypes="AA">
                                      <p:cBhvr>
                                        <p:cTn id="161" dur="2000" fill="hold"/>
                                        <p:tgtEl>
                                          <p:spTgt spid="182"/>
                                        </p:tgtEl>
                                        <p:attrNameLst>
                                          <p:attrName>ppt_x</p:attrName>
                                          <p:attrName>ppt_y</p:attrName>
                                        </p:attrNameLst>
                                      </p:cBhvr>
                                      <p:rCtr x="15500" y="-1000"/>
                                    </p:animMotion>
                                  </p:childTnLst>
                                </p:cTn>
                              </p:par>
                              <p:par>
                                <p:cTn id="162" presetID="47" presetClass="entr" presetSubtype="0" fill="hold" grpId="0" nodeType="withEffect">
                                  <p:stCondLst>
                                    <p:cond delay="0"/>
                                  </p:stCondLst>
                                  <p:childTnLst>
                                    <p:set>
                                      <p:cBhvr>
                                        <p:cTn id="163" dur="1" fill="hold">
                                          <p:stCondLst>
                                            <p:cond delay="0"/>
                                          </p:stCondLst>
                                        </p:cTn>
                                        <p:tgtEl>
                                          <p:spTgt spid="2062"/>
                                        </p:tgtEl>
                                        <p:attrNameLst>
                                          <p:attrName>style.visibility</p:attrName>
                                        </p:attrNameLst>
                                      </p:cBhvr>
                                      <p:to>
                                        <p:strVal val="visible"/>
                                      </p:to>
                                    </p:set>
                                    <p:animEffect transition="in" filter="fade">
                                      <p:cBhvr>
                                        <p:cTn id="164" dur="1000"/>
                                        <p:tgtEl>
                                          <p:spTgt spid="2062"/>
                                        </p:tgtEl>
                                      </p:cBhvr>
                                    </p:animEffect>
                                    <p:anim calcmode="lin" valueType="num">
                                      <p:cBhvr>
                                        <p:cTn id="165" dur="1000" fill="hold"/>
                                        <p:tgtEl>
                                          <p:spTgt spid="2062"/>
                                        </p:tgtEl>
                                        <p:attrNameLst>
                                          <p:attrName>ppt_x</p:attrName>
                                        </p:attrNameLst>
                                      </p:cBhvr>
                                      <p:tavLst>
                                        <p:tav tm="0">
                                          <p:val>
                                            <p:strVal val="#ppt_x"/>
                                          </p:val>
                                        </p:tav>
                                        <p:tav tm="100000">
                                          <p:val>
                                            <p:strVal val="#ppt_x"/>
                                          </p:val>
                                        </p:tav>
                                      </p:tavLst>
                                    </p:anim>
                                    <p:anim calcmode="lin" valueType="num">
                                      <p:cBhvr>
                                        <p:cTn id="166" dur="1000" fill="hold"/>
                                        <p:tgtEl>
                                          <p:spTgt spid="2062"/>
                                        </p:tgtEl>
                                        <p:attrNameLst>
                                          <p:attrName>ppt_y</p:attrName>
                                        </p:attrNameLst>
                                      </p:cBhvr>
                                      <p:tavLst>
                                        <p:tav tm="0">
                                          <p:val>
                                            <p:strVal val="#ppt_y-.1"/>
                                          </p:val>
                                        </p:tav>
                                        <p:tav tm="100000">
                                          <p:val>
                                            <p:strVal val="#ppt_y"/>
                                          </p:val>
                                        </p:tav>
                                      </p:tavLst>
                                    </p:anim>
                                  </p:childTnLst>
                                </p:cTn>
                              </p:par>
                            </p:childTnLst>
                          </p:cTn>
                        </p:par>
                        <p:par>
                          <p:cTn id="167" fill="hold" nodeType="afterGroup">
                            <p:stCondLst>
                              <p:cond delay="22500"/>
                            </p:stCondLst>
                            <p:childTnLst>
                              <p:par>
                                <p:cTn id="168" presetID="1" presetClass="entr" presetSubtype="0" fill="hold" nodeType="afterEffect">
                                  <p:stCondLst>
                                    <p:cond delay="1000"/>
                                  </p:stCondLst>
                                  <p:childTnLst>
                                    <p:set>
                                      <p:cBhvr>
                                        <p:cTn id="169" dur="1" fill="hold">
                                          <p:stCondLst>
                                            <p:cond delay="0"/>
                                          </p:stCondLst>
                                        </p:cTn>
                                        <p:tgtEl>
                                          <p:spTgt spid="198"/>
                                        </p:tgtEl>
                                        <p:attrNameLst>
                                          <p:attrName>style.visibility</p:attrName>
                                        </p:attrNameLst>
                                      </p:cBhvr>
                                      <p:to>
                                        <p:strVal val="visible"/>
                                      </p:to>
                                    </p:set>
                                  </p:childTnLst>
                                </p:cTn>
                              </p:par>
                            </p:childTnLst>
                          </p:cTn>
                        </p:par>
                        <p:par>
                          <p:cTn id="170" fill="hold" nodeType="afterGroup">
                            <p:stCondLst>
                              <p:cond delay="23500"/>
                            </p:stCondLst>
                            <p:childTnLst>
                              <p:par>
                                <p:cTn id="171" presetID="1" presetClass="exit" presetSubtype="0" fill="hold" nodeType="afterEffect">
                                  <p:stCondLst>
                                    <p:cond delay="0"/>
                                  </p:stCondLst>
                                  <p:childTnLst>
                                    <p:set>
                                      <p:cBhvr>
                                        <p:cTn id="172" dur="1" fill="hold">
                                          <p:stCondLst>
                                            <p:cond delay="0"/>
                                          </p:stCondLst>
                                        </p:cTn>
                                        <p:tgtEl>
                                          <p:spTgt spid="182"/>
                                        </p:tgtEl>
                                        <p:attrNameLst>
                                          <p:attrName>style.visibility</p:attrName>
                                        </p:attrNameLst>
                                      </p:cBhvr>
                                      <p:to>
                                        <p:strVal val="hidden"/>
                                      </p:to>
                                    </p:set>
                                  </p:childTnLst>
                                </p:cTn>
                              </p:par>
                            </p:childTnLst>
                          </p:cTn>
                        </p:par>
                        <p:par>
                          <p:cTn id="173" fill="hold" nodeType="afterGroup">
                            <p:stCondLst>
                              <p:cond delay="23500"/>
                            </p:stCondLst>
                            <p:childTnLst>
                              <p:par>
                                <p:cTn id="174" presetID="1" presetClass="entr" presetSubtype="0" fill="hold" nodeType="afterEffect">
                                  <p:stCondLst>
                                    <p:cond delay="0"/>
                                  </p:stCondLst>
                                  <p:childTnLst>
                                    <p:set>
                                      <p:cBhvr>
                                        <p:cTn id="175" dur="1" fill="hold">
                                          <p:stCondLst>
                                            <p:cond delay="0"/>
                                          </p:stCondLst>
                                        </p:cTn>
                                        <p:tgtEl>
                                          <p:spTgt spid="199"/>
                                        </p:tgtEl>
                                        <p:attrNameLst>
                                          <p:attrName>style.visibility</p:attrName>
                                        </p:attrNameLst>
                                      </p:cBhvr>
                                      <p:to>
                                        <p:strVal val="visible"/>
                                      </p:to>
                                    </p:set>
                                  </p:childTnLst>
                                </p:cTn>
                              </p:par>
                            </p:childTnLst>
                          </p:cTn>
                        </p:par>
                        <p:par>
                          <p:cTn id="176" fill="hold" nodeType="afterGroup">
                            <p:stCondLst>
                              <p:cond delay="23500"/>
                            </p:stCondLst>
                            <p:childTnLst>
                              <p:par>
                                <p:cTn id="177" presetID="1" presetClass="entr" presetSubtype="0" fill="hold" nodeType="afterEffect">
                                  <p:stCondLst>
                                    <p:cond delay="0"/>
                                  </p:stCondLst>
                                  <p:childTnLst>
                                    <p:set>
                                      <p:cBhvr>
                                        <p:cTn id="178" dur="1" fill="hold">
                                          <p:stCondLst>
                                            <p:cond delay="0"/>
                                          </p:stCondLst>
                                        </p:cTn>
                                        <p:tgtEl>
                                          <p:spTgt spid="200"/>
                                        </p:tgtEl>
                                        <p:attrNameLst>
                                          <p:attrName>style.visibility</p:attrName>
                                        </p:attrNameLst>
                                      </p:cBhvr>
                                      <p:to>
                                        <p:strVal val="visible"/>
                                      </p:to>
                                    </p:set>
                                  </p:childTnLst>
                                </p:cTn>
                              </p:par>
                            </p:childTnLst>
                          </p:cTn>
                        </p:par>
                        <p:par>
                          <p:cTn id="179" fill="hold" nodeType="afterGroup">
                            <p:stCondLst>
                              <p:cond delay="23500"/>
                            </p:stCondLst>
                            <p:childTnLst>
                              <p:par>
                                <p:cTn id="180" presetID="1" presetClass="entr" presetSubtype="0" fill="hold" nodeType="afterEffect">
                                  <p:stCondLst>
                                    <p:cond delay="0"/>
                                  </p:stCondLst>
                                  <p:childTnLst>
                                    <p:set>
                                      <p:cBhvr>
                                        <p:cTn id="181" dur="1" fill="hold">
                                          <p:stCondLst>
                                            <p:cond delay="0"/>
                                          </p:stCondLst>
                                        </p:cTn>
                                        <p:tgtEl>
                                          <p:spTgt spid="201"/>
                                        </p:tgtEl>
                                        <p:attrNameLst>
                                          <p:attrName>style.visibility</p:attrName>
                                        </p:attrNameLst>
                                      </p:cBhvr>
                                      <p:to>
                                        <p:strVal val="visible"/>
                                      </p:to>
                                    </p:set>
                                  </p:childTnLst>
                                </p:cTn>
                              </p:par>
                            </p:childTnLst>
                          </p:cTn>
                        </p:par>
                        <p:par>
                          <p:cTn id="182" fill="hold" nodeType="afterGroup">
                            <p:stCondLst>
                              <p:cond delay="23500"/>
                            </p:stCondLst>
                            <p:childTnLst>
                              <p:par>
                                <p:cTn id="183" presetID="35" presetClass="entr" presetSubtype="0" fill="hold" nodeType="afterEffect">
                                  <p:stCondLst>
                                    <p:cond delay="0"/>
                                  </p:stCondLst>
                                  <p:childTnLst>
                                    <p:set>
                                      <p:cBhvr>
                                        <p:cTn id="184" dur="1" fill="hold">
                                          <p:stCondLst>
                                            <p:cond delay="0"/>
                                          </p:stCondLst>
                                        </p:cTn>
                                        <p:tgtEl>
                                          <p:spTgt spid="91"/>
                                        </p:tgtEl>
                                        <p:attrNameLst>
                                          <p:attrName>style.visibility</p:attrName>
                                        </p:attrNameLst>
                                      </p:cBhvr>
                                      <p:to>
                                        <p:strVal val="visible"/>
                                      </p:to>
                                    </p:set>
                                    <p:animEffect transition="in" filter="fade">
                                      <p:cBhvr>
                                        <p:cTn id="185" dur="2000"/>
                                        <p:tgtEl>
                                          <p:spTgt spid="91"/>
                                        </p:tgtEl>
                                      </p:cBhvr>
                                    </p:animEffect>
                                    <p:anim calcmode="lin" valueType="num">
                                      <p:cBhvr>
                                        <p:cTn id="186" dur="2000" fill="hold"/>
                                        <p:tgtEl>
                                          <p:spTgt spid="91"/>
                                        </p:tgtEl>
                                        <p:attrNameLst>
                                          <p:attrName>style.rotation</p:attrName>
                                        </p:attrNameLst>
                                      </p:cBhvr>
                                      <p:tavLst>
                                        <p:tav tm="0">
                                          <p:val>
                                            <p:fltVal val="720"/>
                                          </p:val>
                                        </p:tav>
                                        <p:tav tm="100000">
                                          <p:val>
                                            <p:fltVal val="0"/>
                                          </p:val>
                                        </p:tav>
                                      </p:tavLst>
                                    </p:anim>
                                    <p:anim calcmode="lin" valueType="num">
                                      <p:cBhvr>
                                        <p:cTn id="187" dur="2000" fill="hold"/>
                                        <p:tgtEl>
                                          <p:spTgt spid="91"/>
                                        </p:tgtEl>
                                        <p:attrNameLst>
                                          <p:attrName>ppt_h</p:attrName>
                                        </p:attrNameLst>
                                      </p:cBhvr>
                                      <p:tavLst>
                                        <p:tav tm="0">
                                          <p:val>
                                            <p:fltVal val="0"/>
                                          </p:val>
                                        </p:tav>
                                        <p:tav tm="100000">
                                          <p:val>
                                            <p:strVal val="#ppt_h"/>
                                          </p:val>
                                        </p:tav>
                                      </p:tavLst>
                                    </p:anim>
                                    <p:anim calcmode="lin" valueType="num">
                                      <p:cBhvr>
                                        <p:cTn id="188" dur="2000" fill="hold"/>
                                        <p:tgtEl>
                                          <p:spTgt spid="91"/>
                                        </p:tgtEl>
                                        <p:attrNameLst>
                                          <p:attrName>ppt_w</p:attrName>
                                        </p:attrNameLst>
                                      </p:cBhvr>
                                      <p:tavLst>
                                        <p:tav tm="0">
                                          <p:val>
                                            <p:fltVal val="0"/>
                                          </p:val>
                                        </p:tav>
                                        <p:tav tm="100000">
                                          <p:val>
                                            <p:strVal val="#ppt_w"/>
                                          </p:val>
                                        </p:tav>
                                      </p:tavLst>
                                    </p:anim>
                                  </p:childTnLst>
                                </p:cTn>
                              </p:par>
                              <p:par>
                                <p:cTn id="189" presetID="35" presetClass="entr" presetSubtype="0" fill="hold" nodeType="withEffect">
                                  <p:stCondLst>
                                    <p:cond delay="0"/>
                                  </p:stCondLst>
                                  <p:childTnLst>
                                    <p:set>
                                      <p:cBhvr>
                                        <p:cTn id="190" dur="1" fill="hold">
                                          <p:stCondLst>
                                            <p:cond delay="0"/>
                                          </p:stCondLst>
                                        </p:cTn>
                                        <p:tgtEl>
                                          <p:spTgt spid="2277"/>
                                        </p:tgtEl>
                                        <p:attrNameLst>
                                          <p:attrName>style.visibility</p:attrName>
                                        </p:attrNameLst>
                                      </p:cBhvr>
                                      <p:to>
                                        <p:strVal val="visible"/>
                                      </p:to>
                                    </p:set>
                                    <p:animEffect transition="in" filter="fade">
                                      <p:cBhvr>
                                        <p:cTn id="191" dur="2000"/>
                                        <p:tgtEl>
                                          <p:spTgt spid="2277"/>
                                        </p:tgtEl>
                                      </p:cBhvr>
                                    </p:animEffect>
                                    <p:anim calcmode="lin" valueType="num">
                                      <p:cBhvr>
                                        <p:cTn id="192" dur="2000" fill="hold"/>
                                        <p:tgtEl>
                                          <p:spTgt spid="2277"/>
                                        </p:tgtEl>
                                        <p:attrNameLst>
                                          <p:attrName>style.rotation</p:attrName>
                                        </p:attrNameLst>
                                      </p:cBhvr>
                                      <p:tavLst>
                                        <p:tav tm="0">
                                          <p:val>
                                            <p:fltVal val="720"/>
                                          </p:val>
                                        </p:tav>
                                        <p:tav tm="100000">
                                          <p:val>
                                            <p:fltVal val="0"/>
                                          </p:val>
                                        </p:tav>
                                      </p:tavLst>
                                    </p:anim>
                                    <p:anim calcmode="lin" valueType="num">
                                      <p:cBhvr>
                                        <p:cTn id="193" dur="2000" fill="hold"/>
                                        <p:tgtEl>
                                          <p:spTgt spid="2277"/>
                                        </p:tgtEl>
                                        <p:attrNameLst>
                                          <p:attrName>ppt_h</p:attrName>
                                        </p:attrNameLst>
                                      </p:cBhvr>
                                      <p:tavLst>
                                        <p:tav tm="0">
                                          <p:val>
                                            <p:fltVal val="0"/>
                                          </p:val>
                                        </p:tav>
                                        <p:tav tm="100000">
                                          <p:val>
                                            <p:strVal val="#ppt_h"/>
                                          </p:val>
                                        </p:tav>
                                      </p:tavLst>
                                    </p:anim>
                                    <p:anim calcmode="lin" valueType="num">
                                      <p:cBhvr>
                                        <p:cTn id="194" dur="2000" fill="hold"/>
                                        <p:tgtEl>
                                          <p:spTgt spid="2277"/>
                                        </p:tgtEl>
                                        <p:attrNameLst>
                                          <p:attrName>ppt_w</p:attrName>
                                        </p:attrNameLst>
                                      </p:cBhvr>
                                      <p:tavLst>
                                        <p:tav tm="0">
                                          <p:val>
                                            <p:fltVal val="0"/>
                                          </p:val>
                                        </p:tav>
                                        <p:tav tm="100000">
                                          <p:val>
                                            <p:strVal val="#ppt_w"/>
                                          </p:val>
                                        </p:tav>
                                      </p:tavLst>
                                    </p:anim>
                                  </p:childTnLst>
                                </p:cTn>
                              </p:par>
                            </p:childTnLst>
                          </p:cTn>
                        </p:par>
                        <p:par>
                          <p:cTn id="195" fill="hold" nodeType="afterGroup">
                            <p:stCondLst>
                              <p:cond delay="25500"/>
                            </p:stCondLst>
                            <p:childTnLst>
                              <p:par>
                                <p:cTn id="196" presetID="1" presetClass="entr" presetSubtype="0" fill="hold" nodeType="afterEffect">
                                  <p:stCondLst>
                                    <p:cond delay="0"/>
                                  </p:stCondLst>
                                  <p:childTnLst>
                                    <p:set>
                                      <p:cBhvr>
                                        <p:cTn id="197" dur="1" fill="hold">
                                          <p:stCondLst>
                                            <p:cond delay="0"/>
                                          </p:stCondLst>
                                        </p:cTn>
                                        <p:tgtEl>
                                          <p:spTgt spid="209"/>
                                        </p:tgtEl>
                                        <p:attrNameLst>
                                          <p:attrName>style.visibility</p:attrName>
                                        </p:attrNameLst>
                                      </p:cBhvr>
                                      <p:to>
                                        <p:strVal val="visible"/>
                                      </p:to>
                                    </p:set>
                                  </p:childTnLst>
                                </p:cTn>
                              </p:par>
                            </p:childTnLst>
                          </p:cTn>
                        </p:par>
                        <p:par>
                          <p:cTn id="198" fill="hold" nodeType="afterGroup">
                            <p:stCondLst>
                              <p:cond delay="25500"/>
                            </p:stCondLst>
                            <p:childTnLst>
                              <p:par>
                                <p:cTn id="199" presetID="47" presetClass="entr" presetSubtype="0" fill="hold" grpId="0" nodeType="afterEffect">
                                  <p:stCondLst>
                                    <p:cond delay="0"/>
                                  </p:stCondLst>
                                  <p:childTnLst>
                                    <p:set>
                                      <p:cBhvr>
                                        <p:cTn id="200" dur="1" fill="hold">
                                          <p:stCondLst>
                                            <p:cond delay="0"/>
                                          </p:stCondLst>
                                        </p:cTn>
                                        <p:tgtEl>
                                          <p:spTgt spid="2063"/>
                                        </p:tgtEl>
                                        <p:attrNameLst>
                                          <p:attrName>style.visibility</p:attrName>
                                        </p:attrNameLst>
                                      </p:cBhvr>
                                      <p:to>
                                        <p:strVal val="visible"/>
                                      </p:to>
                                    </p:set>
                                    <p:animEffect transition="in" filter="fade">
                                      <p:cBhvr>
                                        <p:cTn id="201" dur="1000"/>
                                        <p:tgtEl>
                                          <p:spTgt spid="2063"/>
                                        </p:tgtEl>
                                      </p:cBhvr>
                                    </p:animEffect>
                                    <p:anim calcmode="lin" valueType="num">
                                      <p:cBhvr>
                                        <p:cTn id="202" dur="1000" fill="hold"/>
                                        <p:tgtEl>
                                          <p:spTgt spid="2063"/>
                                        </p:tgtEl>
                                        <p:attrNameLst>
                                          <p:attrName>ppt_x</p:attrName>
                                        </p:attrNameLst>
                                      </p:cBhvr>
                                      <p:tavLst>
                                        <p:tav tm="0">
                                          <p:val>
                                            <p:strVal val="#ppt_x"/>
                                          </p:val>
                                        </p:tav>
                                        <p:tav tm="100000">
                                          <p:val>
                                            <p:strVal val="#ppt_x"/>
                                          </p:val>
                                        </p:tav>
                                      </p:tavLst>
                                    </p:anim>
                                    <p:anim calcmode="lin" valueType="num">
                                      <p:cBhvr>
                                        <p:cTn id="203" dur="1000" fill="hold"/>
                                        <p:tgtEl>
                                          <p:spTgt spid="2063"/>
                                        </p:tgtEl>
                                        <p:attrNameLst>
                                          <p:attrName>ppt_y</p:attrName>
                                        </p:attrNameLst>
                                      </p:cBhvr>
                                      <p:tavLst>
                                        <p:tav tm="0">
                                          <p:val>
                                            <p:strVal val="#ppt_y-.1"/>
                                          </p:val>
                                        </p:tav>
                                        <p:tav tm="100000">
                                          <p:val>
                                            <p:strVal val="#ppt_y"/>
                                          </p:val>
                                        </p:tav>
                                      </p:tavLst>
                                    </p:anim>
                                  </p:childTnLst>
                                </p:cTn>
                              </p:par>
                            </p:childTnLst>
                          </p:cTn>
                        </p:par>
                        <p:par>
                          <p:cTn id="204" fill="hold" nodeType="afterGroup">
                            <p:stCondLst>
                              <p:cond delay="26500"/>
                            </p:stCondLst>
                            <p:childTnLst>
                              <p:par>
                                <p:cTn id="205" presetID="35" presetClass="entr" presetSubtype="0" fill="hold" nodeType="afterEffect">
                                  <p:stCondLst>
                                    <p:cond delay="0"/>
                                  </p:stCondLst>
                                  <p:childTnLst>
                                    <p:set>
                                      <p:cBhvr>
                                        <p:cTn id="206" dur="1" fill="hold">
                                          <p:stCondLst>
                                            <p:cond delay="0"/>
                                          </p:stCondLst>
                                        </p:cTn>
                                        <p:tgtEl>
                                          <p:spTgt spid="2"/>
                                        </p:tgtEl>
                                        <p:attrNameLst>
                                          <p:attrName>style.visibility</p:attrName>
                                        </p:attrNameLst>
                                      </p:cBhvr>
                                      <p:to>
                                        <p:strVal val="visible"/>
                                      </p:to>
                                    </p:set>
                                    <p:animEffect transition="in" filter="fade">
                                      <p:cBhvr>
                                        <p:cTn id="207" dur="2000"/>
                                        <p:tgtEl>
                                          <p:spTgt spid="2"/>
                                        </p:tgtEl>
                                      </p:cBhvr>
                                    </p:animEffect>
                                    <p:anim calcmode="lin" valueType="num">
                                      <p:cBhvr>
                                        <p:cTn id="208" dur="2000" fill="hold"/>
                                        <p:tgtEl>
                                          <p:spTgt spid="2"/>
                                        </p:tgtEl>
                                        <p:attrNameLst>
                                          <p:attrName>style.rotation</p:attrName>
                                        </p:attrNameLst>
                                      </p:cBhvr>
                                      <p:tavLst>
                                        <p:tav tm="0">
                                          <p:val>
                                            <p:fltVal val="720"/>
                                          </p:val>
                                        </p:tav>
                                        <p:tav tm="100000">
                                          <p:val>
                                            <p:fltVal val="0"/>
                                          </p:val>
                                        </p:tav>
                                      </p:tavLst>
                                    </p:anim>
                                    <p:anim calcmode="lin" valueType="num">
                                      <p:cBhvr>
                                        <p:cTn id="209" dur="2000" fill="hold"/>
                                        <p:tgtEl>
                                          <p:spTgt spid="2"/>
                                        </p:tgtEl>
                                        <p:attrNameLst>
                                          <p:attrName>ppt_h</p:attrName>
                                        </p:attrNameLst>
                                      </p:cBhvr>
                                      <p:tavLst>
                                        <p:tav tm="0">
                                          <p:val>
                                            <p:fltVal val="0"/>
                                          </p:val>
                                        </p:tav>
                                        <p:tav tm="100000">
                                          <p:val>
                                            <p:strVal val="#ppt_h"/>
                                          </p:val>
                                        </p:tav>
                                      </p:tavLst>
                                    </p:anim>
                                    <p:anim calcmode="lin" valueType="num">
                                      <p:cBhvr>
                                        <p:cTn id="210" dur="2000" fill="hold"/>
                                        <p:tgtEl>
                                          <p:spTgt spid="2"/>
                                        </p:tgtEl>
                                        <p:attrNameLst>
                                          <p:attrName>ppt_w</p:attrName>
                                        </p:attrNameLst>
                                      </p:cBhvr>
                                      <p:tavLst>
                                        <p:tav tm="0">
                                          <p:val>
                                            <p:fltVal val="0"/>
                                          </p:val>
                                        </p:tav>
                                        <p:tav tm="100000">
                                          <p:val>
                                            <p:strVal val="#ppt_w"/>
                                          </p:val>
                                        </p:tav>
                                      </p:tavLst>
                                    </p:anim>
                                  </p:childTnLst>
                                </p:cTn>
                              </p:par>
                            </p:childTnLst>
                          </p:cTn>
                        </p:par>
                        <p:par>
                          <p:cTn id="211" fill="hold" nodeType="afterGroup">
                            <p:stCondLst>
                              <p:cond delay="28500"/>
                            </p:stCondLst>
                            <p:childTnLst>
                              <p:par>
                                <p:cTn id="212" presetID="47" presetClass="entr" presetSubtype="0" fill="hold" grpId="0" nodeType="afterEffect">
                                  <p:stCondLst>
                                    <p:cond delay="0"/>
                                  </p:stCondLst>
                                  <p:childTnLst>
                                    <p:set>
                                      <p:cBhvr>
                                        <p:cTn id="213" dur="1" fill="hold">
                                          <p:stCondLst>
                                            <p:cond delay="0"/>
                                          </p:stCondLst>
                                        </p:cTn>
                                        <p:tgtEl>
                                          <p:spTgt spid="3"/>
                                        </p:tgtEl>
                                        <p:attrNameLst>
                                          <p:attrName>style.visibility</p:attrName>
                                        </p:attrNameLst>
                                      </p:cBhvr>
                                      <p:to>
                                        <p:strVal val="visible"/>
                                      </p:to>
                                    </p:set>
                                    <p:animEffect transition="in" filter="fade">
                                      <p:cBhvr>
                                        <p:cTn id="214" dur="1000"/>
                                        <p:tgtEl>
                                          <p:spTgt spid="3"/>
                                        </p:tgtEl>
                                      </p:cBhvr>
                                    </p:animEffect>
                                    <p:anim calcmode="lin" valueType="num">
                                      <p:cBhvr>
                                        <p:cTn id="215" dur="1000" fill="hold"/>
                                        <p:tgtEl>
                                          <p:spTgt spid="3"/>
                                        </p:tgtEl>
                                        <p:attrNameLst>
                                          <p:attrName>ppt_x</p:attrName>
                                        </p:attrNameLst>
                                      </p:cBhvr>
                                      <p:tavLst>
                                        <p:tav tm="0">
                                          <p:val>
                                            <p:strVal val="#ppt_x"/>
                                          </p:val>
                                        </p:tav>
                                        <p:tav tm="100000">
                                          <p:val>
                                            <p:strVal val="#ppt_x"/>
                                          </p:val>
                                        </p:tav>
                                      </p:tavLst>
                                    </p:anim>
                                    <p:anim calcmode="lin" valueType="num">
                                      <p:cBhvr>
                                        <p:cTn id="216" dur="1000" fill="hold"/>
                                        <p:tgtEl>
                                          <p:spTgt spid="3"/>
                                        </p:tgtEl>
                                        <p:attrNameLst>
                                          <p:attrName>ppt_y</p:attrName>
                                        </p:attrNameLst>
                                      </p:cBhvr>
                                      <p:tavLst>
                                        <p:tav tm="0">
                                          <p:val>
                                            <p:strVal val="#ppt_y-.1"/>
                                          </p:val>
                                        </p:tav>
                                        <p:tav tm="100000">
                                          <p:val>
                                            <p:strVal val="#ppt_y"/>
                                          </p:val>
                                        </p:tav>
                                      </p:tavLst>
                                    </p:anim>
                                  </p:childTnLst>
                                </p:cTn>
                              </p:par>
                            </p:childTnLst>
                          </p:cTn>
                        </p:par>
                        <p:par>
                          <p:cTn id="217" fill="hold" nodeType="afterGroup">
                            <p:stCondLst>
                              <p:cond delay="29500"/>
                            </p:stCondLst>
                            <p:childTnLst>
                              <p:par>
                                <p:cTn id="218" presetID="35" presetClass="entr" presetSubtype="0" fill="hold" nodeType="afterEffect">
                                  <p:stCondLst>
                                    <p:cond delay="0"/>
                                  </p:stCondLst>
                                  <p:childTnLst>
                                    <p:set>
                                      <p:cBhvr>
                                        <p:cTn id="219" dur="1" fill="hold">
                                          <p:stCondLst>
                                            <p:cond delay="0"/>
                                          </p:stCondLst>
                                        </p:cTn>
                                        <p:tgtEl>
                                          <p:spTgt spid="5"/>
                                        </p:tgtEl>
                                        <p:attrNameLst>
                                          <p:attrName>style.visibility</p:attrName>
                                        </p:attrNameLst>
                                      </p:cBhvr>
                                      <p:to>
                                        <p:strVal val="visible"/>
                                      </p:to>
                                    </p:set>
                                    <p:animEffect transition="in" filter="fade">
                                      <p:cBhvr>
                                        <p:cTn id="220" dur="2000"/>
                                        <p:tgtEl>
                                          <p:spTgt spid="5"/>
                                        </p:tgtEl>
                                      </p:cBhvr>
                                    </p:animEffect>
                                    <p:anim calcmode="lin" valueType="num">
                                      <p:cBhvr>
                                        <p:cTn id="221" dur="2000" fill="hold"/>
                                        <p:tgtEl>
                                          <p:spTgt spid="5"/>
                                        </p:tgtEl>
                                        <p:attrNameLst>
                                          <p:attrName>style.rotation</p:attrName>
                                        </p:attrNameLst>
                                      </p:cBhvr>
                                      <p:tavLst>
                                        <p:tav tm="0">
                                          <p:val>
                                            <p:fltVal val="720"/>
                                          </p:val>
                                        </p:tav>
                                        <p:tav tm="100000">
                                          <p:val>
                                            <p:fltVal val="0"/>
                                          </p:val>
                                        </p:tav>
                                      </p:tavLst>
                                    </p:anim>
                                    <p:anim calcmode="lin" valueType="num">
                                      <p:cBhvr>
                                        <p:cTn id="222" dur="2000" fill="hold"/>
                                        <p:tgtEl>
                                          <p:spTgt spid="5"/>
                                        </p:tgtEl>
                                        <p:attrNameLst>
                                          <p:attrName>ppt_h</p:attrName>
                                        </p:attrNameLst>
                                      </p:cBhvr>
                                      <p:tavLst>
                                        <p:tav tm="0">
                                          <p:val>
                                            <p:fltVal val="0"/>
                                          </p:val>
                                        </p:tav>
                                        <p:tav tm="100000">
                                          <p:val>
                                            <p:strVal val="#ppt_h"/>
                                          </p:val>
                                        </p:tav>
                                      </p:tavLst>
                                    </p:anim>
                                    <p:anim calcmode="lin" valueType="num">
                                      <p:cBhvr>
                                        <p:cTn id="223" dur="2000" fill="hold"/>
                                        <p:tgtEl>
                                          <p:spTgt spid="5"/>
                                        </p:tgtEl>
                                        <p:attrNameLst>
                                          <p:attrName>ppt_w</p:attrName>
                                        </p:attrNameLst>
                                      </p:cBhvr>
                                      <p:tavLst>
                                        <p:tav tm="0">
                                          <p:val>
                                            <p:fltVal val="0"/>
                                          </p:val>
                                        </p:tav>
                                        <p:tav tm="100000">
                                          <p:val>
                                            <p:strVal val="#ppt_w"/>
                                          </p:val>
                                        </p:tav>
                                      </p:tavLst>
                                    </p:anim>
                                  </p:childTnLst>
                                </p:cTn>
                              </p:par>
                            </p:childTnLst>
                          </p:cTn>
                        </p:par>
                        <p:par>
                          <p:cTn id="224" fill="hold" nodeType="afterGroup">
                            <p:stCondLst>
                              <p:cond delay="31500"/>
                            </p:stCondLst>
                            <p:childTnLst>
                              <p:par>
                                <p:cTn id="225" presetID="47" presetClass="entr" presetSubtype="0" fill="hold" grpId="0" nodeType="afterEffect">
                                  <p:stCondLst>
                                    <p:cond delay="0"/>
                                  </p:stCondLst>
                                  <p:childTnLst>
                                    <p:set>
                                      <p:cBhvr>
                                        <p:cTn id="226" dur="1" fill="hold">
                                          <p:stCondLst>
                                            <p:cond delay="0"/>
                                          </p:stCondLst>
                                        </p:cTn>
                                        <p:tgtEl>
                                          <p:spTgt spid="2075"/>
                                        </p:tgtEl>
                                        <p:attrNameLst>
                                          <p:attrName>style.visibility</p:attrName>
                                        </p:attrNameLst>
                                      </p:cBhvr>
                                      <p:to>
                                        <p:strVal val="visible"/>
                                      </p:to>
                                    </p:set>
                                    <p:animEffect transition="in" filter="fade">
                                      <p:cBhvr>
                                        <p:cTn id="227" dur="2000"/>
                                        <p:tgtEl>
                                          <p:spTgt spid="2075"/>
                                        </p:tgtEl>
                                      </p:cBhvr>
                                    </p:animEffect>
                                    <p:anim calcmode="lin" valueType="num">
                                      <p:cBhvr>
                                        <p:cTn id="228" dur="2000" fill="hold"/>
                                        <p:tgtEl>
                                          <p:spTgt spid="2075"/>
                                        </p:tgtEl>
                                        <p:attrNameLst>
                                          <p:attrName>ppt_x</p:attrName>
                                        </p:attrNameLst>
                                      </p:cBhvr>
                                      <p:tavLst>
                                        <p:tav tm="0">
                                          <p:val>
                                            <p:strVal val="#ppt_x"/>
                                          </p:val>
                                        </p:tav>
                                        <p:tav tm="100000">
                                          <p:val>
                                            <p:strVal val="#ppt_x"/>
                                          </p:val>
                                        </p:tav>
                                      </p:tavLst>
                                    </p:anim>
                                    <p:anim calcmode="lin" valueType="num">
                                      <p:cBhvr>
                                        <p:cTn id="229" dur="2000" fill="hold"/>
                                        <p:tgtEl>
                                          <p:spTgt spid="2075"/>
                                        </p:tgtEl>
                                        <p:attrNameLst>
                                          <p:attrName>ppt_y</p:attrName>
                                        </p:attrNameLst>
                                      </p:cBhvr>
                                      <p:tavLst>
                                        <p:tav tm="0">
                                          <p:val>
                                            <p:strVal val="#ppt_y-.1"/>
                                          </p:val>
                                        </p:tav>
                                        <p:tav tm="100000">
                                          <p:val>
                                            <p:strVal val="#ppt_y"/>
                                          </p:val>
                                        </p:tav>
                                      </p:tavLst>
                                    </p:anim>
                                  </p:childTnLst>
                                </p:cTn>
                              </p:par>
                              <p:par>
                                <p:cTn id="230" presetID="47" presetClass="entr" presetSubtype="0" fill="hold" grpId="0" nodeType="withEffect">
                                  <p:stCondLst>
                                    <p:cond delay="0"/>
                                  </p:stCondLst>
                                  <p:childTnLst>
                                    <p:set>
                                      <p:cBhvr>
                                        <p:cTn id="231" dur="1" fill="hold">
                                          <p:stCondLst>
                                            <p:cond delay="0"/>
                                          </p:stCondLst>
                                        </p:cTn>
                                        <p:tgtEl>
                                          <p:spTgt spid="4"/>
                                        </p:tgtEl>
                                        <p:attrNameLst>
                                          <p:attrName>style.visibility</p:attrName>
                                        </p:attrNameLst>
                                      </p:cBhvr>
                                      <p:to>
                                        <p:strVal val="visible"/>
                                      </p:to>
                                    </p:set>
                                    <p:animEffect transition="in" filter="fade">
                                      <p:cBhvr>
                                        <p:cTn id="232" dur="1000"/>
                                        <p:tgtEl>
                                          <p:spTgt spid="4"/>
                                        </p:tgtEl>
                                      </p:cBhvr>
                                    </p:animEffect>
                                    <p:anim calcmode="lin" valueType="num">
                                      <p:cBhvr>
                                        <p:cTn id="233" dur="1000" fill="hold"/>
                                        <p:tgtEl>
                                          <p:spTgt spid="4"/>
                                        </p:tgtEl>
                                        <p:attrNameLst>
                                          <p:attrName>ppt_x</p:attrName>
                                        </p:attrNameLst>
                                      </p:cBhvr>
                                      <p:tavLst>
                                        <p:tav tm="0">
                                          <p:val>
                                            <p:strVal val="#ppt_x"/>
                                          </p:val>
                                        </p:tav>
                                        <p:tav tm="100000">
                                          <p:val>
                                            <p:strVal val="#ppt_x"/>
                                          </p:val>
                                        </p:tav>
                                      </p:tavLst>
                                    </p:anim>
                                    <p:anim calcmode="lin" valueType="num">
                                      <p:cBhvr>
                                        <p:cTn id="234" dur="1000" fill="hold"/>
                                        <p:tgtEl>
                                          <p:spTgt spid="4"/>
                                        </p:tgtEl>
                                        <p:attrNameLst>
                                          <p:attrName>ppt_y</p:attrName>
                                        </p:attrNameLst>
                                      </p:cBhvr>
                                      <p:tavLst>
                                        <p:tav tm="0">
                                          <p:val>
                                            <p:strVal val="#ppt_y-.1"/>
                                          </p:val>
                                        </p:tav>
                                        <p:tav tm="100000">
                                          <p:val>
                                            <p:strVal val="#ppt_y"/>
                                          </p:val>
                                        </p:tav>
                                      </p:tavLst>
                                    </p:anim>
                                  </p:childTnLst>
                                </p:cTn>
                              </p:par>
                            </p:childTnLst>
                          </p:cTn>
                        </p:par>
                        <p:par>
                          <p:cTn id="235" fill="hold" nodeType="afterGroup">
                            <p:stCondLst>
                              <p:cond delay="33500"/>
                            </p:stCondLst>
                            <p:childTnLst>
                              <p:par>
                                <p:cTn id="236" presetID="0" presetClass="path" presetSubtype="0" accel="50000" decel="50000" fill="hold" nodeType="afterEffect">
                                  <p:stCondLst>
                                    <p:cond delay="0"/>
                                  </p:stCondLst>
                                  <p:childTnLst>
                                    <p:animMotion origin="layout" path="M -1.66667E-6 3.33333E-6 L 0.05156 0.21088 " pathEditMode="relative" rAng="0" ptsTypes="AA">
                                      <p:cBhvr>
                                        <p:cTn id="237" dur="2000" fill="hold"/>
                                        <p:tgtEl>
                                          <p:spTgt spid="201"/>
                                        </p:tgtEl>
                                        <p:attrNameLst>
                                          <p:attrName>ppt_x</p:attrName>
                                          <p:attrName>ppt_y</p:attrName>
                                        </p:attrNameLst>
                                      </p:cBhvr>
                                      <p:rCtr x="2600" y="10500"/>
                                    </p:animMotion>
                                  </p:childTnLst>
                                </p:cTn>
                              </p:par>
                            </p:childTnLst>
                          </p:cTn>
                        </p:par>
                        <p:par>
                          <p:cTn id="238" fill="hold" nodeType="afterGroup">
                            <p:stCondLst>
                              <p:cond delay="35500"/>
                            </p:stCondLst>
                            <p:childTnLst>
                              <p:par>
                                <p:cTn id="239" presetID="0" presetClass="path" presetSubtype="0" accel="50000" decel="50000" fill="hold" nodeType="afterEffect">
                                  <p:stCondLst>
                                    <p:cond delay="0"/>
                                  </p:stCondLst>
                                  <p:childTnLst>
                                    <p:animMotion origin="layout" path="M 0.02223 -0.01944 L 0.12257 0.2213 " pathEditMode="relative" rAng="0" ptsTypes="AA">
                                      <p:cBhvr>
                                        <p:cTn id="240" dur="2000" fill="hold"/>
                                        <p:tgtEl>
                                          <p:spTgt spid="200"/>
                                        </p:tgtEl>
                                        <p:attrNameLst>
                                          <p:attrName>ppt_x</p:attrName>
                                          <p:attrName>ppt_y</p:attrName>
                                        </p:attrNameLst>
                                      </p:cBhvr>
                                      <p:rCtr x="5000" y="12000"/>
                                    </p:animMotion>
                                  </p:childTnLst>
                                </p:cTn>
                              </p:par>
                            </p:childTnLst>
                          </p:cTn>
                        </p:par>
                        <p:par>
                          <p:cTn id="241" fill="hold" nodeType="afterGroup">
                            <p:stCondLst>
                              <p:cond delay="37500"/>
                            </p:stCondLst>
                            <p:childTnLst>
                              <p:par>
                                <p:cTn id="242" presetID="49" presetClass="path" presetSubtype="0" accel="50000" decel="50000" fill="hold" nodeType="afterEffect">
                                  <p:stCondLst>
                                    <p:cond delay="0"/>
                                  </p:stCondLst>
                                  <p:childTnLst>
                                    <p:animMotion origin="layout" path="M 0.01441 -0.00902 L 0.1934 0.23172 " pathEditMode="relative" rAng="0" ptsTypes="AA">
                                      <p:cBhvr>
                                        <p:cTn id="243" dur="2000" fill="hold"/>
                                        <p:tgtEl>
                                          <p:spTgt spid="199"/>
                                        </p:tgtEl>
                                        <p:attrNameLst>
                                          <p:attrName>ppt_x</p:attrName>
                                          <p:attrName>ppt_y</p:attrName>
                                        </p:attrNameLst>
                                      </p:cBhvr>
                                      <p:rCtr x="8900" y="12000"/>
                                    </p:animMotion>
                                  </p:childTnLst>
                                </p:cTn>
                              </p:par>
                            </p:childTnLst>
                          </p:cTn>
                        </p:par>
                        <p:par>
                          <p:cTn id="244" fill="hold" nodeType="afterGroup">
                            <p:stCondLst>
                              <p:cond delay="39500"/>
                            </p:stCondLst>
                            <p:childTnLst>
                              <p:par>
                                <p:cTn id="245" presetID="49" presetClass="path" presetSubtype="0" accel="50000" decel="50000" fill="hold" nodeType="afterEffect">
                                  <p:stCondLst>
                                    <p:cond delay="0"/>
                                  </p:stCondLst>
                                  <p:childTnLst>
                                    <p:animMotion origin="layout" path="M 3.61111E-6 4.44444E-6 L 0.26562 0.24074 " pathEditMode="relative" rAng="0" ptsTypes="AA">
                                      <p:cBhvr>
                                        <p:cTn id="246" dur="2000" fill="hold"/>
                                        <p:tgtEl>
                                          <p:spTgt spid="198"/>
                                        </p:tgtEl>
                                        <p:attrNameLst>
                                          <p:attrName>ppt_x</p:attrName>
                                          <p:attrName>ppt_y</p:attrName>
                                        </p:attrNameLst>
                                      </p:cBhvr>
                                      <p:rCtr x="13300" y="12000"/>
                                    </p:animMotion>
                                  </p:childTnLst>
                                </p:cTn>
                              </p:par>
                            </p:childTnLst>
                          </p:cTn>
                        </p:par>
                        <p:par>
                          <p:cTn id="247" fill="hold" nodeType="afterGroup">
                            <p:stCondLst>
                              <p:cond delay="41500"/>
                            </p:stCondLst>
                            <p:childTnLst>
                              <p:par>
                                <p:cTn id="248" presetID="35" presetClass="entr" presetSubtype="0" fill="hold" grpId="0" nodeType="afterEffect">
                                  <p:stCondLst>
                                    <p:cond delay="0"/>
                                  </p:stCondLst>
                                  <p:childTnLst>
                                    <p:set>
                                      <p:cBhvr>
                                        <p:cTn id="249" dur="1" fill="hold">
                                          <p:stCondLst>
                                            <p:cond delay="0"/>
                                          </p:stCondLst>
                                        </p:cTn>
                                        <p:tgtEl>
                                          <p:spTgt spid="2168"/>
                                        </p:tgtEl>
                                        <p:attrNameLst>
                                          <p:attrName>style.visibility</p:attrName>
                                        </p:attrNameLst>
                                      </p:cBhvr>
                                      <p:to>
                                        <p:strVal val="visible"/>
                                      </p:to>
                                    </p:set>
                                    <p:animEffect transition="in" filter="fade">
                                      <p:cBhvr>
                                        <p:cTn id="250" dur="2000"/>
                                        <p:tgtEl>
                                          <p:spTgt spid="2168"/>
                                        </p:tgtEl>
                                      </p:cBhvr>
                                    </p:animEffect>
                                    <p:anim calcmode="lin" valueType="num">
                                      <p:cBhvr>
                                        <p:cTn id="251" dur="2000" fill="hold"/>
                                        <p:tgtEl>
                                          <p:spTgt spid="2168"/>
                                        </p:tgtEl>
                                        <p:attrNameLst>
                                          <p:attrName>style.rotation</p:attrName>
                                        </p:attrNameLst>
                                      </p:cBhvr>
                                      <p:tavLst>
                                        <p:tav tm="0">
                                          <p:val>
                                            <p:fltVal val="720"/>
                                          </p:val>
                                        </p:tav>
                                        <p:tav tm="100000">
                                          <p:val>
                                            <p:fltVal val="0"/>
                                          </p:val>
                                        </p:tav>
                                      </p:tavLst>
                                    </p:anim>
                                    <p:anim calcmode="lin" valueType="num">
                                      <p:cBhvr>
                                        <p:cTn id="252" dur="2000" fill="hold"/>
                                        <p:tgtEl>
                                          <p:spTgt spid="2168"/>
                                        </p:tgtEl>
                                        <p:attrNameLst>
                                          <p:attrName>ppt_h</p:attrName>
                                        </p:attrNameLst>
                                      </p:cBhvr>
                                      <p:tavLst>
                                        <p:tav tm="0">
                                          <p:val>
                                            <p:fltVal val="0"/>
                                          </p:val>
                                        </p:tav>
                                        <p:tav tm="100000">
                                          <p:val>
                                            <p:strVal val="#ppt_h"/>
                                          </p:val>
                                        </p:tav>
                                      </p:tavLst>
                                    </p:anim>
                                    <p:anim calcmode="lin" valueType="num">
                                      <p:cBhvr>
                                        <p:cTn id="253" dur="2000" fill="hold"/>
                                        <p:tgtEl>
                                          <p:spTgt spid="216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p:bldP spid="2075" grpId="0" animBg="1"/>
      <p:bldP spid="2064" grpId="0" animBg="1"/>
      <p:bldP spid="2065" grpId="0" animBg="1"/>
      <p:bldP spid="2061" grpId="0"/>
      <p:bldP spid="2062" grpId="0"/>
      <p:bldP spid="2063" grpId="0"/>
      <p:bldP spid="3" grpId="0"/>
      <p:bldP spid="4" grpId="0"/>
      <p:bldP spid="2168"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7"/>
          <p:cNvSpPr>
            <a:spLocks noChangeArrowheads="1"/>
          </p:cNvSpPr>
          <p:nvPr/>
        </p:nvSpPr>
        <p:spPr bwMode="auto">
          <a:xfrm>
            <a:off x="2731281" y="2251463"/>
            <a:ext cx="1163249" cy="1016802"/>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endParaRPr lang="es-CO" sz="825">
              <a:solidFill>
                <a:schemeClr val="accent2"/>
              </a:solidFill>
              <a:latin typeface="Calibri" pitchFamily="34" charset="0"/>
            </a:endParaRPr>
          </a:p>
        </p:txBody>
      </p:sp>
      <p:sp>
        <p:nvSpPr>
          <p:cNvPr id="3" name="Text Box 38"/>
          <p:cNvSpPr txBox="1">
            <a:spLocks noChangeArrowheads="1"/>
          </p:cNvSpPr>
          <p:nvPr/>
        </p:nvSpPr>
        <p:spPr bwMode="auto">
          <a:xfrm>
            <a:off x="2738425" y="1985952"/>
            <a:ext cx="1159853" cy="2308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s-ES" sz="900" b="1" dirty="0">
                <a:solidFill>
                  <a:schemeClr val="bg1"/>
                </a:solidFill>
                <a:latin typeface="Calibri" pitchFamily="34" charset="0"/>
              </a:rPr>
              <a:t>CONFRONTACIÓN</a:t>
            </a:r>
          </a:p>
        </p:txBody>
      </p:sp>
      <p:sp>
        <p:nvSpPr>
          <p:cNvPr id="5" name="Text Box 41"/>
          <p:cNvSpPr txBox="1">
            <a:spLocks noChangeArrowheads="1"/>
          </p:cNvSpPr>
          <p:nvPr/>
        </p:nvSpPr>
        <p:spPr bwMode="auto">
          <a:xfrm>
            <a:off x="3996931" y="1982381"/>
            <a:ext cx="1177430" cy="2308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s-ES" sz="900" b="1" dirty="0">
                <a:solidFill>
                  <a:schemeClr val="bg1"/>
                </a:solidFill>
                <a:latin typeface="Calibri" pitchFamily="34" charset="0"/>
              </a:rPr>
              <a:t>CALIFICACIÓN</a:t>
            </a:r>
          </a:p>
        </p:txBody>
      </p:sp>
      <p:sp>
        <p:nvSpPr>
          <p:cNvPr id="10" name="Text Box 48"/>
          <p:cNvSpPr txBox="1">
            <a:spLocks noChangeArrowheads="1"/>
          </p:cNvSpPr>
          <p:nvPr/>
        </p:nvSpPr>
        <p:spPr bwMode="auto">
          <a:xfrm>
            <a:off x="5272102" y="1982381"/>
            <a:ext cx="1178726" cy="2308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s-ES" sz="900" b="1" dirty="0">
                <a:solidFill>
                  <a:schemeClr val="bg1"/>
                </a:solidFill>
                <a:latin typeface="Calibri" pitchFamily="34" charset="0"/>
              </a:rPr>
              <a:t>MESA DE CONTROL</a:t>
            </a:r>
          </a:p>
        </p:txBody>
      </p:sp>
      <p:sp>
        <p:nvSpPr>
          <p:cNvPr id="12" name="Text Box 52"/>
          <p:cNvSpPr txBox="1">
            <a:spLocks noChangeArrowheads="1"/>
          </p:cNvSpPr>
          <p:nvPr/>
        </p:nvSpPr>
        <p:spPr bwMode="auto">
          <a:xfrm>
            <a:off x="6548451" y="1982381"/>
            <a:ext cx="1177430" cy="2308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es-ES" sz="900" b="1" dirty="0">
                <a:solidFill>
                  <a:schemeClr val="bg1"/>
                </a:solidFill>
                <a:latin typeface="Calibri" pitchFamily="34" charset="0"/>
              </a:rPr>
              <a:t>FIRMA Y SELLO</a:t>
            </a:r>
          </a:p>
        </p:txBody>
      </p:sp>
      <p:grpSp>
        <p:nvGrpSpPr>
          <p:cNvPr id="4" name="78 Grupo"/>
          <p:cNvGrpSpPr>
            <a:grpSpLocks/>
          </p:cNvGrpSpPr>
          <p:nvPr/>
        </p:nvGrpSpPr>
        <p:grpSpPr bwMode="auto">
          <a:xfrm>
            <a:off x="6116241" y="3911203"/>
            <a:ext cx="857250" cy="803672"/>
            <a:chOff x="7078358" y="928670"/>
            <a:chExt cx="2716220" cy="2072914"/>
          </a:xfrm>
        </p:grpSpPr>
        <p:pic>
          <p:nvPicPr>
            <p:cNvPr id="22634" name="Picture 27" descr="C:\Users\Andrea\AppData\Local\Microsoft\Windows\Temporary Internet Files\Content.IE5\8JES4XDF\MCj04040350000[1].wmf"/>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8149928" y="928670"/>
              <a:ext cx="1644650" cy="1841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35" name="Picture 27" descr="C:\Users\Andrea\AppData\Local\Microsoft\Windows\Temporary Internet Files\Content.IE5\8JES4XDF\MCj04040350000[1].wmf"/>
            <p:cNvPicPr>
              <a:picLocks noChangeAspect="1" noChangeArrowheads="1"/>
            </p:cNvPicPr>
            <p:nvPr/>
          </p:nvPicPr>
          <p:blipFill>
            <a:blip r:embed="rId2" cstate="email">
              <a:extLst>
                <a:ext uri="{28A0092B-C50C-407E-A947-70E740481C1C}">
                  <a14:useLocalDpi xmlns:a14="http://schemas.microsoft.com/office/drawing/2010/main" xmlns="" val="0"/>
                </a:ext>
              </a:extLst>
            </a:blip>
            <a:srcRect/>
            <a:stretch>
              <a:fillRect/>
            </a:stretch>
          </p:blipFill>
          <p:spPr bwMode="auto">
            <a:xfrm>
              <a:off x="7078358" y="1000108"/>
              <a:ext cx="1787526" cy="20014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4" name="Rectangle 244"/>
          <p:cNvSpPr>
            <a:spLocks noChangeArrowheads="1"/>
          </p:cNvSpPr>
          <p:nvPr/>
        </p:nvSpPr>
        <p:spPr bwMode="auto">
          <a:xfrm>
            <a:off x="2740807" y="1607331"/>
            <a:ext cx="4982801" cy="321471"/>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s-ES" sz="1050" b="1" dirty="0">
                <a:latin typeface="Calibri" pitchFamily="34" charset="0"/>
              </a:rPr>
              <a:t>ETAPAS DEL PROCESOS MISIONAL</a:t>
            </a:r>
          </a:p>
        </p:txBody>
      </p:sp>
      <p:sp>
        <p:nvSpPr>
          <p:cNvPr id="75" name="Rectangle 246"/>
          <p:cNvSpPr>
            <a:spLocks noChangeArrowheads="1"/>
          </p:cNvSpPr>
          <p:nvPr/>
        </p:nvSpPr>
        <p:spPr bwMode="auto">
          <a:xfrm>
            <a:off x="2744377" y="3429000"/>
            <a:ext cx="4982801" cy="321471"/>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pPr algn="ctr">
              <a:defRPr/>
            </a:pPr>
            <a:r>
              <a:rPr lang="es-ES" sz="1050" b="1">
                <a:latin typeface="Calibri" pitchFamily="34" charset="0"/>
              </a:rPr>
              <a:t>ADMINISTRACIÓN DE LOS DOCUMENTOS</a:t>
            </a:r>
          </a:p>
        </p:txBody>
      </p:sp>
      <p:sp>
        <p:nvSpPr>
          <p:cNvPr id="76" name="Rectangle 249"/>
          <p:cNvSpPr>
            <a:spLocks noChangeArrowheads="1"/>
          </p:cNvSpPr>
          <p:nvPr/>
        </p:nvSpPr>
        <p:spPr bwMode="auto">
          <a:xfrm>
            <a:off x="1429919" y="1607331"/>
            <a:ext cx="1150152" cy="166093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CONSULTA DEL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SISTEMA DE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ARCHIVO</a:t>
            </a:r>
          </a:p>
        </p:txBody>
      </p:sp>
      <p:sp>
        <p:nvSpPr>
          <p:cNvPr id="77" name="Rectangle 250"/>
          <p:cNvSpPr>
            <a:spLocks noChangeArrowheads="1"/>
          </p:cNvSpPr>
          <p:nvPr/>
        </p:nvSpPr>
        <p:spPr bwMode="auto">
          <a:xfrm>
            <a:off x="1420394" y="3429000"/>
            <a:ext cx="1159677" cy="2303876"/>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CONSERVACIÓN DE </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DOCUMENTOS</a:t>
            </a:r>
          </a:p>
          <a:p>
            <a:pPr algn="ctr">
              <a:defRPr/>
            </a:pPr>
            <a:r>
              <a:rPr lang="es-ES" sz="1050" b="1" dirty="0">
                <a:solidFill>
                  <a:srgbClr val="000000"/>
                </a:solidFill>
                <a:effectLst>
                  <a:outerShdw blurRad="38100" dist="38100" dir="2700000" algn="tl">
                    <a:srgbClr val="000000">
                      <a:alpha val="43137"/>
                    </a:srgbClr>
                  </a:outerShdw>
                </a:effectLst>
                <a:latin typeface="Calibri" pitchFamily="34" charset="0"/>
              </a:rPr>
              <a:t> FISICOS</a:t>
            </a:r>
          </a:p>
        </p:txBody>
      </p:sp>
      <p:sp>
        <p:nvSpPr>
          <p:cNvPr id="109" name="AutoShape 309"/>
          <p:cNvSpPr>
            <a:spLocks noChangeArrowheads="1"/>
          </p:cNvSpPr>
          <p:nvPr/>
        </p:nvSpPr>
        <p:spPr bwMode="auto">
          <a:xfrm>
            <a:off x="3121809" y="4689881"/>
            <a:ext cx="204798" cy="201228"/>
          </a:xfrm>
          <a:prstGeom prst="rightArrow">
            <a:avLst>
              <a:gd name="adj1" fmla="val 50000"/>
              <a:gd name="adj2" fmla="val 25000"/>
            </a:avLst>
          </a:prstGeom>
          <a:solidFill>
            <a:srgbClr val="FF0000"/>
          </a:solidFill>
          <a:ln w="9525">
            <a:noFill/>
            <a:miter lim="800000"/>
            <a:headEnd/>
            <a:tailEnd/>
          </a:ln>
          <a:effectLst>
            <a:outerShdw blurRad="50800" dist="38100" dir="8100000" algn="t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s-CO" sz="825">
              <a:latin typeface="Calibri" pitchFamily="34" charset="0"/>
            </a:endParaRPr>
          </a:p>
        </p:txBody>
      </p:sp>
      <p:sp>
        <p:nvSpPr>
          <p:cNvPr id="118" name="Rectangle 37"/>
          <p:cNvSpPr>
            <a:spLocks noChangeArrowheads="1"/>
          </p:cNvSpPr>
          <p:nvPr/>
        </p:nvSpPr>
        <p:spPr bwMode="auto">
          <a:xfrm>
            <a:off x="3988590" y="2250273"/>
            <a:ext cx="1188252" cy="1017992"/>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endParaRPr lang="es-CO" sz="825">
              <a:solidFill>
                <a:schemeClr val="accent2"/>
              </a:solidFill>
              <a:latin typeface="Calibri" pitchFamily="34" charset="0"/>
            </a:endParaRPr>
          </a:p>
        </p:txBody>
      </p:sp>
      <p:sp>
        <p:nvSpPr>
          <p:cNvPr id="119" name="Rectangle 37"/>
          <p:cNvSpPr>
            <a:spLocks noChangeArrowheads="1"/>
          </p:cNvSpPr>
          <p:nvPr/>
        </p:nvSpPr>
        <p:spPr bwMode="auto">
          <a:xfrm>
            <a:off x="5258996" y="2250273"/>
            <a:ext cx="1188252" cy="1017992"/>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endParaRPr lang="es-CO" sz="825">
              <a:solidFill>
                <a:schemeClr val="accent2"/>
              </a:solidFill>
              <a:latin typeface="Calibri" pitchFamily="34" charset="0"/>
            </a:endParaRPr>
          </a:p>
        </p:txBody>
      </p:sp>
      <p:sp>
        <p:nvSpPr>
          <p:cNvPr id="120" name="Rectangle 37"/>
          <p:cNvSpPr>
            <a:spLocks noChangeArrowheads="1"/>
          </p:cNvSpPr>
          <p:nvPr/>
        </p:nvSpPr>
        <p:spPr bwMode="auto">
          <a:xfrm>
            <a:off x="6544880" y="2250273"/>
            <a:ext cx="1188252" cy="1017992"/>
          </a:xfrm>
          <a:prstGeom prst="rect">
            <a:avLst/>
          </a:prstGeom>
          <a:solidFill>
            <a:srgbClr val="3366FF"/>
          </a:solidFill>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lgn="ctr">
              <a:defRPr/>
            </a:pPr>
            <a:endParaRPr lang="es-CO" sz="825">
              <a:solidFill>
                <a:schemeClr val="accent2"/>
              </a:solidFill>
              <a:latin typeface="Calibri" pitchFamily="34" charset="0"/>
            </a:endParaRPr>
          </a:p>
        </p:txBody>
      </p:sp>
      <p:grpSp>
        <p:nvGrpSpPr>
          <p:cNvPr id="6" name="123 Grupo"/>
          <p:cNvGrpSpPr>
            <a:grpSpLocks/>
          </p:cNvGrpSpPr>
          <p:nvPr/>
        </p:nvGrpSpPr>
        <p:grpSpPr bwMode="auto">
          <a:xfrm>
            <a:off x="2795589" y="2314576"/>
            <a:ext cx="1016794" cy="846535"/>
            <a:chOff x="2163746" y="1928802"/>
            <a:chExt cx="1356055" cy="1128719"/>
          </a:xfrm>
        </p:grpSpPr>
        <p:pic>
          <p:nvPicPr>
            <p:cNvPr id="22631" name="Picture 213" descr="C:\Users\Andrea\Pictures\Galería multimedia de Microsoft\j0296945.gif"/>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a:off x="2357422" y="2143116"/>
              <a:ext cx="1162379" cy="914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2" name="121 Imagen" descr="LogoIris5.2New.png"/>
            <p:cNvPicPr>
              <a:picLocks noChangeAspect="1"/>
            </p:cNvPicPr>
            <p:nvPr/>
          </p:nvPicPr>
          <p:blipFill>
            <a:blip r:embed="rId4" cstate="print"/>
            <a:stretch>
              <a:fillRect/>
            </a:stretch>
          </p:blipFill>
          <p:spPr>
            <a:xfrm>
              <a:off x="2581581" y="2395527"/>
              <a:ext cx="126262" cy="166691"/>
            </a:xfrm>
            <a:prstGeom prst="rect">
              <a:avLst/>
            </a:prstGeom>
            <a:solidFill>
              <a:schemeClr val="bg1"/>
            </a:solidFill>
            <a:scene3d>
              <a:camera prst="isometricOffAxis1Right"/>
              <a:lightRig rig="threePt" dir="t"/>
            </a:scene3d>
          </p:spPr>
        </p:pic>
        <p:pic>
          <p:nvPicPr>
            <p:cNvPr id="22633" name="Picture 234" descr="C:\Users\Andrea\AppData\Local\Microsoft\Windows\Temporary Internet Files\Content.IE5\TU9Q69J5\MCj04338010000[1].png"/>
            <p:cNvPicPr>
              <a:picLocks noChangeAspect="1" noChangeArrowheads="1"/>
            </p:cNvPicPr>
            <p:nvPr/>
          </p:nvPicPr>
          <p:blipFill>
            <a:blip r:embed="rId5" cstate="email">
              <a:extLst>
                <a:ext uri="{28A0092B-C50C-407E-A947-70E740481C1C}">
                  <a14:useLocalDpi xmlns:a14="http://schemas.microsoft.com/office/drawing/2010/main" xmlns="" val="0"/>
                </a:ext>
              </a:extLst>
            </a:blip>
            <a:srcRect/>
            <a:stretch>
              <a:fillRect/>
            </a:stretch>
          </p:blipFill>
          <p:spPr bwMode="auto">
            <a:xfrm>
              <a:off x="2163746" y="1928802"/>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7" name="124 Grupo"/>
          <p:cNvGrpSpPr>
            <a:grpSpLocks/>
          </p:cNvGrpSpPr>
          <p:nvPr/>
        </p:nvGrpSpPr>
        <p:grpSpPr bwMode="auto">
          <a:xfrm>
            <a:off x="4007644" y="2303860"/>
            <a:ext cx="696516" cy="579834"/>
            <a:chOff x="2163746" y="1928802"/>
            <a:chExt cx="1356055" cy="1128719"/>
          </a:xfrm>
        </p:grpSpPr>
        <p:pic>
          <p:nvPicPr>
            <p:cNvPr id="22628" name="Picture 213" descr="C:\Users\Andrea\Pictures\Galería multimedia de Microsoft\j0296945.gif"/>
            <p:cNvPicPr>
              <a:picLocks noChangeAspect="1" noChangeArrowheads="1" noCrop="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2357422" y="2143116"/>
              <a:ext cx="1162379" cy="914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7" name="126 Imagen" descr="LogoIris5.2New.png"/>
            <p:cNvPicPr>
              <a:picLocks noChangeAspect="1"/>
            </p:cNvPicPr>
            <p:nvPr/>
          </p:nvPicPr>
          <p:blipFill>
            <a:blip r:embed="rId6" cstate="print"/>
            <a:stretch>
              <a:fillRect/>
            </a:stretch>
          </p:blipFill>
          <p:spPr>
            <a:xfrm>
              <a:off x="2581581" y="2395527"/>
              <a:ext cx="126262" cy="166691"/>
            </a:xfrm>
            <a:prstGeom prst="rect">
              <a:avLst/>
            </a:prstGeom>
            <a:solidFill>
              <a:schemeClr val="bg1"/>
            </a:solidFill>
            <a:scene3d>
              <a:camera prst="isometricOffAxis1Right"/>
              <a:lightRig rig="threePt" dir="t"/>
            </a:scene3d>
          </p:spPr>
        </p:pic>
        <p:pic>
          <p:nvPicPr>
            <p:cNvPr id="22630" name="Picture 234" descr="C:\Users\Andrea\AppData\Local\Microsoft\Windows\Temporary Internet Files\Content.IE5\TU9Q69J5\MCj04338010000[1].png"/>
            <p:cNvPicPr>
              <a:picLocks noChangeAspect="1" noChangeArrowheads="1"/>
            </p:cNvPicPr>
            <p:nvPr/>
          </p:nvPicPr>
          <p:blipFill>
            <a:blip r:embed="rId7" cstate="email">
              <a:extLst>
                <a:ext uri="{28A0092B-C50C-407E-A947-70E740481C1C}">
                  <a14:useLocalDpi xmlns:a14="http://schemas.microsoft.com/office/drawing/2010/main" xmlns="" val="0"/>
                </a:ext>
              </a:extLst>
            </a:blip>
            <a:srcRect/>
            <a:stretch>
              <a:fillRect/>
            </a:stretch>
          </p:blipFill>
          <p:spPr bwMode="auto">
            <a:xfrm>
              <a:off x="2163746" y="1928802"/>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29" name="Picture 230" descr="C:\Users\Andrea\AppData\Local\Microsoft\Windows\Temporary Internet Files\Content.IE5\FHWHGG0T\MCj04325720000[1].png"/>
          <p:cNvPicPr>
            <a:picLocks noChangeAspect="1" noChangeArrowheads="1"/>
          </p:cNvPicPr>
          <p:nvPr/>
        </p:nvPicPr>
        <p:blipFill>
          <a:blip r:embed="rId8" cstate="email">
            <a:extLst>
              <a:ext uri="{28A0092B-C50C-407E-A947-70E740481C1C}">
                <a14:useLocalDpi xmlns:a14="http://schemas.microsoft.com/office/drawing/2010/main" xmlns="" val="0"/>
              </a:ext>
            </a:extLst>
          </a:blip>
          <a:srcRect/>
          <a:stretch>
            <a:fillRect/>
          </a:stretch>
        </p:blipFill>
        <p:spPr bwMode="auto">
          <a:xfrm>
            <a:off x="4401741" y="2464594"/>
            <a:ext cx="85725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62" name="Picture 2" descr="C:\Users\Andrea\AppData\Local\Microsoft\Windows\Temporary Internet Files\Content.IE5\FHWHGG0T\MCj04040130000[1].wmf"/>
          <p:cNvPicPr>
            <a:picLocks noChangeAspect="1" noChangeArrowheads="1"/>
          </p:cNvPicPr>
          <p:nvPr/>
        </p:nvPicPr>
        <p:blipFill>
          <a:blip r:embed="rId9" cstate="print"/>
          <a:srcRect/>
          <a:stretch>
            <a:fillRect/>
          </a:stretch>
        </p:blipFill>
        <p:spPr bwMode="auto">
          <a:xfrm>
            <a:off x="4732735" y="2357439"/>
            <a:ext cx="375047" cy="373856"/>
          </a:xfrm>
          <a:prstGeom prst="rect">
            <a:avLst/>
          </a:prstGeom>
          <a:noFill/>
          <a:ln w="9525">
            <a:noFill/>
            <a:miter lim="800000"/>
            <a:headEnd/>
            <a:tailEnd/>
          </a:ln>
          <a:scene3d>
            <a:camera prst="perspectiveHeroicExtremeLeftFacing"/>
            <a:lightRig rig="threePt" dir="t"/>
          </a:scene3d>
        </p:spPr>
      </p:pic>
      <p:grpSp>
        <p:nvGrpSpPr>
          <p:cNvPr id="8" name="131 Grupo"/>
          <p:cNvGrpSpPr>
            <a:grpSpLocks/>
          </p:cNvGrpSpPr>
          <p:nvPr/>
        </p:nvGrpSpPr>
        <p:grpSpPr bwMode="auto">
          <a:xfrm>
            <a:off x="5473303" y="2357438"/>
            <a:ext cx="803672" cy="696516"/>
            <a:chOff x="2163746" y="1928802"/>
            <a:chExt cx="1372127" cy="1144791"/>
          </a:xfrm>
        </p:grpSpPr>
        <p:pic>
          <p:nvPicPr>
            <p:cNvPr id="22625" name="Picture 213" descr="C:\Users\Andrea\Pictures\Galería multimedia de Microsoft\j0296945.gif"/>
            <p:cNvPicPr>
              <a:picLocks noChangeAspect="1" noChangeArrowheads="1" noCrop="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2373494" y="2159187"/>
              <a:ext cx="1162379" cy="9144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34" name="133 Imagen" descr="LogoIris5.2New.png"/>
            <p:cNvPicPr>
              <a:picLocks noChangeAspect="1"/>
            </p:cNvPicPr>
            <p:nvPr/>
          </p:nvPicPr>
          <p:blipFill>
            <a:blip r:embed="rId10" cstate="print"/>
            <a:stretch>
              <a:fillRect/>
            </a:stretch>
          </p:blipFill>
          <p:spPr>
            <a:xfrm>
              <a:off x="2581581" y="2395527"/>
              <a:ext cx="126262" cy="166691"/>
            </a:xfrm>
            <a:prstGeom prst="rect">
              <a:avLst/>
            </a:prstGeom>
            <a:solidFill>
              <a:schemeClr val="bg1"/>
            </a:solidFill>
            <a:scene3d>
              <a:camera prst="isometricOffAxis1Right"/>
              <a:lightRig rig="threePt" dir="t"/>
            </a:scene3d>
          </p:spPr>
        </p:pic>
        <p:pic>
          <p:nvPicPr>
            <p:cNvPr id="22627" name="Picture 234" descr="C:\Users\Andrea\AppData\Local\Microsoft\Windows\Temporary Internet Files\Content.IE5\TU9Q69J5\MCj04338010000[1].png"/>
            <p:cNvPicPr>
              <a:picLocks noChangeAspect="1" noChangeArrowheads="1"/>
            </p:cNvPicPr>
            <p:nvPr/>
          </p:nvPicPr>
          <p:blipFill>
            <a:blip r:embed="rId11" cstate="email">
              <a:extLst>
                <a:ext uri="{28A0092B-C50C-407E-A947-70E740481C1C}">
                  <a14:useLocalDpi xmlns:a14="http://schemas.microsoft.com/office/drawing/2010/main" xmlns="" val="0"/>
                </a:ext>
              </a:extLst>
            </a:blip>
            <a:srcRect/>
            <a:stretch>
              <a:fillRect/>
            </a:stretch>
          </p:blipFill>
          <p:spPr bwMode="auto">
            <a:xfrm>
              <a:off x="2163746" y="1928802"/>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06" name="Picture 22" descr="C:\Users\Andrea\AppData\Local\Microsoft\Windows\Temporary Internet Files\Content.IE5\IOUPQXYZ\MCj04347800000[1].png"/>
          <p:cNvPicPr>
            <a:picLocks noChangeAspect="1" noChangeArrowheads="1"/>
          </p:cNvPicPr>
          <p:nvPr/>
        </p:nvPicPr>
        <p:blipFill>
          <a:blip r:embed="rId12" cstate="print"/>
          <a:srcRect t="6330" b="11383"/>
          <a:stretch>
            <a:fillRect/>
          </a:stretch>
        </p:blipFill>
        <p:spPr bwMode="auto">
          <a:xfrm>
            <a:off x="5965042" y="2902740"/>
            <a:ext cx="454579" cy="287756"/>
          </a:xfrm>
          <a:prstGeom prst="rect">
            <a:avLst/>
          </a:prstGeom>
          <a:solidFill>
            <a:schemeClr val="accent1">
              <a:lumMod val="60000"/>
              <a:lumOff val="40000"/>
            </a:schemeClr>
          </a:solidFill>
          <a:scene3d>
            <a:camera prst="orthographicFront"/>
            <a:lightRig rig="threePt" dir="t"/>
          </a:scene3d>
          <a:sp3d>
            <a:bevelT/>
          </a:sp3d>
        </p:spPr>
      </p:pic>
      <p:sp>
        <p:nvSpPr>
          <p:cNvPr id="140" name="Rectangle 16"/>
          <p:cNvSpPr>
            <a:spLocks noChangeArrowheads="1"/>
          </p:cNvSpPr>
          <p:nvPr/>
        </p:nvSpPr>
        <p:spPr bwMode="auto">
          <a:xfrm>
            <a:off x="2744391" y="3857626"/>
            <a:ext cx="4943475" cy="1875235"/>
          </a:xfrm>
          <a:prstGeom prst="rect">
            <a:avLst/>
          </a:prstGeom>
          <a:noFill/>
          <a:ln w="12700">
            <a:solidFill>
              <a:srgbClr val="3366FF"/>
            </a:solidFill>
            <a:miter lim="800000"/>
            <a:headEnd/>
            <a:tailEnd/>
          </a:ln>
          <a:effectLst>
            <a:prstShdw prst="shdw17" dist="17961" dir="2700000">
              <a:schemeClr val="accent2">
                <a:gamma/>
                <a:shade val="60000"/>
                <a:invGamma/>
              </a:schemeClr>
            </a:prstShdw>
          </a:effectLst>
        </p:spPr>
        <p:txBody>
          <a:bodyPr wrap="none" anchor="ctr"/>
          <a:lstStyle/>
          <a:p>
            <a:pPr>
              <a:defRPr/>
            </a:pPr>
            <a:endParaRPr lang="es-CO" sz="825">
              <a:latin typeface="Calibri" pitchFamily="34" charset="0"/>
            </a:endParaRPr>
          </a:p>
        </p:txBody>
      </p:sp>
      <p:grpSp>
        <p:nvGrpSpPr>
          <p:cNvPr id="9" name="153 Grupo"/>
          <p:cNvGrpSpPr>
            <a:grpSpLocks/>
          </p:cNvGrpSpPr>
          <p:nvPr/>
        </p:nvGrpSpPr>
        <p:grpSpPr bwMode="auto">
          <a:xfrm>
            <a:off x="3330179" y="4232672"/>
            <a:ext cx="1017984" cy="1071563"/>
            <a:chOff x="3046403" y="4214818"/>
            <a:chExt cx="1643073" cy="1714512"/>
          </a:xfrm>
        </p:grpSpPr>
        <p:sp>
          <p:nvSpPr>
            <p:cNvPr id="142" name="Rectangle 27"/>
            <p:cNvSpPr>
              <a:spLocks noChangeArrowheads="1"/>
            </p:cNvSpPr>
            <p:nvPr/>
          </p:nvSpPr>
          <p:spPr bwMode="auto">
            <a:xfrm>
              <a:off x="3046403" y="4214818"/>
              <a:ext cx="1643073" cy="171451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es-CO" sz="825">
                <a:latin typeface="Calibri" pitchFamily="34" charset="0"/>
              </a:endParaRPr>
            </a:p>
          </p:txBody>
        </p:sp>
        <p:pic>
          <p:nvPicPr>
            <p:cNvPr id="22617"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3155940" y="4332294"/>
              <a:ext cx="714380" cy="7143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18"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3870320" y="4332294"/>
              <a:ext cx="714380" cy="7143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19"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3155940" y="5105412"/>
              <a:ext cx="714380" cy="7143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20"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3870320" y="5105412"/>
              <a:ext cx="714380" cy="7143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21"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3500430" y="4370394"/>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22"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4214810" y="4357694"/>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23"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3500430" y="5143512"/>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24"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4214810" y="5143512"/>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11" name="173 Grupo"/>
          <p:cNvGrpSpPr>
            <a:grpSpLocks/>
          </p:cNvGrpSpPr>
          <p:nvPr/>
        </p:nvGrpSpPr>
        <p:grpSpPr bwMode="auto">
          <a:xfrm>
            <a:off x="5274469" y="2707481"/>
            <a:ext cx="482204" cy="482204"/>
            <a:chOff x="5508632" y="2466968"/>
            <a:chExt cx="642942" cy="642942"/>
          </a:xfrm>
        </p:grpSpPr>
        <p:pic>
          <p:nvPicPr>
            <p:cNvPr id="22614"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5508632" y="2466968"/>
              <a:ext cx="642942" cy="6429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15"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5832484" y="2513006"/>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53" name="Oval 293"/>
          <p:cNvSpPr>
            <a:spLocks noChangeArrowheads="1"/>
          </p:cNvSpPr>
          <p:nvPr/>
        </p:nvSpPr>
        <p:spPr bwMode="auto">
          <a:xfrm>
            <a:off x="2847975" y="4661297"/>
            <a:ext cx="214313" cy="214313"/>
          </a:xfrm>
          <a:prstGeom prst="ellipse">
            <a:avLst/>
          </a:prstGeom>
          <a:solidFill>
            <a:srgbClr val="FF0000"/>
          </a:solidFill>
          <a:ln w="9525">
            <a:solidFill>
              <a:srgbClr val="FF00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CO" sz="900" b="1">
                <a:solidFill>
                  <a:schemeClr val="bg1"/>
                </a:solidFill>
                <a:latin typeface="Calibri" panose="020F0502020204030204" pitchFamily="34" charset="0"/>
              </a:rPr>
              <a:t>1</a:t>
            </a:r>
          </a:p>
        </p:txBody>
      </p:sp>
      <p:sp>
        <p:nvSpPr>
          <p:cNvPr id="155" name="AutoShape 309"/>
          <p:cNvSpPr>
            <a:spLocks noChangeArrowheads="1"/>
          </p:cNvSpPr>
          <p:nvPr/>
        </p:nvSpPr>
        <p:spPr bwMode="auto">
          <a:xfrm>
            <a:off x="4455318" y="4714884"/>
            <a:ext cx="204798" cy="201228"/>
          </a:xfrm>
          <a:prstGeom prst="rightArrow">
            <a:avLst>
              <a:gd name="adj1" fmla="val 50000"/>
              <a:gd name="adj2" fmla="val 25000"/>
            </a:avLst>
          </a:prstGeom>
          <a:solidFill>
            <a:srgbClr val="FF0000"/>
          </a:solidFill>
          <a:ln w="9525">
            <a:noFill/>
            <a:miter lim="800000"/>
            <a:headEnd/>
            <a:tailEnd/>
          </a:ln>
          <a:effectLst>
            <a:outerShdw blurRad="50800" dist="38100" dir="8100000" algn="t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s-CO" sz="825">
              <a:latin typeface="Calibri" pitchFamily="34" charset="0"/>
            </a:endParaRPr>
          </a:p>
        </p:txBody>
      </p:sp>
      <p:grpSp>
        <p:nvGrpSpPr>
          <p:cNvPr id="13" name="155 Grupo"/>
          <p:cNvGrpSpPr>
            <a:grpSpLocks/>
          </p:cNvGrpSpPr>
          <p:nvPr/>
        </p:nvGrpSpPr>
        <p:grpSpPr bwMode="auto">
          <a:xfrm>
            <a:off x="5151835" y="4339830"/>
            <a:ext cx="803672" cy="696515"/>
            <a:chOff x="2163746" y="1928802"/>
            <a:chExt cx="1372127" cy="1144791"/>
          </a:xfrm>
        </p:grpSpPr>
        <p:pic>
          <p:nvPicPr>
            <p:cNvPr id="22611" name="Picture 213" descr="C:\Users\Andrea\Pictures\Galería multimedia de Microsoft\j0296945.gif"/>
            <p:cNvPicPr>
              <a:picLocks noChangeAspect="1" noChangeArrowheads="1" noCrop="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2373494" y="2159187"/>
              <a:ext cx="1162379" cy="9144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8" name="157 Imagen" descr="LogoIris5.2New.png"/>
            <p:cNvPicPr>
              <a:picLocks noChangeAspect="1"/>
            </p:cNvPicPr>
            <p:nvPr/>
          </p:nvPicPr>
          <p:blipFill>
            <a:blip r:embed="rId10" cstate="print"/>
            <a:stretch>
              <a:fillRect/>
            </a:stretch>
          </p:blipFill>
          <p:spPr>
            <a:xfrm>
              <a:off x="2581581" y="2395527"/>
              <a:ext cx="126262" cy="166691"/>
            </a:xfrm>
            <a:prstGeom prst="rect">
              <a:avLst/>
            </a:prstGeom>
            <a:solidFill>
              <a:schemeClr val="bg1"/>
            </a:solidFill>
            <a:scene3d>
              <a:camera prst="isometricOffAxis1Right"/>
              <a:lightRig rig="threePt" dir="t"/>
            </a:scene3d>
          </p:spPr>
        </p:pic>
        <p:pic>
          <p:nvPicPr>
            <p:cNvPr id="22613" name="Picture 234" descr="C:\Users\Andrea\AppData\Local\Microsoft\Windows\Temporary Internet Files\Content.IE5\TU9Q69J5\MCj04338010000[1].png"/>
            <p:cNvPicPr>
              <a:picLocks noChangeAspect="1" noChangeArrowheads="1"/>
            </p:cNvPicPr>
            <p:nvPr/>
          </p:nvPicPr>
          <p:blipFill>
            <a:blip r:embed="rId11" cstate="email">
              <a:extLst>
                <a:ext uri="{28A0092B-C50C-407E-A947-70E740481C1C}">
                  <a14:useLocalDpi xmlns:a14="http://schemas.microsoft.com/office/drawing/2010/main" xmlns="" val="0"/>
                </a:ext>
              </a:extLst>
            </a:blip>
            <a:srcRect/>
            <a:stretch>
              <a:fillRect/>
            </a:stretch>
          </p:blipFill>
          <p:spPr bwMode="auto">
            <a:xfrm>
              <a:off x="2163746" y="1928802"/>
              <a:ext cx="571353" cy="571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14" name="162 Grupo"/>
          <p:cNvGrpSpPr>
            <a:grpSpLocks/>
          </p:cNvGrpSpPr>
          <p:nvPr/>
        </p:nvGrpSpPr>
        <p:grpSpPr bwMode="auto">
          <a:xfrm>
            <a:off x="4723211" y="4554142"/>
            <a:ext cx="482203" cy="482203"/>
            <a:chOff x="4786314" y="5000636"/>
            <a:chExt cx="642942" cy="642942"/>
          </a:xfrm>
        </p:grpSpPr>
        <p:pic>
          <p:nvPicPr>
            <p:cNvPr id="22609" name="Picture 222" descr="C:\Users\Andrea\AppData\Local\Microsoft\Windows\Temporary Internet Files\Content.IE5\TU9Q69J5\MCj04039790000[1].wmf"/>
            <p:cNvPicPr>
              <a:picLocks noChangeAspect="1" noChangeArrowheads="1"/>
            </p:cNvPicPr>
            <p:nvPr/>
          </p:nvPicPr>
          <p:blipFill>
            <a:blip r:embed="rId13" cstate="email">
              <a:extLst>
                <a:ext uri="{28A0092B-C50C-407E-A947-70E740481C1C}">
                  <a14:useLocalDpi xmlns:a14="http://schemas.microsoft.com/office/drawing/2010/main" xmlns="" val="0"/>
                </a:ext>
              </a:extLst>
            </a:blip>
            <a:srcRect/>
            <a:stretch>
              <a:fillRect/>
            </a:stretch>
          </p:blipFill>
          <p:spPr bwMode="auto">
            <a:xfrm>
              <a:off x="4786314" y="5000636"/>
              <a:ext cx="642942" cy="6429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10" name="Picture 4" descr="C:\Program Files\Microsoft Office\MEDIA\OFFICE12\Bullets\BD21301_.gif"/>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5110166" y="5046674"/>
              <a:ext cx="214314" cy="2143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15" name="176 Grupo"/>
          <p:cNvGrpSpPr>
            <a:grpSpLocks/>
          </p:cNvGrpSpPr>
          <p:nvPr/>
        </p:nvGrpSpPr>
        <p:grpSpPr bwMode="auto">
          <a:xfrm>
            <a:off x="6566297" y="4563667"/>
            <a:ext cx="1071563" cy="1144190"/>
            <a:chOff x="7231082" y="4941950"/>
            <a:chExt cx="1428760" cy="1525547"/>
          </a:xfrm>
        </p:grpSpPr>
        <p:sp>
          <p:nvSpPr>
            <p:cNvPr id="79" name="AutoShape 186"/>
            <p:cNvSpPr>
              <a:spLocks noChangeArrowheads="1"/>
            </p:cNvSpPr>
            <p:nvPr/>
          </p:nvSpPr>
          <p:spPr bwMode="auto">
            <a:xfrm>
              <a:off x="7656090" y="5411944"/>
              <a:ext cx="695600" cy="736932"/>
            </a:xfrm>
            <a:prstGeom prst="flowChartMagneticDisk">
              <a:avLst/>
            </a:prstGeom>
            <a:solidFill>
              <a:srgbClr val="92D050"/>
            </a:solidFill>
            <a:ln>
              <a:solidFill>
                <a:schemeClr val="tx1"/>
              </a:solidFill>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en-US" sz="825" b="1" dirty="0" smtClean="0">
                  <a:solidFill>
                    <a:schemeClr val="tx1"/>
                  </a:solidFill>
                  <a:latin typeface="Calibri" pitchFamily="34" charset="0"/>
                </a:rPr>
                <a:t>SW</a:t>
              </a:r>
              <a:endParaRPr lang="en-US" sz="825" b="1" dirty="0">
                <a:solidFill>
                  <a:schemeClr val="tx1"/>
                </a:solidFill>
                <a:latin typeface="Calibri" pitchFamily="34" charset="0"/>
              </a:endParaRPr>
            </a:p>
          </p:txBody>
        </p:sp>
        <p:grpSp>
          <p:nvGrpSpPr>
            <p:cNvPr id="22602" name="Group 255"/>
            <p:cNvGrpSpPr>
              <a:grpSpLocks/>
            </p:cNvGrpSpPr>
            <p:nvPr/>
          </p:nvGrpSpPr>
          <p:grpSpPr bwMode="auto">
            <a:xfrm>
              <a:off x="7231082" y="6038869"/>
              <a:ext cx="1428760" cy="428628"/>
              <a:chOff x="3606" y="3067"/>
              <a:chExt cx="602" cy="227"/>
            </a:xfrm>
          </p:grpSpPr>
          <p:pic>
            <p:nvPicPr>
              <p:cNvPr id="22607" name="13 Proceso"/>
              <p:cNvPicPr>
                <a:picLocks noChangeArrowheads="1"/>
              </p:cNvPicPr>
              <p:nvPr/>
            </p:nvPicPr>
            <p:blipFill>
              <a:blip r:embed="rId15" cstate="email">
                <a:extLst>
                  <a:ext uri="{28A0092B-C50C-407E-A947-70E740481C1C}">
                    <a14:useLocalDpi xmlns:a14="http://schemas.microsoft.com/office/drawing/2010/main" xmlns="" val="0"/>
                  </a:ext>
                </a:extLst>
              </a:blip>
              <a:srcRect/>
              <a:stretch>
                <a:fillRect/>
              </a:stretch>
            </p:blipFill>
            <p:spPr bwMode="auto">
              <a:xfrm>
                <a:off x="3606" y="3067"/>
                <a:ext cx="602" cy="2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608" name="Text Box 205"/>
              <p:cNvSpPr txBox="1">
                <a:spLocks noChangeArrowheads="1"/>
              </p:cNvSpPr>
              <p:nvPr/>
            </p:nvSpPr>
            <p:spPr bwMode="auto">
              <a:xfrm>
                <a:off x="3606" y="3113"/>
                <a:ext cx="589"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CO" altLang="es-CO" sz="825" b="1">
                    <a:latin typeface="Calibri" panose="020F0502020204030204" pitchFamily="34" charset="0"/>
                  </a:rPr>
                  <a:t>SERVIDOR DE ARCHIVO</a:t>
                </a:r>
              </a:p>
            </p:txBody>
          </p:sp>
        </p:grpSp>
        <p:pic>
          <p:nvPicPr>
            <p:cNvPr id="22603" name="Picture 234" descr="C:\Users\Andrea\AppData\Local\Microsoft\Windows\Temporary Internet Files\Content.IE5\TU9Q69J5\MCj04338010000[1].png"/>
            <p:cNvPicPr>
              <a:picLocks noChangeAspect="1" noChangeArrowheads="1"/>
            </p:cNvPicPr>
            <p:nvPr/>
          </p:nvPicPr>
          <p:blipFill>
            <a:blip r:embed="rId16" cstate="email">
              <a:extLst>
                <a:ext uri="{28A0092B-C50C-407E-A947-70E740481C1C}">
                  <a14:useLocalDpi xmlns:a14="http://schemas.microsoft.com/office/drawing/2010/main" xmlns="" val="0"/>
                </a:ext>
              </a:extLst>
            </a:blip>
            <a:srcRect/>
            <a:stretch>
              <a:fillRect/>
            </a:stretch>
          </p:blipFill>
          <p:spPr bwMode="auto">
            <a:xfrm>
              <a:off x="7446872" y="5084826"/>
              <a:ext cx="432281" cy="4490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04" name="Picture 234" descr="C:\Users\Andrea\AppData\Local\Microsoft\Windows\Temporary Internet Files\Content.IE5\TU9Q69J5\MCj04338010000[1].png"/>
            <p:cNvPicPr>
              <a:picLocks noChangeAspect="1" noChangeArrowheads="1"/>
            </p:cNvPicPr>
            <p:nvPr/>
          </p:nvPicPr>
          <p:blipFill>
            <a:blip r:embed="rId16" cstate="email">
              <a:extLst>
                <a:ext uri="{28A0092B-C50C-407E-A947-70E740481C1C}">
                  <a14:useLocalDpi xmlns:a14="http://schemas.microsoft.com/office/drawing/2010/main" xmlns="" val="0"/>
                </a:ext>
              </a:extLst>
            </a:blip>
            <a:srcRect/>
            <a:stretch>
              <a:fillRect/>
            </a:stretch>
          </p:blipFill>
          <p:spPr bwMode="auto">
            <a:xfrm>
              <a:off x="7804062" y="4941950"/>
              <a:ext cx="432281" cy="4490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606" name="Picture 234" descr="C:\Users\Andrea\AppData\Local\Microsoft\Windows\Temporary Internet Files\Content.IE5\TU9Q69J5\MCj04338010000[1].png"/>
            <p:cNvPicPr>
              <a:picLocks noChangeAspect="1" noChangeArrowheads="1"/>
            </p:cNvPicPr>
            <p:nvPr/>
          </p:nvPicPr>
          <p:blipFill>
            <a:blip r:embed="rId16" cstate="email">
              <a:extLst>
                <a:ext uri="{28A0092B-C50C-407E-A947-70E740481C1C}">
                  <a14:useLocalDpi xmlns:a14="http://schemas.microsoft.com/office/drawing/2010/main" xmlns="" val="0"/>
                </a:ext>
              </a:extLst>
            </a:blip>
            <a:srcRect/>
            <a:stretch>
              <a:fillRect/>
            </a:stretch>
          </p:blipFill>
          <p:spPr bwMode="auto">
            <a:xfrm>
              <a:off x="8161252" y="5084826"/>
              <a:ext cx="432281" cy="4490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0" name="169 Flecha doblada"/>
          <p:cNvSpPr/>
          <p:nvPr/>
        </p:nvSpPr>
        <p:spPr>
          <a:xfrm>
            <a:off x="4937525" y="4071942"/>
            <a:ext cx="1071570" cy="428628"/>
          </a:xfrm>
          <a:prstGeom prst="bentArrow">
            <a:avLst>
              <a:gd name="adj1" fmla="val 20000"/>
              <a:gd name="adj2" fmla="val 25000"/>
              <a:gd name="adj3" fmla="val 25000"/>
              <a:gd name="adj4" fmla="val 35417"/>
            </a:avLst>
          </a:prstGeom>
          <a:solidFill>
            <a:srgbClr val="FF000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s-CO">
              <a:solidFill>
                <a:schemeClr val="tx1"/>
              </a:solidFill>
            </a:endParaRPr>
          </a:p>
        </p:txBody>
      </p:sp>
      <p:sp>
        <p:nvSpPr>
          <p:cNvPr id="171" name="170 Flecha doblada"/>
          <p:cNvSpPr/>
          <p:nvPr/>
        </p:nvSpPr>
        <p:spPr>
          <a:xfrm flipV="1">
            <a:off x="5580467" y="5089933"/>
            <a:ext cx="964413" cy="482207"/>
          </a:xfrm>
          <a:prstGeom prst="bentArrow">
            <a:avLst>
              <a:gd name="adj1" fmla="val 20000"/>
              <a:gd name="adj2" fmla="val 25000"/>
              <a:gd name="adj3" fmla="val 25000"/>
              <a:gd name="adj4" fmla="val 35417"/>
            </a:avLst>
          </a:prstGeom>
          <a:solidFill>
            <a:srgbClr val="FF000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s-CO">
              <a:solidFill>
                <a:schemeClr val="tx1"/>
              </a:solidFill>
            </a:endParaRPr>
          </a:p>
        </p:txBody>
      </p:sp>
      <p:pic>
        <p:nvPicPr>
          <p:cNvPr id="176" name="Picture 2" descr="C:\Users\Andrea\AppData\Local\Microsoft\Windows\Temporary Internet Files\Content.IE5\FHWHGG0T\MCj04040130000[1].wmf"/>
          <p:cNvPicPr>
            <a:picLocks noChangeAspect="1" noChangeArrowheads="1"/>
          </p:cNvPicPr>
          <p:nvPr/>
        </p:nvPicPr>
        <p:blipFill>
          <a:blip r:embed="rId9" cstate="email">
            <a:extLst>
              <a:ext uri="{28A0092B-C50C-407E-A947-70E740481C1C}">
                <a14:useLocalDpi xmlns:a14="http://schemas.microsoft.com/office/drawing/2010/main" xmlns="" val="0"/>
              </a:ext>
            </a:extLst>
          </a:blip>
          <a:srcRect/>
          <a:stretch>
            <a:fillRect/>
          </a:stretch>
        </p:blipFill>
        <p:spPr bwMode="auto">
          <a:xfrm>
            <a:off x="7090174" y="2946797"/>
            <a:ext cx="267890" cy="266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9" name="Oval 293"/>
          <p:cNvSpPr>
            <a:spLocks noChangeArrowheads="1"/>
          </p:cNvSpPr>
          <p:nvPr/>
        </p:nvSpPr>
        <p:spPr bwMode="auto">
          <a:xfrm>
            <a:off x="6554391" y="2571750"/>
            <a:ext cx="214313" cy="214313"/>
          </a:xfrm>
          <a:prstGeom prst="ellipse">
            <a:avLst/>
          </a:prstGeom>
          <a:solidFill>
            <a:srgbClr val="FF0000"/>
          </a:solidFill>
          <a:ln w="9525">
            <a:solidFill>
              <a:srgbClr val="FF0000"/>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 altLang="es-CO" sz="900" b="1">
                <a:solidFill>
                  <a:schemeClr val="bg1"/>
                </a:solidFill>
                <a:latin typeface="Calibri" panose="020F0502020204030204" pitchFamily="34" charset="0"/>
              </a:rPr>
              <a:t>1</a:t>
            </a:r>
          </a:p>
        </p:txBody>
      </p:sp>
      <p:pic>
        <p:nvPicPr>
          <p:cNvPr id="15363" name="Picture 3" descr="C:\Users\Andrea\Pictures\Galería multimedia de Microsoft\j0323760.gif"/>
          <p:cNvPicPr>
            <a:picLocks noChangeAspect="1" noChangeArrowheads="1" noCrop="1"/>
          </p:cNvPicPr>
          <p:nvPr/>
        </p:nvPicPr>
        <p:blipFill>
          <a:blip r:embed="rId17" cstate="email">
            <a:extLst>
              <a:ext uri="{28A0092B-C50C-407E-A947-70E740481C1C}">
                <a14:useLocalDpi xmlns:a14="http://schemas.microsoft.com/office/drawing/2010/main" xmlns="" val="0"/>
              </a:ext>
            </a:extLst>
          </a:blip>
          <a:srcRect/>
          <a:stretch>
            <a:fillRect/>
          </a:stretch>
        </p:blipFill>
        <p:spPr bwMode="auto">
          <a:xfrm>
            <a:off x="7027069" y="2493170"/>
            <a:ext cx="614363" cy="7215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0" name="Rectangle 2"/>
          <p:cNvSpPr txBox="1">
            <a:spLocks noChangeArrowheads="1"/>
          </p:cNvSpPr>
          <p:nvPr/>
        </p:nvSpPr>
        <p:spPr bwMode="auto">
          <a:xfrm>
            <a:off x="1371600" y="971551"/>
            <a:ext cx="6343650" cy="422672"/>
          </a:xfrm>
          <a:prstGeom prst="rect">
            <a:avLst/>
          </a:prstGeom>
          <a:noFill/>
          <a:ln w="9525">
            <a:noFill/>
            <a:miter lim="800000"/>
            <a:headEnd/>
            <a:tailEnd/>
          </a:ln>
          <a:effectLst/>
        </p:spPr>
        <p:txBody>
          <a:bodyPr/>
          <a:lstStyle/>
          <a:p>
            <a:pPr marL="257175" indent="-257175" algn="ctr">
              <a:spcBef>
                <a:spcPct val="20000"/>
              </a:spcBef>
              <a:buClr>
                <a:schemeClr val="hlink"/>
              </a:buClr>
              <a:defRPr/>
            </a:pPr>
            <a:r>
              <a:rPr lang="en-US" sz="2400" kern="0" dirty="0">
                <a:solidFill>
                  <a:schemeClr val="bg1"/>
                </a:solidFill>
              </a:rPr>
              <a:t>PROCESO MISIONAL</a:t>
            </a:r>
          </a:p>
        </p:txBody>
      </p:sp>
      <p:sp>
        <p:nvSpPr>
          <p:cNvPr id="71" name="Rectángulo 70"/>
          <p:cNvSpPr>
            <a:spLocks noChangeArrowheads="1"/>
          </p:cNvSpPr>
          <p:nvPr/>
        </p:nvSpPr>
        <p:spPr bwMode="auto">
          <a:xfrm>
            <a:off x="2293434" y="458606"/>
            <a:ext cx="622162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r">
              <a:spcBef>
                <a:spcPct val="0"/>
              </a:spcBef>
            </a:pPr>
            <a:r>
              <a:rPr lang="es-CO" altLang="es-MX" sz="3000" b="1" dirty="0" smtClean="0">
                <a:solidFill>
                  <a:srgbClr val="002D56"/>
                </a:solidFill>
                <a:latin typeface="HelveticaNeueLT Com 55 Roman" panose="020B0804020202020204" pitchFamily="34" charset="0"/>
                <a:ea typeface="+mj-ea"/>
                <a:cs typeface="+mj-cs"/>
              </a:rPr>
              <a:t>Un Proceso Misional</a:t>
            </a:r>
            <a:endParaRPr lang="es-CO" altLang="es-MX" sz="3000" b="1" dirty="0">
              <a:solidFill>
                <a:srgbClr val="002D56"/>
              </a:solidFill>
              <a:latin typeface="HelveticaNeueLT Com 55 Roman" panose="020B0804020202020204" pitchFamily="34" charset="0"/>
              <a:ea typeface="+mj-ea"/>
              <a:cs typeface="+mj-cs"/>
            </a:endParaRPr>
          </a:p>
        </p:txBody>
      </p:sp>
    </p:spTree>
    <p:extLst>
      <p:ext uri="{BB962C8B-B14F-4D97-AF65-F5344CB8AC3E}">
        <p14:creationId xmlns:p14="http://schemas.microsoft.com/office/powerpoint/2010/main" xmlns="" val="2435186278"/>
      </p:ext>
    </p:extLst>
  </p:cSld>
  <p:clrMapOvr>
    <a:masterClrMapping/>
  </p:clrMapOvr>
  <p:transition spd="slow" advClick="0">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slide(fromBottom)">
                                      <p:cBhvr>
                                        <p:cTn id="7" dur="2000"/>
                                        <p:tgtEl>
                                          <p:spTgt spid="76"/>
                                        </p:tgtEl>
                                      </p:cBhvr>
                                    </p:animEffect>
                                  </p:childTnLst>
                                </p:cTn>
                              </p:par>
                            </p:childTnLst>
                          </p:cTn>
                        </p:par>
                        <p:par>
                          <p:cTn id="8" fill="hold" nodeType="afterGroup">
                            <p:stCondLst>
                              <p:cond delay="2000"/>
                            </p:stCondLst>
                            <p:childTnLst>
                              <p:par>
                                <p:cTn id="9" presetID="12" presetClass="entr" presetSubtype="4" fill="hold" nodeType="afterEffect">
                                  <p:stCondLst>
                                    <p:cond delay="0"/>
                                  </p:stCondLst>
                                  <p:childTnLst>
                                    <p:set>
                                      <p:cBhvr>
                                        <p:cTn id="10" dur="1" fill="hold">
                                          <p:stCondLst>
                                            <p:cond delay="0"/>
                                          </p:stCondLst>
                                        </p:cTn>
                                        <p:tgtEl>
                                          <p:spTgt spid="74"/>
                                        </p:tgtEl>
                                        <p:attrNameLst>
                                          <p:attrName>style.visibility</p:attrName>
                                        </p:attrNameLst>
                                      </p:cBhvr>
                                      <p:to>
                                        <p:strVal val="visible"/>
                                      </p:to>
                                    </p:set>
                                    <p:animEffect transition="in" filter="slide(fromBottom)">
                                      <p:cBhvr>
                                        <p:cTn id="11" dur="2000"/>
                                        <p:tgtEl>
                                          <p:spTgt spid="74"/>
                                        </p:tgtEl>
                                      </p:cBhvr>
                                    </p:animEffect>
                                  </p:childTnLst>
                                </p:cTn>
                              </p:par>
                            </p:childTnLst>
                          </p:cTn>
                        </p:par>
                        <p:par>
                          <p:cTn id="12" fill="hold" nodeType="afterGroup">
                            <p:stCondLst>
                              <p:cond delay="4000"/>
                            </p:stCondLst>
                            <p:childTnLst>
                              <p:par>
                                <p:cTn id="13" presetID="47"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anim calcmode="lin" valueType="num">
                                      <p:cBhvr>
                                        <p:cTn id="16" dur="2000" fill="hold"/>
                                        <p:tgtEl>
                                          <p:spTgt spid="3"/>
                                        </p:tgtEl>
                                        <p:attrNameLst>
                                          <p:attrName>ppt_x</p:attrName>
                                        </p:attrNameLst>
                                      </p:cBhvr>
                                      <p:tavLst>
                                        <p:tav tm="0">
                                          <p:val>
                                            <p:strVal val="#ppt_x"/>
                                          </p:val>
                                        </p:tav>
                                        <p:tav tm="100000">
                                          <p:val>
                                            <p:strVal val="#ppt_x"/>
                                          </p:val>
                                        </p:tav>
                                      </p:tavLst>
                                    </p:anim>
                                    <p:anim calcmode="lin" valueType="num">
                                      <p:cBhvr>
                                        <p:cTn id="17" dur="2000" fill="hold"/>
                                        <p:tgtEl>
                                          <p:spTgt spid="3"/>
                                        </p:tgtEl>
                                        <p:attrNameLst>
                                          <p:attrName>ppt_y</p:attrName>
                                        </p:attrNameLst>
                                      </p:cBhvr>
                                      <p:tavLst>
                                        <p:tav tm="0">
                                          <p:val>
                                            <p:strVal val="#ppt_y-.1"/>
                                          </p:val>
                                        </p:tav>
                                        <p:tav tm="100000">
                                          <p:val>
                                            <p:strVal val="#ppt_y"/>
                                          </p:val>
                                        </p:tav>
                                      </p:tavLst>
                                    </p:anim>
                                  </p:childTnLst>
                                </p:cTn>
                              </p:par>
                            </p:childTnLst>
                          </p:cTn>
                        </p:par>
                        <p:par>
                          <p:cTn id="18" fill="hold" nodeType="afterGroup">
                            <p:stCondLst>
                              <p:cond delay="6000"/>
                            </p:stCondLst>
                            <p:childTnLst>
                              <p:par>
                                <p:cTn id="19" presetID="47" presetClass="entr" presetSubtype="0"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2000"/>
                                        <p:tgtEl>
                                          <p:spTgt spid="2"/>
                                        </p:tgtEl>
                                      </p:cBhvr>
                                    </p:animEffect>
                                    <p:anim calcmode="lin" valueType="num">
                                      <p:cBhvr>
                                        <p:cTn id="22" dur="2000" fill="hold"/>
                                        <p:tgtEl>
                                          <p:spTgt spid="2"/>
                                        </p:tgtEl>
                                        <p:attrNameLst>
                                          <p:attrName>ppt_x</p:attrName>
                                        </p:attrNameLst>
                                      </p:cBhvr>
                                      <p:tavLst>
                                        <p:tav tm="0">
                                          <p:val>
                                            <p:strVal val="#ppt_x"/>
                                          </p:val>
                                        </p:tav>
                                        <p:tav tm="100000">
                                          <p:val>
                                            <p:strVal val="#ppt_x"/>
                                          </p:val>
                                        </p:tav>
                                      </p:tavLst>
                                    </p:anim>
                                    <p:anim calcmode="lin" valueType="num">
                                      <p:cBhvr>
                                        <p:cTn id="23" dur="2000" fill="hold"/>
                                        <p:tgtEl>
                                          <p:spTgt spid="2"/>
                                        </p:tgtEl>
                                        <p:attrNameLst>
                                          <p:attrName>ppt_y</p:attrName>
                                        </p:attrNameLst>
                                      </p:cBhvr>
                                      <p:tavLst>
                                        <p:tav tm="0">
                                          <p:val>
                                            <p:strVal val="#ppt_y-.1"/>
                                          </p:val>
                                        </p:tav>
                                        <p:tav tm="100000">
                                          <p:val>
                                            <p:strVal val="#ppt_y"/>
                                          </p:val>
                                        </p:tav>
                                      </p:tavLst>
                                    </p:anim>
                                  </p:childTnLst>
                                </p:cTn>
                              </p:par>
                            </p:childTnLst>
                          </p:cTn>
                        </p:par>
                        <p:par>
                          <p:cTn id="24" fill="hold" nodeType="afterGroup">
                            <p:stCondLst>
                              <p:cond delay="8000"/>
                            </p:stCondLst>
                            <p:childTnLst>
                              <p:par>
                                <p:cTn id="25" presetID="35" presetClass="entr" presetSubtype="0"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2000"/>
                                        <p:tgtEl>
                                          <p:spTgt spid="6"/>
                                        </p:tgtEl>
                                      </p:cBhvr>
                                    </p:animEffect>
                                    <p:anim calcmode="lin" valueType="num">
                                      <p:cBhvr>
                                        <p:cTn id="28" dur="2000" fill="hold"/>
                                        <p:tgtEl>
                                          <p:spTgt spid="6"/>
                                        </p:tgtEl>
                                        <p:attrNameLst>
                                          <p:attrName>style.rotation</p:attrName>
                                        </p:attrNameLst>
                                      </p:cBhvr>
                                      <p:tavLst>
                                        <p:tav tm="0">
                                          <p:val>
                                            <p:fltVal val="720"/>
                                          </p:val>
                                        </p:tav>
                                        <p:tav tm="100000">
                                          <p:val>
                                            <p:fltVal val="0"/>
                                          </p:val>
                                        </p:tav>
                                      </p:tavLst>
                                    </p:anim>
                                    <p:anim calcmode="lin" valueType="num">
                                      <p:cBhvr>
                                        <p:cTn id="29" dur="2000" fill="hold"/>
                                        <p:tgtEl>
                                          <p:spTgt spid="6"/>
                                        </p:tgtEl>
                                        <p:attrNameLst>
                                          <p:attrName>ppt_h</p:attrName>
                                        </p:attrNameLst>
                                      </p:cBhvr>
                                      <p:tavLst>
                                        <p:tav tm="0">
                                          <p:val>
                                            <p:fltVal val="0"/>
                                          </p:val>
                                        </p:tav>
                                        <p:tav tm="100000">
                                          <p:val>
                                            <p:strVal val="#ppt_h"/>
                                          </p:val>
                                        </p:tav>
                                      </p:tavLst>
                                    </p:anim>
                                    <p:anim calcmode="lin" valueType="num">
                                      <p:cBhvr>
                                        <p:cTn id="30" dur="2000" fill="hold"/>
                                        <p:tgtEl>
                                          <p:spTgt spid="6"/>
                                        </p:tgtEl>
                                        <p:attrNameLst>
                                          <p:attrName>ppt_w</p:attrName>
                                        </p:attrNameLst>
                                      </p:cBhvr>
                                      <p:tavLst>
                                        <p:tav tm="0">
                                          <p:val>
                                            <p:fltVal val="0"/>
                                          </p:val>
                                        </p:tav>
                                        <p:tav tm="100000">
                                          <p:val>
                                            <p:strVal val="#ppt_w"/>
                                          </p:val>
                                        </p:tav>
                                      </p:tavLst>
                                    </p:anim>
                                  </p:childTnLst>
                                </p:cTn>
                              </p:par>
                            </p:childTnLst>
                          </p:cTn>
                        </p:par>
                        <p:par>
                          <p:cTn id="31" fill="hold" nodeType="afterGroup">
                            <p:stCondLst>
                              <p:cond delay="10000"/>
                            </p:stCondLst>
                            <p:childTnLst>
                              <p:par>
                                <p:cTn id="32" presetID="47" presetClass="entr" presetSubtype="0" fill="hold" nodeType="after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2000"/>
                                        <p:tgtEl>
                                          <p:spTgt spid="5"/>
                                        </p:tgtEl>
                                      </p:cBhvr>
                                    </p:animEffect>
                                    <p:anim calcmode="lin" valueType="num">
                                      <p:cBhvr>
                                        <p:cTn id="35" dur="2000" fill="hold"/>
                                        <p:tgtEl>
                                          <p:spTgt spid="5"/>
                                        </p:tgtEl>
                                        <p:attrNameLst>
                                          <p:attrName>ppt_x</p:attrName>
                                        </p:attrNameLst>
                                      </p:cBhvr>
                                      <p:tavLst>
                                        <p:tav tm="0">
                                          <p:val>
                                            <p:strVal val="#ppt_x"/>
                                          </p:val>
                                        </p:tav>
                                        <p:tav tm="100000">
                                          <p:val>
                                            <p:strVal val="#ppt_x"/>
                                          </p:val>
                                        </p:tav>
                                      </p:tavLst>
                                    </p:anim>
                                    <p:anim calcmode="lin" valueType="num">
                                      <p:cBhvr>
                                        <p:cTn id="36" dur="2000" fill="hold"/>
                                        <p:tgtEl>
                                          <p:spTgt spid="5"/>
                                        </p:tgtEl>
                                        <p:attrNameLst>
                                          <p:attrName>ppt_y</p:attrName>
                                        </p:attrNameLst>
                                      </p:cBhvr>
                                      <p:tavLst>
                                        <p:tav tm="0">
                                          <p:val>
                                            <p:strVal val="#ppt_y-.1"/>
                                          </p:val>
                                        </p:tav>
                                        <p:tav tm="100000">
                                          <p:val>
                                            <p:strVal val="#ppt_y"/>
                                          </p:val>
                                        </p:tav>
                                      </p:tavLst>
                                    </p:anim>
                                  </p:childTnLst>
                                </p:cTn>
                              </p:par>
                            </p:childTnLst>
                          </p:cTn>
                        </p:par>
                        <p:par>
                          <p:cTn id="37" fill="hold" nodeType="afterGroup">
                            <p:stCondLst>
                              <p:cond delay="12000"/>
                            </p:stCondLst>
                            <p:childTnLst>
                              <p:par>
                                <p:cTn id="38" presetID="47" presetClass="entr" presetSubtype="0" fill="hold" nodeType="afterEffect">
                                  <p:stCondLst>
                                    <p:cond delay="0"/>
                                  </p:stCondLst>
                                  <p:childTnLst>
                                    <p:set>
                                      <p:cBhvr>
                                        <p:cTn id="39" dur="1" fill="hold">
                                          <p:stCondLst>
                                            <p:cond delay="0"/>
                                          </p:stCondLst>
                                        </p:cTn>
                                        <p:tgtEl>
                                          <p:spTgt spid="118"/>
                                        </p:tgtEl>
                                        <p:attrNameLst>
                                          <p:attrName>style.visibility</p:attrName>
                                        </p:attrNameLst>
                                      </p:cBhvr>
                                      <p:to>
                                        <p:strVal val="visible"/>
                                      </p:to>
                                    </p:set>
                                    <p:animEffect transition="in" filter="fade">
                                      <p:cBhvr>
                                        <p:cTn id="40" dur="1000"/>
                                        <p:tgtEl>
                                          <p:spTgt spid="118"/>
                                        </p:tgtEl>
                                      </p:cBhvr>
                                    </p:animEffect>
                                    <p:anim calcmode="lin" valueType="num">
                                      <p:cBhvr>
                                        <p:cTn id="41" dur="1000" fill="hold"/>
                                        <p:tgtEl>
                                          <p:spTgt spid="118"/>
                                        </p:tgtEl>
                                        <p:attrNameLst>
                                          <p:attrName>ppt_x</p:attrName>
                                        </p:attrNameLst>
                                      </p:cBhvr>
                                      <p:tavLst>
                                        <p:tav tm="0">
                                          <p:val>
                                            <p:strVal val="#ppt_x"/>
                                          </p:val>
                                        </p:tav>
                                        <p:tav tm="100000">
                                          <p:val>
                                            <p:strVal val="#ppt_x"/>
                                          </p:val>
                                        </p:tav>
                                      </p:tavLst>
                                    </p:anim>
                                    <p:anim calcmode="lin" valueType="num">
                                      <p:cBhvr>
                                        <p:cTn id="42" dur="1000" fill="hold"/>
                                        <p:tgtEl>
                                          <p:spTgt spid="118"/>
                                        </p:tgtEl>
                                        <p:attrNameLst>
                                          <p:attrName>ppt_y</p:attrName>
                                        </p:attrNameLst>
                                      </p:cBhvr>
                                      <p:tavLst>
                                        <p:tav tm="0">
                                          <p:val>
                                            <p:strVal val="#ppt_y-.1"/>
                                          </p:val>
                                        </p:tav>
                                        <p:tav tm="100000">
                                          <p:val>
                                            <p:strVal val="#ppt_y"/>
                                          </p:val>
                                        </p:tav>
                                      </p:tavLst>
                                    </p:anim>
                                  </p:childTnLst>
                                </p:cTn>
                              </p:par>
                            </p:childTnLst>
                          </p:cTn>
                        </p:par>
                        <p:par>
                          <p:cTn id="43" fill="hold" nodeType="afterGroup">
                            <p:stCondLst>
                              <p:cond delay="13000"/>
                            </p:stCondLst>
                            <p:childTnLst>
                              <p:par>
                                <p:cTn id="44" presetID="35" presetClass="entr" presetSubtype="0" fill="hold" nodeType="after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fade">
                                      <p:cBhvr>
                                        <p:cTn id="46" dur="2000"/>
                                        <p:tgtEl>
                                          <p:spTgt spid="7"/>
                                        </p:tgtEl>
                                      </p:cBhvr>
                                    </p:animEffect>
                                    <p:anim calcmode="lin" valueType="num">
                                      <p:cBhvr>
                                        <p:cTn id="47" dur="2000" fill="hold"/>
                                        <p:tgtEl>
                                          <p:spTgt spid="7"/>
                                        </p:tgtEl>
                                        <p:attrNameLst>
                                          <p:attrName>style.rotation</p:attrName>
                                        </p:attrNameLst>
                                      </p:cBhvr>
                                      <p:tavLst>
                                        <p:tav tm="0">
                                          <p:val>
                                            <p:fltVal val="720"/>
                                          </p:val>
                                        </p:tav>
                                        <p:tav tm="100000">
                                          <p:val>
                                            <p:fltVal val="0"/>
                                          </p:val>
                                        </p:tav>
                                      </p:tavLst>
                                    </p:anim>
                                    <p:anim calcmode="lin" valueType="num">
                                      <p:cBhvr>
                                        <p:cTn id="48" dur="2000" fill="hold"/>
                                        <p:tgtEl>
                                          <p:spTgt spid="7"/>
                                        </p:tgtEl>
                                        <p:attrNameLst>
                                          <p:attrName>ppt_h</p:attrName>
                                        </p:attrNameLst>
                                      </p:cBhvr>
                                      <p:tavLst>
                                        <p:tav tm="0">
                                          <p:val>
                                            <p:fltVal val="0"/>
                                          </p:val>
                                        </p:tav>
                                        <p:tav tm="100000">
                                          <p:val>
                                            <p:strVal val="#ppt_h"/>
                                          </p:val>
                                        </p:tav>
                                      </p:tavLst>
                                    </p:anim>
                                    <p:anim calcmode="lin" valueType="num">
                                      <p:cBhvr>
                                        <p:cTn id="49" dur="2000" fill="hold"/>
                                        <p:tgtEl>
                                          <p:spTgt spid="7"/>
                                        </p:tgtEl>
                                        <p:attrNameLst>
                                          <p:attrName>ppt_w</p:attrName>
                                        </p:attrNameLst>
                                      </p:cBhvr>
                                      <p:tavLst>
                                        <p:tav tm="0">
                                          <p:val>
                                            <p:fltVal val="0"/>
                                          </p:val>
                                        </p:tav>
                                        <p:tav tm="100000">
                                          <p:val>
                                            <p:strVal val="#ppt_w"/>
                                          </p:val>
                                        </p:tav>
                                      </p:tavLst>
                                    </p:anim>
                                  </p:childTnLst>
                                </p:cTn>
                              </p:par>
                            </p:childTnLst>
                          </p:cTn>
                        </p:par>
                        <p:par>
                          <p:cTn id="50" fill="hold" nodeType="afterGroup">
                            <p:stCondLst>
                              <p:cond delay="15000"/>
                            </p:stCondLst>
                            <p:childTnLst>
                              <p:par>
                                <p:cTn id="51" presetID="1" presetClass="entr" presetSubtype="0" fill="hold" nodeType="afterEffect">
                                  <p:stCondLst>
                                    <p:cond delay="0"/>
                                  </p:stCondLst>
                                  <p:childTnLst>
                                    <p:set>
                                      <p:cBhvr>
                                        <p:cTn id="52" dur="1" fill="hold">
                                          <p:stCondLst>
                                            <p:cond delay="0"/>
                                          </p:stCondLst>
                                        </p:cTn>
                                        <p:tgtEl>
                                          <p:spTgt spid="129"/>
                                        </p:tgtEl>
                                        <p:attrNameLst>
                                          <p:attrName>style.visibility</p:attrName>
                                        </p:attrNameLst>
                                      </p:cBhvr>
                                      <p:to>
                                        <p:strVal val="visible"/>
                                      </p:to>
                                    </p:set>
                                  </p:childTnLst>
                                </p:cTn>
                              </p:par>
                            </p:childTnLst>
                          </p:cTn>
                        </p:par>
                        <p:par>
                          <p:cTn id="53" fill="hold" nodeType="afterGroup">
                            <p:stCondLst>
                              <p:cond delay="15000"/>
                            </p:stCondLst>
                            <p:childTnLst>
                              <p:par>
                                <p:cTn id="54" presetID="12" presetClass="entr" presetSubtype="4" fill="hold" nodeType="afterEffect">
                                  <p:stCondLst>
                                    <p:cond delay="0"/>
                                  </p:stCondLst>
                                  <p:childTnLst>
                                    <p:set>
                                      <p:cBhvr>
                                        <p:cTn id="55" dur="1" fill="hold">
                                          <p:stCondLst>
                                            <p:cond delay="0"/>
                                          </p:stCondLst>
                                        </p:cTn>
                                        <p:tgtEl>
                                          <p:spTgt spid="15362"/>
                                        </p:tgtEl>
                                        <p:attrNameLst>
                                          <p:attrName>style.visibility</p:attrName>
                                        </p:attrNameLst>
                                      </p:cBhvr>
                                      <p:to>
                                        <p:strVal val="visible"/>
                                      </p:to>
                                    </p:set>
                                    <p:animEffect transition="in" filter="slide(fromBottom)">
                                      <p:cBhvr>
                                        <p:cTn id="56" dur="2000"/>
                                        <p:tgtEl>
                                          <p:spTgt spid="15362"/>
                                        </p:tgtEl>
                                      </p:cBhvr>
                                    </p:animEffect>
                                  </p:childTnLst>
                                </p:cTn>
                              </p:par>
                            </p:childTnLst>
                          </p:cTn>
                        </p:par>
                        <p:par>
                          <p:cTn id="57" fill="hold" nodeType="afterGroup">
                            <p:stCondLst>
                              <p:cond delay="17000"/>
                            </p:stCondLst>
                            <p:childTnLst>
                              <p:par>
                                <p:cTn id="58" presetID="47" presetClass="entr" presetSubtype="0" fill="hold" nodeType="after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fade">
                                      <p:cBhvr>
                                        <p:cTn id="60" dur="2000"/>
                                        <p:tgtEl>
                                          <p:spTgt spid="10"/>
                                        </p:tgtEl>
                                      </p:cBhvr>
                                    </p:animEffect>
                                    <p:anim calcmode="lin" valueType="num">
                                      <p:cBhvr>
                                        <p:cTn id="61" dur="2000" fill="hold"/>
                                        <p:tgtEl>
                                          <p:spTgt spid="10"/>
                                        </p:tgtEl>
                                        <p:attrNameLst>
                                          <p:attrName>ppt_x</p:attrName>
                                        </p:attrNameLst>
                                      </p:cBhvr>
                                      <p:tavLst>
                                        <p:tav tm="0">
                                          <p:val>
                                            <p:strVal val="#ppt_x"/>
                                          </p:val>
                                        </p:tav>
                                        <p:tav tm="100000">
                                          <p:val>
                                            <p:strVal val="#ppt_x"/>
                                          </p:val>
                                        </p:tav>
                                      </p:tavLst>
                                    </p:anim>
                                    <p:anim calcmode="lin" valueType="num">
                                      <p:cBhvr>
                                        <p:cTn id="62" dur="2000" fill="hold"/>
                                        <p:tgtEl>
                                          <p:spTgt spid="10"/>
                                        </p:tgtEl>
                                        <p:attrNameLst>
                                          <p:attrName>ppt_y</p:attrName>
                                        </p:attrNameLst>
                                      </p:cBhvr>
                                      <p:tavLst>
                                        <p:tav tm="0">
                                          <p:val>
                                            <p:strVal val="#ppt_y-.1"/>
                                          </p:val>
                                        </p:tav>
                                        <p:tav tm="100000">
                                          <p:val>
                                            <p:strVal val="#ppt_y"/>
                                          </p:val>
                                        </p:tav>
                                      </p:tavLst>
                                    </p:anim>
                                  </p:childTnLst>
                                </p:cTn>
                              </p:par>
                            </p:childTnLst>
                          </p:cTn>
                        </p:par>
                        <p:par>
                          <p:cTn id="63" fill="hold" nodeType="afterGroup">
                            <p:stCondLst>
                              <p:cond delay="19000"/>
                            </p:stCondLst>
                            <p:childTnLst>
                              <p:par>
                                <p:cTn id="64" presetID="47" presetClass="entr" presetSubtype="0" fill="hold" nodeType="afterEffect">
                                  <p:stCondLst>
                                    <p:cond delay="0"/>
                                  </p:stCondLst>
                                  <p:childTnLst>
                                    <p:set>
                                      <p:cBhvr>
                                        <p:cTn id="65" dur="1" fill="hold">
                                          <p:stCondLst>
                                            <p:cond delay="0"/>
                                          </p:stCondLst>
                                        </p:cTn>
                                        <p:tgtEl>
                                          <p:spTgt spid="119"/>
                                        </p:tgtEl>
                                        <p:attrNameLst>
                                          <p:attrName>style.visibility</p:attrName>
                                        </p:attrNameLst>
                                      </p:cBhvr>
                                      <p:to>
                                        <p:strVal val="visible"/>
                                      </p:to>
                                    </p:set>
                                    <p:animEffect transition="in" filter="fade">
                                      <p:cBhvr>
                                        <p:cTn id="66" dur="1000"/>
                                        <p:tgtEl>
                                          <p:spTgt spid="119"/>
                                        </p:tgtEl>
                                      </p:cBhvr>
                                    </p:animEffect>
                                    <p:anim calcmode="lin" valueType="num">
                                      <p:cBhvr>
                                        <p:cTn id="67" dur="1000" fill="hold"/>
                                        <p:tgtEl>
                                          <p:spTgt spid="119"/>
                                        </p:tgtEl>
                                        <p:attrNameLst>
                                          <p:attrName>ppt_x</p:attrName>
                                        </p:attrNameLst>
                                      </p:cBhvr>
                                      <p:tavLst>
                                        <p:tav tm="0">
                                          <p:val>
                                            <p:strVal val="#ppt_x"/>
                                          </p:val>
                                        </p:tav>
                                        <p:tav tm="100000">
                                          <p:val>
                                            <p:strVal val="#ppt_x"/>
                                          </p:val>
                                        </p:tav>
                                      </p:tavLst>
                                    </p:anim>
                                    <p:anim calcmode="lin" valueType="num">
                                      <p:cBhvr>
                                        <p:cTn id="68" dur="1000" fill="hold"/>
                                        <p:tgtEl>
                                          <p:spTgt spid="119"/>
                                        </p:tgtEl>
                                        <p:attrNameLst>
                                          <p:attrName>ppt_y</p:attrName>
                                        </p:attrNameLst>
                                      </p:cBhvr>
                                      <p:tavLst>
                                        <p:tav tm="0">
                                          <p:val>
                                            <p:strVal val="#ppt_y-.1"/>
                                          </p:val>
                                        </p:tav>
                                        <p:tav tm="100000">
                                          <p:val>
                                            <p:strVal val="#ppt_y"/>
                                          </p:val>
                                        </p:tav>
                                      </p:tavLst>
                                    </p:anim>
                                  </p:childTnLst>
                                </p:cTn>
                              </p:par>
                            </p:childTnLst>
                          </p:cTn>
                        </p:par>
                        <p:par>
                          <p:cTn id="69" fill="hold" nodeType="afterGroup">
                            <p:stCondLst>
                              <p:cond delay="20000"/>
                            </p:stCondLst>
                            <p:childTnLst>
                              <p:par>
                                <p:cTn id="70" presetID="35" presetClass="entr" presetSubtype="0" fill="hold"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fade">
                                      <p:cBhvr>
                                        <p:cTn id="72" dur="2000"/>
                                        <p:tgtEl>
                                          <p:spTgt spid="8"/>
                                        </p:tgtEl>
                                      </p:cBhvr>
                                    </p:animEffect>
                                    <p:anim calcmode="lin" valueType="num">
                                      <p:cBhvr>
                                        <p:cTn id="73" dur="2000" fill="hold"/>
                                        <p:tgtEl>
                                          <p:spTgt spid="8"/>
                                        </p:tgtEl>
                                        <p:attrNameLst>
                                          <p:attrName>style.rotation</p:attrName>
                                        </p:attrNameLst>
                                      </p:cBhvr>
                                      <p:tavLst>
                                        <p:tav tm="0">
                                          <p:val>
                                            <p:fltVal val="720"/>
                                          </p:val>
                                        </p:tav>
                                        <p:tav tm="100000">
                                          <p:val>
                                            <p:fltVal val="0"/>
                                          </p:val>
                                        </p:tav>
                                      </p:tavLst>
                                    </p:anim>
                                    <p:anim calcmode="lin" valueType="num">
                                      <p:cBhvr>
                                        <p:cTn id="74" dur="2000" fill="hold"/>
                                        <p:tgtEl>
                                          <p:spTgt spid="8"/>
                                        </p:tgtEl>
                                        <p:attrNameLst>
                                          <p:attrName>ppt_h</p:attrName>
                                        </p:attrNameLst>
                                      </p:cBhvr>
                                      <p:tavLst>
                                        <p:tav tm="0">
                                          <p:val>
                                            <p:fltVal val="0"/>
                                          </p:val>
                                        </p:tav>
                                        <p:tav tm="100000">
                                          <p:val>
                                            <p:strVal val="#ppt_h"/>
                                          </p:val>
                                        </p:tav>
                                      </p:tavLst>
                                    </p:anim>
                                    <p:anim calcmode="lin" valueType="num">
                                      <p:cBhvr>
                                        <p:cTn id="75" dur="2000" fill="hold"/>
                                        <p:tgtEl>
                                          <p:spTgt spid="8"/>
                                        </p:tgtEl>
                                        <p:attrNameLst>
                                          <p:attrName>ppt_w</p:attrName>
                                        </p:attrNameLst>
                                      </p:cBhvr>
                                      <p:tavLst>
                                        <p:tav tm="0">
                                          <p:val>
                                            <p:fltVal val="0"/>
                                          </p:val>
                                        </p:tav>
                                        <p:tav tm="100000">
                                          <p:val>
                                            <p:strVal val="#ppt_w"/>
                                          </p:val>
                                        </p:tav>
                                      </p:tavLst>
                                    </p:anim>
                                  </p:childTnLst>
                                </p:cTn>
                              </p:par>
                            </p:childTnLst>
                          </p:cTn>
                        </p:par>
                        <p:par>
                          <p:cTn id="76" fill="hold" nodeType="afterGroup">
                            <p:stCondLst>
                              <p:cond delay="22000"/>
                            </p:stCondLst>
                            <p:childTnLst>
                              <p:par>
                                <p:cTn id="77" presetID="1" presetClass="entr" presetSubtype="0" fill="hold" nodeType="afterEffect">
                                  <p:stCondLst>
                                    <p:cond delay="0"/>
                                  </p:stCondLst>
                                  <p:childTnLst>
                                    <p:set>
                                      <p:cBhvr>
                                        <p:cTn id="78" dur="1" fill="hold">
                                          <p:stCondLst>
                                            <p:cond delay="0"/>
                                          </p:stCondLst>
                                        </p:cTn>
                                        <p:tgtEl>
                                          <p:spTgt spid="11"/>
                                        </p:tgtEl>
                                        <p:attrNameLst>
                                          <p:attrName>style.visibility</p:attrName>
                                        </p:attrNameLst>
                                      </p:cBhvr>
                                      <p:to>
                                        <p:strVal val="visible"/>
                                      </p:to>
                                    </p:set>
                                  </p:childTnLst>
                                </p:cTn>
                              </p:par>
                            </p:childTnLst>
                          </p:cTn>
                        </p:par>
                        <p:par>
                          <p:cTn id="79" fill="hold" nodeType="afterGroup">
                            <p:stCondLst>
                              <p:cond delay="22000"/>
                            </p:stCondLst>
                            <p:childTnLst>
                              <p:par>
                                <p:cTn id="80" presetID="47" presetClass="entr" presetSubtype="0" fill="hold" nodeType="after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fade">
                                      <p:cBhvr>
                                        <p:cTn id="82" dur="2000"/>
                                        <p:tgtEl>
                                          <p:spTgt spid="12"/>
                                        </p:tgtEl>
                                      </p:cBhvr>
                                    </p:animEffect>
                                    <p:anim calcmode="lin" valueType="num">
                                      <p:cBhvr>
                                        <p:cTn id="83" dur="2000" fill="hold"/>
                                        <p:tgtEl>
                                          <p:spTgt spid="12"/>
                                        </p:tgtEl>
                                        <p:attrNameLst>
                                          <p:attrName>ppt_x</p:attrName>
                                        </p:attrNameLst>
                                      </p:cBhvr>
                                      <p:tavLst>
                                        <p:tav tm="0">
                                          <p:val>
                                            <p:strVal val="#ppt_x"/>
                                          </p:val>
                                        </p:tav>
                                        <p:tav tm="100000">
                                          <p:val>
                                            <p:strVal val="#ppt_x"/>
                                          </p:val>
                                        </p:tav>
                                      </p:tavLst>
                                    </p:anim>
                                    <p:anim calcmode="lin" valueType="num">
                                      <p:cBhvr>
                                        <p:cTn id="84" dur="2000" fill="hold"/>
                                        <p:tgtEl>
                                          <p:spTgt spid="12"/>
                                        </p:tgtEl>
                                        <p:attrNameLst>
                                          <p:attrName>ppt_y</p:attrName>
                                        </p:attrNameLst>
                                      </p:cBhvr>
                                      <p:tavLst>
                                        <p:tav tm="0">
                                          <p:val>
                                            <p:strVal val="#ppt_y-.1"/>
                                          </p:val>
                                        </p:tav>
                                        <p:tav tm="100000">
                                          <p:val>
                                            <p:strVal val="#ppt_y"/>
                                          </p:val>
                                        </p:tav>
                                      </p:tavLst>
                                    </p:anim>
                                  </p:childTnLst>
                                </p:cTn>
                              </p:par>
                            </p:childTnLst>
                          </p:cTn>
                        </p:par>
                        <p:par>
                          <p:cTn id="85" fill="hold" nodeType="afterGroup">
                            <p:stCondLst>
                              <p:cond delay="24000"/>
                            </p:stCondLst>
                            <p:childTnLst>
                              <p:par>
                                <p:cTn id="86" presetID="47" presetClass="entr" presetSubtype="0" fill="hold" nodeType="afterEffect">
                                  <p:stCondLst>
                                    <p:cond delay="0"/>
                                  </p:stCondLst>
                                  <p:childTnLst>
                                    <p:set>
                                      <p:cBhvr>
                                        <p:cTn id="87" dur="1" fill="hold">
                                          <p:stCondLst>
                                            <p:cond delay="0"/>
                                          </p:stCondLst>
                                        </p:cTn>
                                        <p:tgtEl>
                                          <p:spTgt spid="120"/>
                                        </p:tgtEl>
                                        <p:attrNameLst>
                                          <p:attrName>style.visibility</p:attrName>
                                        </p:attrNameLst>
                                      </p:cBhvr>
                                      <p:to>
                                        <p:strVal val="visible"/>
                                      </p:to>
                                    </p:set>
                                    <p:animEffect transition="in" filter="fade">
                                      <p:cBhvr>
                                        <p:cTn id="88" dur="1000"/>
                                        <p:tgtEl>
                                          <p:spTgt spid="120"/>
                                        </p:tgtEl>
                                      </p:cBhvr>
                                    </p:animEffect>
                                    <p:anim calcmode="lin" valueType="num">
                                      <p:cBhvr>
                                        <p:cTn id="89" dur="1000" fill="hold"/>
                                        <p:tgtEl>
                                          <p:spTgt spid="120"/>
                                        </p:tgtEl>
                                        <p:attrNameLst>
                                          <p:attrName>ppt_x</p:attrName>
                                        </p:attrNameLst>
                                      </p:cBhvr>
                                      <p:tavLst>
                                        <p:tav tm="0">
                                          <p:val>
                                            <p:strVal val="#ppt_x"/>
                                          </p:val>
                                        </p:tav>
                                        <p:tav tm="100000">
                                          <p:val>
                                            <p:strVal val="#ppt_x"/>
                                          </p:val>
                                        </p:tav>
                                      </p:tavLst>
                                    </p:anim>
                                    <p:anim calcmode="lin" valueType="num">
                                      <p:cBhvr>
                                        <p:cTn id="90" dur="1000" fill="hold"/>
                                        <p:tgtEl>
                                          <p:spTgt spid="120"/>
                                        </p:tgtEl>
                                        <p:attrNameLst>
                                          <p:attrName>ppt_y</p:attrName>
                                        </p:attrNameLst>
                                      </p:cBhvr>
                                      <p:tavLst>
                                        <p:tav tm="0">
                                          <p:val>
                                            <p:strVal val="#ppt_y-.1"/>
                                          </p:val>
                                        </p:tav>
                                        <p:tav tm="100000">
                                          <p:val>
                                            <p:strVal val="#ppt_y"/>
                                          </p:val>
                                        </p:tav>
                                      </p:tavLst>
                                    </p:anim>
                                  </p:childTnLst>
                                </p:cTn>
                              </p:par>
                            </p:childTnLst>
                          </p:cTn>
                        </p:par>
                        <p:par>
                          <p:cTn id="91" fill="hold" nodeType="afterGroup">
                            <p:stCondLst>
                              <p:cond delay="25000"/>
                            </p:stCondLst>
                            <p:childTnLst>
                              <p:par>
                                <p:cTn id="92" presetID="56" presetClass="path" presetSubtype="0" accel="50000" decel="50000" fill="hold" nodeType="afterEffect">
                                  <p:stCondLst>
                                    <p:cond delay="0"/>
                                  </p:stCondLst>
                                  <p:childTnLst>
                                    <p:animMotion origin="layout" path="M 0 -1.48148E-6 L 0.19323 -0.06389 " pathEditMode="relative" rAng="0" ptsTypes="AA">
                                      <p:cBhvr>
                                        <p:cTn id="93" dur="2000" fill="hold"/>
                                        <p:tgtEl>
                                          <p:spTgt spid="11"/>
                                        </p:tgtEl>
                                        <p:attrNameLst>
                                          <p:attrName>ppt_x</p:attrName>
                                          <p:attrName>ppt_y</p:attrName>
                                        </p:attrNameLst>
                                      </p:cBhvr>
                                      <p:rCtr x="9700" y="-3200"/>
                                    </p:animMotion>
                                  </p:childTnLst>
                                </p:cTn>
                              </p:par>
                            </p:childTnLst>
                          </p:cTn>
                        </p:par>
                        <p:par>
                          <p:cTn id="94" fill="hold" nodeType="afterGroup">
                            <p:stCondLst>
                              <p:cond delay="27000"/>
                            </p:stCondLst>
                            <p:childTnLst>
                              <p:par>
                                <p:cTn id="95" presetID="35" presetClass="entr" presetSubtype="0" fill="hold" nodeType="afterEffect">
                                  <p:stCondLst>
                                    <p:cond delay="0"/>
                                  </p:stCondLst>
                                  <p:childTnLst>
                                    <p:set>
                                      <p:cBhvr>
                                        <p:cTn id="96" dur="1" fill="hold">
                                          <p:stCondLst>
                                            <p:cond delay="0"/>
                                          </p:stCondLst>
                                        </p:cTn>
                                        <p:tgtEl>
                                          <p:spTgt spid="15363"/>
                                        </p:tgtEl>
                                        <p:attrNameLst>
                                          <p:attrName>style.visibility</p:attrName>
                                        </p:attrNameLst>
                                      </p:cBhvr>
                                      <p:to>
                                        <p:strVal val="visible"/>
                                      </p:to>
                                    </p:set>
                                    <p:animEffect transition="in" filter="fade">
                                      <p:cBhvr>
                                        <p:cTn id="97" dur="2000"/>
                                        <p:tgtEl>
                                          <p:spTgt spid="15363"/>
                                        </p:tgtEl>
                                      </p:cBhvr>
                                    </p:animEffect>
                                    <p:anim calcmode="lin" valueType="num">
                                      <p:cBhvr>
                                        <p:cTn id="98" dur="2000" fill="hold"/>
                                        <p:tgtEl>
                                          <p:spTgt spid="15363"/>
                                        </p:tgtEl>
                                        <p:attrNameLst>
                                          <p:attrName>style.rotation</p:attrName>
                                        </p:attrNameLst>
                                      </p:cBhvr>
                                      <p:tavLst>
                                        <p:tav tm="0">
                                          <p:val>
                                            <p:fltVal val="720"/>
                                          </p:val>
                                        </p:tav>
                                        <p:tav tm="100000">
                                          <p:val>
                                            <p:fltVal val="0"/>
                                          </p:val>
                                        </p:tav>
                                      </p:tavLst>
                                    </p:anim>
                                    <p:anim calcmode="lin" valueType="num">
                                      <p:cBhvr>
                                        <p:cTn id="99" dur="2000" fill="hold"/>
                                        <p:tgtEl>
                                          <p:spTgt spid="15363"/>
                                        </p:tgtEl>
                                        <p:attrNameLst>
                                          <p:attrName>ppt_h</p:attrName>
                                        </p:attrNameLst>
                                      </p:cBhvr>
                                      <p:tavLst>
                                        <p:tav tm="0">
                                          <p:val>
                                            <p:fltVal val="0"/>
                                          </p:val>
                                        </p:tav>
                                        <p:tav tm="100000">
                                          <p:val>
                                            <p:strVal val="#ppt_h"/>
                                          </p:val>
                                        </p:tav>
                                      </p:tavLst>
                                    </p:anim>
                                    <p:anim calcmode="lin" valueType="num">
                                      <p:cBhvr>
                                        <p:cTn id="100" dur="2000" fill="hold"/>
                                        <p:tgtEl>
                                          <p:spTgt spid="15363"/>
                                        </p:tgtEl>
                                        <p:attrNameLst>
                                          <p:attrName>ppt_w</p:attrName>
                                        </p:attrNameLst>
                                      </p:cBhvr>
                                      <p:tavLst>
                                        <p:tav tm="0">
                                          <p:val>
                                            <p:fltVal val="0"/>
                                          </p:val>
                                        </p:tav>
                                        <p:tav tm="100000">
                                          <p:val>
                                            <p:strVal val="#ppt_w"/>
                                          </p:val>
                                        </p:tav>
                                      </p:tavLst>
                                    </p:anim>
                                  </p:childTnLst>
                                </p:cTn>
                              </p:par>
                            </p:childTnLst>
                          </p:cTn>
                        </p:par>
                        <p:par>
                          <p:cTn id="101" fill="hold" nodeType="afterGroup">
                            <p:stCondLst>
                              <p:cond delay="29000"/>
                            </p:stCondLst>
                            <p:childTnLst>
                              <p:par>
                                <p:cTn id="102" presetID="22" presetClass="entr" presetSubtype="4" fill="hold" nodeType="afterEffect">
                                  <p:stCondLst>
                                    <p:cond delay="0"/>
                                  </p:stCondLst>
                                  <p:childTnLst>
                                    <p:set>
                                      <p:cBhvr>
                                        <p:cTn id="103" dur="1" fill="hold">
                                          <p:stCondLst>
                                            <p:cond delay="0"/>
                                          </p:stCondLst>
                                        </p:cTn>
                                        <p:tgtEl>
                                          <p:spTgt spid="106"/>
                                        </p:tgtEl>
                                        <p:attrNameLst>
                                          <p:attrName>style.visibility</p:attrName>
                                        </p:attrNameLst>
                                      </p:cBhvr>
                                      <p:to>
                                        <p:strVal val="visible"/>
                                      </p:to>
                                    </p:set>
                                    <p:animEffect transition="in" filter="wipe(down)">
                                      <p:cBhvr>
                                        <p:cTn id="104" dur="2000"/>
                                        <p:tgtEl>
                                          <p:spTgt spid="106"/>
                                        </p:tgtEl>
                                      </p:cBhvr>
                                    </p:animEffect>
                                  </p:childTnLst>
                                </p:cTn>
                              </p:par>
                            </p:childTnLst>
                          </p:cTn>
                        </p:par>
                        <p:par>
                          <p:cTn id="105" fill="hold" nodeType="afterGroup">
                            <p:stCondLst>
                              <p:cond delay="31000"/>
                            </p:stCondLst>
                            <p:childTnLst>
                              <p:par>
                                <p:cTn id="106" presetID="1" presetClass="entr" presetSubtype="0" fill="hold" nodeType="afterEffect">
                                  <p:stCondLst>
                                    <p:cond delay="0"/>
                                  </p:stCondLst>
                                  <p:childTnLst>
                                    <p:set>
                                      <p:cBhvr>
                                        <p:cTn id="107" dur="1" fill="hold">
                                          <p:stCondLst>
                                            <p:cond delay="0"/>
                                          </p:stCondLst>
                                        </p:cTn>
                                        <p:tgtEl>
                                          <p:spTgt spid="176"/>
                                        </p:tgtEl>
                                        <p:attrNameLst>
                                          <p:attrName>style.visibility</p:attrName>
                                        </p:attrNameLst>
                                      </p:cBhvr>
                                      <p:to>
                                        <p:strVal val="visible"/>
                                      </p:to>
                                    </p:set>
                                  </p:childTnLst>
                                </p:cTn>
                              </p:par>
                            </p:childTnLst>
                          </p:cTn>
                        </p:par>
                        <p:par>
                          <p:cTn id="108" fill="hold" nodeType="afterGroup">
                            <p:stCondLst>
                              <p:cond delay="31000"/>
                            </p:stCondLst>
                            <p:childTnLst>
                              <p:par>
                                <p:cTn id="109" presetID="35" presetClass="path" presetSubtype="0" accel="50000" decel="50000" fill="hold" nodeType="afterEffect">
                                  <p:stCondLst>
                                    <p:cond delay="0"/>
                                  </p:stCondLst>
                                  <p:childTnLst>
                                    <p:animMotion origin="layout" path="M -1.94444E-6 4.07407E-6 L -0.11892 0.00486 " pathEditMode="relative" rAng="0" ptsTypes="AA">
                                      <p:cBhvr>
                                        <p:cTn id="110" dur="2000" fill="hold"/>
                                        <p:tgtEl>
                                          <p:spTgt spid="176"/>
                                        </p:tgtEl>
                                        <p:attrNameLst>
                                          <p:attrName>ppt_x</p:attrName>
                                          <p:attrName>ppt_y</p:attrName>
                                        </p:attrNameLst>
                                      </p:cBhvr>
                                      <p:rCtr x="-6000" y="200"/>
                                    </p:animMotion>
                                  </p:childTnLst>
                                </p:cTn>
                              </p:par>
                            </p:childTnLst>
                          </p:cTn>
                        </p:par>
                        <p:par>
                          <p:cTn id="111" fill="hold" nodeType="afterGroup">
                            <p:stCondLst>
                              <p:cond delay="33000"/>
                            </p:stCondLst>
                            <p:childTnLst>
                              <p:par>
                                <p:cTn id="112" presetID="1" presetClass="exit" presetSubtype="0" fill="hold" nodeType="afterEffect">
                                  <p:stCondLst>
                                    <p:cond delay="0"/>
                                  </p:stCondLst>
                                  <p:childTnLst>
                                    <p:set>
                                      <p:cBhvr>
                                        <p:cTn id="113" dur="1" fill="hold">
                                          <p:stCondLst>
                                            <p:cond delay="0"/>
                                          </p:stCondLst>
                                        </p:cTn>
                                        <p:tgtEl>
                                          <p:spTgt spid="176"/>
                                        </p:tgtEl>
                                        <p:attrNameLst>
                                          <p:attrName>style.visibility</p:attrName>
                                        </p:attrNameLst>
                                      </p:cBhvr>
                                      <p:to>
                                        <p:strVal val="hidden"/>
                                      </p:to>
                                    </p:set>
                                  </p:childTnLst>
                                </p:cTn>
                              </p:par>
                            </p:childTnLst>
                          </p:cTn>
                        </p:par>
                        <p:par>
                          <p:cTn id="114" fill="hold" nodeType="afterGroup">
                            <p:stCondLst>
                              <p:cond delay="33000"/>
                            </p:stCondLst>
                            <p:childTnLst>
                              <p:par>
                                <p:cTn id="115" presetID="1" presetClass="entr" presetSubtype="0" fill="hold" grpId="0" nodeType="afterEffect">
                                  <p:stCondLst>
                                    <p:cond delay="0"/>
                                  </p:stCondLst>
                                  <p:childTnLst>
                                    <p:set>
                                      <p:cBhvr>
                                        <p:cTn id="116" dur="1" fill="hold">
                                          <p:stCondLst>
                                            <p:cond delay="0"/>
                                          </p:stCondLst>
                                        </p:cTn>
                                        <p:tgtEl>
                                          <p:spTgt spid="139"/>
                                        </p:tgtEl>
                                        <p:attrNameLst>
                                          <p:attrName>style.visibility</p:attrName>
                                        </p:attrNameLst>
                                      </p:cBhvr>
                                      <p:to>
                                        <p:strVal val="visible"/>
                                      </p:to>
                                    </p:set>
                                  </p:childTnLst>
                                </p:cTn>
                              </p:par>
                            </p:childTnLst>
                          </p:cTn>
                        </p:par>
                        <p:par>
                          <p:cTn id="117" fill="hold" nodeType="afterGroup">
                            <p:stCondLst>
                              <p:cond delay="33000"/>
                            </p:stCondLst>
                            <p:childTnLst>
                              <p:par>
                                <p:cTn id="118" presetID="12" presetClass="entr" presetSubtype="4" fill="hold" nodeType="afterEffect">
                                  <p:stCondLst>
                                    <p:cond delay="0"/>
                                  </p:stCondLst>
                                  <p:childTnLst>
                                    <p:set>
                                      <p:cBhvr>
                                        <p:cTn id="119" dur="1" fill="hold">
                                          <p:stCondLst>
                                            <p:cond delay="0"/>
                                          </p:stCondLst>
                                        </p:cTn>
                                        <p:tgtEl>
                                          <p:spTgt spid="77"/>
                                        </p:tgtEl>
                                        <p:attrNameLst>
                                          <p:attrName>style.visibility</p:attrName>
                                        </p:attrNameLst>
                                      </p:cBhvr>
                                      <p:to>
                                        <p:strVal val="visible"/>
                                      </p:to>
                                    </p:set>
                                    <p:animEffect transition="in" filter="slide(fromBottom)">
                                      <p:cBhvr>
                                        <p:cTn id="120" dur="2000"/>
                                        <p:tgtEl>
                                          <p:spTgt spid="77"/>
                                        </p:tgtEl>
                                      </p:cBhvr>
                                    </p:animEffect>
                                  </p:childTnLst>
                                </p:cTn>
                              </p:par>
                            </p:childTnLst>
                          </p:cTn>
                        </p:par>
                        <p:par>
                          <p:cTn id="121" fill="hold" nodeType="afterGroup">
                            <p:stCondLst>
                              <p:cond delay="35000"/>
                            </p:stCondLst>
                            <p:childTnLst>
                              <p:par>
                                <p:cTn id="122" presetID="12" presetClass="entr" presetSubtype="4" fill="hold" nodeType="afterEffect">
                                  <p:stCondLst>
                                    <p:cond delay="0"/>
                                  </p:stCondLst>
                                  <p:childTnLst>
                                    <p:set>
                                      <p:cBhvr>
                                        <p:cTn id="123" dur="1" fill="hold">
                                          <p:stCondLst>
                                            <p:cond delay="0"/>
                                          </p:stCondLst>
                                        </p:cTn>
                                        <p:tgtEl>
                                          <p:spTgt spid="75"/>
                                        </p:tgtEl>
                                        <p:attrNameLst>
                                          <p:attrName>style.visibility</p:attrName>
                                        </p:attrNameLst>
                                      </p:cBhvr>
                                      <p:to>
                                        <p:strVal val="visible"/>
                                      </p:to>
                                    </p:set>
                                    <p:animEffect transition="in" filter="slide(fromBottom)">
                                      <p:cBhvr>
                                        <p:cTn id="124" dur="2000"/>
                                        <p:tgtEl>
                                          <p:spTgt spid="75"/>
                                        </p:tgtEl>
                                      </p:cBhvr>
                                    </p:animEffect>
                                  </p:childTnLst>
                                </p:cTn>
                              </p:par>
                            </p:childTnLst>
                          </p:cTn>
                        </p:par>
                        <p:par>
                          <p:cTn id="125" fill="hold" nodeType="afterGroup">
                            <p:stCondLst>
                              <p:cond delay="37000"/>
                            </p:stCondLst>
                            <p:childTnLst>
                              <p:par>
                                <p:cTn id="126" presetID="12" presetClass="entr" presetSubtype="4" fill="hold" grpId="0" nodeType="afterEffect">
                                  <p:stCondLst>
                                    <p:cond delay="0"/>
                                  </p:stCondLst>
                                  <p:childTnLst>
                                    <p:set>
                                      <p:cBhvr>
                                        <p:cTn id="127" dur="1" fill="hold">
                                          <p:stCondLst>
                                            <p:cond delay="0"/>
                                          </p:stCondLst>
                                        </p:cTn>
                                        <p:tgtEl>
                                          <p:spTgt spid="140"/>
                                        </p:tgtEl>
                                        <p:attrNameLst>
                                          <p:attrName>style.visibility</p:attrName>
                                        </p:attrNameLst>
                                      </p:cBhvr>
                                      <p:to>
                                        <p:strVal val="visible"/>
                                      </p:to>
                                    </p:set>
                                    <p:animEffect transition="in" filter="slide(fromBottom)">
                                      <p:cBhvr>
                                        <p:cTn id="128" dur="2000"/>
                                        <p:tgtEl>
                                          <p:spTgt spid="140"/>
                                        </p:tgtEl>
                                      </p:cBhvr>
                                    </p:animEffect>
                                  </p:childTnLst>
                                </p:cTn>
                              </p:par>
                            </p:childTnLst>
                          </p:cTn>
                        </p:par>
                        <p:par>
                          <p:cTn id="129" fill="hold" nodeType="afterGroup">
                            <p:stCondLst>
                              <p:cond delay="39000"/>
                            </p:stCondLst>
                            <p:childTnLst>
                              <p:par>
                                <p:cTn id="130" presetID="35" presetClass="entr" presetSubtype="0" fill="hold" grpId="0" nodeType="afterEffect">
                                  <p:stCondLst>
                                    <p:cond delay="0"/>
                                  </p:stCondLst>
                                  <p:childTnLst>
                                    <p:set>
                                      <p:cBhvr>
                                        <p:cTn id="131" dur="1" fill="hold">
                                          <p:stCondLst>
                                            <p:cond delay="0"/>
                                          </p:stCondLst>
                                        </p:cTn>
                                        <p:tgtEl>
                                          <p:spTgt spid="153"/>
                                        </p:tgtEl>
                                        <p:attrNameLst>
                                          <p:attrName>style.visibility</p:attrName>
                                        </p:attrNameLst>
                                      </p:cBhvr>
                                      <p:to>
                                        <p:strVal val="visible"/>
                                      </p:to>
                                    </p:set>
                                    <p:animEffect transition="in" filter="fade">
                                      <p:cBhvr>
                                        <p:cTn id="132" dur="2000"/>
                                        <p:tgtEl>
                                          <p:spTgt spid="153"/>
                                        </p:tgtEl>
                                      </p:cBhvr>
                                    </p:animEffect>
                                    <p:anim calcmode="lin" valueType="num">
                                      <p:cBhvr>
                                        <p:cTn id="133" dur="2000" fill="hold"/>
                                        <p:tgtEl>
                                          <p:spTgt spid="153"/>
                                        </p:tgtEl>
                                        <p:attrNameLst>
                                          <p:attrName>style.rotation</p:attrName>
                                        </p:attrNameLst>
                                      </p:cBhvr>
                                      <p:tavLst>
                                        <p:tav tm="0">
                                          <p:val>
                                            <p:fltVal val="720"/>
                                          </p:val>
                                        </p:tav>
                                        <p:tav tm="100000">
                                          <p:val>
                                            <p:fltVal val="0"/>
                                          </p:val>
                                        </p:tav>
                                      </p:tavLst>
                                    </p:anim>
                                    <p:anim calcmode="lin" valueType="num">
                                      <p:cBhvr>
                                        <p:cTn id="134" dur="2000" fill="hold"/>
                                        <p:tgtEl>
                                          <p:spTgt spid="153"/>
                                        </p:tgtEl>
                                        <p:attrNameLst>
                                          <p:attrName>ppt_h</p:attrName>
                                        </p:attrNameLst>
                                      </p:cBhvr>
                                      <p:tavLst>
                                        <p:tav tm="0">
                                          <p:val>
                                            <p:fltVal val="0"/>
                                          </p:val>
                                        </p:tav>
                                        <p:tav tm="100000">
                                          <p:val>
                                            <p:strVal val="#ppt_h"/>
                                          </p:val>
                                        </p:tav>
                                      </p:tavLst>
                                    </p:anim>
                                    <p:anim calcmode="lin" valueType="num">
                                      <p:cBhvr>
                                        <p:cTn id="135" dur="2000" fill="hold"/>
                                        <p:tgtEl>
                                          <p:spTgt spid="153"/>
                                        </p:tgtEl>
                                        <p:attrNameLst>
                                          <p:attrName>ppt_w</p:attrName>
                                        </p:attrNameLst>
                                      </p:cBhvr>
                                      <p:tavLst>
                                        <p:tav tm="0">
                                          <p:val>
                                            <p:fltVal val="0"/>
                                          </p:val>
                                        </p:tav>
                                        <p:tav tm="100000">
                                          <p:val>
                                            <p:strVal val="#ppt_w"/>
                                          </p:val>
                                        </p:tav>
                                      </p:tavLst>
                                    </p:anim>
                                  </p:childTnLst>
                                </p:cTn>
                              </p:par>
                            </p:childTnLst>
                          </p:cTn>
                        </p:par>
                        <p:par>
                          <p:cTn id="136" fill="hold" nodeType="afterGroup">
                            <p:stCondLst>
                              <p:cond delay="41000"/>
                            </p:stCondLst>
                            <p:childTnLst>
                              <p:par>
                                <p:cTn id="137" presetID="22" presetClass="entr" presetSubtype="8" fill="hold" nodeType="afterEffect">
                                  <p:stCondLst>
                                    <p:cond delay="0"/>
                                  </p:stCondLst>
                                  <p:childTnLst>
                                    <p:set>
                                      <p:cBhvr>
                                        <p:cTn id="138" dur="1" fill="hold">
                                          <p:stCondLst>
                                            <p:cond delay="0"/>
                                          </p:stCondLst>
                                        </p:cTn>
                                        <p:tgtEl>
                                          <p:spTgt spid="109"/>
                                        </p:tgtEl>
                                        <p:attrNameLst>
                                          <p:attrName>style.visibility</p:attrName>
                                        </p:attrNameLst>
                                      </p:cBhvr>
                                      <p:to>
                                        <p:strVal val="visible"/>
                                      </p:to>
                                    </p:set>
                                    <p:animEffect transition="in" filter="wipe(left)">
                                      <p:cBhvr>
                                        <p:cTn id="139" dur="2000"/>
                                        <p:tgtEl>
                                          <p:spTgt spid="109"/>
                                        </p:tgtEl>
                                      </p:cBhvr>
                                    </p:animEffect>
                                  </p:childTnLst>
                                </p:cTn>
                              </p:par>
                            </p:childTnLst>
                          </p:cTn>
                        </p:par>
                        <p:par>
                          <p:cTn id="140" fill="hold" nodeType="afterGroup">
                            <p:stCondLst>
                              <p:cond delay="43000"/>
                            </p:stCondLst>
                            <p:childTnLst>
                              <p:par>
                                <p:cTn id="141" presetID="1" presetClass="entr" presetSubtype="0" fill="hold" nodeType="afterEffect">
                                  <p:stCondLst>
                                    <p:cond delay="0"/>
                                  </p:stCondLst>
                                  <p:childTnLst>
                                    <p:set>
                                      <p:cBhvr>
                                        <p:cTn id="142" dur="1" fill="hold">
                                          <p:stCondLst>
                                            <p:cond delay="0"/>
                                          </p:stCondLst>
                                        </p:cTn>
                                        <p:tgtEl>
                                          <p:spTgt spid="9"/>
                                        </p:tgtEl>
                                        <p:attrNameLst>
                                          <p:attrName>style.visibility</p:attrName>
                                        </p:attrNameLst>
                                      </p:cBhvr>
                                      <p:to>
                                        <p:strVal val="visible"/>
                                      </p:to>
                                    </p:set>
                                  </p:childTnLst>
                                </p:cTn>
                              </p:par>
                            </p:childTnLst>
                          </p:cTn>
                        </p:par>
                        <p:par>
                          <p:cTn id="143" fill="hold" nodeType="afterGroup">
                            <p:stCondLst>
                              <p:cond delay="43000"/>
                            </p:stCondLst>
                            <p:childTnLst>
                              <p:par>
                                <p:cTn id="144" presetID="22" presetClass="entr" presetSubtype="8" fill="hold" nodeType="afterEffect">
                                  <p:stCondLst>
                                    <p:cond delay="0"/>
                                  </p:stCondLst>
                                  <p:childTnLst>
                                    <p:set>
                                      <p:cBhvr>
                                        <p:cTn id="145" dur="1" fill="hold">
                                          <p:stCondLst>
                                            <p:cond delay="0"/>
                                          </p:stCondLst>
                                        </p:cTn>
                                        <p:tgtEl>
                                          <p:spTgt spid="155"/>
                                        </p:tgtEl>
                                        <p:attrNameLst>
                                          <p:attrName>style.visibility</p:attrName>
                                        </p:attrNameLst>
                                      </p:cBhvr>
                                      <p:to>
                                        <p:strVal val="visible"/>
                                      </p:to>
                                    </p:set>
                                    <p:animEffect transition="in" filter="wipe(left)">
                                      <p:cBhvr>
                                        <p:cTn id="146" dur="2000"/>
                                        <p:tgtEl>
                                          <p:spTgt spid="155"/>
                                        </p:tgtEl>
                                      </p:cBhvr>
                                    </p:animEffect>
                                  </p:childTnLst>
                                </p:cTn>
                              </p:par>
                            </p:childTnLst>
                          </p:cTn>
                        </p:par>
                        <p:par>
                          <p:cTn id="147" fill="hold" nodeType="afterGroup">
                            <p:stCondLst>
                              <p:cond delay="45000"/>
                            </p:stCondLst>
                            <p:childTnLst>
                              <p:par>
                                <p:cTn id="148" presetID="1" presetClass="entr" presetSubtype="0" fill="hold" nodeType="afterEffect">
                                  <p:stCondLst>
                                    <p:cond delay="0"/>
                                  </p:stCondLst>
                                  <p:childTnLst>
                                    <p:set>
                                      <p:cBhvr>
                                        <p:cTn id="149" dur="1" fill="hold">
                                          <p:stCondLst>
                                            <p:cond delay="0"/>
                                          </p:stCondLst>
                                        </p:cTn>
                                        <p:tgtEl>
                                          <p:spTgt spid="14"/>
                                        </p:tgtEl>
                                        <p:attrNameLst>
                                          <p:attrName>style.visibility</p:attrName>
                                        </p:attrNameLst>
                                      </p:cBhvr>
                                      <p:to>
                                        <p:strVal val="visible"/>
                                      </p:to>
                                    </p:set>
                                  </p:childTnLst>
                                </p:cTn>
                              </p:par>
                            </p:childTnLst>
                          </p:cTn>
                        </p:par>
                        <p:par>
                          <p:cTn id="150" fill="hold" nodeType="afterGroup">
                            <p:stCondLst>
                              <p:cond delay="45000"/>
                            </p:stCondLst>
                            <p:childTnLst>
                              <p:par>
                                <p:cTn id="151" presetID="22" presetClass="entr" presetSubtype="8" fill="hold" nodeType="afterEffect">
                                  <p:stCondLst>
                                    <p:cond delay="0"/>
                                  </p:stCondLst>
                                  <p:childTnLst>
                                    <p:set>
                                      <p:cBhvr>
                                        <p:cTn id="152" dur="1" fill="hold">
                                          <p:stCondLst>
                                            <p:cond delay="0"/>
                                          </p:stCondLst>
                                        </p:cTn>
                                        <p:tgtEl>
                                          <p:spTgt spid="170"/>
                                        </p:tgtEl>
                                        <p:attrNameLst>
                                          <p:attrName>style.visibility</p:attrName>
                                        </p:attrNameLst>
                                      </p:cBhvr>
                                      <p:to>
                                        <p:strVal val="visible"/>
                                      </p:to>
                                    </p:set>
                                    <p:animEffect transition="in" filter="wipe(left)">
                                      <p:cBhvr>
                                        <p:cTn id="153" dur="2000"/>
                                        <p:tgtEl>
                                          <p:spTgt spid="170"/>
                                        </p:tgtEl>
                                      </p:cBhvr>
                                    </p:animEffect>
                                  </p:childTnLst>
                                </p:cTn>
                              </p:par>
                            </p:childTnLst>
                          </p:cTn>
                        </p:par>
                        <p:par>
                          <p:cTn id="154" fill="hold" nodeType="afterGroup">
                            <p:stCondLst>
                              <p:cond delay="47000"/>
                            </p:stCondLst>
                            <p:childTnLst>
                              <p:par>
                                <p:cTn id="155" presetID="1" presetClass="entr" presetSubtype="0" fill="hold" nodeType="afterEffect">
                                  <p:stCondLst>
                                    <p:cond delay="0"/>
                                  </p:stCondLst>
                                  <p:childTnLst>
                                    <p:set>
                                      <p:cBhvr>
                                        <p:cTn id="156" dur="1" fill="hold">
                                          <p:stCondLst>
                                            <p:cond delay="0"/>
                                          </p:stCondLst>
                                        </p:cTn>
                                        <p:tgtEl>
                                          <p:spTgt spid="4"/>
                                        </p:tgtEl>
                                        <p:attrNameLst>
                                          <p:attrName>style.visibility</p:attrName>
                                        </p:attrNameLst>
                                      </p:cBhvr>
                                      <p:to>
                                        <p:strVal val="visible"/>
                                      </p:to>
                                    </p:set>
                                  </p:childTnLst>
                                </p:cTn>
                              </p:par>
                            </p:childTnLst>
                          </p:cTn>
                        </p:par>
                        <p:par>
                          <p:cTn id="157" fill="hold" nodeType="afterGroup">
                            <p:stCondLst>
                              <p:cond delay="47000"/>
                            </p:stCondLst>
                            <p:childTnLst>
                              <p:par>
                                <p:cTn id="158" presetID="35" presetClass="entr" presetSubtype="0" fill="hold" nodeType="afterEffect">
                                  <p:stCondLst>
                                    <p:cond delay="0"/>
                                  </p:stCondLst>
                                  <p:childTnLst>
                                    <p:set>
                                      <p:cBhvr>
                                        <p:cTn id="159" dur="1" fill="hold">
                                          <p:stCondLst>
                                            <p:cond delay="0"/>
                                          </p:stCondLst>
                                        </p:cTn>
                                        <p:tgtEl>
                                          <p:spTgt spid="13"/>
                                        </p:tgtEl>
                                        <p:attrNameLst>
                                          <p:attrName>style.visibility</p:attrName>
                                        </p:attrNameLst>
                                      </p:cBhvr>
                                      <p:to>
                                        <p:strVal val="visible"/>
                                      </p:to>
                                    </p:set>
                                    <p:animEffect transition="in" filter="fade">
                                      <p:cBhvr>
                                        <p:cTn id="160" dur="2000"/>
                                        <p:tgtEl>
                                          <p:spTgt spid="13"/>
                                        </p:tgtEl>
                                      </p:cBhvr>
                                    </p:animEffect>
                                    <p:anim calcmode="lin" valueType="num">
                                      <p:cBhvr>
                                        <p:cTn id="161" dur="2000" fill="hold"/>
                                        <p:tgtEl>
                                          <p:spTgt spid="13"/>
                                        </p:tgtEl>
                                        <p:attrNameLst>
                                          <p:attrName>style.rotation</p:attrName>
                                        </p:attrNameLst>
                                      </p:cBhvr>
                                      <p:tavLst>
                                        <p:tav tm="0">
                                          <p:val>
                                            <p:fltVal val="720"/>
                                          </p:val>
                                        </p:tav>
                                        <p:tav tm="100000">
                                          <p:val>
                                            <p:fltVal val="0"/>
                                          </p:val>
                                        </p:tav>
                                      </p:tavLst>
                                    </p:anim>
                                    <p:anim calcmode="lin" valueType="num">
                                      <p:cBhvr>
                                        <p:cTn id="162" dur="2000" fill="hold"/>
                                        <p:tgtEl>
                                          <p:spTgt spid="13"/>
                                        </p:tgtEl>
                                        <p:attrNameLst>
                                          <p:attrName>ppt_h</p:attrName>
                                        </p:attrNameLst>
                                      </p:cBhvr>
                                      <p:tavLst>
                                        <p:tav tm="0">
                                          <p:val>
                                            <p:fltVal val="0"/>
                                          </p:val>
                                        </p:tav>
                                        <p:tav tm="100000">
                                          <p:val>
                                            <p:strVal val="#ppt_h"/>
                                          </p:val>
                                        </p:tav>
                                      </p:tavLst>
                                    </p:anim>
                                    <p:anim calcmode="lin" valueType="num">
                                      <p:cBhvr>
                                        <p:cTn id="163" dur="2000" fill="hold"/>
                                        <p:tgtEl>
                                          <p:spTgt spid="13"/>
                                        </p:tgtEl>
                                        <p:attrNameLst>
                                          <p:attrName>ppt_w</p:attrName>
                                        </p:attrNameLst>
                                      </p:cBhvr>
                                      <p:tavLst>
                                        <p:tav tm="0">
                                          <p:val>
                                            <p:fltVal val="0"/>
                                          </p:val>
                                        </p:tav>
                                        <p:tav tm="100000">
                                          <p:val>
                                            <p:strVal val="#ppt_w"/>
                                          </p:val>
                                        </p:tav>
                                      </p:tavLst>
                                    </p:anim>
                                  </p:childTnLst>
                                </p:cTn>
                              </p:par>
                            </p:childTnLst>
                          </p:cTn>
                        </p:par>
                        <p:par>
                          <p:cTn id="164" fill="hold" nodeType="afterGroup">
                            <p:stCondLst>
                              <p:cond delay="49000"/>
                            </p:stCondLst>
                            <p:childTnLst>
                              <p:par>
                                <p:cTn id="165" presetID="22" presetClass="entr" presetSubtype="8" fill="hold" nodeType="afterEffect">
                                  <p:stCondLst>
                                    <p:cond delay="0"/>
                                  </p:stCondLst>
                                  <p:childTnLst>
                                    <p:set>
                                      <p:cBhvr>
                                        <p:cTn id="166" dur="1" fill="hold">
                                          <p:stCondLst>
                                            <p:cond delay="0"/>
                                          </p:stCondLst>
                                        </p:cTn>
                                        <p:tgtEl>
                                          <p:spTgt spid="171"/>
                                        </p:tgtEl>
                                        <p:attrNameLst>
                                          <p:attrName>style.visibility</p:attrName>
                                        </p:attrNameLst>
                                      </p:cBhvr>
                                      <p:to>
                                        <p:strVal val="visible"/>
                                      </p:to>
                                    </p:set>
                                    <p:animEffect transition="in" filter="wipe(left)">
                                      <p:cBhvr>
                                        <p:cTn id="167" dur="2000"/>
                                        <p:tgtEl>
                                          <p:spTgt spid="171"/>
                                        </p:tgtEl>
                                      </p:cBhvr>
                                    </p:animEffect>
                                  </p:childTnLst>
                                </p:cTn>
                              </p:par>
                            </p:childTnLst>
                          </p:cTn>
                        </p:par>
                        <p:par>
                          <p:cTn id="168" fill="hold" nodeType="afterGroup">
                            <p:stCondLst>
                              <p:cond delay="51000"/>
                            </p:stCondLst>
                            <p:childTnLst>
                              <p:par>
                                <p:cTn id="169" presetID="1" presetClass="entr" presetSubtype="0" fill="hold" nodeType="afterEffect">
                                  <p:stCondLst>
                                    <p:cond delay="0"/>
                                  </p:stCondLst>
                                  <p:childTnLst>
                                    <p:set>
                                      <p:cBhvr>
                                        <p:cTn id="17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 grpId="0" animBg="1"/>
      <p:bldP spid="153" grpId="0" animBg="1"/>
      <p:bldP spid="13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CO" dirty="0" smtClean="0"/>
              <a:t>Preguntas?</a:t>
            </a:r>
            <a:endParaRPr lang="es-CO" dirty="0"/>
          </a:p>
        </p:txBody>
      </p:sp>
    </p:spTree>
    <p:extLst>
      <p:ext uri="{BB962C8B-B14F-4D97-AF65-F5344CB8AC3E}">
        <p14:creationId xmlns:p14="http://schemas.microsoft.com/office/powerpoint/2010/main" xmlns="" val="37876973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imagen.jpg"/>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382074" y="1848109"/>
            <a:ext cx="8330893" cy="1632247"/>
          </a:xfrm>
          <a:prstGeom prst="rect">
            <a:avLst/>
          </a:prstGeom>
        </p:spPr>
      </p:pic>
      <p:sp>
        <p:nvSpPr>
          <p:cNvPr id="3" name="Rectangle 2"/>
          <p:cNvSpPr txBox="1">
            <a:spLocks noChangeArrowheads="1"/>
          </p:cNvSpPr>
          <p:nvPr/>
        </p:nvSpPr>
        <p:spPr>
          <a:xfrm>
            <a:off x="1201222" y="3710647"/>
            <a:ext cx="6692595" cy="601966"/>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ES" sz="1800" dirty="0" smtClean="0">
                <a:solidFill>
                  <a:srgbClr val="002060"/>
                </a:solidFill>
                <a:latin typeface="HelveticaNeueLT Com 55 Roman"/>
              </a:rPr>
              <a:t>Ley General de Archivos: exigencias y motivaciones para su implementación</a:t>
            </a:r>
            <a:endParaRPr lang="es-ES" sz="1800" dirty="0">
              <a:solidFill>
                <a:srgbClr val="002060"/>
              </a:solidFill>
              <a:latin typeface="HelveticaNeueLT Com 55 Roman"/>
            </a:endParaRPr>
          </a:p>
        </p:txBody>
      </p:sp>
      <p:sp>
        <p:nvSpPr>
          <p:cNvPr id="4" name="22 CuadroTexto"/>
          <p:cNvSpPr txBox="1">
            <a:spLocks noChangeArrowheads="1"/>
          </p:cNvSpPr>
          <p:nvPr/>
        </p:nvSpPr>
        <p:spPr bwMode="auto">
          <a:xfrm>
            <a:off x="2965153" y="4312613"/>
            <a:ext cx="3164732" cy="707886"/>
          </a:xfrm>
          <a:prstGeom prst="rect">
            <a:avLst/>
          </a:prstGeom>
          <a:noFill/>
          <a:ln w="9525">
            <a:noFill/>
            <a:miter lim="800000"/>
            <a:headEnd/>
            <a:tailEnd/>
          </a:ln>
        </p:spPr>
        <p:txBody>
          <a:bodyPr wrap="square">
            <a:spAutoFit/>
          </a:bodyPr>
          <a:lstStyle/>
          <a:p>
            <a:pPr algn="ctr"/>
            <a:endParaRPr lang="es-ES" sz="1200" dirty="0"/>
          </a:p>
          <a:p>
            <a:pPr algn="ctr"/>
            <a:r>
              <a:rPr lang="es-ES" sz="1600" b="1" dirty="0">
                <a:solidFill>
                  <a:schemeClr val="tx2">
                    <a:lumMod val="75000"/>
                  </a:schemeClr>
                </a:solidFill>
              </a:rPr>
              <a:t>Nelson Javier Pulido Daza</a:t>
            </a:r>
          </a:p>
          <a:p>
            <a:pPr algn="ctr"/>
            <a:r>
              <a:rPr lang="es-ES" sz="1200" dirty="0" smtClean="0">
                <a:solidFill>
                  <a:schemeClr val="accent6">
                    <a:lumMod val="50000"/>
                  </a:schemeClr>
                </a:solidFill>
              </a:rPr>
              <a:t>nelsonpulido94@gmail.com</a:t>
            </a:r>
            <a:endParaRPr lang="es-ES" sz="1200" dirty="0">
              <a:solidFill>
                <a:schemeClr val="accent6">
                  <a:lumMod val="50000"/>
                </a:schemeClr>
              </a:solidFill>
            </a:endParaRPr>
          </a:p>
        </p:txBody>
      </p:sp>
    </p:spTree>
    <p:extLst>
      <p:ext uri="{BB962C8B-B14F-4D97-AF65-F5344CB8AC3E}">
        <p14:creationId xmlns:p14="http://schemas.microsoft.com/office/powerpoint/2010/main" xmlns="" val="1436030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30679" y="1739361"/>
            <a:ext cx="5882640" cy="1981200"/>
          </a:xfrm>
          <a:prstGeom prst="rect">
            <a:avLst/>
          </a:prstGeom>
        </p:spPr>
      </p:pic>
      <p:sp>
        <p:nvSpPr>
          <p:cNvPr id="3" name="Título 1"/>
          <p:cNvSpPr txBox="1">
            <a:spLocks/>
          </p:cNvSpPr>
          <p:nvPr/>
        </p:nvSpPr>
        <p:spPr>
          <a:xfrm>
            <a:off x="2178051" y="400824"/>
            <a:ext cx="6351913" cy="727838"/>
          </a:xfrm>
          <a:prstGeom prst="rect">
            <a:avLst/>
          </a:prstGeom>
        </p:spPr>
        <p:txBody>
          <a:bodyPr/>
          <a:lstStyle>
            <a:lvl1pPr algn="r" defTabSz="457200" rtl="0" eaLnBrk="1" latinLnBrk="0" hangingPunct="1">
              <a:spcBef>
                <a:spcPct val="0"/>
              </a:spcBef>
              <a:buNone/>
              <a:defRPr sz="4000" b="1" i="0" kern="1200">
                <a:solidFill>
                  <a:srgbClr val="002D56"/>
                </a:solidFill>
                <a:latin typeface="HelveticaNeueLT Com 55 Roman" panose="020B08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altLang="es-MX" sz="3000" dirty="0"/>
              <a:t>Acceso</a:t>
            </a:r>
          </a:p>
        </p:txBody>
      </p:sp>
      <p:sp>
        <p:nvSpPr>
          <p:cNvPr id="4" name="6 Marcador de pie de página"/>
          <p:cNvSpPr>
            <a:spLocks noGrp="1"/>
          </p:cNvSpPr>
          <p:nvPr>
            <p:ph type="ftr" sz="quarter" idx="11"/>
          </p:nvPr>
        </p:nvSpPr>
        <p:spPr bwMode="auto">
          <a:xfrm>
            <a:off x="2575774" y="6341355"/>
            <a:ext cx="3727361"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
        <p:nvSpPr>
          <p:cNvPr id="2" name="Rectángulo 1"/>
          <p:cNvSpPr/>
          <p:nvPr/>
        </p:nvSpPr>
        <p:spPr>
          <a:xfrm>
            <a:off x="1255181" y="1045378"/>
            <a:ext cx="6633637" cy="646331"/>
          </a:xfrm>
          <a:prstGeom prst="rect">
            <a:avLst/>
          </a:prstGeom>
        </p:spPr>
        <p:txBody>
          <a:bodyPr wrap="square">
            <a:spAutoFit/>
          </a:bodyPr>
          <a:lstStyle/>
          <a:p>
            <a:r>
              <a:rPr lang="es-CO" b="1" dirty="0" smtClean="0">
                <a:solidFill>
                  <a:srgbClr val="000000"/>
                </a:solidFill>
                <a:latin typeface="HelveticaNeueLT Com 55 Roman" panose="020B0804020202020204"/>
              </a:rPr>
              <a:t>Ley 1712 de 2014 – Ley de </a:t>
            </a:r>
            <a:r>
              <a:rPr lang="es-CO" b="1" dirty="0">
                <a:solidFill>
                  <a:srgbClr val="000000"/>
                </a:solidFill>
                <a:latin typeface="HelveticaNeueLT Com 55 Roman" panose="020B0804020202020204"/>
              </a:rPr>
              <a:t>Transparencia y del Derecho de Acceso a la Información Pública Nacional</a:t>
            </a:r>
            <a:endParaRPr lang="es-CO" dirty="0">
              <a:latin typeface="HelveticaNeueLT Com 55 Roman" panose="020B0804020202020204"/>
            </a:endParaRPr>
          </a:p>
        </p:txBody>
      </p:sp>
      <p:sp>
        <p:nvSpPr>
          <p:cNvPr id="6" name="Rectángulo 5"/>
          <p:cNvSpPr/>
          <p:nvPr/>
        </p:nvSpPr>
        <p:spPr>
          <a:xfrm>
            <a:off x="1255181" y="3932019"/>
            <a:ext cx="7151024" cy="1200329"/>
          </a:xfrm>
          <a:prstGeom prst="rect">
            <a:avLst/>
          </a:prstGeom>
        </p:spPr>
        <p:txBody>
          <a:bodyPr wrap="square">
            <a:spAutoFit/>
          </a:bodyPr>
          <a:lstStyle/>
          <a:p>
            <a:r>
              <a:rPr lang="es-CO" b="1" dirty="0">
                <a:solidFill>
                  <a:srgbClr val="000000"/>
                </a:solidFill>
                <a:latin typeface="HelveticaNeueLT Com 55 Roman" panose="020B0804020202020204"/>
              </a:rPr>
              <a:t>Artículo  2°. Principio de máxima publicidad para titular universal. </a:t>
            </a:r>
            <a:r>
              <a:rPr lang="es-CO" dirty="0">
                <a:solidFill>
                  <a:srgbClr val="000000"/>
                </a:solidFill>
                <a:latin typeface="HelveticaNeueLT Com 55 Roman" panose="020B0804020202020204"/>
              </a:rPr>
              <a:t>Toda información en posesión, bajo control o custodia de un sujeto obligado es pública y no podrá ser reservada o limitada sino por disposición constitucional o legal, de conformidad con la presente ley.</a:t>
            </a:r>
            <a:endParaRPr lang="es-CO" dirty="0">
              <a:latin typeface="HelveticaNeueLT Com 55 Roman" panose="020B0804020202020204"/>
            </a:endParaRPr>
          </a:p>
        </p:txBody>
      </p:sp>
    </p:spTree>
    <p:extLst>
      <p:ext uri="{BB962C8B-B14F-4D97-AF65-F5344CB8AC3E}">
        <p14:creationId xmlns:p14="http://schemas.microsoft.com/office/powerpoint/2010/main" xmlns="" val="4198588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Resultado de imagen para imagenes libres de acceso a la informacion"/>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726928" y="2251767"/>
            <a:ext cx="4151168" cy="2317736"/>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ítulo 1"/>
          <p:cNvSpPr txBox="1">
            <a:spLocks/>
          </p:cNvSpPr>
          <p:nvPr/>
        </p:nvSpPr>
        <p:spPr>
          <a:xfrm>
            <a:off x="2375412" y="205128"/>
            <a:ext cx="6351913" cy="727838"/>
          </a:xfrm>
          <a:prstGeom prst="rect">
            <a:avLst/>
          </a:prstGeom>
        </p:spPr>
        <p:txBody>
          <a:bodyPr/>
          <a:lstStyle>
            <a:lvl1pPr algn="r" defTabSz="457200" rtl="0" eaLnBrk="1" latinLnBrk="0" hangingPunct="1">
              <a:spcBef>
                <a:spcPct val="0"/>
              </a:spcBef>
              <a:buNone/>
              <a:defRPr sz="4000" b="1" i="0" kern="1200">
                <a:solidFill>
                  <a:srgbClr val="002D56"/>
                </a:solidFill>
                <a:latin typeface="HelveticaNeueLT Com 55 Roman" panose="020B08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altLang="es-MX" sz="3000" dirty="0"/>
              <a:t>Transparencia</a:t>
            </a:r>
          </a:p>
        </p:txBody>
      </p:sp>
      <p:sp>
        <p:nvSpPr>
          <p:cNvPr id="4" name="6 Marcador de pie de página"/>
          <p:cNvSpPr>
            <a:spLocks noGrp="1"/>
          </p:cNvSpPr>
          <p:nvPr>
            <p:ph type="ftr" sz="quarter" idx="11"/>
          </p:nvPr>
        </p:nvSpPr>
        <p:spPr bwMode="auto">
          <a:xfrm>
            <a:off x="2344337" y="6290156"/>
            <a:ext cx="3740239"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
        <p:nvSpPr>
          <p:cNvPr id="2" name="Rectángulo 1"/>
          <p:cNvSpPr/>
          <p:nvPr/>
        </p:nvSpPr>
        <p:spPr>
          <a:xfrm>
            <a:off x="604751" y="740218"/>
            <a:ext cx="8041525" cy="1200329"/>
          </a:xfrm>
          <a:prstGeom prst="rect">
            <a:avLst/>
          </a:prstGeom>
        </p:spPr>
        <p:txBody>
          <a:bodyPr wrap="square">
            <a:spAutoFit/>
          </a:bodyPr>
          <a:lstStyle/>
          <a:p>
            <a:pPr algn="just"/>
            <a:r>
              <a:rPr lang="es-CO" b="1" dirty="0">
                <a:solidFill>
                  <a:srgbClr val="000000"/>
                </a:solidFill>
                <a:latin typeface="Arial, sans-serif"/>
              </a:rPr>
              <a:t>Artículo  3°. Otros principios de la transparencia y acceso a la información pública.</a:t>
            </a:r>
            <a:r>
              <a:rPr lang="es-CO" dirty="0">
                <a:solidFill>
                  <a:srgbClr val="000000"/>
                </a:solidFill>
                <a:latin typeface="Arial, sans-serif"/>
              </a:rPr>
              <a:t> En la interpretación del derecho de acceso a la información se deberá adoptar un criterio de razonabilidad y proporcionalidad, así como aplicar los siguientes principios</a:t>
            </a:r>
            <a:r>
              <a:rPr lang="es-CO" dirty="0" smtClean="0">
                <a:solidFill>
                  <a:srgbClr val="000000"/>
                </a:solidFill>
                <a:latin typeface="Arial, sans-serif"/>
              </a:rPr>
              <a:t>:</a:t>
            </a:r>
            <a:endParaRPr lang="es-CO" dirty="0">
              <a:solidFill>
                <a:srgbClr val="000000"/>
              </a:solidFill>
              <a:latin typeface="Arial" panose="020B0604020202020204" pitchFamily="34" charset="0"/>
            </a:endParaRPr>
          </a:p>
        </p:txBody>
      </p:sp>
      <p:sp>
        <p:nvSpPr>
          <p:cNvPr id="5" name="Rectángulo 4"/>
          <p:cNvSpPr/>
          <p:nvPr/>
        </p:nvSpPr>
        <p:spPr>
          <a:xfrm>
            <a:off x="632287" y="2014597"/>
            <a:ext cx="3862821" cy="3139321"/>
          </a:xfrm>
          <a:prstGeom prst="rect">
            <a:avLst/>
          </a:prstGeom>
        </p:spPr>
        <p:txBody>
          <a:bodyPr wrap="square">
            <a:spAutoFit/>
          </a:bodyPr>
          <a:lstStyle/>
          <a:p>
            <a:pPr algn="just"/>
            <a:r>
              <a:rPr lang="es-CO" b="1" dirty="0">
                <a:solidFill>
                  <a:srgbClr val="000000"/>
                </a:solidFill>
                <a:latin typeface="Arial, sans-serif"/>
              </a:rPr>
              <a:t>Principio de transparencia</a:t>
            </a:r>
            <a:r>
              <a:rPr lang="es-CO" dirty="0">
                <a:solidFill>
                  <a:srgbClr val="000000"/>
                </a:solidFill>
                <a:latin typeface="Arial, sans-serif"/>
              </a:rPr>
              <a:t>. Principio conforme al cual </a:t>
            </a:r>
            <a:r>
              <a:rPr lang="es-CO" dirty="0">
                <a:solidFill>
                  <a:schemeClr val="accent2">
                    <a:lumMod val="75000"/>
                  </a:schemeClr>
                </a:solidFill>
                <a:latin typeface="Arial, sans-serif"/>
              </a:rPr>
              <a:t>toda la información en poder de los sujetos obligados definidos en esta ley se presume pública, en consecuencia de lo cual dichos sujetos están en el deber de proporcionar y facilitar el acceso a la misma en los términos más amplios posibles y a través de los medios y procedimientos que al efecto establezca la ley</a:t>
            </a:r>
            <a:r>
              <a:rPr lang="es-CO" dirty="0">
                <a:solidFill>
                  <a:srgbClr val="000000"/>
                </a:solidFill>
                <a:latin typeface="Arial, sans-serif"/>
              </a:rPr>
              <a:t>, </a:t>
            </a:r>
            <a:r>
              <a:rPr lang="es-CO" dirty="0" smtClean="0">
                <a:solidFill>
                  <a:srgbClr val="000000"/>
                </a:solidFill>
                <a:latin typeface="Arial, sans-serif"/>
              </a:rPr>
              <a:t>…</a:t>
            </a:r>
            <a:endParaRPr lang="es-CO" dirty="0">
              <a:solidFill>
                <a:srgbClr val="000000"/>
              </a:solidFill>
              <a:latin typeface="Arial" panose="020B0604020202020204" pitchFamily="34" charset="0"/>
            </a:endParaRPr>
          </a:p>
        </p:txBody>
      </p:sp>
    </p:spTree>
    <p:extLst>
      <p:ext uri="{BB962C8B-B14F-4D97-AF65-F5344CB8AC3E}">
        <p14:creationId xmlns:p14="http://schemas.microsoft.com/office/powerpoint/2010/main" xmlns="" val="3988886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sultado de imagen para imagenes libres de acceso a la informacion"/>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3852" y="1450590"/>
            <a:ext cx="3277385" cy="244543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ángulo 1"/>
          <p:cNvSpPr/>
          <p:nvPr/>
        </p:nvSpPr>
        <p:spPr>
          <a:xfrm>
            <a:off x="3360652" y="1233753"/>
            <a:ext cx="5023493" cy="2539157"/>
          </a:xfrm>
          <a:prstGeom prst="rect">
            <a:avLst/>
          </a:prstGeom>
        </p:spPr>
        <p:txBody>
          <a:bodyPr wrap="square">
            <a:spAutoFit/>
          </a:bodyPr>
          <a:lstStyle/>
          <a:p>
            <a:r>
              <a:rPr lang="es-MX" sz="2100" dirty="0">
                <a:solidFill>
                  <a:srgbClr val="002060"/>
                </a:solidFill>
                <a:latin typeface="HelveticaNeueLT Com 45 Lt"/>
              </a:rPr>
              <a:t>El PND 2010 – 2014 en su artículo 230 establece “Gobierno en línea como estrategia de buen gobierno” con acciones prioritarias:</a:t>
            </a:r>
          </a:p>
          <a:p>
            <a:pPr marL="900113" lvl="2" indent="-214313">
              <a:buFont typeface="Arial" panose="020B0604020202020204" pitchFamily="34" charset="0"/>
              <a:buChar char="•"/>
            </a:pPr>
            <a:r>
              <a:rPr lang="es-MX" sz="1500" dirty="0">
                <a:solidFill>
                  <a:srgbClr val="002060"/>
                </a:solidFill>
                <a:latin typeface="HelveticaNeueLT Com 45 Lt"/>
              </a:rPr>
              <a:t>Implementar la política de cero papel.</a:t>
            </a:r>
          </a:p>
          <a:p>
            <a:pPr marL="900113" lvl="2" indent="-214313">
              <a:buFont typeface="Arial" panose="020B0604020202020204" pitchFamily="34" charset="0"/>
              <a:buChar char="•"/>
            </a:pPr>
            <a:r>
              <a:rPr lang="es-MX" sz="1500" dirty="0">
                <a:solidFill>
                  <a:srgbClr val="002060"/>
                </a:solidFill>
                <a:latin typeface="HelveticaNeueLT Com 45 Lt"/>
              </a:rPr>
              <a:t>Estimular el desarrollo de servicios en línea del Gobierno por parte de terceros, basados en datos públicos.</a:t>
            </a:r>
          </a:p>
          <a:p>
            <a:pPr lvl="2"/>
            <a:endParaRPr lang="es-MX" sz="1500" dirty="0">
              <a:solidFill>
                <a:srgbClr val="002060"/>
              </a:solidFill>
              <a:latin typeface="HelveticaNeueLT Com 45 Lt"/>
            </a:endParaRPr>
          </a:p>
        </p:txBody>
      </p:sp>
      <p:sp>
        <p:nvSpPr>
          <p:cNvPr id="4" name="Título 1"/>
          <p:cNvSpPr txBox="1">
            <a:spLocks/>
          </p:cNvSpPr>
          <p:nvPr/>
        </p:nvSpPr>
        <p:spPr>
          <a:xfrm>
            <a:off x="583852" y="461634"/>
            <a:ext cx="7348801" cy="727838"/>
          </a:xfrm>
          <a:prstGeom prst="rect">
            <a:avLst/>
          </a:prstGeom>
        </p:spPr>
        <p:txBody>
          <a:bodyPr/>
          <a:lstStyle>
            <a:lvl1pPr algn="r" defTabSz="457200" rtl="0" eaLnBrk="1" latinLnBrk="0" hangingPunct="1">
              <a:spcBef>
                <a:spcPct val="0"/>
              </a:spcBef>
              <a:buNone/>
              <a:defRPr sz="4000" b="1" i="0" kern="1200">
                <a:solidFill>
                  <a:srgbClr val="002D56"/>
                </a:solidFill>
                <a:latin typeface="HelveticaNeueLT Com 55 Roman" panose="020B08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s-CO" altLang="es-MX" sz="3000" dirty="0"/>
              <a:t>Seguridad de la información</a:t>
            </a:r>
          </a:p>
        </p:txBody>
      </p:sp>
      <p:sp>
        <p:nvSpPr>
          <p:cNvPr id="5" name="6 Marcador de pie de página"/>
          <p:cNvSpPr>
            <a:spLocks noGrp="1"/>
          </p:cNvSpPr>
          <p:nvPr>
            <p:ph type="ftr" sz="quarter" idx="11"/>
          </p:nvPr>
        </p:nvSpPr>
        <p:spPr bwMode="auto">
          <a:xfrm>
            <a:off x="2550017" y="6129506"/>
            <a:ext cx="3876541" cy="365125"/>
          </a:xfrm>
          <a:noFill/>
          <a:ln>
            <a:miter lim="800000"/>
            <a:headEnd/>
            <a:tailEnd/>
          </a:ln>
        </p:spPr>
        <p:txBody>
          <a:bodyPr vert="horz" wrap="square" lIns="68580" tIns="34290" rIns="68580" bIns="34290" numCol="1" rtlCol="0" anchor="t" anchorCtr="0" compatLnSpc="1">
            <a:prstTxWarp prst="textNoShape">
              <a:avLst/>
            </a:prstTxWarp>
          </a:bodyPr>
          <a:lstStyle/>
          <a:p>
            <a:r>
              <a:rPr lang="es-ES" dirty="0" smtClean="0"/>
              <a:t>© Universidad de la Salle | www.Lasalle.edu.co</a:t>
            </a:r>
          </a:p>
        </p:txBody>
      </p:sp>
      <p:sp>
        <p:nvSpPr>
          <p:cNvPr id="3" name="Rectángulo 2"/>
          <p:cNvSpPr/>
          <p:nvPr/>
        </p:nvSpPr>
        <p:spPr>
          <a:xfrm>
            <a:off x="4258252" y="3649797"/>
            <a:ext cx="2608406" cy="369332"/>
          </a:xfrm>
          <a:prstGeom prst="rect">
            <a:avLst/>
          </a:prstGeom>
        </p:spPr>
        <p:txBody>
          <a:bodyPr wrap="none">
            <a:spAutoFit/>
          </a:bodyPr>
          <a:lstStyle/>
          <a:p>
            <a:r>
              <a:rPr lang="es-CO" dirty="0"/>
              <a:t>NTC ISO/IEC </a:t>
            </a:r>
            <a:r>
              <a:rPr lang="es-CO" dirty="0" smtClean="0"/>
              <a:t>27000 - 1</a:t>
            </a:r>
            <a:endParaRPr lang="es-CO" dirty="0"/>
          </a:p>
        </p:txBody>
      </p:sp>
    </p:spTree>
    <p:extLst>
      <p:ext uri="{BB962C8B-B14F-4D97-AF65-F5344CB8AC3E}">
        <p14:creationId xmlns:p14="http://schemas.microsoft.com/office/powerpoint/2010/main" xmlns="" val="1090882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2"/>
          <p:cNvSpPr>
            <a:spLocks noChangeArrowheads="1"/>
          </p:cNvSpPr>
          <p:nvPr/>
        </p:nvSpPr>
        <p:spPr bwMode="auto">
          <a:xfrm>
            <a:off x="3322749" y="2853475"/>
            <a:ext cx="1994295" cy="2439741"/>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1400" dirty="0">
                <a:solidFill>
                  <a:schemeClr val="tx2"/>
                </a:solidFill>
                <a:latin typeface="Verdana" panose="020B0604030504040204" pitchFamily="34" charset="0"/>
              </a:rPr>
              <a:t>Con </a:t>
            </a:r>
            <a:r>
              <a:rPr lang="en-US" altLang="es-CO" sz="1400" dirty="0" err="1">
                <a:solidFill>
                  <a:schemeClr val="tx2"/>
                </a:solidFill>
                <a:latin typeface="Verdana" panose="020B0604030504040204" pitchFamily="34" charset="0"/>
              </a:rPr>
              <a:t>otros</a:t>
            </a:r>
            <a:r>
              <a:rPr lang="en-US" altLang="es-CO" sz="1400" dirty="0">
                <a:solidFill>
                  <a:schemeClr val="tx2"/>
                </a:solidFill>
                <a:latin typeface="Verdana" panose="020B0604030504040204" pitchFamily="34" charset="0"/>
              </a:rPr>
              <a:t> </a:t>
            </a:r>
            <a:r>
              <a:rPr lang="en-US" altLang="es-CO" sz="1400" dirty="0" err="1">
                <a:solidFill>
                  <a:schemeClr val="tx2"/>
                </a:solidFill>
                <a:latin typeface="Verdana" panose="020B0604030504040204" pitchFamily="34" charset="0"/>
              </a:rPr>
              <a:t>proyectos</a:t>
            </a:r>
            <a:r>
              <a:rPr lang="en-US" altLang="es-CO" sz="1400" dirty="0">
                <a:solidFill>
                  <a:schemeClr val="tx2"/>
                </a:solidFill>
                <a:latin typeface="Verdana" panose="020B0604030504040204" pitchFamily="34" charset="0"/>
              </a:rPr>
              <a:t> </a:t>
            </a:r>
            <a:r>
              <a:rPr lang="en-US" altLang="es-CO" sz="1400" dirty="0" err="1">
                <a:solidFill>
                  <a:schemeClr val="tx2"/>
                </a:solidFill>
                <a:latin typeface="Verdana" panose="020B0604030504040204" pitchFamily="34" charset="0"/>
              </a:rPr>
              <a:t>mediante</a:t>
            </a:r>
            <a:r>
              <a:rPr lang="en-US" altLang="es-CO" sz="1400" dirty="0">
                <a:solidFill>
                  <a:schemeClr val="tx2"/>
                </a:solidFill>
                <a:latin typeface="Verdana" panose="020B0604030504040204" pitchFamily="34" charset="0"/>
              </a:rPr>
              <a:t> el </a:t>
            </a:r>
            <a:r>
              <a:rPr lang="en-US" altLang="es-CO" sz="1400" dirty="0" err="1">
                <a:solidFill>
                  <a:schemeClr val="tx2"/>
                </a:solidFill>
                <a:latin typeface="Verdana" panose="020B0604030504040204" pitchFamily="34" charset="0"/>
              </a:rPr>
              <a:t>uso</a:t>
            </a:r>
            <a:r>
              <a:rPr lang="en-US" altLang="es-CO" sz="1400" dirty="0">
                <a:solidFill>
                  <a:schemeClr val="tx2"/>
                </a:solidFill>
                <a:latin typeface="Verdana" panose="020B0604030504040204" pitchFamily="34" charset="0"/>
              </a:rPr>
              <a:t> de </a:t>
            </a:r>
            <a:r>
              <a:rPr lang="en-US" altLang="es-CO" sz="1400" dirty="0" err="1" smtClean="0">
                <a:solidFill>
                  <a:schemeClr val="tx2"/>
                </a:solidFill>
                <a:latin typeface="Verdana" panose="020B0604030504040204" pitchFamily="34" charset="0"/>
              </a:rPr>
              <a:t>Firmas</a:t>
            </a:r>
            <a:r>
              <a:rPr lang="en-US" altLang="es-CO" sz="1400" dirty="0" smtClean="0">
                <a:solidFill>
                  <a:schemeClr val="tx2"/>
                </a:solidFill>
                <a:latin typeface="Verdana" panose="020B0604030504040204" pitchFamily="34" charset="0"/>
              </a:rPr>
              <a:t> </a:t>
            </a:r>
            <a:r>
              <a:rPr lang="en-US" altLang="es-CO" sz="1400" dirty="0" err="1" smtClean="0">
                <a:solidFill>
                  <a:schemeClr val="tx2"/>
                </a:solidFill>
                <a:latin typeface="Verdana" panose="020B0604030504040204" pitchFamily="34" charset="0"/>
              </a:rPr>
              <a:t>Electronicas</a:t>
            </a:r>
            <a:r>
              <a:rPr lang="en-US" altLang="es-CO" sz="1400" dirty="0" smtClean="0">
                <a:solidFill>
                  <a:schemeClr val="tx2"/>
                </a:solidFill>
                <a:latin typeface="Verdana" panose="020B0604030504040204" pitchFamily="34" charset="0"/>
              </a:rPr>
              <a:t>, </a:t>
            </a:r>
            <a:r>
              <a:rPr lang="en-US" altLang="es-CO" sz="1400" dirty="0" err="1" smtClean="0">
                <a:solidFill>
                  <a:schemeClr val="tx2"/>
                </a:solidFill>
                <a:latin typeface="Verdana" panose="020B0604030504040204" pitchFamily="34" charset="0"/>
              </a:rPr>
              <a:t>Certificados</a:t>
            </a:r>
            <a:r>
              <a:rPr lang="en-US" altLang="es-CO" sz="1400" dirty="0" smtClean="0">
                <a:solidFill>
                  <a:schemeClr val="tx2"/>
                </a:solidFill>
                <a:latin typeface="Verdana" panose="020B0604030504040204" pitchFamily="34" charset="0"/>
              </a:rPr>
              <a:t> </a:t>
            </a:r>
            <a:r>
              <a:rPr lang="en-US" altLang="es-CO" sz="1400" dirty="0" err="1">
                <a:solidFill>
                  <a:schemeClr val="tx2"/>
                </a:solidFill>
                <a:latin typeface="Verdana" panose="020B0604030504040204" pitchFamily="34" charset="0"/>
              </a:rPr>
              <a:t>digitales</a:t>
            </a:r>
            <a:r>
              <a:rPr lang="en-US" altLang="es-CO" sz="1400" dirty="0">
                <a:solidFill>
                  <a:schemeClr val="tx2"/>
                </a:solidFill>
                <a:latin typeface="Verdana" panose="020B0604030504040204" pitchFamily="34" charset="0"/>
              </a:rPr>
              <a:t> e </a:t>
            </a:r>
            <a:r>
              <a:rPr lang="en-US" altLang="es-CO" sz="1400" dirty="0" err="1">
                <a:solidFill>
                  <a:schemeClr val="tx2"/>
                </a:solidFill>
                <a:latin typeface="Verdana" panose="020B0604030504040204" pitchFamily="34" charset="0"/>
              </a:rPr>
              <a:t>importación</a:t>
            </a:r>
            <a:r>
              <a:rPr lang="en-US" altLang="es-CO" sz="1400" dirty="0">
                <a:solidFill>
                  <a:schemeClr val="tx2"/>
                </a:solidFill>
                <a:latin typeface="Verdana" panose="020B0604030504040204" pitchFamily="34" charset="0"/>
              </a:rPr>
              <a:t> de </a:t>
            </a:r>
            <a:r>
              <a:rPr lang="en-US" altLang="es-CO" sz="1400" dirty="0" err="1">
                <a:solidFill>
                  <a:schemeClr val="tx2"/>
                </a:solidFill>
                <a:latin typeface="Verdana" panose="020B0604030504040204" pitchFamily="34" charset="0"/>
              </a:rPr>
              <a:t>todo</a:t>
            </a:r>
            <a:r>
              <a:rPr lang="en-US" altLang="es-CO" sz="1400" dirty="0">
                <a:solidFill>
                  <a:schemeClr val="tx2"/>
                </a:solidFill>
                <a:latin typeface="Verdana" panose="020B0604030504040204" pitchFamily="34" charset="0"/>
              </a:rPr>
              <a:t> </a:t>
            </a:r>
            <a:r>
              <a:rPr lang="en-US" altLang="es-CO" sz="1400" dirty="0" err="1">
                <a:solidFill>
                  <a:schemeClr val="tx2"/>
                </a:solidFill>
                <a:latin typeface="Verdana" panose="020B0604030504040204" pitchFamily="34" charset="0"/>
              </a:rPr>
              <a:t>tipo</a:t>
            </a:r>
            <a:r>
              <a:rPr lang="en-US" altLang="es-CO" sz="1400" dirty="0">
                <a:solidFill>
                  <a:schemeClr val="tx2"/>
                </a:solidFill>
                <a:latin typeface="Verdana" panose="020B0604030504040204" pitchFamily="34" charset="0"/>
              </a:rPr>
              <a:t> de </a:t>
            </a:r>
            <a:r>
              <a:rPr lang="en-US" altLang="es-CO" sz="1400" dirty="0" err="1" smtClean="0">
                <a:solidFill>
                  <a:schemeClr val="tx2"/>
                </a:solidFill>
                <a:latin typeface="Verdana" panose="020B0604030504040204" pitchFamily="34" charset="0"/>
              </a:rPr>
              <a:t>archivos</a:t>
            </a:r>
            <a:r>
              <a:rPr lang="en-US" altLang="es-CO" sz="1400" dirty="0" smtClean="0">
                <a:solidFill>
                  <a:schemeClr val="tx2"/>
                </a:solidFill>
                <a:latin typeface="Verdana" panose="020B0604030504040204" pitchFamily="34" charset="0"/>
              </a:rPr>
              <a:t> y </a:t>
            </a:r>
            <a:r>
              <a:rPr lang="en-US" altLang="es-CO" sz="1400" dirty="0" err="1" smtClean="0">
                <a:solidFill>
                  <a:schemeClr val="tx2"/>
                </a:solidFill>
                <a:latin typeface="Verdana" panose="020B0604030504040204" pitchFamily="34" charset="0"/>
              </a:rPr>
              <a:t>documentos</a:t>
            </a:r>
            <a:endParaRPr lang="en-US" altLang="es-CO" sz="1400" dirty="0">
              <a:solidFill>
                <a:schemeClr val="tx2"/>
              </a:solidFill>
              <a:latin typeface="Verdana" panose="020B0604030504040204" pitchFamily="34" charset="0"/>
            </a:endParaRPr>
          </a:p>
        </p:txBody>
      </p:sp>
      <p:sp>
        <p:nvSpPr>
          <p:cNvPr id="19460" name="AutoShape 3"/>
          <p:cNvSpPr>
            <a:spLocks noChangeArrowheads="1"/>
          </p:cNvSpPr>
          <p:nvPr/>
        </p:nvSpPr>
        <p:spPr bwMode="auto">
          <a:xfrm>
            <a:off x="1233200" y="2849452"/>
            <a:ext cx="1371600" cy="17145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a:solidFill>
                  <a:schemeClr val="tx2"/>
                </a:solidFill>
                <a:latin typeface="Verdana" panose="020B0604030504040204" pitchFamily="34" charset="0"/>
              </a:rPr>
              <a:t>En los lineamientos de gobierno en Línea (GEL)</a:t>
            </a:r>
          </a:p>
        </p:txBody>
      </p:sp>
      <p:sp>
        <p:nvSpPr>
          <p:cNvPr id="19461" name="AutoShape 4"/>
          <p:cNvSpPr>
            <a:spLocks noChangeArrowheads="1"/>
          </p:cNvSpPr>
          <p:nvPr/>
        </p:nvSpPr>
        <p:spPr bwMode="auto">
          <a:xfrm>
            <a:off x="5911403" y="2853476"/>
            <a:ext cx="1451285" cy="17145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s-CO" sz="1400" dirty="0">
                <a:solidFill>
                  <a:schemeClr val="tx2"/>
                </a:solidFill>
                <a:latin typeface="Verdana" panose="020B0604030504040204" pitchFamily="34" charset="0"/>
              </a:rPr>
              <a:t>De la información en Tiempo Real</a:t>
            </a:r>
          </a:p>
        </p:txBody>
      </p:sp>
      <p:sp>
        <p:nvSpPr>
          <p:cNvPr id="19463" name="AutoShape 6"/>
          <p:cNvSpPr>
            <a:spLocks noChangeArrowheads="1"/>
          </p:cNvSpPr>
          <p:nvPr/>
        </p:nvSpPr>
        <p:spPr bwMode="gray">
          <a:xfrm>
            <a:off x="2849012" y="1965071"/>
            <a:ext cx="300038" cy="336947"/>
          </a:xfrm>
          <a:prstGeom prst="chevron">
            <a:avLst>
              <a:gd name="adj" fmla="val 52514"/>
            </a:avLst>
          </a:prstGeom>
          <a:solidFill>
            <a:srgbClr val="FF0000"/>
          </a:solidFill>
          <a:ln>
            <a:noFill/>
          </a:ln>
          <a:effectLst/>
          <a:scene3d>
            <a:camera prst="orthographicFront">
              <a:rot lat="0" lon="0" rev="0"/>
            </a:camera>
            <a:lightRig rig="contrasting" dir="t">
              <a:rot lat="0" lon="0" rev="7800000"/>
            </a:lightRig>
          </a:scene3d>
          <a:sp3d>
            <a:bevelT w="139700" h="139700"/>
          </a:sp3d>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64" name="AutoShape 7"/>
          <p:cNvSpPr>
            <a:spLocks noChangeArrowheads="1"/>
          </p:cNvSpPr>
          <p:nvPr/>
        </p:nvSpPr>
        <p:spPr bwMode="gray">
          <a:xfrm>
            <a:off x="5353051" y="1949792"/>
            <a:ext cx="298847" cy="336947"/>
          </a:xfrm>
          <a:prstGeom prst="chevron">
            <a:avLst>
              <a:gd name="adj" fmla="val 52514"/>
            </a:avLst>
          </a:prstGeom>
          <a:solidFill>
            <a:srgbClr val="FF0000"/>
          </a:solidFill>
          <a:ln>
            <a:noFill/>
          </a:ln>
          <a:effectLst/>
          <a:scene3d>
            <a:camera prst="orthographicFront">
              <a:rot lat="0" lon="0" rev="0"/>
            </a:camera>
            <a:lightRig rig="contrasting" dir="t">
              <a:rot lat="0" lon="0" rev="7800000"/>
            </a:lightRig>
          </a:scene3d>
          <a:sp3d>
            <a:bevelT w="139700" h="139700"/>
          </a:sp3d>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90120" name="Oval 8"/>
          <p:cNvSpPr>
            <a:spLocks noChangeArrowheads="1"/>
          </p:cNvSpPr>
          <p:nvPr/>
        </p:nvSpPr>
        <p:spPr bwMode="gray">
          <a:xfrm>
            <a:off x="6027998" y="1858591"/>
            <a:ext cx="259766" cy="519351"/>
          </a:xfrm>
          <a:prstGeom prst="ellipse">
            <a:avLst/>
          </a:prstGeom>
          <a:solidFill>
            <a:schemeClr val="accent6">
              <a:lumMod val="75000"/>
            </a:schemeClr>
          </a:solidFill>
          <a:ln w="38100" algn="ctr">
            <a:noFill/>
            <a:round/>
            <a:headEnd/>
            <a:tailEnd/>
          </a:ln>
          <a:effectLst/>
        </p:spPr>
        <p:txBody>
          <a:bodyPr wrap="none" anchor="ctr">
            <a:spAutoFit/>
          </a:bodyPr>
          <a:lstStyle/>
          <a:p>
            <a:pPr>
              <a:defRPr/>
            </a:pPr>
            <a:endParaRPr lang="es-CO">
              <a:latin typeface="Arial" charset="0"/>
            </a:endParaRPr>
          </a:p>
        </p:txBody>
      </p:sp>
      <p:sp>
        <p:nvSpPr>
          <p:cNvPr id="90121" name="Oval 9"/>
          <p:cNvSpPr>
            <a:spLocks noChangeArrowheads="1"/>
          </p:cNvSpPr>
          <p:nvPr/>
        </p:nvSpPr>
        <p:spPr bwMode="gray">
          <a:xfrm>
            <a:off x="6027999" y="1858591"/>
            <a:ext cx="1277540" cy="519351"/>
          </a:xfrm>
          <a:prstGeom prst="ellipse">
            <a:avLst/>
          </a:prstGeom>
          <a:gradFill rotWithShape="1">
            <a:gsLst>
              <a:gs pos="0">
                <a:schemeClr val="hlink">
                  <a:alpha val="32001"/>
                </a:schemeClr>
              </a:gs>
              <a:gs pos="100000">
                <a:schemeClr val="hlink">
                  <a:gamma/>
                  <a:shade val="0"/>
                  <a:invGamma/>
                  <a:alpha val="89999"/>
                </a:schemeClr>
              </a:gs>
            </a:gsLst>
            <a:lin ang="2700000" scaled="1"/>
          </a:gradFill>
          <a:ln w="38100" algn="ctr">
            <a:noFill/>
            <a:round/>
            <a:headEnd/>
            <a:tailEnd/>
          </a:ln>
          <a:effectLst/>
        </p:spPr>
        <p:txBody>
          <a:bodyPr anchor="ctr">
            <a:spAutoFit/>
          </a:bodyPr>
          <a:lstStyle/>
          <a:p>
            <a:pPr>
              <a:defRPr/>
            </a:pPr>
            <a:endParaRPr lang="es-CO">
              <a:latin typeface="Arial" charset="0"/>
            </a:endParaRPr>
          </a:p>
        </p:txBody>
      </p:sp>
      <p:sp>
        <p:nvSpPr>
          <p:cNvPr id="90122" name="Oval 10"/>
          <p:cNvSpPr>
            <a:spLocks noChangeArrowheads="1"/>
          </p:cNvSpPr>
          <p:nvPr/>
        </p:nvSpPr>
        <p:spPr bwMode="gray">
          <a:xfrm>
            <a:off x="6111343" y="1859186"/>
            <a:ext cx="1110853" cy="5193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s-CO">
              <a:latin typeface="Arial" charset="0"/>
            </a:endParaRPr>
          </a:p>
        </p:txBody>
      </p:sp>
      <p:sp>
        <p:nvSpPr>
          <p:cNvPr id="90123" name="Oval 11"/>
          <p:cNvSpPr>
            <a:spLocks noChangeArrowheads="1"/>
          </p:cNvSpPr>
          <p:nvPr/>
        </p:nvSpPr>
        <p:spPr bwMode="gray">
          <a:xfrm>
            <a:off x="6130393" y="1865139"/>
            <a:ext cx="1110853" cy="519351"/>
          </a:xfrm>
          <a:prstGeom prst="ellipse">
            <a:avLst/>
          </a:prstGeom>
          <a:gradFill rotWithShape="1">
            <a:gsLst>
              <a:gs pos="0">
                <a:schemeClr val="hlink">
                  <a:gamma/>
                  <a:shade val="63529"/>
                  <a:invGamma/>
                </a:schemeClr>
              </a:gs>
              <a:gs pos="100000">
                <a:schemeClr val="hlink">
                  <a:alpha val="0"/>
                </a:schemeClr>
              </a:gs>
            </a:gsLst>
            <a:lin ang="2700000" scaled="1"/>
          </a:gradFill>
          <a:ln w="38100" algn="ctr">
            <a:noFill/>
            <a:round/>
            <a:headEnd/>
            <a:tailEnd/>
          </a:ln>
          <a:effectLst/>
        </p:spPr>
        <p:txBody>
          <a:bodyPr anchor="ctr">
            <a:spAutoFit/>
          </a:bodyPr>
          <a:lstStyle/>
          <a:p>
            <a:pPr>
              <a:defRPr/>
            </a:pPr>
            <a:endParaRPr lang="es-CO">
              <a:latin typeface="Arial" charset="0"/>
            </a:endParaRPr>
          </a:p>
        </p:txBody>
      </p:sp>
      <p:sp>
        <p:nvSpPr>
          <p:cNvPr id="19469" name="Oval 12"/>
          <p:cNvSpPr>
            <a:spLocks noChangeArrowheads="1"/>
          </p:cNvSpPr>
          <p:nvPr/>
        </p:nvSpPr>
        <p:spPr bwMode="gray">
          <a:xfrm>
            <a:off x="6170874" y="1857995"/>
            <a:ext cx="1001315" cy="519351"/>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90125" name="Oval 13"/>
          <p:cNvSpPr>
            <a:spLocks noChangeArrowheads="1"/>
          </p:cNvSpPr>
          <p:nvPr/>
        </p:nvSpPr>
        <p:spPr bwMode="gray">
          <a:xfrm>
            <a:off x="1290350" y="1850995"/>
            <a:ext cx="259766" cy="519351"/>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es-CO">
              <a:latin typeface="Arial" charset="0"/>
            </a:endParaRPr>
          </a:p>
        </p:txBody>
      </p:sp>
      <p:sp>
        <p:nvSpPr>
          <p:cNvPr id="90126" name="Oval 14"/>
          <p:cNvSpPr>
            <a:spLocks noChangeArrowheads="1"/>
          </p:cNvSpPr>
          <p:nvPr/>
        </p:nvSpPr>
        <p:spPr bwMode="gray">
          <a:xfrm>
            <a:off x="1290350" y="1850995"/>
            <a:ext cx="259766" cy="519351"/>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es-CO">
              <a:latin typeface="Arial" charset="0"/>
            </a:endParaRPr>
          </a:p>
        </p:txBody>
      </p:sp>
      <p:sp>
        <p:nvSpPr>
          <p:cNvPr id="90127" name="Oval 15"/>
          <p:cNvSpPr>
            <a:spLocks noChangeArrowheads="1"/>
          </p:cNvSpPr>
          <p:nvPr/>
        </p:nvSpPr>
        <p:spPr bwMode="gray">
          <a:xfrm>
            <a:off x="1373694" y="1850400"/>
            <a:ext cx="1110854" cy="519351"/>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es-CO">
              <a:latin typeface="Arial" charset="0"/>
            </a:endParaRPr>
          </a:p>
        </p:txBody>
      </p:sp>
      <p:sp>
        <p:nvSpPr>
          <p:cNvPr id="90128" name="Oval 16"/>
          <p:cNvSpPr>
            <a:spLocks noChangeArrowheads="1"/>
          </p:cNvSpPr>
          <p:nvPr/>
        </p:nvSpPr>
        <p:spPr bwMode="gray">
          <a:xfrm>
            <a:off x="1374886" y="1852781"/>
            <a:ext cx="1110853" cy="519351"/>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es-CO">
              <a:latin typeface="Arial" charset="0"/>
            </a:endParaRPr>
          </a:p>
        </p:txBody>
      </p:sp>
      <p:sp>
        <p:nvSpPr>
          <p:cNvPr id="19474" name="Oval 17"/>
          <p:cNvSpPr>
            <a:spLocks noChangeArrowheads="1"/>
          </p:cNvSpPr>
          <p:nvPr/>
        </p:nvSpPr>
        <p:spPr bwMode="gray">
          <a:xfrm>
            <a:off x="1429654" y="1851590"/>
            <a:ext cx="1000125" cy="519351"/>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grpSp>
        <p:nvGrpSpPr>
          <p:cNvPr id="19475" name="Group 18"/>
          <p:cNvGrpSpPr>
            <a:grpSpLocks/>
          </p:cNvGrpSpPr>
          <p:nvPr/>
        </p:nvGrpSpPr>
        <p:grpSpPr bwMode="auto">
          <a:xfrm>
            <a:off x="1445131" y="1630252"/>
            <a:ext cx="967979" cy="958454"/>
            <a:chOff x="4166" y="1706"/>
            <a:chExt cx="1252" cy="1252"/>
          </a:xfrm>
        </p:grpSpPr>
        <p:sp>
          <p:nvSpPr>
            <p:cNvPr id="19494"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5"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6"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7"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grpSp>
      <p:sp>
        <p:nvSpPr>
          <p:cNvPr id="90135" name="Oval 23"/>
          <p:cNvSpPr>
            <a:spLocks noChangeArrowheads="1"/>
          </p:cNvSpPr>
          <p:nvPr/>
        </p:nvSpPr>
        <p:spPr bwMode="gray">
          <a:xfrm>
            <a:off x="3576030" y="1858591"/>
            <a:ext cx="259766" cy="519351"/>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pPr>
              <a:defRPr/>
            </a:pPr>
            <a:endParaRPr lang="es-CO">
              <a:latin typeface="Arial" charset="0"/>
            </a:endParaRPr>
          </a:p>
        </p:txBody>
      </p:sp>
      <p:sp>
        <p:nvSpPr>
          <p:cNvPr id="90136" name="Oval 24"/>
          <p:cNvSpPr>
            <a:spLocks noChangeArrowheads="1"/>
          </p:cNvSpPr>
          <p:nvPr/>
        </p:nvSpPr>
        <p:spPr bwMode="gray">
          <a:xfrm>
            <a:off x="3576030" y="1858591"/>
            <a:ext cx="259766" cy="519351"/>
          </a:xfrm>
          <a:prstGeom prst="ellipse">
            <a:avLst/>
          </a:prstGeom>
          <a:solidFill>
            <a:schemeClr val="accent3">
              <a:lumMod val="75000"/>
            </a:schemeClr>
          </a:solidFill>
          <a:ln w="38100" algn="ctr">
            <a:noFill/>
            <a:round/>
            <a:headEnd/>
            <a:tailEnd/>
          </a:ln>
          <a:effectLst/>
        </p:spPr>
        <p:txBody>
          <a:bodyPr wrap="none" anchor="ctr">
            <a:spAutoFit/>
          </a:bodyPr>
          <a:lstStyle/>
          <a:p>
            <a:pPr>
              <a:defRPr/>
            </a:pPr>
            <a:endParaRPr lang="es-CO">
              <a:latin typeface="Arial" charset="0"/>
            </a:endParaRPr>
          </a:p>
        </p:txBody>
      </p:sp>
      <p:sp>
        <p:nvSpPr>
          <p:cNvPr id="90137" name="Oval 25"/>
          <p:cNvSpPr>
            <a:spLocks noChangeArrowheads="1"/>
          </p:cNvSpPr>
          <p:nvPr/>
        </p:nvSpPr>
        <p:spPr bwMode="gray">
          <a:xfrm>
            <a:off x="3659374" y="1859186"/>
            <a:ext cx="1110854" cy="519351"/>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pPr>
              <a:defRPr/>
            </a:pPr>
            <a:endParaRPr lang="es-CO">
              <a:latin typeface="Arial" charset="0"/>
            </a:endParaRPr>
          </a:p>
        </p:txBody>
      </p:sp>
      <p:sp>
        <p:nvSpPr>
          <p:cNvPr id="90138" name="Oval 26"/>
          <p:cNvSpPr>
            <a:spLocks noChangeArrowheads="1"/>
          </p:cNvSpPr>
          <p:nvPr/>
        </p:nvSpPr>
        <p:spPr bwMode="gray">
          <a:xfrm>
            <a:off x="3660566" y="1860376"/>
            <a:ext cx="1110853" cy="519351"/>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pPr>
              <a:defRPr/>
            </a:pPr>
            <a:endParaRPr lang="es-CO">
              <a:latin typeface="Arial" charset="0"/>
            </a:endParaRPr>
          </a:p>
        </p:txBody>
      </p:sp>
      <p:sp>
        <p:nvSpPr>
          <p:cNvPr id="19480" name="Oval 27"/>
          <p:cNvSpPr>
            <a:spLocks noChangeArrowheads="1"/>
          </p:cNvSpPr>
          <p:nvPr/>
        </p:nvSpPr>
        <p:spPr bwMode="gray">
          <a:xfrm>
            <a:off x="3714143" y="1857995"/>
            <a:ext cx="1000125" cy="519351"/>
          </a:xfrm>
          <a:prstGeom prst="ellipse">
            <a:avLst/>
          </a:prstGeom>
          <a:solidFill>
            <a:srgbClr val="333333"/>
          </a:solidFill>
          <a:ln>
            <a:noFill/>
          </a:ln>
          <a:extLst>
            <a:ext uri="{91240B29-F687-4F45-9708-019B960494DF}">
              <a14:hiddenLine xmlns:a14="http://schemas.microsoft.com/office/drawing/2010/main" xmlns=""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grpSp>
        <p:nvGrpSpPr>
          <p:cNvPr id="19481" name="Group 28"/>
          <p:cNvGrpSpPr>
            <a:grpSpLocks/>
          </p:cNvGrpSpPr>
          <p:nvPr/>
        </p:nvGrpSpPr>
        <p:grpSpPr bwMode="auto">
          <a:xfrm>
            <a:off x="3730811" y="1634276"/>
            <a:ext cx="967979" cy="958454"/>
            <a:chOff x="4166" y="1706"/>
            <a:chExt cx="1252" cy="1252"/>
          </a:xfrm>
        </p:grpSpPr>
        <p:sp>
          <p:nvSpPr>
            <p:cNvPr id="19490" name="Oval 2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1" name="Oval 3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2" name="Oval 3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93" name="Oval 3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grpSp>
      <p:grpSp>
        <p:nvGrpSpPr>
          <p:cNvPr id="19482" name="Group 33"/>
          <p:cNvGrpSpPr>
            <a:grpSpLocks/>
          </p:cNvGrpSpPr>
          <p:nvPr/>
        </p:nvGrpSpPr>
        <p:grpSpPr bwMode="auto">
          <a:xfrm>
            <a:off x="6188733" y="1634276"/>
            <a:ext cx="969169" cy="958454"/>
            <a:chOff x="4166" y="1706"/>
            <a:chExt cx="1252" cy="1252"/>
          </a:xfrm>
        </p:grpSpPr>
        <p:sp>
          <p:nvSpPr>
            <p:cNvPr id="19486" name="Oval 34"/>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87" name="Oval 35"/>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88" name="Oval 36"/>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sp>
          <p:nvSpPr>
            <p:cNvPr id="19489" name="Oval 37"/>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xmlns="" w="9525" algn="ctr">
                  <a:solidFill>
                    <a:srgbClr val="000000"/>
                  </a:solidFill>
                  <a:round/>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CO" altLang="es-CO"/>
            </a:p>
          </p:txBody>
        </p:sp>
      </p:grpSp>
      <p:sp>
        <p:nvSpPr>
          <p:cNvPr id="19483" name="Text Box 38"/>
          <p:cNvSpPr txBox="1">
            <a:spLocks noChangeArrowheads="1"/>
          </p:cNvSpPr>
          <p:nvPr/>
        </p:nvSpPr>
        <p:spPr bwMode="gray">
          <a:xfrm>
            <a:off x="1527550" y="1981488"/>
            <a:ext cx="732894"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1200" dirty="0">
                <a:solidFill>
                  <a:schemeClr val="tx2">
                    <a:lumMod val="75000"/>
                  </a:schemeClr>
                </a:solidFill>
              </a:rPr>
              <a:t>APOYO</a:t>
            </a:r>
          </a:p>
        </p:txBody>
      </p:sp>
      <p:sp>
        <p:nvSpPr>
          <p:cNvPr id="19484" name="Text Box 39"/>
          <p:cNvSpPr txBox="1">
            <a:spLocks noChangeArrowheads="1"/>
          </p:cNvSpPr>
          <p:nvPr/>
        </p:nvSpPr>
        <p:spPr bwMode="gray">
          <a:xfrm>
            <a:off x="3678410" y="1985512"/>
            <a:ext cx="1119217" cy="253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1050" dirty="0">
                <a:solidFill>
                  <a:schemeClr val="tx2">
                    <a:lumMod val="75000"/>
                  </a:schemeClr>
                </a:solidFill>
              </a:rPr>
              <a:t>INTEGRACION</a:t>
            </a:r>
          </a:p>
        </p:txBody>
      </p:sp>
      <p:sp>
        <p:nvSpPr>
          <p:cNvPr id="19485" name="Text Box 40"/>
          <p:cNvSpPr txBox="1">
            <a:spLocks noChangeArrowheads="1"/>
          </p:cNvSpPr>
          <p:nvPr/>
        </p:nvSpPr>
        <p:spPr bwMode="gray">
          <a:xfrm>
            <a:off x="6099921" y="1989083"/>
            <a:ext cx="1180131" cy="253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s-CO" sz="1050" dirty="0">
                <a:solidFill>
                  <a:schemeClr val="tx2">
                    <a:lumMod val="75000"/>
                  </a:schemeClr>
                </a:solidFill>
              </a:rPr>
              <a:t>OPORTUNIDAD</a:t>
            </a:r>
          </a:p>
        </p:txBody>
      </p:sp>
      <p:sp>
        <p:nvSpPr>
          <p:cNvPr id="42" name="Título 1"/>
          <p:cNvSpPr txBox="1">
            <a:spLocks noGrp="1"/>
          </p:cNvSpPr>
          <p:nvPr>
            <p:ph type="title"/>
          </p:nvPr>
        </p:nvSpPr>
        <p:spPr>
          <a:prstGeom prst="rect">
            <a:avLst/>
          </a:prstGeom>
        </p:spPr>
        <p:txBody>
          <a:bodyPr/>
          <a:lstStyle>
            <a:lvl1pPr algn="r" defTabSz="457200" rtl="0" eaLnBrk="1" latinLnBrk="0" hangingPunct="1">
              <a:spcBef>
                <a:spcPct val="0"/>
              </a:spcBef>
              <a:buNone/>
              <a:defRPr sz="4000" b="1" i="0" kern="1200">
                <a:solidFill>
                  <a:srgbClr val="002D56"/>
                </a:solidFill>
                <a:latin typeface="HelveticaNeueLT Com 55 Roman" panose="020B08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altLang="es-MX" sz="3000" dirty="0" smtClean="0"/>
              <a:t>Beneficios para el ciudadano</a:t>
            </a:r>
            <a:endParaRPr lang="es-CO" altLang="es-MX" sz="3000" dirty="0"/>
          </a:p>
        </p:txBody>
      </p:sp>
      <p:sp>
        <p:nvSpPr>
          <p:cNvPr id="43" name="55 CuadroTexto"/>
          <p:cNvSpPr txBox="1"/>
          <p:nvPr/>
        </p:nvSpPr>
        <p:spPr>
          <a:xfrm>
            <a:off x="7603155" y="1094372"/>
            <a:ext cx="965329" cy="276999"/>
          </a:xfrm>
          <a:prstGeom prst="rect">
            <a:avLst/>
          </a:prstGeom>
          <a:noFill/>
        </p:spPr>
        <p:txBody>
          <a:bodyPr wrap="none" rtlCol="0">
            <a:spAutoFit/>
          </a:bodyPr>
          <a:lstStyle/>
          <a:p>
            <a:r>
              <a:rPr lang="es-ES" sz="1200" b="1" dirty="0" smtClean="0">
                <a:solidFill>
                  <a:srgbClr val="002060"/>
                </a:solidFill>
                <a:latin typeface="Calibri" pitchFamily="34" charset="0"/>
                <a:cs typeface="Calibri" pitchFamily="34" charset="0"/>
              </a:rPr>
              <a:t>Gana - Gana</a:t>
            </a:r>
            <a:endParaRPr lang="es-ES" sz="1200" b="1" dirty="0">
              <a:solidFill>
                <a:srgbClr val="002060"/>
              </a:solidFill>
            </a:endParaRPr>
          </a:p>
        </p:txBody>
      </p:sp>
    </p:spTree>
    <p:extLst>
      <p:ext uri="{BB962C8B-B14F-4D97-AF65-F5344CB8AC3E}">
        <p14:creationId xmlns:p14="http://schemas.microsoft.com/office/powerpoint/2010/main" xmlns="" val="4129135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1"/>
          <p:cNvSpPr>
            <a:spLocks noGrp="1" noChangeArrowheads="1"/>
          </p:cNvSpPr>
          <p:nvPr>
            <p:ph type="ctrTitle"/>
          </p:nvPr>
        </p:nvSpPr>
        <p:spPr bwMode="gray">
          <a:prstGeom prst="roundRect">
            <a:avLst>
              <a:gd name="adj" fmla="val 50000"/>
            </a:avLst>
          </a:prstGeom>
          <a:noFill/>
          <a:ln w="28575" algn="ctr">
            <a:solidFill>
              <a:schemeClr val="bg2"/>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57200" eaLnBrk="1" hangingPunct="1"/>
            <a:r>
              <a:rPr lang="en-US" altLang="es-CO" sz="3600" b="1" dirty="0" err="1" smtClean="0">
                <a:solidFill>
                  <a:srgbClr val="002D56"/>
                </a:solidFill>
                <a:latin typeface="HelveticaNeueLT Com 55 Roman" panose="020B0804020202020204" pitchFamily="34" charset="0"/>
                <a:ea typeface="+mj-ea"/>
              </a:rPr>
              <a:t>Necesidades</a:t>
            </a:r>
            <a:r>
              <a:rPr lang="en-US" altLang="es-CO" sz="3600" b="1" dirty="0" smtClean="0">
                <a:solidFill>
                  <a:srgbClr val="002D56"/>
                </a:solidFill>
                <a:latin typeface="HelveticaNeueLT Com 55 Roman" panose="020B0804020202020204" pitchFamily="34" charset="0"/>
                <a:ea typeface="+mj-ea"/>
              </a:rPr>
              <a:t> del ciudadano global</a:t>
            </a:r>
            <a:endParaRPr lang="en-US" altLang="es-CO" sz="3600" b="1" dirty="0">
              <a:solidFill>
                <a:srgbClr val="002D56"/>
              </a:solidFill>
              <a:latin typeface="HelveticaNeueLT Com 55 Roman" panose="020B0804020202020204" pitchFamily="34" charset="0"/>
              <a:ea typeface="+mj-ea"/>
            </a:endParaRPr>
          </a:p>
        </p:txBody>
      </p:sp>
    </p:spTree>
    <p:extLst>
      <p:ext uri="{BB962C8B-B14F-4D97-AF65-F5344CB8AC3E}">
        <p14:creationId xmlns:p14="http://schemas.microsoft.com/office/powerpoint/2010/main" xmlns="" val="1921239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 predeterminado.thmx</Template>
  <TotalTime>279</TotalTime>
  <Words>2355</Words>
  <Application>Microsoft Office PowerPoint</Application>
  <PresentationFormat>Presentación en pantalla (4:3)</PresentationFormat>
  <Paragraphs>248</Paragraphs>
  <Slides>44</Slides>
  <Notes>0</Notes>
  <HiddenSlides>0</HiddenSlides>
  <MMClips>0</MMClips>
  <ScaleCrop>false</ScaleCrop>
  <HeadingPairs>
    <vt:vector size="4" baseType="variant">
      <vt:variant>
        <vt:lpstr>Tema</vt:lpstr>
      </vt:variant>
      <vt:variant>
        <vt:i4>1</vt:i4>
      </vt:variant>
      <vt:variant>
        <vt:lpstr>Títulos de diapositiva</vt:lpstr>
      </vt:variant>
      <vt:variant>
        <vt:i4>44</vt:i4>
      </vt:variant>
    </vt:vector>
  </HeadingPairs>
  <TitlesOfParts>
    <vt:vector size="45" baseType="lpstr">
      <vt:lpstr>Tema predeterminado</vt:lpstr>
      <vt:lpstr>Diapositiva 1</vt:lpstr>
      <vt:lpstr>Diapositiva 2</vt:lpstr>
      <vt:lpstr>La política pública</vt:lpstr>
      <vt:lpstr>Diapositiva 4</vt:lpstr>
      <vt:lpstr>Diapositiva 5</vt:lpstr>
      <vt:lpstr>Diapositiva 6</vt:lpstr>
      <vt:lpstr>Diapositiva 7</vt:lpstr>
      <vt:lpstr>Beneficios para el ciudadano</vt:lpstr>
      <vt:lpstr>Necesidades del ciudadano global</vt:lpstr>
      <vt:lpstr>El Ciudadano en la EC – Economía del Conocimiento</vt:lpstr>
      <vt:lpstr>Las Organizaciones</vt:lpstr>
      <vt:lpstr>Diapositiva 12</vt:lpstr>
      <vt:lpstr>Buenas Prácticas SGED</vt:lpstr>
      <vt:lpstr>La Información en la EC – Economía del Conocimiento</vt:lpstr>
      <vt:lpstr>Beneficios de la estructuración de información</vt:lpstr>
      <vt:lpstr>El Marco normativo</vt:lpstr>
      <vt:lpstr>Diapositiva 17</vt:lpstr>
      <vt:lpstr>Diapositiva 18</vt:lpstr>
      <vt:lpstr>Ley de Comercio Electrónico - información</vt:lpstr>
      <vt:lpstr>Principios y conceptos sobre la sociedad de la información y la organización de las Tecnologías de la Información y las Comunicaciones -TIC</vt:lpstr>
      <vt:lpstr>Ley General de Archivos - información</vt:lpstr>
      <vt:lpstr>Ämbito de la Ley General de Archivos - información</vt:lpstr>
      <vt:lpstr>Los programas de gestión documental - información</vt:lpstr>
      <vt:lpstr>Procesos de la Gestión Documental - información</vt:lpstr>
      <vt:lpstr>Autorización para reglamentar</vt:lpstr>
      <vt:lpstr>Autorización para el uso de medios electrónicos</vt:lpstr>
      <vt:lpstr>Uso de TIC para la optimización de trámites</vt:lpstr>
      <vt:lpstr>TIC para la formación de expedientes</vt:lpstr>
      <vt:lpstr>Modelo Integrado de Planeación y Gestión </vt:lpstr>
      <vt:lpstr>Deber de organizar los archivos - información</vt:lpstr>
      <vt:lpstr>Responsabilidad de la Supersubsidio</vt:lpstr>
      <vt:lpstr>Responsabilidad de la Supersubsidio</vt:lpstr>
      <vt:lpstr>Lo que se debe hacer …</vt:lpstr>
      <vt:lpstr>Qué deben implementar?</vt:lpstr>
      <vt:lpstr>Diapositiva 35</vt:lpstr>
      <vt:lpstr>Diapositiva 36</vt:lpstr>
      <vt:lpstr>Diapositiva 37</vt:lpstr>
      <vt:lpstr>Diapositiva 38</vt:lpstr>
      <vt:lpstr>Diapositiva 39</vt:lpstr>
      <vt:lpstr>Diapositiva 40</vt:lpstr>
      <vt:lpstr>Diapositiva 41</vt:lpstr>
      <vt:lpstr>Diapositiva 42</vt:lpstr>
      <vt:lpstr>Preguntas?</vt:lpstr>
      <vt:lpstr>Diapositiva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CPU-01558</dc:creator>
  <cp:lastModifiedBy>Ledys Stella Riascos Su?rez</cp:lastModifiedBy>
  <cp:revision>30</cp:revision>
  <dcterms:created xsi:type="dcterms:W3CDTF">2016-11-04T22:04:35Z</dcterms:created>
  <dcterms:modified xsi:type="dcterms:W3CDTF">2017-08-02T15:36:26Z</dcterms:modified>
</cp:coreProperties>
</file>