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quickStyle7.xml" ContentType="application/vnd.openxmlformats-officedocument.drawingml.diagramStyle+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1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10.xml" ContentType="application/vnd.openxmlformats-officedocument.presentationml.notesSlide+xml"/>
  <Override PartName="/ppt/diagrams/colors6.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85" autoAdjust="0"/>
    <p:restoredTop sz="94660"/>
  </p:normalViewPr>
  <p:slideViewPr>
    <p:cSldViewPr snapToGrid="0">
      <p:cViewPr varScale="1">
        <p:scale>
          <a:sx n="105" d="100"/>
          <a:sy n="105" d="100"/>
        </p:scale>
        <p:origin x="-84" y="-24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101602-D3BA-4E3D-8231-E006FA918BA8}" type="doc">
      <dgm:prSet loTypeId="urn:microsoft.com/office/officeart/2005/8/layout/venn1" loCatId="relationship" qsTypeId="urn:microsoft.com/office/officeart/2005/8/quickstyle/simple1" qsCatId="simple" csTypeId="urn:microsoft.com/office/officeart/2005/8/colors/accent2_3" csCatId="accent2" phldr="1"/>
      <dgm:spPr/>
      <dgm:t>
        <a:bodyPr/>
        <a:lstStyle/>
        <a:p>
          <a:endParaRPr lang="es-CO"/>
        </a:p>
      </dgm:t>
    </dgm:pt>
    <dgm:pt modelId="{07B087B8-9899-484B-8C62-967C5409C37E}">
      <dgm:prSet phldrT="[Text]"/>
      <dgm:spPr/>
      <dgm:t>
        <a:bodyPr/>
        <a:lstStyle/>
        <a:p>
          <a:r>
            <a:rPr lang="es-CO" dirty="0" smtClean="0"/>
            <a:t>Espíritu emprendedor</a:t>
          </a:r>
          <a:endParaRPr lang="es-CO" dirty="0"/>
        </a:p>
      </dgm:t>
    </dgm:pt>
    <dgm:pt modelId="{8527E8AC-DEFE-4167-AA77-80D15D9596F5}" type="parTrans" cxnId="{E98BCBB8-4420-4013-BFFA-89DFA430E004}">
      <dgm:prSet/>
      <dgm:spPr/>
      <dgm:t>
        <a:bodyPr/>
        <a:lstStyle/>
        <a:p>
          <a:endParaRPr lang="es-CO"/>
        </a:p>
      </dgm:t>
    </dgm:pt>
    <dgm:pt modelId="{0F6E168C-B52E-4F36-AA00-346A7E7C9925}" type="sibTrans" cxnId="{E98BCBB8-4420-4013-BFFA-89DFA430E004}">
      <dgm:prSet/>
      <dgm:spPr/>
      <dgm:t>
        <a:bodyPr/>
        <a:lstStyle/>
        <a:p>
          <a:endParaRPr lang="es-CO"/>
        </a:p>
      </dgm:t>
    </dgm:pt>
    <dgm:pt modelId="{B4B69FD2-2B30-4D07-BD57-DC45EBFBA23E}">
      <dgm:prSet phldrT="[Text]"/>
      <dgm:spPr/>
      <dgm:t>
        <a:bodyPr/>
        <a:lstStyle/>
        <a:p>
          <a:r>
            <a:rPr lang="es-CO" dirty="0" smtClean="0"/>
            <a:t>Espíritu democrático</a:t>
          </a:r>
          <a:endParaRPr lang="es-CO" dirty="0"/>
        </a:p>
      </dgm:t>
    </dgm:pt>
    <dgm:pt modelId="{F63B6399-4EED-4663-922B-AF8279D7DA1F}" type="parTrans" cxnId="{7F570A45-1029-48A0-BAA1-4CBAF18E8E32}">
      <dgm:prSet/>
      <dgm:spPr/>
      <dgm:t>
        <a:bodyPr/>
        <a:lstStyle/>
        <a:p>
          <a:endParaRPr lang="es-CO"/>
        </a:p>
      </dgm:t>
    </dgm:pt>
    <dgm:pt modelId="{1CCF88DD-09D7-4DC9-BDD5-D8E79AAB20A9}" type="sibTrans" cxnId="{7F570A45-1029-48A0-BAA1-4CBAF18E8E32}">
      <dgm:prSet/>
      <dgm:spPr/>
      <dgm:t>
        <a:bodyPr/>
        <a:lstStyle/>
        <a:p>
          <a:endParaRPr lang="es-CO"/>
        </a:p>
      </dgm:t>
    </dgm:pt>
    <dgm:pt modelId="{006E4193-988D-458E-90C8-4363FA290498}">
      <dgm:prSet phldrT="[Text]"/>
      <dgm:spPr/>
      <dgm:t>
        <a:bodyPr/>
        <a:lstStyle/>
        <a:p>
          <a:r>
            <a:rPr lang="es-CO" dirty="0" smtClean="0"/>
            <a:t>Espíritu solidario</a:t>
          </a:r>
          <a:endParaRPr lang="es-CO" dirty="0"/>
        </a:p>
      </dgm:t>
    </dgm:pt>
    <dgm:pt modelId="{C274C23B-8AE1-4AF1-9A15-41245F62E467}" type="parTrans" cxnId="{F257ACE9-6ACA-4C35-A3B7-7987165F5BFB}">
      <dgm:prSet/>
      <dgm:spPr/>
      <dgm:t>
        <a:bodyPr/>
        <a:lstStyle/>
        <a:p>
          <a:endParaRPr lang="es-CO"/>
        </a:p>
      </dgm:t>
    </dgm:pt>
    <dgm:pt modelId="{EA96064B-8BEE-4858-92DC-A18DFEE790EC}" type="sibTrans" cxnId="{F257ACE9-6ACA-4C35-A3B7-7987165F5BFB}">
      <dgm:prSet/>
      <dgm:spPr/>
      <dgm:t>
        <a:bodyPr/>
        <a:lstStyle/>
        <a:p>
          <a:endParaRPr lang="es-CO"/>
        </a:p>
      </dgm:t>
    </dgm:pt>
    <dgm:pt modelId="{D6AEF8C6-8E85-4501-860A-813BBAB4793D}" type="pres">
      <dgm:prSet presAssocID="{62101602-D3BA-4E3D-8231-E006FA918BA8}" presName="compositeShape" presStyleCnt="0">
        <dgm:presLayoutVars>
          <dgm:chMax val="7"/>
          <dgm:dir/>
          <dgm:resizeHandles val="exact"/>
        </dgm:presLayoutVars>
      </dgm:prSet>
      <dgm:spPr/>
      <dgm:t>
        <a:bodyPr/>
        <a:lstStyle/>
        <a:p>
          <a:endParaRPr lang="es-CO"/>
        </a:p>
      </dgm:t>
    </dgm:pt>
    <dgm:pt modelId="{73193004-3082-4B01-9ADD-0C55045792C2}" type="pres">
      <dgm:prSet presAssocID="{07B087B8-9899-484B-8C62-967C5409C37E}" presName="circ1" presStyleLbl="vennNode1" presStyleIdx="0" presStyleCnt="3"/>
      <dgm:spPr/>
      <dgm:t>
        <a:bodyPr/>
        <a:lstStyle/>
        <a:p>
          <a:endParaRPr lang="es-CO"/>
        </a:p>
      </dgm:t>
    </dgm:pt>
    <dgm:pt modelId="{CD0F2D03-0242-4608-940C-85C0208BE6DE}" type="pres">
      <dgm:prSet presAssocID="{07B087B8-9899-484B-8C62-967C5409C37E}" presName="circ1Tx" presStyleLbl="revTx" presStyleIdx="0" presStyleCnt="0">
        <dgm:presLayoutVars>
          <dgm:chMax val="0"/>
          <dgm:chPref val="0"/>
          <dgm:bulletEnabled val="1"/>
        </dgm:presLayoutVars>
      </dgm:prSet>
      <dgm:spPr/>
      <dgm:t>
        <a:bodyPr/>
        <a:lstStyle/>
        <a:p>
          <a:endParaRPr lang="es-CO"/>
        </a:p>
      </dgm:t>
    </dgm:pt>
    <dgm:pt modelId="{4388B520-33F8-4424-8D2F-1DD9AC75EE1C}" type="pres">
      <dgm:prSet presAssocID="{B4B69FD2-2B30-4D07-BD57-DC45EBFBA23E}" presName="circ2" presStyleLbl="vennNode1" presStyleIdx="1" presStyleCnt="3"/>
      <dgm:spPr/>
      <dgm:t>
        <a:bodyPr/>
        <a:lstStyle/>
        <a:p>
          <a:endParaRPr lang="es-CO"/>
        </a:p>
      </dgm:t>
    </dgm:pt>
    <dgm:pt modelId="{D746184F-8A96-452A-B501-77FB167F22E4}" type="pres">
      <dgm:prSet presAssocID="{B4B69FD2-2B30-4D07-BD57-DC45EBFBA23E}" presName="circ2Tx" presStyleLbl="revTx" presStyleIdx="0" presStyleCnt="0">
        <dgm:presLayoutVars>
          <dgm:chMax val="0"/>
          <dgm:chPref val="0"/>
          <dgm:bulletEnabled val="1"/>
        </dgm:presLayoutVars>
      </dgm:prSet>
      <dgm:spPr/>
      <dgm:t>
        <a:bodyPr/>
        <a:lstStyle/>
        <a:p>
          <a:endParaRPr lang="es-CO"/>
        </a:p>
      </dgm:t>
    </dgm:pt>
    <dgm:pt modelId="{0E9242D0-B182-402E-AFD7-E496A64929E9}" type="pres">
      <dgm:prSet presAssocID="{006E4193-988D-458E-90C8-4363FA290498}" presName="circ3" presStyleLbl="vennNode1" presStyleIdx="2" presStyleCnt="3"/>
      <dgm:spPr/>
      <dgm:t>
        <a:bodyPr/>
        <a:lstStyle/>
        <a:p>
          <a:endParaRPr lang="es-CO"/>
        </a:p>
      </dgm:t>
    </dgm:pt>
    <dgm:pt modelId="{EB093B6C-552F-4E64-88F0-592712165B15}" type="pres">
      <dgm:prSet presAssocID="{006E4193-988D-458E-90C8-4363FA290498}" presName="circ3Tx" presStyleLbl="revTx" presStyleIdx="0" presStyleCnt="0">
        <dgm:presLayoutVars>
          <dgm:chMax val="0"/>
          <dgm:chPref val="0"/>
          <dgm:bulletEnabled val="1"/>
        </dgm:presLayoutVars>
      </dgm:prSet>
      <dgm:spPr/>
      <dgm:t>
        <a:bodyPr/>
        <a:lstStyle/>
        <a:p>
          <a:endParaRPr lang="es-CO"/>
        </a:p>
      </dgm:t>
    </dgm:pt>
  </dgm:ptLst>
  <dgm:cxnLst>
    <dgm:cxn modelId="{80725FBA-EDC4-4D9B-BAB7-597893B24D85}" type="presOf" srcId="{07B087B8-9899-484B-8C62-967C5409C37E}" destId="{73193004-3082-4B01-9ADD-0C55045792C2}" srcOrd="0" destOrd="0" presId="urn:microsoft.com/office/officeart/2005/8/layout/venn1"/>
    <dgm:cxn modelId="{E98BCBB8-4420-4013-BFFA-89DFA430E004}" srcId="{62101602-D3BA-4E3D-8231-E006FA918BA8}" destId="{07B087B8-9899-484B-8C62-967C5409C37E}" srcOrd="0" destOrd="0" parTransId="{8527E8AC-DEFE-4167-AA77-80D15D9596F5}" sibTransId="{0F6E168C-B52E-4F36-AA00-346A7E7C9925}"/>
    <dgm:cxn modelId="{7F570A45-1029-48A0-BAA1-4CBAF18E8E32}" srcId="{62101602-D3BA-4E3D-8231-E006FA918BA8}" destId="{B4B69FD2-2B30-4D07-BD57-DC45EBFBA23E}" srcOrd="1" destOrd="0" parTransId="{F63B6399-4EED-4663-922B-AF8279D7DA1F}" sibTransId="{1CCF88DD-09D7-4DC9-BDD5-D8E79AAB20A9}"/>
    <dgm:cxn modelId="{AE384143-B1E6-4186-AEFB-1BC855CF1E40}" type="presOf" srcId="{B4B69FD2-2B30-4D07-BD57-DC45EBFBA23E}" destId="{D746184F-8A96-452A-B501-77FB167F22E4}" srcOrd="1" destOrd="0" presId="urn:microsoft.com/office/officeart/2005/8/layout/venn1"/>
    <dgm:cxn modelId="{0F2923D8-CEB2-4F42-B520-6C14ACED4F36}" type="presOf" srcId="{07B087B8-9899-484B-8C62-967C5409C37E}" destId="{CD0F2D03-0242-4608-940C-85C0208BE6DE}" srcOrd="1" destOrd="0" presId="urn:microsoft.com/office/officeart/2005/8/layout/venn1"/>
    <dgm:cxn modelId="{20BE8FD1-BFA3-4FA0-92E0-D9D405ACF445}" type="presOf" srcId="{006E4193-988D-458E-90C8-4363FA290498}" destId="{EB093B6C-552F-4E64-88F0-592712165B15}" srcOrd="1" destOrd="0" presId="urn:microsoft.com/office/officeart/2005/8/layout/venn1"/>
    <dgm:cxn modelId="{F257ACE9-6ACA-4C35-A3B7-7987165F5BFB}" srcId="{62101602-D3BA-4E3D-8231-E006FA918BA8}" destId="{006E4193-988D-458E-90C8-4363FA290498}" srcOrd="2" destOrd="0" parTransId="{C274C23B-8AE1-4AF1-9A15-41245F62E467}" sibTransId="{EA96064B-8BEE-4858-92DC-A18DFEE790EC}"/>
    <dgm:cxn modelId="{96EECAA4-CB7F-463C-A916-9CA407ED0485}" type="presOf" srcId="{006E4193-988D-458E-90C8-4363FA290498}" destId="{0E9242D0-B182-402E-AFD7-E496A64929E9}" srcOrd="0" destOrd="0" presId="urn:microsoft.com/office/officeart/2005/8/layout/venn1"/>
    <dgm:cxn modelId="{E92EF0E7-D60F-4746-8920-0FF9CC12A23A}" type="presOf" srcId="{B4B69FD2-2B30-4D07-BD57-DC45EBFBA23E}" destId="{4388B520-33F8-4424-8D2F-1DD9AC75EE1C}" srcOrd="0" destOrd="0" presId="urn:microsoft.com/office/officeart/2005/8/layout/venn1"/>
    <dgm:cxn modelId="{596BB475-7395-4553-A897-F3AD54DA45A7}" type="presOf" srcId="{62101602-D3BA-4E3D-8231-E006FA918BA8}" destId="{D6AEF8C6-8E85-4501-860A-813BBAB4793D}" srcOrd="0" destOrd="0" presId="urn:microsoft.com/office/officeart/2005/8/layout/venn1"/>
    <dgm:cxn modelId="{415FD248-4181-4AA9-91EE-00932C14DFC2}" type="presParOf" srcId="{D6AEF8C6-8E85-4501-860A-813BBAB4793D}" destId="{73193004-3082-4B01-9ADD-0C55045792C2}" srcOrd="0" destOrd="0" presId="urn:microsoft.com/office/officeart/2005/8/layout/venn1"/>
    <dgm:cxn modelId="{4FCB5EB8-10BE-487B-815B-D459E008183C}" type="presParOf" srcId="{D6AEF8C6-8E85-4501-860A-813BBAB4793D}" destId="{CD0F2D03-0242-4608-940C-85C0208BE6DE}" srcOrd="1" destOrd="0" presId="urn:microsoft.com/office/officeart/2005/8/layout/venn1"/>
    <dgm:cxn modelId="{5254D7B5-EC02-4CCC-B792-AB088E3715A3}" type="presParOf" srcId="{D6AEF8C6-8E85-4501-860A-813BBAB4793D}" destId="{4388B520-33F8-4424-8D2F-1DD9AC75EE1C}" srcOrd="2" destOrd="0" presId="urn:microsoft.com/office/officeart/2005/8/layout/venn1"/>
    <dgm:cxn modelId="{12C6C786-4CD2-417A-910C-59A168F345E0}" type="presParOf" srcId="{D6AEF8C6-8E85-4501-860A-813BBAB4793D}" destId="{D746184F-8A96-452A-B501-77FB167F22E4}" srcOrd="3" destOrd="0" presId="urn:microsoft.com/office/officeart/2005/8/layout/venn1"/>
    <dgm:cxn modelId="{34CC497A-2EFD-4BF2-B16F-33C21E8E9A29}" type="presParOf" srcId="{D6AEF8C6-8E85-4501-860A-813BBAB4793D}" destId="{0E9242D0-B182-402E-AFD7-E496A64929E9}" srcOrd="4" destOrd="0" presId="urn:microsoft.com/office/officeart/2005/8/layout/venn1"/>
    <dgm:cxn modelId="{863F44CF-E051-429B-B5DD-5532A649D84E}" type="presParOf" srcId="{D6AEF8C6-8E85-4501-860A-813BBAB4793D}" destId="{EB093B6C-552F-4E64-88F0-592712165B15}"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BE5928-D107-415A-A00D-ABF41A5183C4}" type="doc">
      <dgm:prSet loTypeId="urn:microsoft.com/office/officeart/2005/8/layout/list1" loCatId="list" qsTypeId="urn:microsoft.com/office/officeart/2005/8/quickstyle/simple1" qsCatId="simple" csTypeId="urn:microsoft.com/office/officeart/2005/8/colors/accent6_2" csCatId="accent6" phldr="1"/>
      <dgm:spPr/>
      <dgm:t>
        <a:bodyPr/>
        <a:lstStyle/>
        <a:p>
          <a:endParaRPr lang="es-CO"/>
        </a:p>
      </dgm:t>
    </dgm:pt>
    <dgm:pt modelId="{D14E8F02-FFB6-4233-9713-A90B537768F8}">
      <dgm:prSet phldrT="[Text]" custT="1"/>
      <dgm:spPr/>
      <dgm:t>
        <a:bodyPr/>
        <a:lstStyle/>
        <a:p>
          <a:r>
            <a:rPr lang="es-CO" sz="2400" dirty="0" smtClean="0"/>
            <a:t>Dar pescado??</a:t>
          </a:r>
          <a:endParaRPr lang="es-CO" sz="2400" dirty="0"/>
        </a:p>
      </dgm:t>
    </dgm:pt>
    <dgm:pt modelId="{037F92C3-0CAF-44A5-A7ED-4E989F3617FB}" type="parTrans" cxnId="{7384A6A4-9318-4EA7-A5F6-207DB313F58C}">
      <dgm:prSet/>
      <dgm:spPr/>
      <dgm:t>
        <a:bodyPr/>
        <a:lstStyle/>
        <a:p>
          <a:endParaRPr lang="es-CO" sz="2000"/>
        </a:p>
      </dgm:t>
    </dgm:pt>
    <dgm:pt modelId="{80483DB8-7F60-47C4-A9D6-3A08C8D3F53B}" type="sibTrans" cxnId="{7384A6A4-9318-4EA7-A5F6-207DB313F58C}">
      <dgm:prSet/>
      <dgm:spPr/>
      <dgm:t>
        <a:bodyPr/>
        <a:lstStyle/>
        <a:p>
          <a:endParaRPr lang="es-CO" sz="2000"/>
        </a:p>
      </dgm:t>
    </dgm:pt>
    <dgm:pt modelId="{B94CAF44-D360-4DA9-A5BD-D92C03CA02C3}">
      <dgm:prSet phldrT="[Text]" custT="1"/>
      <dgm:spPr/>
      <dgm:t>
        <a:bodyPr/>
        <a:lstStyle/>
        <a:p>
          <a:r>
            <a:rPr lang="es-CO" sz="2400" dirty="0" smtClean="0"/>
            <a:t>Enseñar a pescar (aprender)!!</a:t>
          </a:r>
          <a:endParaRPr lang="es-CO" sz="2400" dirty="0"/>
        </a:p>
      </dgm:t>
    </dgm:pt>
    <dgm:pt modelId="{2525D6B6-2D39-4379-BD1F-2F32F9AB5B21}" type="parTrans" cxnId="{C0D89649-F95E-425D-8B9F-A0F1498A83C4}">
      <dgm:prSet/>
      <dgm:spPr/>
      <dgm:t>
        <a:bodyPr/>
        <a:lstStyle/>
        <a:p>
          <a:endParaRPr lang="es-CO" sz="2000"/>
        </a:p>
      </dgm:t>
    </dgm:pt>
    <dgm:pt modelId="{41CF56E7-6DDF-4F04-BE46-3A93F05659BF}" type="sibTrans" cxnId="{C0D89649-F95E-425D-8B9F-A0F1498A83C4}">
      <dgm:prSet/>
      <dgm:spPr/>
      <dgm:t>
        <a:bodyPr/>
        <a:lstStyle/>
        <a:p>
          <a:endParaRPr lang="es-CO" sz="2000"/>
        </a:p>
      </dgm:t>
    </dgm:pt>
    <dgm:pt modelId="{E5366010-AD39-415B-8EE4-3C2652932CD5}">
      <dgm:prSet phldrT="[Text]" custT="1"/>
      <dgm:spPr/>
      <dgm:t>
        <a:bodyPr/>
        <a:lstStyle/>
        <a:p>
          <a:r>
            <a:rPr lang="es-CO" sz="2400" dirty="0" smtClean="0"/>
            <a:t>Aprender a aprender!!</a:t>
          </a:r>
          <a:endParaRPr lang="es-CO" sz="2400" dirty="0"/>
        </a:p>
      </dgm:t>
    </dgm:pt>
    <dgm:pt modelId="{9E501FA2-161D-41E1-BB2F-46F619164AF3}" type="parTrans" cxnId="{24B0481A-A99B-4492-B21E-7BB6D0BB89D3}">
      <dgm:prSet/>
      <dgm:spPr/>
      <dgm:t>
        <a:bodyPr/>
        <a:lstStyle/>
        <a:p>
          <a:endParaRPr lang="es-CO" sz="2000"/>
        </a:p>
      </dgm:t>
    </dgm:pt>
    <dgm:pt modelId="{C4C35764-33B4-46B5-B999-315562909D10}" type="sibTrans" cxnId="{24B0481A-A99B-4492-B21E-7BB6D0BB89D3}">
      <dgm:prSet/>
      <dgm:spPr/>
      <dgm:t>
        <a:bodyPr/>
        <a:lstStyle/>
        <a:p>
          <a:endParaRPr lang="es-CO" sz="2000"/>
        </a:p>
      </dgm:t>
    </dgm:pt>
    <dgm:pt modelId="{D55A3E24-7943-45A7-98EE-E136363AFDDC}">
      <dgm:prSet custT="1"/>
      <dgm:spPr/>
      <dgm:t>
        <a:bodyPr/>
        <a:lstStyle/>
        <a:p>
          <a:r>
            <a:rPr lang="es-CO" sz="2400" dirty="0" smtClean="0"/>
            <a:t>Aprender a ser!!</a:t>
          </a:r>
          <a:endParaRPr lang="es-CO" sz="2400" dirty="0"/>
        </a:p>
      </dgm:t>
    </dgm:pt>
    <dgm:pt modelId="{AC9EAA51-0AE4-4A3B-913D-992FE5AFC348}" type="parTrans" cxnId="{85603C85-2629-434C-8C87-584C658AA012}">
      <dgm:prSet/>
      <dgm:spPr/>
      <dgm:t>
        <a:bodyPr/>
        <a:lstStyle/>
        <a:p>
          <a:endParaRPr lang="es-CO" sz="2000"/>
        </a:p>
      </dgm:t>
    </dgm:pt>
    <dgm:pt modelId="{AD38A882-CA7F-4EB6-ACE7-73894892896C}" type="sibTrans" cxnId="{85603C85-2629-434C-8C87-584C658AA012}">
      <dgm:prSet/>
      <dgm:spPr/>
      <dgm:t>
        <a:bodyPr/>
        <a:lstStyle/>
        <a:p>
          <a:endParaRPr lang="es-CO" sz="2000"/>
        </a:p>
      </dgm:t>
    </dgm:pt>
    <dgm:pt modelId="{03B806B0-0773-4186-B167-31FEE81E582F}" type="pres">
      <dgm:prSet presAssocID="{F1BE5928-D107-415A-A00D-ABF41A5183C4}" presName="linear" presStyleCnt="0">
        <dgm:presLayoutVars>
          <dgm:dir/>
          <dgm:animLvl val="lvl"/>
          <dgm:resizeHandles val="exact"/>
        </dgm:presLayoutVars>
      </dgm:prSet>
      <dgm:spPr/>
      <dgm:t>
        <a:bodyPr/>
        <a:lstStyle/>
        <a:p>
          <a:endParaRPr lang="es-CO"/>
        </a:p>
      </dgm:t>
    </dgm:pt>
    <dgm:pt modelId="{BA814760-1928-48E7-B8D1-121497B90100}" type="pres">
      <dgm:prSet presAssocID="{D14E8F02-FFB6-4233-9713-A90B537768F8}" presName="parentLin" presStyleCnt="0"/>
      <dgm:spPr/>
    </dgm:pt>
    <dgm:pt modelId="{069FB26F-53C6-4BCB-B444-0D3150327FCC}" type="pres">
      <dgm:prSet presAssocID="{D14E8F02-FFB6-4233-9713-A90B537768F8}" presName="parentLeftMargin" presStyleLbl="node1" presStyleIdx="0" presStyleCnt="4"/>
      <dgm:spPr/>
      <dgm:t>
        <a:bodyPr/>
        <a:lstStyle/>
        <a:p>
          <a:endParaRPr lang="es-CO"/>
        </a:p>
      </dgm:t>
    </dgm:pt>
    <dgm:pt modelId="{81163647-FFA2-4CF6-B8C4-F169663BE0E7}" type="pres">
      <dgm:prSet presAssocID="{D14E8F02-FFB6-4233-9713-A90B537768F8}" presName="parentText" presStyleLbl="node1" presStyleIdx="0" presStyleCnt="4" custLinFactNeighborY="-1110">
        <dgm:presLayoutVars>
          <dgm:chMax val="0"/>
          <dgm:bulletEnabled val="1"/>
        </dgm:presLayoutVars>
      </dgm:prSet>
      <dgm:spPr/>
      <dgm:t>
        <a:bodyPr/>
        <a:lstStyle/>
        <a:p>
          <a:endParaRPr lang="es-CO"/>
        </a:p>
      </dgm:t>
    </dgm:pt>
    <dgm:pt modelId="{8558557A-27AD-4858-BFC5-57A29F14AE1D}" type="pres">
      <dgm:prSet presAssocID="{D14E8F02-FFB6-4233-9713-A90B537768F8}" presName="negativeSpace" presStyleCnt="0"/>
      <dgm:spPr/>
    </dgm:pt>
    <dgm:pt modelId="{A21FA518-80D5-4E5E-A97E-55843951BE9D}" type="pres">
      <dgm:prSet presAssocID="{D14E8F02-FFB6-4233-9713-A90B537768F8}" presName="childText" presStyleLbl="conFgAcc1" presStyleIdx="0" presStyleCnt="4">
        <dgm:presLayoutVars>
          <dgm:bulletEnabled val="1"/>
        </dgm:presLayoutVars>
      </dgm:prSet>
      <dgm:spPr/>
    </dgm:pt>
    <dgm:pt modelId="{B0251F37-39BB-40C1-AB0A-EFD0550F0DF6}" type="pres">
      <dgm:prSet presAssocID="{80483DB8-7F60-47C4-A9D6-3A08C8D3F53B}" presName="spaceBetweenRectangles" presStyleCnt="0"/>
      <dgm:spPr/>
    </dgm:pt>
    <dgm:pt modelId="{E876AA8F-A8AA-41BB-A2BB-375CE2E58C71}" type="pres">
      <dgm:prSet presAssocID="{B94CAF44-D360-4DA9-A5BD-D92C03CA02C3}" presName="parentLin" presStyleCnt="0"/>
      <dgm:spPr/>
    </dgm:pt>
    <dgm:pt modelId="{745BD6DA-6C0B-4F5B-BD21-54452074F0DD}" type="pres">
      <dgm:prSet presAssocID="{B94CAF44-D360-4DA9-A5BD-D92C03CA02C3}" presName="parentLeftMargin" presStyleLbl="node1" presStyleIdx="0" presStyleCnt="4"/>
      <dgm:spPr/>
      <dgm:t>
        <a:bodyPr/>
        <a:lstStyle/>
        <a:p>
          <a:endParaRPr lang="es-CO"/>
        </a:p>
      </dgm:t>
    </dgm:pt>
    <dgm:pt modelId="{70824C72-F9F6-464A-A17B-10FB93151A75}" type="pres">
      <dgm:prSet presAssocID="{B94CAF44-D360-4DA9-A5BD-D92C03CA02C3}" presName="parentText" presStyleLbl="node1" presStyleIdx="1" presStyleCnt="4">
        <dgm:presLayoutVars>
          <dgm:chMax val="0"/>
          <dgm:bulletEnabled val="1"/>
        </dgm:presLayoutVars>
      </dgm:prSet>
      <dgm:spPr/>
      <dgm:t>
        <a:bodyPr/>
        <a:lstStyle/>
        <a:p>
          <a:endParaRPr lang="es-CO"/>
        </a:p>
      </dgm:t>
    </dgm:pt>
    <dgm:pt modelId="{28233523-201D-4084-94B1-88143DAD80E5}" type="pres">
      <dgm:prSet presAssocID="{B94CAF44-D360-4DA9-A5BD-D92C03CA02C3}" presName="negativeSpace" presStyleCnt="0"/>
      <dgm:spPr/>
    </dgm:pt>
    <dgm:pt modelId="{33114CCE-A39E-44DB-AAE0-44EDF0CD5AAA}" type="pres">
      <dgm:prSet presAssocID="{B94CAF44-D360-4DA9-A5BD-D92C03CA02C3}" presName="childText" presStyleLbl="conFgAcc1" presStyleIdx="1" presStyleCnt="4">
        <dgm:presLayoutVars>
          <dgm:bulletEnabled val="1"/>
        </dgm:presLayoutVars>
      </dgm:prSet>
      <dgm:spPr/>
    </dgm:pt>
    <dgm:pt modelId="{31159407-3378-43CF-A734-BD3BF309B164}" type="pres">
      <dgm:prSet presAssocID="{41CF56E7-6DDF-4F04-BE46-3A93F05659BF}" presName="spaceBetweenRectangles" presStyleCnt="0"/>
      <dgm:spPr/>
    </dgm:pt>
    <dgm:pt modelId="{B94D2905-E52E-49ED-B025-A5094FFA9653}" type="pres">
      <dgm:prSet presAssocID="{E5366010-AD39-415B-8EE4-3C2652932CD5}" presName="parentLin" presStyleCnt="0"/>
      <dgm:spPr/>
    </dgm:pt>
    <dgm:pt modelId="{8A215BFB-A700-459A-A932-EF8C6F5C8ED3}" type="pres">
      <dgm:prSet presAssocID="{E5366010-AD39-415B-8EE4-3C2652932CD5}" presName="parentLeftMargin" presStyleLbl="node1" presStyleIdx="1" presStyleCnt="4"/>
      <dgm:spPr/>
      <dgm:t>
        <a:bodyPr/>
        <a:lstStyle/>
        <a:p>
          <a:endParaRPr lang="es-CO"/>
        </a:p>
      </dgm:t>
    </dgm:pt>
    <dgm:pt modelId="{458E0BFD-2718-476A-93C7-E2F2583A7341}" type="pres">
      <dgm:prSet presAssocID="{E5366010-AD39-415B-8EE4-3C2652932CD5}" presName="parentText" presStyleLbl="node1" presStyleIdx="2" presStyleCnt="4">
        <dgm:presLayoutVars>
          <dgm:chMax val="0"/>
          <dgm:bulletEnabled val="1"/>
        </dgm:presLayoutVars>
      </dgm:prSet>
      <dgm:spPr/>
      <dgm:t>
        <a:bodyPr/>
        <a:lstStyle/>
        <a:p>
          <a:endParaRPr lang="es-CO"/>
        </a:p>
      </dgm:t>
    </dgm:pt>
    <dgm:pt modelId="{38C84443-9EB5-4E12-94E2-448E3BBE7342}" type="pres">
      <dgm:prSet presAssocID="{E5366010-AD39-415B-8EE4-3C2652932CD5}" presName="negativeSpace" presStyleCnt="0"/>
      <dgm:spPr/>
    </dgm:pt>
    <dgm:pt modelId="{C5879182-553F-46CD-9A8E-92601A190B09}" type="pres">
      <dgm:prSet presAssocID="{E5366010-AD39-415B-8EE4-3C2652932CD5}" presName="childText" presStyleLbl="conFgAcc1" presStyleIdx="2" presStyleCnt="4">
        <dgm:presLayoutVars>
          <dgm:bulletEnabled val="1"/>
        </dgm:presLayoutVars>
      </dgm:prSet>
      <dgm:spPr/>
    </dgm:pt>
    <dgm:pt modelId="{2FAF0ED9-5C90-4E33-9698-B5453990C050}" type="pres">
      <dgm:prSet presAssocID="{C4C35764-33B4-46B5-B999-315562909D10}" presName="spaceBetweenRectangles" presStyleCnt="0"/>
      <dgm:spPr/>
    </dgm:pt>
    <dgm:pt modelId="{AB49A784-29B1-4DEB-A02F-0ABAD0FF9F28}" type="pres">
      <dgm:prSet presAssocID="{D55A3E24-7943-45A7-98EE-E136363AFDDC}" presName="parentLin" presStyleCnt="0"/>
      <dgm:spPr/>
    </dgm:pt>
    <dgm:pt modelId="{B691FEA7-4D9B-4379-9D78-0E012DF2E70D}" type="pres">
      <dgm:prSet presAssocID="{D55A3E24-7943-45A7-98EE-E136363AFDDC}" presName="parentLeftMargin" presStyleLbl="node1" presStyleIdx="2" presStyleCnt="4"/>
      <dgm:spPr/>
      <dgm:t>
        <a:bodyPr/>
        <a:lstStyle/>
        <a:p>
          <a:endParaRPr lang="es-CO"/>
        </a:p>
      </dgm:t>
    </dgm:pt>
    <dgm:pt modelId="{FA6CA502-B50F-4DE9-9286-DAFCD95564FB}" type="pres">
      <dgm:prSet presAssocID="{D55A3E24-7943-45A7-98EE-E136363AFDDC}" presName="parentText" presStyleLbl="node1" presStyleIdx="3" presStyleCnt="4">
        <dgm:presLayoutVars>
          <dgm:chMax val="0"/>
          <dgm:bulletEnabled val="1"/>
        </dgm:presLayoutVars>
      </dgm:prSet>
      <dgm:spPr/>
      <dgm:t>
        <a:bodyPr/>
        <a:lstStyle/>
        <a:p>
          <a:endParaRPr lang="es-CO"/>
        </a:p>
      </dgm:t>
    </dgm:pt>
    <dgm:pt modelId="{8C45D0E3-9121-45DD-9A3E-BC290D2434DC}" type="pres">
      <dgm:prSet presAssocID="{D55A3E24-7943-45A7-98EE-E136363AFDDC}" presName="negativeSpace" presStyleCnt="0"/>
      <dgm:spPr/>
    </dgm:pt>
    <dgm:pt modelId="{41837154-68C7-4C96-802F-F3D761A7F400}" type="pres">
      <dgm:prSet presAssocID="{D55A3E24-7943-45A7-98EE-E136363AFDDC}" presName="childText" presStyleLbl="conFgAcc1" presStyleIdx="3" presStyleCnt="4">
        <dgm:presLayoutVars>
          <dgm:bulletEnabled val="1"/>
        </dgm:presLayoutVars>
      </dgm:prSet>
      <dgm:spPr/>
    </dgm:pt>
  </dgm:ptLst>
  <dgm:cxnLst>
    <dgm:cxn modelId="{C0D89649-F95E-425D-8B9F-A0F1498A83C4}" srcId="{F1BE5928-D107-415A-A00D-ABF41A5183C4}" destId="{B94CAF44-D360-4DA9-A5BD-D92C03CA02C3}" srcOrd="1" destOrd="0" parTransId="{2525D6B6-2D39-4379-BD1F-2F32F9AB5B21}" sibTransId="{41CF56E7-6DDF-4F04-BE46-3A93F05659BF}"/>
    <dgm:cxn modelId="{3B146A3F-0DF3-4863-A940-82A55EBB021F}" type="presOf" srcId="{F1BE5928-D107-415A-A00D-ABF41A5183C4}" destId="{03B806B0-0773-4186-B167-31FEE81E582F}" srcOrd="0" destOrd="0" presId="urn:microsoft.com/office/officeart/2005/8/layout/list1"/>
    <dgm:cxn modelId="{7384A6A4-9318-4EA7-A5F6-207DB313F58C}" srcId="{F1BE5928-D107-415A-A00D-ABF41A5183C4}" destId="{D14E8F02-FFB6-4233-9713-A90B537768F8}" srcOrd="0" destOrd="0" parTransId="{037F92C3-0CAF-44A5-A7ED-4E989F3617FB}" sibTransId="{80483DB8-7F60-47C4-A9D6-3A08C8D3F53B}"/>
    <dgm:cxn modelId="{24B0481A-A99B-4492-B21E-7BB6D0BB89D3}" srcId="{F1BE5928-D107-415A-A00D-ABF41A5183C4}" destId="{E5366010-AD39-415B-8EE4-3C2652932CD5}" srcOrd="2" destOrd="0" parTransId="{9E501FA2-161D-41E1-BB2F-46F619164AF3}" sibTransId="{C4C35764-33B4-46B5-B999-315562909D10}"/>
    <dgm:cxn modelId="{00845060-2ADF-4E59-8C55-EBD35F127C9F}" type="presOf" srcId="{D55A3E24-7943-45A7-98EE-E136363AFDDC}" destId="{B691FEA7-4D9B-4379-9D78-0E012DF2E70D}" srcOrd="0" destOrd="0" presId="urn:microsoft.com/office/officeart/2005/8/layout/list1"/>
    <dgm:cxn modelId="{BC41429C-931B-45B3-821A-9292A4C75D64}" type="presOf" srcId="{D14E8F02-FFB6-4233-9713-A90B537768F8}" destId="{81163647-FFA2-4CF6-B8C4-F169663BE0E7}" srcOrd="1" destOrd="0" presId="urn:microsoft.com/office/officeart/2005/8/layout/list1"/>
    <dgm:cxn modelId="{746ED418-C058-47D5-805F-8DE99D61C0AD}" type="presOf" srcId="{E5366010-AD39-415B-8EE4-3C2652932CD5}" destId="{458E0BFD-2718-476A-93C7-E2F2583A7341}" srcOrd="1" destOrd="0" presId="urn:microsoft.com/office/officeart/2005/8/layout/list1"/>
    <dgm:cxn modelId="{B33E55A7-9533-4806-8993-D7F83451151C}" type="presOf" srcId="{D14E8F02-FFB6-4233-9713-A90B537768F8}" destId="{069FB26F-53C6-4BCB-B444-0D3150327FCC}" srcOrd="0" destOrd="0" presId="urn:microsoft.com/office/officeart/2005/8/layout/list1"/>
    <dgm:cxn modelId="{23DFC22A-611E-4097-A8D9-22890BE0C268}" type="presOf" srcId="{B94CAF44-D360-4DA9-A5BD-D92C03CA02C3}" destId="{745BD6DA-6C0B-4F5B-BD21-54452074F0DD}" srcOrd="0" destOrd="0" presId="urn:microsoft.com/office/officeart/2005/8/layout/list1"/>
    <dgm:cxn modelId="{85603C85-2629-434C-8C87-584C658AA012}" srcId="{F1BE5928-D107-415A-A00D-ABF41A5183C4}" destId="{D55A3E24-7943-45A7-98EE-E136363AFDDC}" srcOrd="3" destOrd="0" parTransId="{AC9EAA51-0AE4-4A3B-913D-992FE5AFC348}" sibTransId="{AD38A882-CA7F-4EB6-ACE7-73894892896C}"/>
    <dgm:cxn modelId="{B7433FEB-4C4F-4F1C-8EBF-52A0774ACD19}" type="presOf" srcId="{D55A3E24-7943-45A7-98EE-E136363AFDDC}" destId="{FA6CA502-B50F-4DE9-9286-DAFCD95564FB}" srcOrd="1" destOrd="0" presId="urn:microsoft.com/office/officeart/2005/8/layout/list1"/>
    <dgm:cxn modelId="{3078141B-32E9-4675-9943-ED93BFF2CFA5}" type="presOf" srcId="{E5366010-AD39-415B-8EE4-3C2652932CD5}" destId="{8A215BFB-A700-459A-A932-EF8C6F5C8ED3}" srcOrd="0" destOrd="0" presId="urn:microsoft.com/office/officeart/2005/8/layout/list1"/>
    <dgm:cxn modelId="{60FE7AD6-37AA-478A-813B-0A58B65538F8}" type="presOf" srcId="{B94CAF44-D360-4DA9-A5BD-D92C03CA02C3}" destId="{70824C72-F9F6-464A-A17B-10FB93151A75}" srcOrd="1" destOrd="0" presId="urn:microsoft.com/office/officeart/2005/8/layout/list1"/>
    <dgm:cxn modelId="{D132402D-3DA3-4161-A32B-626F9A68DE87}" type="presParOf" srcId="{03B806B0-0773-4186-B167-31FEE81E582F}" destId="{BA814760-1928-48E7-B8D1-121497B90100}" srcOrd="0" destOrd="0" presId="urn:microsoft.com/office/officeart/2005/8/layout/list1"/>
    <dgm:cxn modelId="{610F92EB-BE30-446C-88C7-1DF6383682C4}" type="presParOf" srcId="{BA814760-1928-48E7-B8D1-121497B90100}" destId="{069FB26F-53C6-4BCB-B444-0D3150327FCC}" srcOrd="0" destOrd="0" presId="urn:microsoft.com/office/officeart/2005/8/layout/list1"/>
    <dgm:cxn modelId="{7EAF9589-91B8-4C71-B19C-87BC9CFC8ADE}" type="presParOf" srcId="{BA814760-1928-48E7-B8D1-121497B90100}" destId="{81163647-FFA2-4CF6-B8C4-F169663BE0E7}" srcOrd="1" destOrd="0" presId="urn:microsoft.com/office/officeart/2005/8/layout/list1"/>
    <dgm:cxn modelId="{342BC484-AD23-4DA9-8384-8E374397979C}" type="presParOf" srcId="{03B806B0-0773-4186-B167-31FEE81E582F}" destId="{8558557A-27AD-4858-BFC5-57A29F14AE1D}" srcOrd="1" destOrd="0" presId="urn:microsoft.com/office/officeart/2005/8/layout/list1"/>
    <dgm:cxn modelId="{0FFB4291-4B53-4707-8B95-E723227FA745}" type="presParOf" srcId="{03B806B0-0773-4186-B167-31FEE81E582F}" destId="{A21FA518-80D5-4E5E-A97E-55843951BE9D}" srcOrd="2" destOrd="0" presId="urn:microsoft.com/office/officeart/2005/8/layout/list1"/>
    <dgm:cxn modelId="{41AE50A7-E20C-4B70-BF56-9D05032348AB}" type="presParOf" srcId="{03B806B0-0773-4186-B167-31FEE81E582F}" destId="{B0251F37-39BB-40C1-AB0A-EFD0550F0DF6}" srcOrd="3" destOrd="0" presId="urn:microsoft.com/office/officeart/2005/8/layout/list1"/>
    <dgm:cxn modelId="{7D7A55EE-4A6E-4659-B8CF-78FF8C9E8E23}" type="presParOf" srcId="{03B806B0-0773-4186-B167-31FEE81E582F}" destId="{E876AA8F-A8AA-41BB-A2BB-375CE2E58C71}" srcOrd="4" destOrd="0" presId="urn:microsoft.com/office/officeart/2005/8/layout/list1"/>
    <dgm:cxn modelId="{D8907256-0014-49D3-BEF1-3ADF529F1E6C}" type="presParOf" srcId="{E876AA8F-A8AA-41BB-A2BB-375CE2E58C71}" destId="{745BD6DA-6C0B-4F5B-BD21-54452074F0DD}" srcOrd="0" destOrd="0" presId="urn:microsoft.com/office/officeart/2005/8/layout/list1"/>
    <dgm:cxn modelId="{16AB9A9A-80F0-48F0-BCA9-BB3B4F4A1A3D}" type="presParOf" srcId="{E876AA8F-A8AA-41BB-A2BB-375CE2E58C71}" destId="{70824C72-F9F6-464A-A17B-10FB93151A75}" srcOrd="1" destOrd="0" presId="urn:microsoft.com/office/officeart/2005/8/layout/list1"/>
    <dgm:cxn modelId="{9E1825CC-33DF-455E-8A15-AFB9A30DCEE9}" type="presParOf" srcId="{03B806B0-0773-4186-B167-31FEE81E582F}" destId="{28233523-201D-4084-94B1-88143DAD80E5}" srcOrd="5" destOrd="0" presId="urn:microsoft.com/office/officeart/2005/8/layout/list1"/>
    <dgm:cxn modelId="{EF9907DF-EEAC-4D06-9EA0-7BF823514330}" type="presParOf" srcId="{03B806B0-0773-4186-B167-31FEE81E582F}" destId="{33114CCE-A39E-44DB-AAE0-44EDF0CD5AAA}" srcOrd="6" destOrd="0" presId="urn:microsoft.com/office/officeart/2005/8/layout/list1"/>
    <dgm:cxn modelId="{1109C78B-6238-4527-8D19-ABE031EEA8ED}" type="presParOf" srcId="{03B806B0-0773-4186-B167-31FEE81E582F}" destId="{31159407-3378-43CF-A734-BD3BF309B164}" srcOrd="7" destOrd="0" presId="urn:microsoft.com/office/officeart/2005/8/layout/list1"/>
    <dgm:cxn modelId="{8F9317EC-60E9-4810-9E00-F35EF74AF606}" type="presParOf" srcId="{03B806B0-0773-4186-B167-31FEE81E582F}" destId="{B94D2905-E52E-49ED-B025-A5094FFA9653}" srcOrd="8" destOrd="0" presId="urn:microsoft.com/office/officeart/2005/8/layout/list1"/>
    <dgm:cxn modelId="{7E313798-75B4-4D74-9162-85D570632998}" type="presParOf" srcId="{B94D2905-E52E-49ED-B025-A5094FFA9653}" destId="{8A215BFB-A700-459A-A932-EF8C6F5C8ED3}" srcOrd="0" destOrd="0" presId="urn:microsoft.com/office/officeart/2005/8/layout/list1"/>
    <dgm:cxn modelId="{300D38A2-64E1-4F2C-B38E-C890985212FD}" type="presParOf" srcId="{B94D2905-E52E-49ED-B025-A5094FFA9653}" destId="{458E0BFD-2718-476A-93C7-E2F2583A7341}" srcOrd="1" destOrd="0" presId="urn:microsoft.com/office/officeart/2005/8/layout/list1"/>
    <dgm:cxn modelId="{B80DD98C-6BDD-40F9-B698-FD6124803B6A}" type="presParOf" srcId="{03B806B0-0773-4186-B167-31FEE81E582F}" destId="{38C84443-9EB5-4E12-94E2-448E3BBE7342}" srcOrd="9" destOrd="0" presId="urn:microsoft.com/office/officeart/2005/8/layout/list1"/>
    <dgm:cxn modelId="{17521A9F-B3D4-47E1-A6EF-3113F148F64A}" type="presParOf" srcId="{03B806B0-0773-4186-B167-31FEE81E582F}" destId="{C5879182-553F-46CD-9A8E-92601A190B09}" srcOrd="10" destOrd="0" presId="urn:microsoft.com/office/officeart/2005/8/layout/list1"/>
    <dgm:cxn modelId="{74B3FB55-71A0-4ACE-AB73-E00911725232}" type="presParOf" srcId="{03B806B0-0773-4186-B167-31FEE81E582F}" destId="{2FAF0ED9-5C90-4E33-9698-B5453990C050}" srcOrd="11" destOrd="0" presId="urn:microsoft.com/office/officeart/2005/8/layout/list1"/>
    <dgm:cxn modelId="{2736B644-7BA9-40E5-9E19-37FD0FCAEA49}" type="presParOf" srcId="{03B806B0-0773-4186-B167-31FEE81E582F}" destId="{AB49A784-29B1-4DEB-A02F-0ABAD0FF9F28}" srcOrd="12" destOrd="0" presId="urn:microsoft.com/office/officeart/2005/8/layout/list1"/>
    <dgm:cxn modelId="{5270FC3D-B9A2-4CA4-8555-221715047CAF}" type="presParOf" srcId="{AB49A784-29B1-4DEB-A02F-0ABAD0FF9F28}" destId="{B691FEA7-4D9B-4379-9D78-0E012DF2E70D}" srcOrd="0" destOrd="0" presId="urn:microsoft.com/office/officeart/2005/8/layout/list1"/>
    <dgm:cxn modelId="{EAA51BAF-1F96-451E-B502-3497A799E457}" type="presParOf" srcId="{AB49A784-29B1-4DEB-A02F-0ABAD0FF9F28}" destId="{FA6CA502-B50F-4DE9-9286-DAFCD95564FB}" srcOrd="1" destOrd="0" presId="urn:microsoft.com/office/officeart/2005/8/layout/list1"/>
    <dgm:cxn modelId="{685FEB0A-EE9B-45A4-ACCA-A03B70B02B35}" type="presParOf" srcId="{03B806B0-0773-4186-B167-31FEE81E582F}" destId="{8C45D0E3-9121-45DD-9A3E-BC290D2434DC}" srcOrd="13" destOrd="0" presId="urn:microsoft.com/office/officeart/2005/8/layout/list1"/>
    <dgm:cxn modelId="{23876DA9-22BF-4389-B9F1-F3DC04503920}" type="presParOf" srcId="{03B806B0-0773-4186-B167-31FEE81E582F}" destId="{41837154-68C7-4C96-802F-F3D761A7F400}"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516AE6-DFAB-4FC1-B6FB-5BEC53FD0192}" type="doc">
      <dgm:prSet loTypeId="urn:microsoft.com/office/officeart/2005/8/layout/vList2" loCatId="list" qsTypeId="urn:microsoft.com/office/officeart/2005/8/quickstyle/simple1#3" qsCatId="simple" csTypeId="urn:microsoft.com/office/officeart/2005/8/colors/colorful3" csCatId="colorful" phldr="1"/>
      <dgm:spPr/>
      <dgm:t>
        <a:bodyPr/>
        <a:lstStyle/>
        <a:p>
          <a:endParaRPr lang="es-CO"/>
        </a:p>
      </dgm:t>
    </dgm:pt>
    <dgm:pt modelId="{4DFE4D9F-7FB5-46A6-A3C3-4CC3ABEB0B22}">
      <dgm:prSet/>
      <dgm:spPr>
        <a:solidFill>
          <a:schemeClr val="accent5">
            <a:lumMod val="40000"/>
            <a:lumOff val="60000"/>
          </a:schemeClr>
        </a:solidFill>
      </dgm:spPr>
      <dgm:t>
        <a:bodyPr/>
        <a:lstStyle/>
        <a:p>
          <a:pPr algn="ctr"/>
          <a:r>
            <a:rPr lang="es-CO" dirty="0" smtClean="0">
              <a:solidFill>
                <a:schemeClr val="tx1"/>
              </a:solidFill>
              <a:latin typeface="Calibri" pitchFamily="34" charset="0"/>
              <a:cs typeface="Calibri" pitchFamily="34" charset="0"/>
            </a:rPr>
            <a:t>SOLUCIÓN: </a:t>
          </a:r>
          <a:r>
            <a:rPr lang="es-ES" dirty="0" smtClean="0">
              <a:solidFill>
                <a:schemeClr val="tx1"/>
              </a:solidFill>
              <a:latin typeface="Calibri" pitchFamily="34" charset="0"/>
              <a:cs typeface="Calibri" pitchFamily="34" charset="0"/>
            </a:rPr>
            <a:t>LEY  ESTATUTARIA 1755 DE 2015</a:t>
          </a:r>
          <a:endParaRPr lang="es-CO" dirty="0">
            <a:solidFill>
              <a:schemeClr val="tx1"/>
            </a:solidFill>
            <a:latin typeface="Calibri" pitchFamily="34" charset="0"/>
            <a:cs typeface="Calibri" pitchFamily="34" charset="0"/>
          </a:endParaRPr>
        </a:p>
      </dgm:t>
    </dgm:pt>
    <dgm:pt modelId="{636B55B3-D1D6-4521-8B14-76A8B391DCB5}" type="parTrans" cxnId="{F71AAC31-614E-4F99-A465-57C66FFACFF1}">
      <dgm:prSet/>
      <dgm:spPr/>
      <dgm:t>
        <a:bodyPr/>
        <a:lstStyle/>
        <a:p>
          <a:endParaRPr lang="es-MX">
            <a:latin typeface="Calibri" pitchFamily="34" charset="0"/>
            <a:cs typeface="Calibri" pitchFamily="34" charset="0"/>
          </a:endParaRPr>
        </a:p>
      </dgm:t>
    </dgm:pt>
    <dgm:pt modelId="{B7AAB143-65F0-4E5C-8890-5FF0A17115B1}" type="sibTrans" cxnId="{F71AAC31-614E-4F99-A465-57C66FFACFF1}">
      <dgm:prSet/>
      <dgm:spPr/>
      <dgm:t>
        <a:bodyPr/>
        <a:lstStyle/>
        <a:p>
          <a:endParaRPr lang="es-MX">
            <a:latin typeface="Calibri" pitchFamily="34" charset="0"/>
            <a:cs typeface="Calibri" pitchFamily="34" charset="0"/>
          </a:endParaRPr>
        </a:p>
      </dgm:t>
    </dgm:pt>
    <dgm:pt modelId="{63F7D59A-3101-4690-86DB-A20BB336A0D2}" type="pres">
      <dgm:prSet presAssocID="{A7516AE6-DFAB-4FC1-B6FB-5BEC53FD0192}" presName="linear" presStyleCnt="0">
        <dgm:presLayoutVars>
          <dgm:animLvl val="lvl"/>
          <dgm:resizeHandles val="exact"/>
        </dgm:presLayoutVars>
      </dgm:prSet>
      <dgm:spPr/>
      <dgm:t>
        <a:bodyPr/>
        <a:lstStyle/>
        <a:p>
          <a:endParaRPr lang="es-MX"/>
        </a:p>
      </dgm:t>
    </dgm:pt>
    <dgm:pt modelId="{7F461E8E-F4BB-4B24-A80B-2FBA412F6B86}" type="pres">
      <dgm:prSet presAssocID="{4DFE4D9F-7FB5-46A6-A3C3-4CC3ABEB0B22}" presName="parentText" presStyleLbl="node1" presStyleIdx="0" presStyleCnt="1">
        <dgm:presLayoutVars>
          <dgm:chMax val="0"/>
          <dgm:bulletEnabled val="1"/>
        </dgm:presLayoutVars>
      </dgm:prSet>
      <dgm:spPr/>
      <dgm:t>
        <a:bodyPr/>
        <a:lstStyle/>
        <a:p>
          <a:endParaRPr lang="es-CO"/>
        </a:p>
      </dgm:t>
    </dgm:pt>
  </dgm:ptLst>
  <dgm:cxnLst>
    <dgm:cxn modelId="{F71AAC31-614E-4F99-A465-57C66FFACFF1}" srcId="{A7516AE6-DFAB-4FC1-B6FB-5BEC53FD0192}" destId="{4DFE4D9F-7FB5-46A6-A3C3-4CC3ABEB0B22}" srcOrd="0" destOrd="0" parTransId="{636B55B3-D1D6-4521-8B14-76A8B391DCB5}" sibTransId="{B7AAB143-65F0-4E5C-8890-5FF0A17115B1}"/>
    <dgm:cxn modelId="{9316A5A8-7FC0-4900-B510-32196E8563FD}" type="presOf" srcId="{4DFE4D9F-7FB5-46A6-A3C3-4CC3ABEB0B22}" destId="{7F461E8E-F4BB-4B24-A80B-2FBA412F6B86}" srcOrd="0" destOrd="0" presId="urn:microsoft.com/office/officeart/2005/8/layout/vList2"/>
    <dgm:cxn modelId="{629A93DF-3BB6-4BD4-B7EF-6EBF96280E1F}" type="presOf" srcId="{A7516AE6-DFAB-4FC1-B6FB-5BEC53FD0192}" destId="{63F7D59A-3101-4690-86DB-A20BB336A0D2}" srcOrd="0" destOrd="0" presId="urn:microsoft.com/office/officeart/2005/8/layout/vList2"/>
    <dgm:cxn modelId="{0BB198B0-AE0B-409C-AA87-C84D4A7D8E3F}" type="presParOf" srcId="{63F7D59A-3101-4690-86DB-A20BB336A0D2}" destId="{7F461E8E-F4BB-4B24-A80B-2FBA412F6B86}"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25ED5E-91D7-47B8-81B1-F55B9B09D012}" type="doc">
      <dgm:prSet loTypeId="urn:microsoft.com/office/officeart/2005/8/layout/chevron2" loCatId="list" qsTypeId="urn:microsoft.com/office/officeart/2005/8/quickstyle/simple1#4" qsCatId="simple" csTypeId="urn:microsoft.com/office/officeart/2005/8/colors/colorful1#6" csCatId="colorful" phldr="1"/>
      <dgm:spPr/>
      <dgm:t>
        <a:bodyPr/>
        <a:lstStyle/>
        <a:p>
          <a:endParaRPr lang="es-CO"/>
        </a:p>
      </dgm:t>
    </dgm:pt>
    <dgm:pt modelId="{A981F65C-ED73-4721-8FF3-F0E37A1F8AC4}">
      <dgm:prSet phldrT="[Texto]"/>
      <dgm:spPr>
        <a:solidFill>
          <a:schemeClr val="accent2">
            <a:lumMod val="60000"/>
            <a:lumOff val="40000"/>
          </a:schemeClr>
        </a:solidFill>
      </dgm:spPr>
      <dgm:t>
        <a:bodyPr/>
        <a:lstStyle/>
        <a:p>
          <a:r>
            <a:rPr lang="es-CO" dirty="0" smtClean="0">
              <a:solidFill>
                <a:schemeClr val="tx1"/>
              </a:solidFill>
              <a:latin typeface="Calibri" pitchFamily="34" charset="0"/>
              <a:cs typeface="Calibri" pitchFamily="34" charset="0"/>
            </a:rPr>
            <a:t>1</a:t>
          </a:r>
          <a:endParaRPr lang="es-CO" dirty="0">
            <a:solidFill>
              <a:schemeClr val="tx1"/>
            </a:solidFill>
            <a:latin typeface="Calibri" pitchFamily="34" charset="0"/>
            <a:cs typeface="Calibri" pitchFamily="34" charset="0"/>
          </a:endParaRPr>
        </a:p>
      </dgm:t>
    </dgm:pt>
    <dgm:pt modelId="{4B48736A-397C-4D4F-9C4B-4FC1716A212B}" type="parTrans" cxnId="{28FD85B3-F672-48E0-B9CC-01FEF70B2C48}">
      <dgm:prSet/>
      <dgm:spPr/>
      <dgm:t>
        <a:bodyPr/>
        <a:lstStyle/>
        <a:p>
          <a:endParaRPr lang="es-CO"/>
        </a:p>
      </dgm:t>
    </dgm:pt>
    <dgm:pt modelId="{103F9DA6-29CB-45E9-8453-766F47B50035}" type="sibTrans" cxnId="{28FD85B3-F672-48E0-B9CC-01FEF70B2C48}">
      <dgm:prSet/>
      <dgm:spPr/>
      <dgm:t>
        <a:bodyPr/>
        <a:lstStyle/>
        <a:p>
          <a:endParaRPr lang="es-CO"/>
        </a:p>
      </dgm:t>
    </dgm:pt>
    <dgm:pt modelId="{BCBC13EE-948C-4721-A8CB-3EF561A4DB2A}">
      <dgm:prSet phldrT="[Texto]"/>
      <dgm:spPr/>
      <dgm:t>
        <a:bodyPr/>
        <a:lstStyle/>
        <a:p>
          <a:pPr algn="just"/>
          <a:r>
            <a:rPr lang="es-CO" dirty="0" smtClean="0">
              <a:latin typeface="Calibri" pitchFamily="34" charset="0"/>
              <a:cs typeface="Calibri" pitchFamily="34" charset="0"/>
            </a:rPr>
            <a:t>DESARROLLA EL ARTÍCULO 23 DE LA CONSTITUCIÓN POLÍTICA (TÍTULO I): El derecho de petición es un derecho fundamental</a:t>
          </a:r>
          <a:r>
            <a:rPr lang="es-CO" dirty="0" smtClean="0"/>
            <a:t>.</a:t>
          </a:r>
          <a:r>
            <a:rPr lang="es-ES" dirty="0" smtClean="0"/>
            <a:t> </a:t>
          </a:r>
          <a:endParaRPr lang="es-CO" dirty="0"/>
        </a:p>
      </dgm:t>
    </dgm:pt>
    <dgm:pt modelId="{4965A93C-9FDF-42B8-8A33-B21AF007BD29}" type="parTrans" cxnId="{73494D2C-43BD-48DA-9726-15A43F52C93D}">
      <dgm:prSet/>
      <dgm:spPr/>
      <dgm:t>
        <a:bodyPr/>
        <a:lstStyle/>
        <a:p>
          <a:endParaRPr lang="es-CO"/>
        </a:p>
      </dgm:t>
    </dgm:pt>
    <dgm:pt modelId="{CFF93753-0947-49A4-85EA-B17FE06342A3}" type="sibTrans" cxnId="{73494D2C-43BD-48DA-9726-15A43F52C93D}">
      <dgm:prSet/>
      <dgm:spPr/>
      <dgm:t>
        <a:bodyPr/>
        <a:lstStyle/>
        <a:p>
          <a:endParaRPr lang="es-CO"/>
        </a:p>
      </dgm:t>
    </dgm:pt>
    <dgm:pt modelId="{65EDD24A-1FE6-41DA-A957-7330B7177652}" type="pres">
      <dgm:prSet presAssocID="{A625ED5E-91D7-47B8-81B1-F55B9B09D012}" presName="linearFlow" presStyleCnt="0">
        <dgm:presLayoutVars>
          <dgm:dir/>
          <dgm:animLvl val="lvl"/>
          <dgm:resizeHandles val="exact"/>
        </dgm:presLayoutVars>
      </dgm:prSet>
      <dgm:spPr/>
      <dgm:t>
        <a:bodyPr/>
        <a:lstStyle/>
        <a:p>
          <a:endParaRPr lang="es-CO"/>
        </a:p>
      </dgm:t>
    </dgm:pt>
    <dgm:pt modelId="{9C3D97EB-B9B8-40D0-9957-588C0CE8ABBE}" type="pres">
      <dgm:prSet presAssocID="{A981F65C-ED73-4721-8FF3-F0E37A1F8AC4}" presName="composite" presStyleCnt="0"/>
      <dgm:spPr/>
      <dgm:t>
        <a:bodyPr/>
        <a:lstStyle/>
        <a:p>
          <a:endParaRPr lang="es-CO"/>
        </a:p>
      </dgm:t>
    </dgm:pt>
    <dgm:pt modelId="{A0543D44-D48B-43AF-A0BE-8C962F5D5937}" type="pres">
      <dgm:prSet presAssocID="{A981F65C-ED73-4721-8FF3-F0E37A1F8AC4}" presName="parentText" presStyleLbl="alignNode1" presStyleIdx="0" presStyleCnt="1" custScaleY="103670" custLinFactNeighborX="3272" custLinFactNeighborY="-9018">
        <dgm:presLayoutVars>
          <dgm:chMax val="1"/>
          <dgm:bulletEnabled val="1"/>
        </dgm:presLayoutVars>
      </dgm:prSet>
      <dgm:spPr/>
      <dgm:t>
        <a:bodyPr/>
        <a:lstStyle/>
        <a:p>
          <a:endParaRPr lang="es-CO"/>
        </a:p>
      </dgm:t>
    </dgm:pt>
    <dgm:pt modelId="{0C92355C-FA6D-4DF3-A1F2-4DCB63CEE13B}" type="pres">
      <dgm:prSet presAssocID="{A981F65C-ED73-4721-8FF3-F0E37A1F8AC4}" presName="descendantText" presStyleLbl="alignAcc1" presStyleIdx="0" presStyleCnt="1" custScaleX="86416" custScaleY="113357" custLinFactNeighborX="341" custLinFactNeighborY="15829">
        <dgm:presLayoutVars>
          <dgm:bulletEnabled val="1"/>
        </dgm:presLayoutVars>
      </dgm:prSet>
      <dgm:spPr/>
      <dgm:t>
        <a:bodyPr/>
        <a:lstStyle/>
        <a:p>
          <a:endParaRPr lang="es-CO"/>
        </a:p>
      </dgm:t>
    </dgm:pt>
  </dgm:ptLst>
  <dgm:cxnLst>
    <dgm:cxn modelId="{70186921-CB81-4E87-97DA-6A0521B0F92E}" type="presOf" srcId="{A625ED5E-91D7-47B8-81B1-F55B9B09D012}" destId="{65EDD24A-1FE6-41DA-A957-7330B7177652}" srcOrd="0" destOrd="0" presId="urn:microsoft.com/office/officeart/2005/8/layout/chevron2"/>
    <dgm:cxn modelId="{28FD85B3-F672-48E0-B9CC-01FEF70B2C48}" srcId="{A625ED5E-91D7-47B8-81B1-F55B9B09D012}" destId="{A981F65C-ED73-4721-8FF3-F0E37A1F8AC4}" srcOrd="0" destOrd="0" parTransId="{4B48736A-397C-4D4F-9C4B-4FC1716A212B}" sibTransId="{103F9DA6-29CB-45E9-8453-766F47B50035}"/>
    <dgm:cxn modelId="{73494D2C-43BD-48DA-9726-15A43F52C93D}" srcId="{A981F65C-ED73-4721-8FF3-F0E37A1F8AC4}" destId="{BCBC13EE-948C-4721-A8CB-3EF561A4DB2A}" srcOrd="0" destOrd="0" parTransId="{4965A93C-9FDF-42B8-8A33-B21AF007BD29}" sibTransId="{CFF93753-0947-49A4-85EA-B17FE06342A3}"/>
    <dgm:cxn modelId="{AD8472ED-C0C9-4794-8131-6FB1B9E907DF}" type="presOf" srcId="{BCBC13EE-948C-4721-A8CB-3EF561A4DB2A}" destId="{0C92355C-FA6D-4DF3-A1F2-4DCB63CEE13B}" srcOrd="0" destOrd="0" presId="urn:microsoft.com/office/officeart/2005/8/layout/chevron2"/>
    <dgm:cxn modelId="{36AFCF47-65B6-43F5-ABB6-E5F994E9F8C2}" type="presOf" srcId="{A981F65C-ED73-4721-8FF3-F0E37A1F8AC4}" destId="{A0543D44-D48B-43AF-A0BE-8C962F5D5937}" srcOrd="0" destOrd="0" presId="urn:microsoft.com/office/officeart/2005/8/layout/chevron2"/>
    <dgm:cxn modelId="{A96044B6-4FC0-4F97-9A8A-169144CDABD9}" type="presParOf" srcId="{65EDD24A-1FE6-41DA-A957-7330B7177652}" destId="{9C3D97EB-B9B8-40D0-9957-588C0CE8ABBE}" srcOrd="0" destOrd="0" presId="urn:microsoft.com/office/officeart/2005/8/layout/chevron2"/>
    <dgm:cxn modelId="{E96E8E6B-BF29-4650-A6AE-0D3001B532CD}" type="presParOf" srcId="{9C3D97EB-B9B8-40D0-9957-588C0CE8ABBE}" destId="{A0543D44-D48B-43AF-A0BE-8C962F5D5937}" srcOrd="0" destOrd="0" presId="urn:microsoft.com/office/officeart/2005/8/layout/chevron2"/>
    <dgm:cxn modelId="{1B7DF6DF-77DE-4FB8-8559-E50708327996}" type="presParOf" srcId="{9C3D97EB-B9B8-40D0-9957-588C0CE8ABBE}" destId="{0C92355C-FA6D-4DF3-A1F2-4DCB63CEE13B}" srcOrd="1" destOrd="0" presId="urn:microsoft.com/office/officeart/2005/8/layout/chevron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6642CC-BE83-4896-98B8-BA95853BDEC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MX"/>
        </a:p>
      </dgm:t>
    </dgm:pt>
    <dgm:pt modelId="{48B15223-C807-43B5-B5E3-EBD365EE4CBC}">
      <dgm:prSet phldrT="[Texto]" custT="1"/>
      <dgm:spPr>
        <a:solidFill>
          <a:srgbClr val="FFC000">
            <a:alpha val="40000"/>
          </a:srgbClr>
        </a:solidFill>
      </dgm:spPr>
      <dgm:t>
        <a:bodyPr/>
        <a:lstStyle/>
        <a:p>
          <a:r>
            <a:rPr lang="es-MX" sz="3200" dirty="0" smtClean="0">
              <a:solidFill>
                <a:schemeClr val="accent5">
                  <a:lumMod val="25000"/>
                </a:schemeClr>
              </a:solidFill>
              <a:latin typeface="+mn-lt"/>
              <a:ea typeface="Batang" pitchFamily="18" charset="-127"/>
            </a:rPr>
            <a:t>DERECHO DE PETICIÓN</a:t>
          </a:r>
          <a:endParaRPr lang="es-MX" sz="3200" dirty="0">
            <a:solidFill>
              <a:schemeClr val="accent5">
                <a:lumMod val="25000"/>
              </a:schemeClr>
            </a:solidFill>
            <a:latin typeface="+mn-lt"/>
            <a:ea typeface="Batang" pitchFamily="18" charset="-127"/>
          </a:endParaRPr>
        </a:p>
      </dgm:t>
    </dgm:pt>
    <dgm:pt modelId="{CED080BE-6728-4821-8AEA-B7015FF22774}" type="parTrans" cxnId="{CC1821C3-8399-485F-8CC6-7F25F2C5C5C7}">
      <dgm:prSet/>
      <dgm:spPr/>
      <dgm:t>
        <a:bodyPr/>
        <a:lstStyle/>
        <a:p>
          <a:endParaRPr lang="es-MX"/>
        </a:p>
      </dgm:t>
    </dgm:pt>
    <dgm:pt modelId="{8DA8D871-4639-43BA-A411-FD6285F18854}" type="sibTrans" cxnId="{CC1821C3-8399-485F-8CC6-7F25F2C5C5C7}">
      <dgm:prSet/>
      <dgm:spPr/>
      <dgm:t>
        <a:bodyPr/>
        <a:lstStyle/>
        <a:p>
          <a:endParaRPr lang="es-MX"/>
        </a:p>
      </dgm:t>
    </dgm:pt>
    <dgm:pt modelId="{D7BA0BDD-1299-45E9-8E4C-5638AC2462E7}">
      <dgm:prSet phldrT="[Texto]" custT="1"/>
      <dgm:spPr>
        <a:solidFill>
          <a:schemeClr val="accent6">
            <a:lumMod val="75000"/>
            <a:alpha val="40000"/>
          </a:schemeClr>
        </a:solidFill>
      </dgm:spPr>
      <dgm:t>
        <a:bodyPr/>
        <a:lstStyle/>
        <a:p>
          <a:r>
            <a:rPr lang="es-MX" sz="2000" dirty="0" smtClean="0">
              <a:solidFill>
                <a:schemeClr val="accent5">
                  <a:lumMod val="25000"/>
                </a:schemeClr>
              </a:solidFill>
              <a:latin typeface="+mn-lt"/>
              <a:ea typeface="Batang" pitchFamily="18" charset="-127"/>
            </a:rPr>
            <a:t>ANTE</a:t>
          </a:r>
          <a:r>
            <a:rPr lang="es-MX" sz="2000" baseline="0" dirty="0" smtClean="0">
              <a:solidFill>
                <a:schemeClr val="accent5">
                  <a:lumMod val="25000"/>
                </a:schemeClr>
              </a:solidFill>
              <a:latin typeface="+mn-lt"/>
              <a:ea typeface="Batang" pitchFamily="18" charset="-127"/>
            </a:rPr>
            <a:t> AUTORIDADES </a:t>
          </a:r>
          <a:endParaRPr lang="es-MX" sz="2000" dirty="0">
            <a:solidFill>
              <a:schemeClr val="accent5">
                <a:lumMod val="25000"/>
              </a:schemeClr>
            </a:solidFill>
            <a:latin typeface="+mn-lt"/>
            <a:ea typeface="Batang" pitchFamily="18" charset="-127"/>
          </a:endParaRPr>
        </a:p>
      </dgm:t>
    </dgm:pt>
    <dgm:pt modelId="{28C61859-B3A4-43FB-B5AD-9FBC891C31AA}" type="parTrans" cxnId="{DA4EAADC-68A6-496F-8E61-0A0AFC291AF8}">
      <dgm:prSet/>
      <dgm:spPr>
        <a:ln>
          <a:solidFill>
            <a:schemeClr val="accent5">
              <a:lumMod val="25000"/>
            </a:schemeClr>
          </a:solidFill>
        </a:ln>
      </dgm:spPr>
      <dgm:t>
        <a:bodyPr/>
        <a:lstStyle/>
        <a:p>
          <a:endParaRPr lang="es-MX"/>
        </a:p>
      </dgm:t>
    </dgm:pt>
    <dgm:pt modelId="{7302A67A-EA25-479A-8EEE-78C4A9D08BA5}" type="sibTrans" cxnId="{DA4EAADC-68A6-496F-8E61-0A0AFC291AF8}">
      <dgm:prSet/>
      <dgm:spPr/>
      <dgm:t>
        <a:bodyPr/>
        <a:lstStyle/>
        <a:p>
          <a:endParaRPr lang="es-MX"/>
        </a:p>
      </dgm:t>
    </dgm:pt>
    <dgm:pt modelId="{7F19707D-0B6B-4F15-8FB3-8EBA78D0134C}">
      <dgm:prSet phldrT="[Texto]" custT="1"/>
      <dgm:spPr>
        <a:solidFill>
          <a:schemeClr val="accent6">
            <a:lumMod val="75000"/>
            <a:alpha val="40000"/>
          </a:schemeClr>
        </a:solidFill>
      </dgm:spPr>
      <dgm:t>
        <a:bodyPr/>
        <a:lstStyle/>
        <a:p>
          <a:r>
            <a:rPr lang="es-MX" sz="2000" dirty="0" smtClean="0">
              <a:solidFill>
                <a:schemeClr val="accent5">
                  <a:lumMod val="25000"/>
                </a:schemeClr>
              </a:solidFill>
              <a:latin typeface="+mn-lt"/>
              <a:ea typeface="Batang" pitchFamily="18" charset="-127"/>
            </a:rPr>
            <a:t>ANTE ORGANIZACIONES E INSTITUCIONES PRIVADAS </a:t>
          </a:r>
          <a:endParaRPr lang="es-MX" sz="2000" dirty="0">
            <a:solidFill>
              <a:schemeClr val="accent5">
                <a:lumMod val="25000"/>
              </a:schemeClr>
            </a:solidFill>
            <a:latin typeface="+mn-lt"/>
            <a:ea typeface="Batang" pitchFamily="18" charset="-127"/>
          </a:endParaRPr>
        </a:p>
      </dgm:t>
    </dgm:pt>
    <dgm:pt modelId="{D9183D1B-A493-4D13-B208-088CB5A04397}" type="parTrans" cxnId="{23D477E2-1DA1-4516-A549-ADDCFA8AB59E}">
      <dgm:prSet/>
      <dgm:spPr>
        <a:ln>
          <a:solidFill>
            <a:schemeClr val="accent5">
              <a:lumMod val="25000"/>
            </a:schemeClr>
          </a:solidFill>
        </a:ln>
      </dgm:spPr>
      <dgm:t>
        <a:bodyPr/>
        <a:lstStyle/>
        <a:p>
          <a:endParaRPr lang="es-MX"/>
        </a:p>
      </dgm:t>
    </dgm:pt>
    <dgm:pt modelId="{36D9C8C3-8CA6-4D54-A75C-95E939D83C08}" type="sibTrans" cxnId="{23D477E2-1DA1-4516-A549-ADDCFA8AB59E}">
      <dgm:prSet/>
      <dgm:spPr/>
      <dgm:t>
        <a:bodyPr/>
        <a:lstStyle/>
        <a:p>
          <a:endParaRPr lang="es-MX"/>
        </a:p>
      </dgm:t>
    </dgm:pt>
    <dgm:pt modelId="{12A1AEC1-5621-44F1-A217-E26518EEA303}" type="pres">
      <dgm:prSet presAssocID="{926642CC-BE83-4896-98B8-BA95853BDEC2}" presName="diagram" presStyleCnt="0">
        <dgm:presLayoutVars>
          <dgm:chPref val="1"/>
          <dgm:dir/>
          <dgm:animOne val="branch"/>
          <dgm:animLvl val="lvl"/>
          <dgm:resizeHandles val="exact"/>
        </dgm:presLayoutVars>
      </dgm:prSet>
      <dgm:spPr/>
      <dgm:t>
        <a:bodyPr/>
        <a:lstStyle/>
        <a:p>
          <a:endParaRPr lang="es-MX"/>
        </a:p>
      </dgm:t>
    </dgm:pt>
    <dgm:pt modelId="{54DE14D2-7306-4CB5-B1DD-EFB34C3237D9}" type="pres">
      <dgm:prSet presAssocID="{48B15223-C807-43B5-B5E3-EBD365EE4CBC}" presName="root1" presStyleCnt="0"/>
      <dgm:spPr/>
    </dgm:pt>
    <dgm:pt modelId="{716E9580-5837-4FE6-B499-67C6EBDFA55F}" type="pres">
      <dgm:prSet presAssocID="{48B15223-C807-43B5-B5E3-EBD365EE4CBC}" presName="LevelOneTextNode" presStyleLbl="node0" presStyleIdx="0" presStyleCnt="1">
        <dgm:presLayoutVars>
          <dgm:chPref val="3"/>
        </dgm:presLayoutVars>
      </dgm:prSet>
      <dgm:spPr/>
      <dgm:t>
        <a:bodyPr/>
        <a:lstStyle/>
        <a:p>
          <a:endParaRPr lang="es-MX"/>
        </a:p>
      </dgm:t>
    </dgm:pt>
    <dgm:pt modelId="{3924A395-A10E-43A9-90C7-FCDC05B06923}" type="pres">
      <dgm:prSet presAssocID="{48B15223-C807-43B5-B5E3-EBD365EE4CBC}" presName="level2hierChild" presStyleCnt="0"/>
      <dgm:spPr/>
    </dgm:pt>
    <dgm:pt modelId="{BD038E0A-F505-497C-B575-45EA96599956}" type="pres">
      <dgm:prSet presAssocID="{28C61859-B3A4-43FB-B5AD-9FBC891C31AA}" presName="conn2-1" presStyleLbl="parChTrans1D2" presStyleIdx="0" presStyleCnt="2"/>
      <dgm:spPr/>
      <dgm:t>
        <a:bodyPr/>
        <a:lstStyle/>
        <a:p>
          <a:endParaRPr lang="es-MX"/>
        </a:p>
      </dgm:t>
    </dgm:pt>
    <dgm:pt modelId="{F3C97AC5-9BD2-4511-94B6-78E90CBB7EF1}" type="pres">
      <dgm:prSet presAssocID="{28C61859-B3A4-43FB-B5AD-9FBC891C31AA}" presName="connTx" presStyleLbl="parChTrans1D2" presStyleIdx="0" presStyleCnt="2"/>
      <dgm:spPr/>
      <dgm:t>
        <a:bodyPr/>
        <a:lstStyle/>
        <a:p>
          <a:endParaRPr lang="es-MX"/>
        </a:p>
      </dgm:t>
    </dgm:pt>
    <dgm:pt modelId="{9AC39C73-B51F-40B9-8100-E1BFA25B92A0}" type="pres">
      <dgm:prSet presAssocID="{D7BA0BDD-1299-45E9-8E4C-5638AC2462E7}" presName="root2" presStyleCnt="0"/>
      <dgm:spPr/>
    </dgm:pt>
    <dgm:pt modelId="{3C8A3EE3-499C-4DD3-B4D4-F15335CAF850}" type="pres">
      <dgm:prSet presAssocID="{D7BA0BDD-1299-45E9-8E4C-5638AC2462E7}" presName="LevelTwoTextNode" presStyleLbl="node2" presStyleIdx="0" presStyleCnt="2">
        <dgm:presLayoutVars>
          <dgm:chPref val="3"/>
        </dgm:presLayoutVars>
      </dgm:prSet>
      <dgm:spPr/>
      <dgm:t>
        <a:bodyPr/>
        <a:lstStyle/>
        <a:p>
          <a:endParaRPr lang="es-MX"/>
        </a:p>
      </dgm:t>
    </dgm:pt>
    <dgm:pt modelId="{3B915AED-4087-44F3-A6DB-42236E6ADDAA}" type="pres">
      <dgm:prSet presAssocID="{D7BA0BDD-1299-45E9-8E4C-5638AC2462E7}" presName="level3hierChild" presStyleCnt="0"/>
      <dgm:spPr/>
    </dgm:pt>
    <dgm:pt modelId="{7669BF55-70FF-4494-961A-6C977A6F2AAE}" type="pres">
      <dgm:prSet presAssocID="{D9183D1B-A493-4D13-B208-088CB5A04397}" presName="conn2-1" presStyleLbl="parChTrans1D2" presStyleIdx="1" presStyleCnt="2"/>
      <dgm:spPr/>
      <dgm:t>
        <a:bodyPr/>
        <a:lstStyle/>
        <a:p>
          <a:endParaRPr lang="es-MX"/>
        </a:p>
      </dgm:t>
    </dgm:pt>
    <dgm:pt modelId="{6516D3F7-6F3F-46FB-BC9A-B587BE93A820}" type="pres">
      <dgm:prSet presAssocID="{D9183D1B-A493-4D13-B208-088CB5A04397}" presName="connTx" presStyleLbl="parChTrans1D2" presStyleIdx="1" presStyleCnt="2"/>
      <dgm:spPr/>
      <dgm:t>
        <a:bodyPr/>
        <a:lstStyle/>
        <a:p>
          <a:endParaRPr lang="es-MX"/>
        </a:p>
      </dgm:t>
    </dgm:pt>
    <dgm:pt modelId="{1C01FE02-9E4F-4BBC-AB38-F10791776A79}" type="pres">
      <dgm:prSet presAssocID="{7F19707D-0B6B-4F15-8FB3-8EBA78D0134C}" presName="root2" presStyleCnt="0"/>
      <dgm:spPr/>
    </dgm:pt>
    <dgm:pt modelId="{1163D31D-CC7A-4395-AD71-0841E23DA3F1}" type="pres">
      <dgm:prSet presAssocID="{7F19707D-0B6B-4F15-8FB3-8EBA78D0134C}" presName="LevelTwoTextNode" presStyleLbl="node2" presStyleIdx="1" presStyleCnt="2">
        <dgm:presLayoutVars>
          <dgm:chPref val="3"/>
        </dgm:presLayoutVars>
      </dgm:prSet>
      <dgm:spPr/>
      <dgm:t>
        <a:bodyPr/>
        <a:lstStyle/>
        <a:p>
          <a:endParaRPr lang="es-MX"/>
        </a:p>
      </dgm:t>
    </dgm:pt>
    <dgm:pt modelId="{9FF2CC8A-45E8-441C-B605-E953D4E9A693}" type="pres">
      <dgm:prSet presAssocID="{7F19707D-0B6B-4F15-8FB3-8EBA78D0134C}" presName="level3hierChild" presStyleCnt="0"/>
      <dgm:spPr/>
    </dgm:pt>
  </dgm:ptLst>
  <dgm:cxnLst>
    <dgm:cxn modelId="{CF2BBEAD-218F-4A54-9457-7B60F80734E4}" type="presOf" srcId="{7F19707D-0B6B-4F15-8FB3-8EBA78D0134C}" destId="{1163D31D-CC7A-4395-AD71-0841E23DA3F1}" srcOrd="0" destOrd="0" presId="urn:microsoft.com/office/officeart/2005/8/layout/hierarchy2"/>
    <dgm:cxn modelId="{14AA85F9-0B8E-48ED-8B29-BE898FC5C5BA}" type="presOf" srcId="{D9183D1B-A493-4D13-B208-088CB5A04397}" destId="{6516D3F7-6F3F-46FB-BC9A-B587BE93A820}" srcOrd="1" destOrd="0" presId="urn:microsoft.com/office/officeart/2005/8/layout/hierarchy2"/>
    <dgm:cxn modelId="{DA4EAADC-68A6-496F-8E61-0A0AFC291AF8}" srcId="{48B15223-C807-43B5-B5E3-EBD365EE4CBC}" destId="{D7BA0BDD-1299-45E9-8E4C-5638AC2462E7}" srcOrd="0" destOrd="0" parTransId="{28C61859-B3A4-43FB-B5AD-9FBC891C31AA}" sibTransId="{7302A67A-EA25-479A-8EEE-78C4A9D08BA5}"/>
    <dgm:cxn modelId="{9675830A-48D2-449C-B0F6-155329F72B6F}" type="presOf" srcId="{D9183D1B-A493-4D13-B208-088CB5A04397}" destId="{7669BF55-70FF-4494-961A-6C977A6F2AAE}" srcOrd="0" destOrd="0" presId="urn:microsoft.com/office/officeart/2005/8/layout/hierarchy2"/>
    <dgm:cxn modelId="{23D477E2-1DA1-4516-A549-ADDCFA8AB59E}" srcId="{48B15223-C807-43B5-B5E3-EBD365EE4CBC}" destId="{7F19707D-0B6B-4F15-8FB3-8EBA78D0134C}" srcOrd="1" destOrd="0" parTransId="{D9183D1B-A493-4D13-B208-088CB5A04397}" sibTransId="{36D9C8C3-8CA6-4D54-A75C-95E939D83C08}"/>
    <dgm:cxn modelId="{B1878BE3-46D2-4C94-973E-6041588B294F}" type="presOf" srcId="{28C61859-B3A4-43FB-B5AD-9FBC891C31AA}" destId="{BD038E0A-F505-497C-B575-45EA96599956}" srcOrd="0" destOrd="0" presId="urn:microsoft.com/office/officeart/2005/8/layout/hierarchy2"/>
    <dgm:cxn modelId="{8A8590CB-6EAE-4266-8715-8D23A2C1182F}" type="presOf" srcId="{48B15223-C807-43B5-B5E3-EBD365EE4CBC}" destId="{716E9580-5837-4FE6-B499-67C6EBDFA55F}" srcOrd="0" destOrd="0" presId="urn:microsoft.com/office/officeart/2005/8/layout/hierarchy2"/>
    <dgm:cxn modelId="{CC1821C3-8399-485F-8CC6-7F25F2C5C5C7}" srcId="{926642CC-BE83-4896-98B8-BA95853BDEC2}" destId="{48B15223-C807-43B5-B5E3-EBD365EE4CBC}" srcOrd="0" destOrd="0" parTransId="{CED080BE-6728-4821-8AEA-B7015FF22774}" sibTransId="{8DA8D871-4639-43BA-A411-FD6285F18854}"/>
    <dgm:cxn modelId="{C6CE99B5-0D52-4F56-80FF-48FBC0555069}" type="presOf" srcId="{926642CC-BE83-4896-98B8-BA95853BDEC2}" destId="{12A1AEC1-5621-44F1-A217-E26518EEA303}" srcOrd="0" destOrd="0" presId="urn:microsoft.com/office/officeart/2005/8/layout/hierarchy2"/>
    <dgm:cxn modelId="{71D1872B-02B3-4E9A-B9A2-DA832BBE2EB8}" type="presOf" srcId="{28C61859-B3A4-43FB-B5AD-9FBC891C31AA}" destId="{F3C97AC5-9BD2-4511-94B6-78E90CBB7EF1}" srcOrd="1" destOrd="0" presId="urn:microsoft.com/office/officeart/2005/8/layout/hierarchy2"/>
    <dgm:cxn modelId="{BDE1D6BA-38BC-4F4B-BEFF-20B8796FD754}" type="presOf" srcId="{D7BA0BDD-1299-45E9-8E4C-5638AC2462E7}" destId="{3C8A3EE3-499C-4DD3-B4D4-F15335CAF850}" srcOrd="0" destOrd="0" presId="urn:microsoft.com/office/officeart/2005/8/layout/hierarchy2"/>
    <dgm:cxn modelId="{6CE97F66-E8A1-4BE5-B2F6-73C8D83FCFCF}" type="presParOf" srcId="{12A1AEC1-5621-44F1-A217-E26518EEA303}" destId="{54DE14D2-7306-4CB5-B1DD-EFB34C3237D9}" srcOrd="0" destOrd="0" presId="urn:microsoft.com/office/officeart/2005/8/layout/hierarchy2"/>
    <dgm:cxn modelId="{D8E0297F-F4BA-4DDB-AAF4-7F8CDE83C83D}" type="presParOf" srcId="{54DE14D2-7306-4CB5-B1DD-EFB34C3237D9}" destId="{716E9580-5837-4FE6-B499-67C6EBDFA55F}" srcOrd="0" destOrd="0" presId="urn:microsoft.com/office/officeart/2005/8/layout/hierarchy2"/>
    <dgm:cxn modelId="{88F4B8C1-8A83-4C46-AAB6-A3BEA3C9E1D6}" type="presParOf" srcId="{54DE14D2-7306-4CB5-B1DD-EFB34C3237D9}" destId="{3924A395-A10E-43A9-90C7-FCDC05B06923}" srcOrd="1" destOrd="0" presId="urn:microsoft.com/office/officeart/2005/8/layout/hierarchy2"/>
    <dgm:cxn modelId="{2F984934-761C-4DD8-910E-80A60E91DEBA}" type="presParOf" srcId="{3924A395-A10E-43A9-90C7-FCDC05B06923}" destId="{BD038E0A-F505-497C-B575-45EA96599956}" srcOrd="0" destOrd="0" presId="urn:microsoft.com/office/officeart/2005/8/layout/hierarchy2"/>
    <dgm:cxn modelId="{F0F37DCA-56CB-4B54-9240-CE824D760883}" type="presParOf" srcId="{BD038E0A-F505-497C-B575-45EA96599956}" destId="{F3C97AC5-9BD2-4511-94B6-78E90CBB7EF1}" srcOrd="0" destOrd="0" presId="urn:microsoft.com/office/officeart/2005/8/layout/hierarchy2"/>
    <dgm:cxn modelId="{409B57B1-0AD6-48DE-93FE-C04F7DED2281}" type="presParOf" srcId="{3924A395-A10E-43A9-90C7-FCDC05B06923}" destId="{9AC39C73-B51F-40B9-8100-E1BFA25B92A0}" srcOrd="1" destOrd="0" presId="urn:microsoft.com/office/officeart/2005/8/layout/hierarchy2"/>
    <dgm:cxn modelId="{1CA21F26-DFC7-40B4-BB0A-BF8C1CAA358C}" type="presParOf" srcId="{9AC39C73-B51F-40B9-8100-E1BFA25B92A0}" destId="{3C8A3EE3-499C-4DD3-B4D4-F15335CAF850}" srcOrd="0" destOrd="0" presId="urn:microsoft.com/office/officeart/2005/8/layout/hierarchy2"/>
    <dgm:cxn modelId="{0DF14BFD-37B6-4BF5-95E9-4374971A76AE}" type="presParOf" srcId="{9AC39C73-B51F-40B9-8100-E1BFA25B92A0}" destId="{3B915AED-4087-44F3-A6DB-42236E6ADDAA}" srcOrd="1" destOrd="0" presId="urn:microsoft.com/office/officeart/2005/8/layout/hierarchy2"/>
    <dgm:cxn modelId="{B9E3D611-7221-4FF6-84B2-BB0F48363CE8}" type="presParOf" srcId="{3924A395-A10E-43A9-90C7-FCDC05B06923}" destId="{7669BF55-70FF-4494-961A-6C977A6F2AAE}" srcOrd="2" destOrd="0" presId="urn:microsoft.com/office/officeart/2005/8/layout/hierarchy2"/>
    <dgm:cxn modelId="{77BE33FA-3CD0-46A4-863A-4CA6C8BA957C}" type="presParOf" srcId="{7669BF55-70FF-4494-961A-6C977A6F2AAE}" destId="{6516D3F7-6F3F-46FB-BC9A-B587BE93A820}" srcOrd="0" destOrd="0" presId="urn:microsoft.com/office/officeart/2005/8/layout/hierarchy2"/>
    <dgm:cxn modelId="{150645A6-4DCC-4073-ABA8-60C89E3FBCA9}" type="presParOf" srcId="{3924A395-A10E-43A9-90C7-FCDC05B06923}" destId="{1C01FE02-9E4F-4BBC-AB38-F10791776A79}" srcOrd="3" destOrd="0" presId="urn:microsoft.com/office/officeart/2005/8/layout/hierarchy2"/>
    <dgm:cxn modelId="{A9573A3A-95F3-49D5-8139-4602FE48B868}" type="presParOf" srcId="{1C01FE02-9E4F-4BBC-AB38-F10791776A79}" destId="{1163D31D-CC7A-4395-AD71-0841E23DA3F1}" srcOrd="0" destOrd="0" presId="urn:microsoft.com/office/officeart/2005/8/layout/hierarchy2"/>
    <dgm:cxn modelId="{04F10F95-C80D-4AE0-886E-926CE2FDC066}" type="presParOf" srcId="{1C01FE02-9E4F-4BBC-AB38-F10791776A79}" destId="{9FF2CC8A-45E8-441C-B605-E953D4E9A693}"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68B4D3D-197C-46A6-BD7A-1FA38C174E34}" type="doc">
      <dgm:prSet loTypeId="urn:microsoft.com/office/officeart/2005/8/layout/radial4" loCatId="relationship" qsTypeId="urn:microsoft.com/office/officeart/2005/8/quickstyle/simple1#8" qsCatId="simple" csTypeId="urn:microsoft.com/office/officeart/2005/8/colors/colorful4" csCatId="colorful" phldr="1"/>
      <dgm:spPr/>
      <dgm:t>
        <a:bodyPr/>
        <a:lstStyle/>
        <a:p>
          <a:endParaRPr lang="es-CO"/>
        </a:p>
      </dgm:t>
    </dgm:pt>
    <dgm:pt modelId="{0308494B-C15B-45EF-AC27-D51FF3B0A516}">
      <dgm:prSet phldrT="[Texto]" custT="1"/>
      <dgm:spPr>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dgm:spPr>
      <dgm:t>
        <a:bodyPr/>
        <a:lstStyle/>
        <a:p>
          <a:r>
            <a:rPr lang="es-CO" sz="1400" b="1" dirty="0" smtClean="0">
              <a:solidFill>
                <a:schemeClr val="bg1"/>
              </a:solidFill>
            </a:rPr>
            <a:t>REQUISITOS MÍNIMOS</a:t>
          </a:r>
        </a:p>
        <a:p>
          <a:r>
            <a:rPr lang="es-CO" sz="1400" b="1" dirty="0" smtClean="0">
              <a:solidFill>
                <a:schemeClr val="bg1"/>
              </a:solidFill>
            </a:rPr>
            <a:t>ART. 16</a:t>
          </a:r>
          <a:endParaRPr lang="es-CO" sz="1400" b="1" dirty="0">
            <a:solidFill>
              <a:schemeClr val="bg1"/>
            </a:solidFill>
          </a:endParaRPr>
        </a:p>
      </dgm:t>
    </dgm:pt>
    <dgm:pt modelId="{F0E03668-30C0-4002-B12D-FDE91276069D}" type="parTrans" cxnId="{326DDF4F-94B6-43E9-9613-BA089029D62A}">
      <dgm:prSet/>
      <dgm:spPr/>
      <dgm:t>
        <a:bodyPr/>
        <a:lstStyle/>
        <a:p>
          <a:endParaRPr lang="es-CO" sz="1400" b="1"/>
        </a:p>
      </dgm:t>
    </dgm:pt>
    <dgm:pt modelId="{56E817C9-6AC1-4FFE-8D3A-0EB4E7073A4F}" type="sibTrans" cxnId="{326DDF4F-94B6-43E9-9613-BA089029D62A}">
      <dgm:prSet/>
      <dgm:spPr/>
      <dgm:t>
        <a:bodyPr/>
        <a:lstStyle/>
        <a:p>
          <a:endParaRPr lang="es-CO" sz="1400" b="1"/>
        </a:p>
      </dgm:t>
    </dgm:pt>
    <dgm:pt modelId="{F4E5810E-91E8-48E5-A0B9-FD4F318C545A}">
      <dgm:prSet phldrT="[Texto]" custT="1">
        <dgm:style>
          <a:lnRef idx="1">
            <a:schemeClr val="accent4"/>
          </a:lnRef>
          <a:fillRef idx="2">
            <a:schemeClr val="accent4"/>
          </a:fillRef>
          <a:effectRef idx="1">
            <a:schemeClr val="accent4"/>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La designación de la autoridad a la que se dirige. </a:t>
          </a:r>
          <a:endParaRPr lang="es-CO" sz="1300" b="1" dirty="0">
            <a:solidFill>
              <a:schemeClr val="tx1">
                <a:lumMod val="95000"/>
                <a:lumOff val="5000"/>
              </a:schemeClr>
            </a:solidFill>
            <a:latin typeface="Calibri" pitchFamily="34" charset="0"/>
            <a:cs typeface="Calibri" pitchFamily="34" charset="0"/>
          </a:endParaRPr>
        </a:p>
      </dgm:t>
    </dgm:pt>
    <dgm:pt modelId="{1C5DF901-9424-4C3B-8894-C1C9906FAD86}" type="parTrans" cxnId="{35014D27-8812-4B3C-82E8-1F0D0D53FAB2}">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FB34389D-6F18-4BA7-B267-229E698BFE79}" type="sibTrans" cxnId="{35014D27-8812-4B3C-82E8-1F0D0D53FAB2}">
      <dgm:prSet/>
      <dgm:spPr/>
      <dgm:t>
        <a:bodyPr/>
        <a:lstStyle/>
        <a:p>
          <a:endParaRPr lang="es-CO" sz="1400" b="1"/>
        </a:p>
      </dgm:t>
    </dgm:pt>
    <dgm:pt modelId="{915534EC-B1B2-4FF1-BA42-75AA4A864F14}">
      <dgm:prSet phldrT="[Texto]" custT="1">
        <dgm:style>
          <a:lnRef idx="1">
            <a:schemeClr val="accent4"/>
          </a:lnRef>
          <a:fillRef idx="2">
            <a:schemeClr val="accent4"/>
          </a:fillRef>
          <a:effectRef idx="1">
            <a:schemeClr val="accent4"/>
          </a:effectRef>
          <a:fontRef idx="minor">
            <a:schemeClr val="dk1"/>
          </a:fontRef>
        </dgm:style>
      </dgm:prSet>
      <dgm:spPr>
        <a:solidFill>
          <a:schemeClr val="accent1">
            <a:lumMod val="60000"/>
            <a:lumOff val="40000"/>
          </a:schemeClr>
        </a:solidFill>
      </dgm:spPr>
      <dgm:t>
        <a:bodyPr/>
        <a:lstStyle/>
        <a:p>
          <a:pPr algn="ctr"/>
          <a:r>
            <a:rPr lang="es-ES" sz="1300" b="1" dirty="0" smtClean="0">
              <a:solidFill>
                <a:schemeClr val="tx1">
                  <a:lumMod val="95000"/>
                  <a:lumOff val="5000"/>
                </a:schemeClr>
              </a:solidFill>
              <a:latin typeface="Calibri" pitchFamily="34" charset="0"/>
              <a:cs typeface="Calibri" pitchFamily="34" charset="0"/>
            </a:rPr>
            <a:t>Los nombres y apellidos completos del solicitante y de su representante y /o apoderado, si es el caso, con indicación de su documento de identidad y de la dirección donde recibirá  correspondencia. </a:t>
          </a:r>
          <a:endParaRPr lang="es-CO" sz="1300" b="1" dirty="0">
            <a:solidFill>
              <a:schemeClr val="tx1">
                <a:lumMod val="95000"/>
                <a:lumOff val="5000"/>
              </a:schemeClr>
            </a:solidFill>
            <a:latin typeface="Calibri" pitchFamily="34" charset="0"/>
            <a:cs typeface="Calibri" pitchFamily="34" charset="0"/>
          </a:endParaRPr>
        </a:p>
      </dgm:t>
    </dgm:pt>
    <dgm:pt modelId="{3BF6810A-74B5-44E3-A676-EEB7EB68FDE3}" type="parTrans" cxnId="{F899D2CC-84B2-4BFC-A571-107331514F7A}">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4EDC5699-C9DC-4F52-ABDB-EF9A3DEA99BA}" type="sibTrans" cxnId="{F899D2CC-84B2-4BFC-A571-107331514F7A}">
      <dgm:prSet/>
      <dgm:spPr/>
      <dgm:t>
        <a:bodyPr/>
        <a:lstStyle/>
        <a:p>
          <a:endParaRPr lang="es-CO" sz="1400" b="1"/>
        </a:p>
      </dgm:t>
    </dgm:pt>
    <dgm:pt modelId="{E9BFD88D-C5F5-42D1-AD52-35BC7CD4A8DF}">
      <dgm:prSet phldrT="[Texto]" custT="1">
        <dgm:style>
          <a:lnRef idx="1">
            <a:schemeClr val="accent4"/>
          </a:lnRef>
          <a:fillRef idx="2">
            <a:schemeClr val="accent4"/>
          </a:fillRef>
          <a:effectRef idx="1">
            <a:schemeClr val="accent4"/>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El número de fax o la dirección electrónica si el peticionario considera.</a:t>
          </a:r>
          <a:endParaRPr lang="es-CO" sz="1300" b="1" dirty="0">
            <a:solidFill>
              <a:schemeClr val="tx1">
                <a:lumMod val="95000"/>
                <a:lumOff val="5000"/>
              </a:schemeClr>
            </a:solidFill>
            <a:latin typeface="Calibri" pitchFamily="34" charset="0"/>
            <a:cs typeface="Calibri" pitchFamily="34" charset="0"/>
          </a:endParaRPr>
        </a:p>
      </dgm:t>
    </dgm:pt>
    <dgm:pt modelId="{BF53CD6C-2351-4073-AB16-34560E5A66EC}" type="parTrans" cxnId="{3E83974E-8A85-44AD-A0C5-461AF696D620}">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420C14DE-BA7A-40F2-8BE6-D52F02EBDF07}" type="sibTrans" cxnId="{3E83974E-8A85-44AD-A0C5-461AF696D620}">
      <dgm:prSet/>
      <dgm:spPr/>
      <dgm:t>
        <a:bodyPr/>
        <a:lstStyle/>
        <a:p>
          <a:endParaRPr lang="es-CO" sz="1400" b="1"/>
        </a:p>
      </dgm:t>
    </dgm:pt>
    <dgm:pt modelId="{9F42049A-2D33-49DD-91FD-E193BD557F34}">
      <dgm:prSet phldrT="[Texto]" custT="1">
        <dgm:style>
          <a:lnRef idx="1">
            <a:schemeClr val="accent3"/>
          </a:lnRef>
          <a:fillRef idx="2">
            <a:schemeClr val="accent3"/>
          </a:fillRef>
          <a:effectRef idx="1">
            <a:schemeClr val="accent3"/>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La firma del peticionario cuando fuere el caso. </a:t>
          </a:r>
          <a:endParaRPr lang="es-CO" sz="1300" b="1" dirty="0">
            <a:solidFill>
              <a:schemeClr val="tx1">
                <a:lumMod val="95000"/>
                <a:lumOff val="5000"/>
              </a:schemeClr>
            </a:solidFill>
            <a:latin typeface="Calibri" pitchFamily="34" charset="0"/>
            <a:cs typeface="Calibri" pitchFamily="34" charset="0"/>
          </a:endParaRPr>
        </a:p>
      </dgm:t>
    </dgm:pt>
    <dgm:pt modelId="{76630A4A-F511-4363-A1D1-0D94A0A2F43C}" type="parTrans" cxnId="{974AEDFE-E83D-4B58-9CCB-6C3C4CF8F792}">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3C106BA7-DE81-4386-97CA-C420C894E254}" type="sibTrans" cxnId="{974AEDFE-E83D-4B58-9CCB-6C3C4CF8F792}">
      <dgm:prSet/>
      <dgm:spPr/>
      <dgm:t>
        <a:bodyPr/>
        <a:lstStyle/>
        <a:p>
          <a:endParaRPr lang="es-CO" sz="1400" b="1"/>
        </a:p>
      </dgm:t>
    </dgm:pt>
    <dgm:pt modelId="{0466A9FB-0EB3-4815-9300-40EDD2A9CB43}">
      <dgm:prSet phldrT="[Texto]" custT="1">
        <dgm:style>
          <a:lnRef idx="1">
            <a:schemeClr val="accent3"/>
          </a:lnRef>
          <a:fillRef idx="2">
            <a:schemeClr val="accent3"/>
          </a:fillRef>
          <a:effectRef idx="1">
            <a:schemeClr val="accent3"/>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La dirección electrónica si el peticionario es una persona privada que deba estar inscrita en el registro mercantil.</a:t>
          </a:r>
          <a:endParaRPr lang="es-CO" sz="1300" b="1" dirty="0">
            <a:solidFill>
              <a:schemeClr val="tx1">
                <a:lumMod val="95000"/>
                <a:lumOff val="5000"/>
              </a:schemeClr>
            </a:solidFill>
            <a:latin typeface="Calibri" pitchFamily="34" charset="0"/>
            <a:cs typeface="Calibri" pitchFamily="34" charset="0"/>
          </a:endParaRPr>
        </a:p>
      </dgm:t>
    </dgm:pt>
    <dgm:pt modelId="{9C2EEBCB-483B-4BB5-A95E-4A2D3662E792}" type="parTrans" cxnId="{FC9A8A0A-4DF4-4443-BECE-AC1C6E05A831}">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276E7352-23EF-4440-8798-41F47AF2E062}" type="sibTrans" cxnId="{FC9A8A0A-4DF4-4443-BECE-AC1C6E05A831}">
      <dgm:prSet/>
      <dgm:spPr/>
      <dgm:t>
        <a:bodyPr/>
        <a:lstStyle/>
        <a:p>
          <a:endParaRPr lang="es-CO" sz="1400" b="1"/>
        </a:p>
      </dgm:t>
    </dgm:pt>
    <dgm:pt modelId="{5ED9F6C4-3D6B-41A1-A949-A48BD3E1CEAA}">
      <dgm:prSet phldrT="[Texto]" custT="1">
        <dgm:style>
          <a:lnRef idx="1">
            <a:schemeClr val="accent3"/>
          </a:lnRef>
          <a:fillRef idx="2">
            <a:schemeClr val="accent3"/>
          </a:fillRef>
          <a:effectRef idx="1">
            <a:schemeClr val="accent3"/>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El objeto de la petición. </a:t>
          </a:r>
          <a:endParaRPr lang="es-CO" sz="1300" b="1" dirty="0">
            <a:solidFill>
              <a:schemeClr val="tx1">
                <a:lumMod val="95000"/>
                <a:lumOff val="5000"/>
              </a:schemeClr>
            </a:solidFill>
            <a:latin typeface="Calibri" pitchFamily="34" charset="0"/>
            <a:cs typeface="Calibri" pitchFamily="34" charset="0"/>
          </a:endParaRPr>
        </a:p>
      </dgm:t>
    </dgm:pt>
    <dgm:pt modelId="{D6266C42-2F56-4026-9A85-F32AD5366C8D}" type="parTrans" cxnId="{58BFA153-CE7D-41F2-9871-0176CFE3952E}">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AF5C2B22-2B6A-420C-A3FF-008E0675864D}" type="sibTrans" cxnId="{58BFA153-CE7D-41F2-9871-0176CFE3952E}">
      <dgm:prSet/>
      <dgm:spPr/>
      <dgm:t>
        <a:bodyPr/>
        <a:lstStyle/>
        <a:p>
          <a:endParaRPr lang="es-CO" sz="1400" b="1"/>
        </a:p>
      </dgm:t>
    </dgm:pt>
    <dgm:pt modelId="{7A76BF06-2E8B-4A01-AB24-3C5227D98E7A}">
      <dgm:prSet phldrT="[Texto]" custT="1">
        <dgm:style>
          <a:lnRef idx="1">
            <a:schemeClr val="accent3"/>
          </a:lnRef>
          <a:fillRef idx="2">
            <a:schemeClr val="accent3"/>
          </a:fillRef>
          <a:effectRef idx="1">
            <a:schemeClr val="accent3"/>
          </a:effectRef>
          <a:fontRef idx="minor">
            <a:schemeClr val="dk1"/>
          </a:fontRef>
        </dgm:style>
      </dgm:prSet>
      <dgm:spPr>
        <a:solidFill>
          <a:schemeClr val="accent1">
            <a:lumMod val="60000"/>
            <a:lumOff val="40000"/>
          </a:schemeClr>
        </a:solidFill>
      </dgm:spPr>
      <dgm:t>
        <a:bodyPr/>
        <a:lstStyle/>
        <a:p>
          <a:r>
            <a:rPr lang="es-ES" sz="1300" b="1" dirty="0" smtClean="0">
              <a:solidFill>
                <a:schemeClr val="tx1">
                  <a:lumMod val="95000"/>
                  <a:lumOff val="5000"/>
                </a:schemeClr>
              </a:solidFill>
              <a:latin typeface="Calibri" pitchFamily="34" charset="0"/>
              <a:cs typeface="Calibri" pitchFamily="34" charset="0"/>
            </a:rPr>
            <a:t>La relación de los requisitos exigidos por la ley y de los documentos que desee presentar para iniciar el trámite. </a:t>
          </a:r>
          <a:endParaRPr lang="es-CO" sz="1300" b="1" dirty="0">
            <a:solidFill>
              <a:schemeClr val="tx1">
                <a:lumMod val="95000"/>
                <a:lumOff val="5000"/>
              </a:schemeClr>
            </a:solidFill>
            <a:latin typeface="Calibri" pitchFamily="34" charset="0"/>
            <a:cs typeface="Calibri" pitchFamily="34" charset="0"/>
          </a:endParaRPr>
        </a:p>
      </dgm:t>
    </dgm:pt>
    <dgm:pt modelId="{72AF2C8B-3170-4315-9DF6-3993E731775F}" type="parTrans" cxnId="{B9C1D89B-A2D0-4518-859F-FF8D1418DC21}">
      <dgm:prSet/>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es-CO" sz="1400" b="1"/>
        </a:p>
      </dgm:t>
    </dgm:pt>
    <dgm:pt modelId="{1B263350-0147-4ECF-954D-334B29987260}" type="sibTrans" cxnId="{B9C1D89B-A2D0-4518-859F-FF8D1418DC21}">
      <dgm:prSet/>
      <dgm:spPr/>
      <dgm:t>
        <a:bodyPr/>
        <a:lstStyle/>
        <a:p>
          <a:endParaRPr lang="es-CO" sz="1400" b="1"/>
        </a:p>
      </dgm:t>
    </dgm:pt>
    <dgm:pt modelId="{35454EAE-5E8F-4669-A0AE-114086028292}" type="pres">
      <dgm:prSet presAssocID="{E68B4D3D-197C-46A6-BD7A-1FA38C174E34}" presName="cycle" presStyleCnt="0">
        <dgm:presLayoutVars>
          <dgm:chMax val="1"/>
          <dgm:dir/>
          <dgm:animLvl val="ctr"/>
          <dgm:resizeHandles val="exact"/>
        </dgm:presLayoutVars>
      </dgm:prSet>
      <dgm:spPr/>
      <dgm:t>
        <a:bodyPr/>
        <a:lstStyle/>
        <a:p>
          <a:endParaRPr lang="es-CO"/>
        </a:p>
      </dgm:t>
    </dgm:pt>
    <dgm:pt modelId="{9EE94C21-F402-4EEE-9DF1-0B34743391BE}" type="pres">
      <dgm:prSet presAssocID="{0308494B-C15B-45EF-AC27-D51FF3B0A516}" presName="centerShape" presStyleLbl="node0" presStyleIdx="0" presStyleCnt="1"/>
      <dgm:spPr/>
      <dgm:t>
        <a:bodyPr/>
        <a:lstStyle/>
        <a:p>
          <a:endParaRPr lang="es-CO"/>
        </a:p>
      </dgm:t>
    </dgm:pt>
    <dgm:pt modelId="{CCC2F6AD-6F75-41BC-A76B-240A538E1107}" type="pres">
      <dgm:prSet presAssocID="{1C5DF901-9424-4C3B-8894-C1C9906FAD86}" presName="parTrans" presStyleLbl="bgSibTrans2D1" presStyleIdx="0" presStyleCnt="7"/>
      <dgm:spPr/>
      <dgm:t>
        <a:bodyPr/>
        <a:lstStyle/>
        <a:p>
          <a:endParaRPr lang="es-CO"/>
        </a:p>
      </dgm:t>
    </dgm:pt>
    <dgm:pt modelId="{0D49A525-711D-40B5-87DC-0BDED57EFC60}" type="pres">
      <dgm:prSet presAssocID="{F4E5810E-91E8-48E5-A0B9-FD4F318C545A}" presName="node" presStyleLbl="node1" presStyleIdx="0" presStyleCnt="7">
        <dgm:presLayoutVars>
          <dgm:bulletEnabled val="1"/>
        </dgm:presLayoutVars>
      </dgm:prSet>
      <dgm:spPr/>
      <dgm:t>
        <a:bodyPr/>
        <a:lstStyle/>
        <a:p>
          <a:endParaRPr lang="es-CO"/>
        </a:p>
      </dgm:t>
    </dgm:pt>
    <dgm:pt modelId="{C019F1D1-47A5-4C3B-9625-468B1F14F07E}" type="pres">
      <dgm:prSet presAssocID="{3BF6810A-74B5-44E3-A676-EEB7EB68FDE3}" presName="parTrans" presStyleLbl="bgSibTrans2D1" presStyleIdx="1" presStyleCnt="7" custAng="247301" custScaleX="97490" custLinFactNeighborX="796" custLinFactNeighborY="-22828"/>
      <dgm:spPr/>
      <dgm:t>
        <a:bodyPr/>
        <a:lstStyle/>
        <a:p>
          <a:endParaRPr lang="es-CO"/>
        </a:p>
      </dgm:t>
    </dgm:pt>
    <dgm:pt modelId="{1CBE376D-B2DB-4FF2-B879-B8B0F013264C}" type="pres">
      <dgm:prSet presAssocID="{915534EC-B1B2-4FF1-BA42-75AA4A864F14}" presName="node" presStyleLbl="node1" presStyleIdx="1" presStyleCnt="7" custScaleX="128820" custScaleY="139678" custRadScaleRad="104478" custRadScaleInc="-16081">
        <dgm:presLayoutVars>
          <dgm:bulletEnabled val="1"/>
        </dgm:presLayoutVars>
      </dgm:prSet>
      <dgm:spPr/>
      <dgm:t>
        <a:bodyPr/>
        <a:lstStyle/>
        <a:p>
          <a:endParaRPr lang="es-CO"/>
        </a:p>
      </dgm:t>
    </dgm:pt>
    <dgm:pt modelId="{641CE72A-8BF7-42C6-9071-2B63CB2632D6}" type="pres">
      <dgm:prSet presAssocID="{BF53CD6C-2351-4073-AB16-34560E5A66EC}" presName="parTrans" presStyleLbl="bgSibTrans2D1" presStyleIdx="2" presStyleCnt="7" custLinFactNeighborX="-2682" custLinFactNeighborY="33178"/>
      <dgm:spPr/>
      <dgm:t>
        <a:bodyPr/>
        <a:lstStyle/>
        <a:p>
          <a:endParaRPr lang="es-CO"/>
        </a:p>
      </dgm:t>
    </dgm:pt>
    <dgm:pt modelId="{E1C9BCE7-209A-47B6-8329-8764E491AE7C}" type="pres">
      <dgm:prSet presAssocID="{E9BFD88D-C5F5-42D1-AD52-35BC7CD4A8DF}" presName="node" presStyleLbl="node1" presStyleIdx="2" presStyleCnt="7" custRadScaleRad="104500" custRadScaleInc="-10363">
        <dgm:presLayoutVars>
          <dgm:bulletEnabled val="1"/>
        </dgm:presLayoutVars>
      </dgm:prSet>
      <dgm:spPr/>
      <dgm:t>
        <a:bodyPr/>
        <a:lstStyle/>
        <a:p>
          <a:endParaRPr lang="es-CO"/>
        </a:p>
      </dgm:t>
    </dgm:pt>
    <dgm:pt modelId="{C9AC7341-E907-478A-A827-56CC9BCF4B8A}" type="pres">
      <dgm:prSet presAssocID="{9C2EEBCB-483B-4BB5-A95E-4A2D3662E792}" presName="parTrans" presStyleLbl="bgSibTrans2D1" presStyleIdx="3" presStyleCnt="7" custLinFactNeighborX="0" custLinFactNeighborY="23711"/>
      <dgm:spPr/>
      <dgm:t>
        <a:bodyPr/>
        <a:lstStyle/>
        <a:p>
          <a:endParaRPr lang="es-CO"/>
        </a:p>
      </dgm:t>
    </dgm:pt>
    <dgm:pt modelId="{ED97F613-CFF2-4530-8D73-A7D173B43B1E}" type="pres">
      <dgm:prSet presAssocID="{0466A9FB-0EB3-4815-9300-40EDD2A9CB43}" presName="node" presStyleLbl="node1" presStyleIdx="3" presStyleCnt="7" custScaleX="160631" custScaleY="110028" custRadScaleRad="100200" custRadScaleInc="4414">
        <dgm:presLayoutVars>
          <dgm:bulletEnabled val="1"/>
        </dgm:presLayoutVars>
      </dgm:prSet>
      <dgm:spPr/>
      <dgm:t>
        <a:bodyPr/>
        <a:lstStyle/>
        <a:p>
          <a:endParaRPr lang="es-CO"/>
        </a:p>
      </dgm:t>
    </dgm:pt>
    <dgm:pt modelId="{DF0F2DB8-EEA1-4383-A2EB-47E3FC006061}" type="pres">
      <dgm:prSet presAssocID="{D6266C42-2F56-4026-9A85-F32AD5366C8D}" presName="parTrans" presStyleLbl="bgSibTrans2D1" presStyleIdx="4" presStyleCnt="7" custLinFactNeighborX="0" custLinFactNeighborY="23711"/>
      <dgm:spPr/>
      <dgm:t>
        <a:bodyPr/>
        <a:lstStyle/>
        <a:p>
          <a:endParaRPr lang="es-CO"/>
        </a:p>
      </dgm:t>
    </dgm:pt>
    <dgm:pt modelId="{AA92EF00-63DB-4E29-A520-6B163F385949}" type="pres">
      <dgm:prSet presAssocID="{5ED9F6C4-3D6B-41A1-A949-A48BD3E1CEAA}" presName="node" presStyleLbl="node1" presStyleIdx="4" presStyleCnt="7" custRadScaleRad="105767" custRadScaleInc="14470">
        <dgm:presLayoutVars>
          <dgm:bulletEnabled val="1"/>
        </dgm:presLayoutVars>
      </dgm:prSet>
      <dgm:spPr/>
      <dgm:t>
        <a:bodyPr/>
        <a:lstStyle/>
        <a:p>
          <a:endParaRPr lang="es-CO"/>
        </a:p>
      </dgm:t>
    </dgm:pt>
    <dgm:pt modelId="{871BF4B8-8A38-45CC-AD52-34C7118C049D}" type="pres">
      <dgm:prSet presAssocID="{72AF2C8B-3170-4315-9DF6-3993E731775F}" presName="parTrans" presStyleLbl="bgSibTrans2D1" presStyleIdx="5" presStyleCnt="7"/>
      <dgm:spPr/>
      <dgm:t>
        <a:bodyPr/>
        <a:lstStyle/>
        <a:p>
          <a:endParaRPr lang="es-CO"/>
        </a:p>
      </dgm:t>
    </dgm:pt>
    <dgm:pt modelId="{7CCDB575-CBA6-4F2E-A3B8-8F4B9E5CDEE9}" type="pres">
      <dgm:prSet presAssocID="{7A76BF06-2E8B-4A01-AB24-3C5227D98E7A}" presName="node" presStyleLbl="node1" presStyleIdx="5" presStyleCnt="7" custScaleX="135748" custScaleY="111044" custRadScaleRad="102194" custRadScaleInc="16435">
        <dgm:presLayoutVars>
          <dgm:bulletEnabled val="1"/>
        </dgm:presLayoutVars>
      </dgm:prSet>
      <dgm:spPr/>
      <dgm:t>
        <a:bodyPr/>
        <a:lstStyle/>
        <a:p>
          <a:endParaRPr lang="es-CO"/>
        </a:p>
      </dgm:t>
    </dgm:pt>
    <dgm:pt modelId="{5D262772-4BDA-43E7-A3DF-BA8DB4E78AA5}" type="pres">
      <dgm:prSet presAssocID="{76630A4A-F511-4363-A1D1-0D94A0A2F43C}" presName="parTrans" presStyleLbl="bgSibTrans2D1" presStyleIdx="6" presStyleCnt="7"/>
      <dgm:spPr/>
      <dgm:t>
        <a:bodyPr/>
        <a:lstStyle/>
        <a:p>
          <a:endParaRPr lang="es-CO"/>
        </a:p>
      </dgm:t>
    </dgm:pt>
    <dgm:pt modelId="{833C96E5-F63D-4862-AEB7-C2CCE91023AD}" type="pres">
      <dgm:prSet presAssocID="{9F42049A-2D33-49DD-91FD-E193BD557F34}" presName="node" presStyleLbl="node1" presStyleIdx="6" presStyleCnt="7">
        <dgm:presLayoutVars>
          <dgm:bulletEnabled val="1"/>
        </dgm:presLayoutVars>
      </dgm:prSet>
      <dgm:spPr/>
      <dgm:t>
        <a:bodyPr/>
        <a:lstStyle/>
        <a:p>
          <a:endParaRPr lang="es-CO"/>
        </a:p>
      </dgm:t>
    </dgm:pt>
  </dgm:ptLst>
  <dgm:cxnLst>
    <dgm:cxn modelId="{AEA13DE5-CDFE-48B8-AF16-F44F11F6D56B}" type="presOf" srcId="{E68B4D3D-197C-46A6-BD7A-1FA38C174E34}" destId="{35454EAE-5E8F-4669-A0AE-114086028292}" srcOrd="0" destOrd="0" presId="urn:microsoft.com/office/officeart/2005/8/layout/radial4"/>
    <dgm:cxn modelId="{F899D2CC-84B2-4BFC-A571-107331514F7A}" srcId="{0308494B-C15B-45EF-AC27-D51FF3B0A516}" destId="{915534EC-B1B2-4FF1-BA42-75AA4A864F14}" srcOrd="1" destOrd="0" parTransId="{3BF6810A-74B5-44E3-A676-EEB7EB68FDE3}" sibTransId="{4EDC5699-C9DC-4F52-ABDB-EF9A3DEA99BA}"/>
    <dgm:cxn modelId="{67B23033-4E2D-4C41-8E35-A3AD68749493}" type="presOf" srcId="{76630A4A-F511-4363-A1D1-0D94A0A2F43C}" destId="{5D262772-4BDA-43E7-A3DF-BA8DB4E78AA5}" srcOrd="0" destOrd="0" presId="urn:microsoft.com/office/officeart/2005/8/layout/radial4"/>
    <dgm:cxn modelId="{AB083061-D860-4592-AC7D-B5EF14C23874}" type="presOf" srcId="{7A76BF06-2E8B-4A01-AB24-3C5227D98E7A}" destId="{7CCDB575-CBA6-4F2E-A3B8-8F4B9E5CDEE9}" srcOrd="0" destOrd="0" presId="urn:microsoft.com/office/officeart/2005/8/layout/radial4"/>
    <dgm:cxn modelId="{5D2F4780-5817-4D0E-B30F-D6DC374F05D3}" type="presOf" srcId="{9F42049A-2D33-49DD-91FD-E193BD557F34}" destId="{833C96E5-F63D-4862-AEB7-C2CCE91023AD}" srcOrd="0" destOrd="0" presId="urn:microsoft.com/office/officeart/2005/8/layout/radial4"/>
    <dgm:cxn modelId="{05FE8097-A7C1-4D94-8366-707925B3A484}" type="presOf" srcId="{1C5DF901-9424-4C3B-8894-C1C9906FAD86}" destId="{CCC2F6AD-6F75-41BC-A76B-240A538E1107}" srcOrd="0" destOrd="0" presId="urn:microsoft.com/office/officeart/2005/8/layout/radial4"/>
    <dgm:cxn modelId="{B9C1D89B-A2D0-4518-859F-FF8D1418DC21}" srcId="{0308494B-C15B-45EF-AC27-D51FF3B0A516}" destId="{7A76BF06-2E8B-4A01-AB24-3C5227D98E7A}" srcOrd="5" destOrd="0" parTransId="{72AF2C8B-3170-4315-9DF6-3993E731775F}" sibTransId="{1B263350-0147-4ECF-954D-334B29987260}"/>
    <dgm:cxn modelId="{974AEDFE-E83D-4B58-9CCB-6C3C4CF8F792}" srcId="{0308494B-C15B-45EF-AC27-D51FF3B0A516}" destId="{9F42049A-2D33-49DD-91FD-E193BD557F34}" srcOrd="6" destOrd="0" parTransId="{76630A4A-F511-4363-A1D1-0D94A0A2F43C}" sibTransId="{3C106BA7-DE81-4386-97CA-C420C894E254}"/>
    <dgm:cxn modelId="{3E83974E-8A85-44AD-A0C5-461AF696D620}" srcId="{0308494B-C15B-45EF-AC27-D51FF3B0A516}" destId="{E9BFD88D-C5F5-42D1-AD52-35BC7CD4A8DF}" srcOrd="2" destOrd="0" parTransId="{BF53CD6C-2351-4073-AB16-34560E5A66EC}" sibTransId="{420C14DE-BA7A-40F2-8BE6-D52F02EBDF07}"/>
    <dgm:cxn modelId="{58BFA153-CE7D-41F2-9871-0176CFE3952E}" srcId="{0308494B-C15B-45EF-AC27-D51FF3B0A516}" destId="{5ED9F6C4-3D6B-41A1-A949-A48BD3E1CEAA}" srcOrd="4" destOrd="0" parTransId="{D6266C42-2F56-4026-9A85-F32AD5366C8D}" sibTransId="{AF5C2B22-2B6A-420C-A3FF-008E0675864D}"/>
    <dgm:cxn modelId="{BCEDEECF-8B19-4D8D-A5E2-DB6841F2F6F2}" type="presOf" srcId="{0466A9FB-0EB3-4815-9300-40EDD2A9CB43}" destId="{ED97F613-CFF2-4530-8D73-A7D173B43B1E}" srcOrd="0" destOrd="0" presId="urn:microsoft.com/office/officeart/2005/8/layout/radial4"/>
    <dgm:cxn modelId="{412A603A-F5B3-451D-B9B5-619DF5A4806F}" type="presOf" srcId="{F4E5810E-91E8-48E5-A0B9-FD4F318C545A}" destId="{0D49A525-711D-40B5-87DC-0BDED57EFC60}" srcOrd="0" destOrd="0" presId="urn:microsoft.com/office/officeart/2005/8/layout/radial4"/>
    <dgm:cxn modelId="{5941D631-EB1B-41A5-B09E-88AFE6E19562}" type="presOf" srcId="{5ED9F6C4-3D6B-41A1-A949-A48BD3E1CEAA}" destId="{AA92EF00-63DB-4E29-A520-6B163F385949}" srcOrd="0" destOrd="0" presId="urn:microsoft.com/office/officeart/2005/8/layout/radial4"/>
    <dgm:cxn modelId="{326DDF4F-94B6-43E9-9613-BA089029D62A}" srcId="{E68B4D3D-197C-46A6-BD7A-1FA38C174E34}" destId="{0308494B-C15B-45EF-AC27-D51FF3B0A516}" srcOrd="0" destOrd="0" parTransId="{F0E03668-30C0-4002-B12D-FDE91276069D}" sibTransId="{56E817C9-6AC1-4FFE-8D3A-0EB4E7073A4F}"/>
    <dgm:cxn modelId="{83465C8C-F8DF-43C8-B2FA-9396118D9C67}" type="presOf" srcId="{0308494B-C15B-45EF-AC27-D51FF3B0A516}" destId="{9EE94C21-F402-4EEE-9DF1-0B34743391BE}" srcOrd="0" destOrd="0" presId="urn:microsoft.com/office/officeart/2005/8/layout/radial4"/>
    <dgm:cxn modelId="{DA31FCC0-5A78-493E-8ECE-1633B8E7969A}" type="presOf" srcId="{9C2EEBCB-483B-4BB5-A95E-4A2D3662E792}" destId="{C9AC7341-E907-478A-A827-56CC9BCF4B8A}" srcOrd="0" destOrd="0" presId="urn:microsoft.com/office/officeart/2005/8/layout/radial4"/>
    <dgm:cxn modelId="{4E931544-E54E-4708-B560-559EB06A39AF}" type="presOf" srcId="{D6266C42-2F56-4026-9A85-F32AD5366C8D}" destId="{DF0F2DB8-EEA1-4383-A2EB-47E3FC006061}" srcOrd="0" destOrd="0" presId="urn:microsoft.com/office/officeart/2005/8/layout/radial4"/>
    <dgm:cxn modelId="{26C27E02-9995-4346-95B4-1AAF99E527B8}" type="presOf" srcId="{915534EC-B1B2-4FF1-BA42-75AA4A864F14}" destId="{1CBE376D-B2DB-4FF2-B879-B8B0F013264C}" srcOrd="0" destOrd="0" presId="urn:microsoft.com/office/officeart/2005/8/layout/radial4"/>
    <dgm:cxn modelId="{79320E5A-1580-44AD-8703-0E3C2A1D2509}" type="presOf" srcId="{E9BFD88D-C5F5-42D1-AD52-35BC7CD4A8DF}" destId="{E1C9BCE7-209A-47B6-8329-8764E491AE7C}" srcOrd="0" destOrd="0" presId="urn:microsoft.com/office/officeart/2005/8/layout/radial4"/>
    <dgm:cxn modelId="{30E249F8-5804-4C59-BAD5-FD3C80C74558}" type="presOf" srcId="{3BF6810A-74B5-44E3-A676-EEB7EB68FDE3}" destId="{C019F1D1-47A5-4C3B-9625-468B1F14F07E}" srcOrd="0" destOrd="0" presId="urn:microsoft.com/office/officeart/2005/8/layout/radial4"/>
    <dgm:cxn modelId="{2A259976-CAD9-42BA-A32B-3B39CBC7FC94}" type="presOf" srcId="{72AF2C8B-3170-4315-9DF6-3993E731775F}" destId="{871BF4B8-8A38-45CC-AD52-34C7118C049D}" srcOrd="0" destOrd="0" presId="urn:microsoft.com/office/officeart/2005/8/layout/radial4"/>
    <dgm:cxn modelId="{35014D27-8812-4B3C-82E8-1F0D0D53FAB2}" srcId="{0308494B-C15B-45EF-AC27-D51FF3B0A516}" destId="{F4E5810E-91E8-48E5-A0B9-FD4F318C545A}" srcOrd="0" destOrd="0" parTransId="{1C5DF901-9424-4C3B-8894-C1C9906FAD86}" sibTransId="{FB34389D-6F18-4BA7-B267-229E698BFE79}"/>
    <dgm:cxn modelId="{FC9A8A0A-4DF4-4443-BECE-AC1C6E05A831}" srcId="{0308494B-C15B-45EF-AC27-D51FF3B0A516}" destId="{0466A9FB-0EB3-4815-9300-40EDD2A9CB43}" srcOrd="3" destOrd="0" parTransId="{9C2EEBCB-483B-4BB5-A95E-4A2D3662E792}" sibTransId="{276E7352-23EF-4440-8798-41F47AF2E062}"/>
    <dgm:cxn modelId="{B71AE1D8-8D36-4081-B25F-F36DF553E6C0}" type="presOf" srcId="{BF53CD6C-2351-4073-AB16-34560E5A66EC}" destId="{641CE72A-8BF7-42C6-9071-2B63CB2632D6}" srcOrd="0" destOrd="0" presId="urn:microsoft.com/office/officeart/2005/8/layout/radial4"/>
    <dgm:cxn modelId="{C00E8E46-AD1E-42C6-9A50-F22450A22F5A}" type="presParOf" srcId="{35454EAE-5E8F-4669-A0AE-114086028292}" destId="{9EE94C21-F402-4EEE-9DF1-0B34743391BE}" srcOrd="0" destOrd="0" presId="urn:microsoft.com/office/officeart/2005/8/layout/radial4"/>
    <dgm:cxn modelId="{2D3FBD93-1CA2-4124-A884-614AFBE19F2A}" type="presParOf" srcId="{35454EAE-5E8F-4669-A0AE-114086028292}" destId="{CCC2F6AD-6F75-41BC-A76B-240A538E1107}" srcOrd="1" destOrd="0" presId="urn:microsoft.com/office/officeart/2005/8/layout/radial4"/>
    <dgm:cxn modelId="{9FB7AB58-C549-4B16-8183-BB87DFB167BF}" type="presParOf" srcId="{35454EAE-5E8F-4669-A0AE-114086028292}" destId="{0D49A525-711D-40B5-87DC-0BDED57EFC60}" srcOrd="2" destOrd="0" presId="urn:microsoft.com/office/officeart/2005/8/layout/radial4"/>
    <dgm:cxn modelId="{741273E7-DE3B-4759-A773-BCE4A3637E70}" type="presParOf" srcId="{35454EAE-5E8F-4669-A0AE-114086028292}" destId="{C019F1D1-47A5-4C3B-9625-468B1F14F07E}" srcOrd="3" destOrd="0" presId="urn:microsoft.com/office/officeart/2005/8/layout/radial4"/>
    <dgm:cxn modelId="{7B825244-3F15-4A76-8A55-C507DBA8E5EE}" type="presParOf" srcId="{35454EAE-5E8F-4669-A0AE-114086028292}" destId="{1CBE376D-B2DB-4FF2-B879-B8B0F013264C}" srcOrd="4" destOrd="0" presId="urn:microsoft.com/office/officeart/2005/8/layout/radial4"/>
    <dgm:cxn modelId="{409CD404-B076-4734-B38F-AAD4BBDDE7AE}" type="presParOf" srcId="{35454EAE-5E8F-4669-A0AE-114086028292}" destId="{641CE72A-8BF7-42C6-9071-2B63CB2632D6}" srcOrd="5" destOrd="0" presId="urn:microsoft.com/office/officeart/2005/8/layout/radial4"/>
    <dgm:cxn modelId="{CC2C10B2-F5C2-4927-924D-C5BC1D6E86AE}" type="presParOf" srcId="{35454EAE-5E8F-4669-A0AE-114086028292}" destId="{E1C9BCE7-209A-47B6-8329-8764E491AE7C}" srcOrd="6" destOrd="0" presId="urn:microsoft.com/office/officeart/2005/8/layout/radial4"/>
    <dgm:cxn modelId="{519D630C-46E0-457A-9292-0BF3A50DF23D}" type="presParOf" srcId="{35454EAE-5E8F-4669-A0AE-114086028292}" destId="{C9AC7341-E907-478A-A827-56CC9BCF4B8A}" srcOrd="7" destOrd="0" presId="urn:microsoft.com/office/officeart/2005/8/layout/radial4"/>
    <dgm:cxn modelId="{829AD93B-37E4-4795-9297-FE9B9AD1A8B3}" type="presParOf" srcId="{35454EAE-5E8F-4669-A0AE-114086028292}" destId="{ED97F613-CFF2-4530-8D73-A7D173B43B1E}" srcOrd="8" destOrd="0" presId="urn:microsoft.com/office/officeart/2005/8/layout/radial4"/>
    <dgm:cxn modelId="{B70F8CCA-9DB5-45B8-AB3B-8202F93F35D6}" type="presParOf" srcId="{35454EAE-5E8F-4669-A0AE-114086028292}" destId="{DF0F2DB8-EEA1-4383-A2EB-47E3FC006061}" srcOrd="9" destOrd="0" presId="urn:microsoft.com/office/officeart/2005/8/layout/radial4"/>
    <dgm:cxn modelId="{C465FD73-0505-4D75-ADB3-3C057215C67E}" type="presParOf" srcId="{35454EAE-5E8F-4669-A0AE-114086028292}" destId="{AA92EF00-63DB-4E29-A520-6B163F385949}" srcOrd="10" destOrd="0" presId="urn:microsoft.com/office/officeart/2005/8/layout/radial4"/>
    <dgm:cxn modelId="{847C79AB-1962-4816-89D3-409410982354}" type="presParOf" srcId="{35454EAE-5E8F-4669-A0AE-114086028292}" destId="{871BF4B8-8A38-45CC-AD52-34C7118C049D}" srcOrd="11" destOrd="0" presId="urn:microsoft.com/office/officeart/2005/8/layout/radial4"/>
    <dgm:cxn modelId="{3A79DF20-97BA-4F9B-9953-3F96A86A1C6E}" type="presParOf" srcId="{35454EAE-5E8F-4669-A0AE-114086028292}" destId="{7CCDB575-CBA6-4F2E-A3B8-8F4B9E5CDEE9}" srcOrd="12" destOrd="0" presId="urn:microsoft.com/office/officeart/2005/8/layout/radial4"/>
    <dgm:cxn modelId="{C5730139-10A1-4B1F-A009-C1DD8F7073E1}" type="presParOf" srcId="{35454EAE-5E8F-4669-A0AE-114086028292}" destId="{5D262772-4BDA-43E7-A3DF-BA8DB4E78AA5}" srcOrd="13" destOrd="0" presId="urn:microsoft.com/office/officeart/2005/8/layout/radial4"/>
    <dgm:cxn modelId="{0A15DDEE-08D5-45AB-9DD3-373C7074EEA0}" type="presParOf" srcId="{35454EAE-5E8F-4669-A0AE-114086028292}" destId="{833C96E5-F63D-4862-AEB7-C2CCE91023AD}" srcOrd="14"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C9FDB9-50D8-4D42-95AC-43BCF4456B85}" type="doc">
      <dgm:prSet loTypeId="urn:microsoft.com/office/officeart/2005/8/layout/list1" loCatId="list" qsTypeId="urn:microsoft.com/office/officeart/2005/8/quickstyle/simple1#7" qsCatId="simple" csTypeId="urn:microsoft.com/office/officeart/2005/8/colors/colorful1#3" csCatId="colorful" phldr="1"/>
      <dgm:spPr/>
      <dgm:t>
        <a:bodyPr/>
        <a:lstStyle/>
        <a:p>
          <a:endParaRPr lang="es-CO"/>
        </a:p>
      </dgm:t>
    </dgm:pt>
    <dgm:pt modelId="{28306817-BD53-44F3-B133-DE6170AA5FFB}">
      <dgm:prSet phldrT="[Texto]" custT="1"/>
      <dgm:spPr>
        <a:solidFill>
          <a:schemeClr val="accent4">
            <a:lumMod val="75000"/>
          </a:schemeClr>
        </a:solidFill>
      </dgm:spPr>
      <dgm:t>
        <a:bodyPr/>
        <a:lstStyle/>
        <a:p>
          <a:r>
            <a:rPr lang="es-CO" sz="1400" b="1" dirty="0" smtClean="0">
              <a:solidFill>
                <a:schemeClr val="bg1"/>
              </a:solidFill>
              <a:latin typeface="Calibri" pitchFamily="34" charset="0"/>
              <a:cs typeface="Calibri" pitchFamily="34" charset="0"/>
            </a:rPr>
            <a:t>RECONOCIMIENTO DE UN DERECHO</a:t>
          </a:r>
          <a:r>
            <a:rPr lang="es-CO" sz="1200" b="1" dirty="0" smtClean="0">
              <a:solidFill>
                <a:schemeClr val="bg1"/>
              </a:solidFill>
              <a:latin typeface="Calibri" pitchFamily="34" charset="0"/>
              <a:cs typeface="Calibri" pitchFamily="34" charset="0"/>
            </a:rPr>
            <a:t>.</a:t>
          </a:r>
          <a:endParaRPr lang="es-CO" sz="1200" b="1" dirty="0">
            <a:solidFill>
              <a:schemeClr val="bg1"/>
            </a:solidFill>
            <a:latin typeface="Calibri" pitchFamily="34" charset="0"/>
            <a:cs typeface="Calibri" pitchFamily="34" charset="0"/>
          </a:endParaRPr>
        </a:p>
      </dgm:t>
    </dgm:pt>
    <dgm:pt modelId="{6313020B-C7A0-4D56-895B-9CD4B15E6269}" type="parTrans" cxnId="{F5533316-B6E4-4051-A54E-BC06651E2752}">
      <dgm:prSet/>
      <dgm:spPr/>
      <dgm:t>
        <a:bodyPr/>
        <a:lstStyle/>
        <a:p>
          <a:endParaRPr lang="es-CO">
            <a:solidFill>
              <a:schemeClr val="tx1"/>
            </a:solidFill>
          </a:endParaRPr>
        </a:p>
      </dgm:t>
    </dgm:pt>
    <dgm:pt modelId="{AEF03557-72B5-475E-84AE-6736CBC9CAE4}" type="sibTrans" cxnId="{F5533316-B6E4-4051-A54E-BC06651E2752}">
      <dgm:prSet/>
      <dgm:spPr/>
      <dgm:t>
        <a:bodyPr/>
        <a:lstStyle/>
        <a:p>
          <a:endParaRPr lang="es-CO">
            <a:solidFill>
              <a:schemeClr val="tx1"/>
            </a:solidFill>
          </a:endParaRPr>
        </a:p>
      </dgm:t>
    </dgm:pt>
    <dgm:pt modelId="{C30BC4FA-0DBE-4699-9C8B-2B6054C89234}">
      <dgm:prSet phldrT="[Texto]" custT="1"/>
      <dgm:spPr/>
      <dgm:t>
        <a:bodyPr/>
        <a:lstStyle/>
        <a:p>
          <a:r>
            <a:rPr lang="es-MX" sz="1400" b="1" dirty="0" smtClean="0">
              <a:solidFill>
                <a:schemeClr val="bg1"/>
              </a:solidFill>
              <a:latin typeface="Calibri" pitchFamily="34" charset="0"/>
              <a:cs typeface="Calibri" pitchFamily="34" charset="0"/>
            </a:rPr>
            <a:t>QUE SE RESUELVA UNA SITUACIÓN JURÍDICA</a:t>
          </a:r>
          <a:r>
            <a:rPr lang="es-MX" sz="1200" b="1" dirty="0" smtClean="0">
              <a:solidFill>
                <a:schemeClr val="bg1"/>
              </a:solidFill>
              <a:latin typeface="Calibri" pitchFamily="34" charset="0"/>
              <a:cs typeface="Calibri" pitchFamily="34" charset="0"/>
            </a:rPr>
            <a:t>.</a:t>
          </a:r>
          <a:endParaRPr lang="es-CO" sz="1200" b="1" dirty="0">
            <a:solidFill>
              <a:schemeClr val="bg1"/>
            </a:solidFill>
            <a:latin typeface="Calibri" pitchFamily="34" charset="0"/>
            <a:cs typeface="Calibri" pitchFamily="34" charset="0"/>
          </a:endParaRPr>
        </a:p>
      </dgm:t>
    </dgm:pt>
    <dgm:pt modelId="{33A954A5-D958-4FFE-B3D1-2FB39CF54760}" type="parTrans" cxnId="{C0E412DF-D93D-4B7D-BE4C-0FC26C5F4886}">
      <dgm:prSet/>
      <dgm:spPr/>
      <dgm:t>
        <a:bodyPr/>
        <a:lstStyle/>
        <a:p>
          <a:endParaRPr lang="es-CO">
            <a:solidFill>
              <a:schemeClr val="tx1"/>
            </a:solidFill>
          </a:endParaRPr>
        </a:p>
      </dgm:t>
    </dgm:pt>
    <dgm:pt modelId="{15A5C1C4-DEAB-4BCA-BCAB-62DE7C144514}" type="sibTrans" cxnId="{C0E412DF-D93D-4B7D-BE4C-0FC26C5F4886}">
      <dgm:prSet/>
      <dgm:spPr/>
      <dgm:t>
        <a:bodyPr/>
        <a:lstStyle/>
        <a:p>
          <a:endParaRPr lang="es-CO">
            <a:solidFill>
              <a:schemeClr val="tx1"/>
            </a:solidFill>
          </a:endParaRPr>
        </a:p>
      </dgm:t>
    </dgm:pt>
    <dgm:pt modelId="{534A8C1F-82C3-4C6F-AD0B-16BBA9985F88}">
      <dgm:prSet custT="1"/>
      <dgm:spPr/>
      <dgm:t>
        <a:bodyPr/>
        <a:lstStyle/>
        <a:p>
          <a:r>
            <a:rPr lang="es-CO" sz="1400" b="1" dirty="0" smtClean="0">
              <a:solidFill>
                <a:schemeClr val="bg1"/>
              </a:solidFill>
              <a:latin typeface="Calibri" pitchFamily="34" charset="0"/>
              <a:cs typeface="Calibri" pitchFamily="34" charset="0"/>
            </a:rPr>
            <a:t>QUE SE LE PRESTE UN SERVICIO.</a:t>
          </a:r>
          <a:endParaRPr lang="es-ES" sz="1400" b="1" dirty="0">
            <a:solidFill>
              <a:schemeClr val="bg1"/>
            </a:solidFill>
            <a:latin typeface="Calibri" pitchFamily="34" charset="0"/>
            <a:cs typeface="Calibri" pitchFamily="34" charset="0"/>
          </a:endParaRPr>
        </a:p>
      </dgm:t>
    </dgm:pt>
    <dgm:pt modelId="{3A5CB870-0794-422E-AF71-D33EADE85514}" type="parTrans" cxnId="{CA829986-F294-4A80-8923-329F883ED09E}">
      <dgm:prSet/>
      <dgm:spPr/>
      <dgm:t>
        <a:bodyPr/>
        <a:lstStyle/>
        <a:p>
          <a:endParaRPr lang="es-CO">
            <a:solidFill>
              <a:schemeClr val="tx1"/>
            </a:solidFill>
          </a:endParaRPr>
        </a:p>
      </dgm:t>
    </dgm:pt>
    <dgm:pt modelId="{7F57F475-AF79-4A38-A2BE-FA3F6AC24351}" type="sibTrans" cxnId="{CA829986-F294-4A80-8923-329F883ED09E}">
      <dgm:prSet/>
      <dgm:spPr/>
      <dgm:t>
        <a:bodyPr/>
        <a:lstStyle/>
        <a:p>
          <a:endParaRPr lang="es-CO">
            <a:solidFill>
              <a:schemeClr val="tx1"/>
            </a:solidFill>
          </a:endParaRPr>
        </a:p>
      </dgm:t>
    </dgm:pt>
    <dgm:pt modelId="{65E6374C-1992-40E3-96A3-B65B60459F29}">
      <dgm:prSet custT="1"/>
      <dgm:spPr/>
      <dgm:t>
        <a:bodyPr/>
        <a:lstStyle/>
        <a:p>
          <a:r>
            <a:rPr lang="es-CO" sz="1400" b="1" dirty="0" smtClean="0">
              <a:solidFill>
                <a:schemeClr val="bg1"/>
              </a:solidFill>
              <a:latin typeface="Calibri" pitchFamily="34" charset="0"/>
              <a:cs typeface="Calibri" pitchFamily="34" charset="0"/>
            </a:rPr>
            <a:t>PEDIR INFORMARCIÓN.</a:t>
          </a:r>
          <a:endParaRPr lang="es-MX" sz="1400" b="1" dirty="0">
            <a:solidFill>
              <a:schemeClr val="bg1"/>
            </a:solidFill>
            <a:latin typeface="Calibri" pitchFamily="34" charset="0"/>
            <a:cs typeface="Calibri" pitchFamily="34" charset="0"/>
          </a:endParaRPr>
        </a:p>
      </dgm:t>
    </dgm:pt>
    <dgm:pt modelId="{7E1C1C20-CE47-4282-9966-CE7ED8420660}" type="parTrans" cxnId="{F0FD8669-493F-4725-B6B2-6E1CF17E5B9D}">
      <dgm:prSet/>
      <dgm:spPr/>
      <dgm:t>
        <a:bodyPr/>
        <a:lstStyle/>
        <a:p>
          <a:endParaRPr lang="es-CO">
            <a:solidFill>
              <a:schemeClr val="tx1"/>
            </a:solidFill>
          </a:endParaRPr>
        </a:p>
      </dgm:t>
    </dgm:pt>
    <dgm:pt modelId="{E51BB1B2-ACA4-471A-8AE1-EFAE91C5FC9B}" type="sibTrans" cxnId="{F0FD8669-493F-4725-B6B2-6E1CF17E5B9D}">
      <dgm:prSet/>
      <dgm:spPr/>
      <dgm:t>
        <a:bodyPr/>
        <a:lstStyle/>
        <a:p>
          <a:endParaRPr lang="es-CO">
            <a:solidFill>
              <a:schemeClr val="tx1"/>
            </a:solidFill>
          </a:endParaRPr>
        </a:p>
      </dgm:t>
    </dgm:pt>
    <dgm:pt modelId="{9C8EF76B-5BC0-4AB3-974F-BA845E827A41}">
      <dgm:prSet custT="1"/>
      <dgm:spPr/>
      <dgm:t>
        <a:bodyPr/>
        <a:lstStyle/>
        <a:p>
          <a:r>
            <a:rPr lang="es-ES" sz="1400" b="1" dirty="0" smtClean="0">
              <a:solidFill>
                <a:schemeClr val="bg1"/>
              </a:solidFill>
              <a:latin typeface="Calibri" pitchFamily="34" charset="0"/>
              <a:cs typeface="Calibri" pitchFamily="34" charset="0"/>
            </a:rPr>
            <a:t>CONSULTAR, EXAMINAR Y REQUERIR COPIAS DE DOCUMENTOS.</a:t>
          </a:r>
          <a:endParaRPr lang="es-ES" sz="1400" b="1" dirty="0">
            <a:solidFill>
              <a:schemeClr val="bg1"/>
            </a:solidFill>
            <a:latin typeface="Calibri" pitchFamily="34" charset="0"/>
            <a:cs typeface="Calibri" pitchFamily="34" charset="0"/>
          </a:endParaRPr>
        </a:p>
      </dgm:t>
    </dgm:pt>
    <dgm:pt modelId="{304FD601-0107-42C4-8DBC-DDA8D0AD2275}" type="parTrans" cxnId="{C89D19BC-81F7-410B-B419-50ADAB2E7F94}">
      <dgm:prSet/>
      <dgm:spPr/>
      <dgm:t>
        <a:bodyPr/>
        <a:lstStyle/>
        <a:p>
          <a:endParaRPr lang="es-CO">
            <a:solidFill>
              <a:schemeClr val="tx1"/>
            </a:solidFill>
          </a:endParaRPr>
        </a:p>
      </dgm:t>
    </dgm:pt>
    <dgm:pt modelId="{3D786960-919D-4E93-A39C-22B62FD348D6}" type="sibTrans" cxnId="{C89D19BC-81F7-410B-B419-50ADAB2E7F94}">
      <dgm:prSet/>
      <dgm:spPr/>
      <dgm:t>
        <a:bodyPr/>
        <a:lstStyle/>
        <a:p>
          <a:endParaRPr lang="es-CO">
            <a:solidFill>
              <a:schemeClr val="tx1"/>
            </a:solidFill>
          </a:endParaRPr>
        </a:p>
      </dgm:t>
    </dgm:pt>
    <dgm:pt modelId="{0A62214F-35DF-4AE2-9102-D87996C002D9}">
      <dgm:prSet custT="1"/>
      <dgm:spPr>
        <a:solidFill>
          <a:srgbClr val="FFC000"/>
        </a:solidFill>
      </dgm:spPr>
      <dgm:t>
        <a:bodyPr/>
        <a:lstStyle/>
        <a:p>
          <a:r>
            <a:rPr lang="es-MX" sz="1400" b="1" dirty="0" smtClean="0">
              <a:solidFill>
                <a:schemeClr val="bg1"/>
              </a:solidFill>
              <a:latin typeface="Calibri" pitchFamily="34" charset="0"/>
              <a:cs typeface="Calibri" pitchFamily="34" charset="0"/>
            </a:rPr>
            <a:t>FORMULAR CONSULTAS.</a:t>
          </a:r>
          <a:endParaRPr lang="es-MX" sz="1400" b="1" dirty="0">
            <a:solidFill>
              <a:schemeClr val="bg1"/>
            </a:solidFill>
            <a:latin typeface="Calibri" pitchFamily="34" charset="0"/>
            <a:cs typeface="Calibri" pitchFamily="34" charset="0"/>
          </a:endParaRPr>
        </a:p>
      </dgm:t>
    </dgm:pt>
    <dgm:pt modelId="{597808EF-D556-4528-B2F6-1B0CE7F3DB24}" type="parTrans" cxnId="{7BD685B2-A4DA-4EDA-93F6-A212076F4B43}">
      <dgm:prSet/>
      <dgm:spPr/>
      <dgm:t>
        <a:bodyPr/>
        <a:lstStyle/>
        <a:p>
          <a:endParaRPr lang="es-CO">
            <a:solidFill>
              <a:schemeClr val="tx1"/>
            </a:solidFill>
          </a:endParaRPr>
        </a:p>
      </dgm:t>
    </dgm:pt>
    <dgm:pt modelId="{00ABB96A-0E27-424D-9AE6-5DC63CD1B5A2}" type="sibTrans" cxnId="{7BD685B2-A4DA-4EDA-93F6-A212076F4B43}">
      <dgm:prSet/>
      <dgm:spPr/>
      <dgm:t>
        <a:bodyPr/>
        <a:lstStyle/>
        <a:p>
          <a:endParaRPr lang="es-CO">
            <a:solidFill>
              <a:schemeClr val="tx1"/>
            </a:solidFill>
          </a:endParaRPr>
        </a:p>
      </dgm:t>
    </dgm:pt>
    <dgm:pt modelId="{F85DEC5F-FA6B-41B7-ABBB-7903819DC53F}">
      <dgm:prSet custT="1"/>
      <dgm:spPr/>
      <dgm:t>
        <a:bodyPr/>
        <a:lstStyle/>
        <a:p>
          <a:r>
            <a:rPr lang="es-ES" sz="1400" b="1" dirty="0" smtClean="0">
              <a:solidFill>
                <a:schemeClr val="bg1"/>
              </a:solidFill>
              <a:latin typeface="Calibri" pitchFamily="34" charset="0"/>
              <a:cs typeface="Calibri" pitchFamily="34" charset="0"/>
            </a:rPr>
            <a:t>FORMULAR QUEJAS, DENUNCIAS Y RECLAMOS</a:t>
          </a:r>
          <a:r>
            <a:rPr lang="es-ES" sz="1200" b="1" dirty="0" smtClean="0">
              <a:solidFill>
                <a:schemeClr val="bg1"/>
              </a:solidFill>
              <a:latin typeface="Calibri" pitchFamily="34" charset="0"/>
              <a:cs typeface="Calibri" pitchFamily="34" charset="0"/>
            </a:rPr>
            <a:t>.</a:t>
          </a:r>
          <a:endParaRPr lang="es-ES" sz="1200" b="1" dirty="0">
            <a:solidFill>
              <a:schemeClr val="bg1"/>
            </a:solidFill>
            <a:latin typeface="Calibri" pitchFamily="34" charset="0"/>
            <a:cs typeface="Calibri" pitchFamily="34" charset="0"/>
          </a:endParaRPr>
        </a:p>
      </dgm:t>
    </dgm:pt>
    <dgm:pt modelId="{ABB8166A-9525-4767-80E3-7D7BA04AC5A2}" type="parTrans" cxnId="{3629A8AB-15B3-4CE2-BDBF-5147D4FA5E80}">
      <dgm:prSet/>
      <dgm:spPr/>
      <dgm:t>
        <a:bodyPr/>
        <a:lstStyle/>
        <a:p>
          <a:endParaRPr lang="es-CO">
            <a:solidFill>
              <a:schemeClr val="tx1"/>
            </a:solidFill>
          </a:endParaRPr>
        </a:p>
      </dgm:t>
    </dgm:pt>
    <dgm:pt modelId="{EC7538AB-38DF-4777-AC30-1F9E14ED189D}" type="sibTrans" cxnId="{3629A8AB-15B3-4CE2-BDBF-5147D4FA5E80}">
      <dgm:prSet/>
      <dgm:spPr/>
      <dgm:t>
        <a:bodyPr/>
        <a:lstStyle/>
        <a:p>
          <a:endParaRPr lang="es-CO">
            <a:solidFill>
              <a:schemeClr val="tx1"/>
            </a:solidFill>
          </a:endParaRPr>
        </a:p>
      </dgm:t>
    </dgm:pt>
    <dgm:pt modelId="{BE9CE411-F3A4-42CB-93BC-5A7882B18AE2}">
      <dgm:prSet custT="1"/>
      <dgm:spPr/>
      <dgm:t>
        <a:bodyPr/>
        <a:lstStyle/>
        <a:p>
          <a:r>
            <a:rPr lang="es-CO" sz="1400" b="1" dirty="0" smtClean="0">
              <a:solidFill>
                <a:schemeClr val="bg1"/>
              </a:solidFill>
              <a:latin typeface="Calibri" pitchFamily="34" charset="0"/>
              <a:cs typeface="Calibri" pitchFamily="34" charset="0"/>
            </a:rPr>
            <a:t>INTERPONER  RECURSOS.</a:t>
          </a:r>
          <a:endParaRPr lang="es-ES" sz="1400" b="1" dirty="0">
            <a:solidFill>
              <a:schemeClr val="bg1"/>
            </a:solidFill>
            <a:latin typeface="Calibri" pitchFamily="34" charset="0"/>
            <a:cs typeface="Calibri" pitchFamily="34" charset="0"/>
          </a:endParaRPr>
        </a:p>
      </dgm:t>
    </dgm:pt>
    <dgm:pt modelId="{3AD3D549-6F56-4D01-9301-A6A67E5173AB}" type="parTrans" cxnId="{05370CC3-0F87-4F18-BEA9-076CA33C52D5}">
      <dgm:prSet/>
      <dgm:spPr/>
      <dgm:t>
        <a:bodyPr/>
        <a:lstStyle/>
        <a:p>
          <a:endParaRPr lang="es-CO">
            <a:solidFill>
              <a:schemeClr val="tx1"/>
            </a:solidFill>
          </a:endParaRPr>
        </a:p>
      </dgm:t>
    </dgm:pt>
    <dgm:pt modelId="{007BB4AB-4C3B-4592-B20D-1CEEFD5FB2B8}" type="sibTrans" cxnId="{05370CC3-0F87-4F18-BEA9-076CA33C52D5}">
      <dgm:prSet/>
      <dgm:spPr/>
      <dgm:t>
        <a:bodyPr/>
        <a:lstStyle/>
        <a:p>
          <a:endParaRPr lang="es-CO">
            <a:solidFill>
              <a:schemeClr val="tx1"/>
            </a:solidFill>
          </a:endParaRPr>
        </a:p>
      </dgm:t>
    </dgm:pt>
    <dgm:pt modelId="{98CADCA4-48BD-4AF9-92CE-DF2F6AFFCD31}" type="pres">
      <dgm:prSet presAssocID="{F7C9FDB9-50D8-4D42-95AC-43BCF4456B85}" presName="linear" presStyleCnt="0">
        <dgm:presLayoutVars>
          <dgm:dir/>
          <dgm:animLvl val="lvl"/>
          <dgm:resizeHandles val="exact"/>
        </dgm:presLayoutVars>
      </dgm:prSet>
      <dgm:spPr/>
      <dgm:t>
        <a:bodyPr/>
        <a:lstStyle/>
        <a:p>
          <a:endParaRPr lang="es-CO"/>
        </a:p>
      </dgm:t>
    </dgm:pt>
    <dgm:pt modelId="{05E6BDE5-82F2-4C3E-B2CC-6567667735B5}" type="pres">
      <dgm:prSet presAssocID="{28306817-BD53-44F3-B133-DE6170AA5FFB}" presName="parentLin" presStyleCnt="0"/>
      <dgm:spPr/>
      <dgm:t>
        <a:bodyPr/>
        <a:lstStyle/>
        <a:p>
          <a:endParaRPr lang="es-CO"/>
        </a:p>
      </dgm:t>
    </dgm:pt>
    <dgm:pt modelId="{288DD582-37B5-49F1-8641-806C1E8A4D64}" type="pres">
      <dgm:prSet presAssocID="{28306817-BD53-44F3-B133-DE6170AA5FFB}" presName="parentLeftMargin" presStyleLbl="node1" presStyleIdx="0" presStyleCnt="8"/>
      <dgm:spPr/>
      <dgm:t>
        <a:bodyPr/>
        <a:lstStyle/>
        <a:p>
          <a:endParaRPr lang="es-CO"/>
        </a:p>
      </dgm:t>
    </dgm:pt>
    <dgm:pt modelId="{ACEA00C5-6DEB-42BC-8C4F-20EBEECCE885}" type="pres">
      <dgm:prSet presAssocID="{28306817-BD53-44F3-B133-DE6170AA5FFB}" presName="parentText" presStyleLbl="node1" presStyleIdx="0" presStyleCnt="8">
        <dgm:presLayoutVars>
          <dgm:chMax val="0"/>
          <dgm:bulletEnabled val="1"/>
        </dgm:presLayoutVars>
      </dgm:prSet>
      <dgm:spPr/>
      <dgm:t>
        <a:bodyPr/>
        <a:lstStyle/>
        <a:p>
          <a:endParaRPr lang="es-CO"/>
        </a:p>
      </dgm:t>
    </dgm:pt>
    <dgm:pt modelId="{EFE4BD1A-96E9-4393-AC69-F58D9929388C}" type="pres">
      <dgm:prSet presAssocID="{28306817-BD53-44F3-B133-DE6170AA5FFB}" presName="negativeSpace" presStyleCnt="0"/>
      <dgm:spPr/>
      <dgm:t>
        <a:bodyPr/>
        <a:lstStyle/>
        <a:p>
          <a:endParaRPr lang="es-CO"/>
        </a:p>
      </dgm:t>
    </dgm:pt>
    <dgm:pt modelId="{CBC57074-39AE-4EDE-8A78-B36FA3D44841}" type="pres">
      <dgm:prSet presAssocID="{28306817-BD53-44F3-B133-DE6170AA5FFB}" presName="childText" presStyleLbl="conFgAcc1" presStyleIdx="0" presStyleCnt="8">
        <dgm:presLayoutVars>
          <dgm:bulletEnabled val="1"/>
        </dgm:presLayoutVars>
      </dgm:prSet>
      <dgm:spPr/>
      <dgm:t>
        <a:bodyPr/>
        <a:lstStyle/>
        <a:p>
          <a:endParaRPr lang="es-CO"/>
        </a:p>
      </dgm:t>
    </dgm:pt>
    <dgm:pt modelId="{55FFA82D-087C-4C6A-96BD-B391B8C505EC}" type="pres">
      <dgm:prSet presAssocID="{AEF03557-72B5-475E-84AE-6736CBC9CAE4}" presName="spaceBetweenRectangles" presStyleCnt="0"/>
      <dgm:spPr/>
      <dgm:t>
        <a:bodyPr/>
        <a:lstStyle/>
        <a:p>
          <a:endParaRPr lang="es-CO"/>
        </a:p>
      </dgm:t>
    </dgm:pt>
    <dgm:pt modelId="{549AF826-D82F-48A9-A01D-DBA387CF164C}" type="pres">
      <dgm:prSet presAssocID="{C30BC4FA-0DBE-4699-9C8B-2B6054C89234}" presName="parentLin" presStyleCnt="0"/>
      <dgm:spPr/>
      <dgm:t>
        <a:bodyPr/>
        <a:lstStyle/>
        <a:p>
          <a:endParaRPr lang="es-CO"/>
        </a:p>
      </dgm:t>
    </dgm:pt>
    <dgm:pt modelId="{9055A5B5-F364-4329-8CC8-FCF94F6CDDC5}" type="pres">
      <dgm:prSet presAssocID="{C30BC4FA-0DBE-4699-9C8B-2B6054C89234}" presName="parentLeftMargin" presStyleLbl="node1" presStyleIdx="0" presStyleCnt="8"/>
      <dgm:spPr/>
      <dgm:t>
        <a:bodyPr/>
        <a:lstStyle/>
        <a:p>
          <a:endParaRPr lang="es-CO"/>
        </a:p>
      </dgm:t>
    </dgm:pt>
    <dgm:pt modelId="{1988805F-85EE-4890-8235-154B042AB6BB}" type="pres">
      <dgm:prSet presAssocID="{C30BC4FA-0DBE-4699-9C8B-2B6054C89234}" presName="parentText" presStyleLbl="node1" presStyleIdx="1" presStyleCnt="8">
        <dgm:presLayoutVars>
          <dgm:chMax val="0"/>
          <dgm:bulletEnabled val="1"/>
        </dgm:presLayoutVars>
      </dgm:prSet>
      <dgm:spPr/>
      <dgm:t>
        <a:bodyPr/>
        <a:lstStyle/>
        <a:p>
          <a:endParaRPr lang="es-CO"/>
        </a:p>
      </dgm:t>
    </dgm:pt>
    <dgm:pt modelId="{B79C7E9F-A489-4E3E-98B5-49D61E94DFC1}" type="pres">
      <dgm:prSet presAssocID="{C30BC4FA-0DBE-4699-9C8B-2B6054C89234}" presName="negativeSpace" presStyleCnt="0"/>
      <dgm:spPr/>
      <dgm:t>
        <a:bodyPr/>
        <a:lstStyle/>
        <a:p>
          <a:endParaRPr lang="es-CO"/>
        </a:p>
      </dgm:t>
    </dgm:pt>
    <dgm:pt modelId="{AC6510B3-3E87-445B-BD5C-079C430E0E01}" type="pres">
      <dgm:prSet presAssocID="{C30BC4FA-0DBE-4699-9C8B-2B6054C89234}" presName="childText" presStyleLbl="conFgAcc1" presStyleIdx="1" presStyleCnt="8">
        <dgm:presLayoutVars>
          <dgm:bulletEnabled val="1"/>
        </dgm:presLayoutVars>
      </dgm:prSet>
      <dgm:spPr/>
      <dgm:t>
        <a:bodyPr/>
        <a:lstStyle/>
        <a:p>
          <a:endParaRPr lang="es-CO"/>
        </a:p>
      </dgm:t>
    </dgm:pt>
    <dgm:pt modelId="{D203E1B6-4BF7-4C18-98B7-4BF592E70CA4}" type="pres">
      <dgm:prSet presAssocID="{15A5C1C4-DEAB-4BCA-BCAB-62DE7C144514}" presName="spaceBetweenRectangles" presStyleCnt="0"/>
      <dgm:spPr/>
      <dgm:t>
        <a:bodyPr/>
        <a:lstStyle/>
        <a:p>
          <a:endParaRPr lang="es-CO"/>
        </a:p>
      </dgm:t>
    </dgm:pt>
    <dgm:pt modelId="{C885BAF6-C8C3-438E-9CCA-F69C8D917184}" type="pres">
      <dgm:prSet presAssocID="{534A8C1F-82C3-4C6F-AD0B-16BBA9985F88}" presName="parentLin" presStyleCnt="0"/>
      <dgm:spPr/>
      <dgm:t>
        <a:bodyPr/>
        <a:lstStyle/>
        <a:p>
          <a:endParaRPr lang="es-CO"/>
        </a:p>
      </dgm:t>
    </dgm:pt>
    <dgm:pt modelId="{F4570D98-988A-4812-BF47-068206896EED}" type="pres">
      <dgm:prSet presAssocID="{534A8C1F-82C3-4C6F-AD0B-16BBA9985F88}" presName="parentLeftMargin" presStyleLbl="node1" presStyleIdx="1" presStyleCnt="8"/>
      <dgm:spPr/>
      <dgm:t>
        <a:bodyPr/>
        <a:lstStyle/>
        <a:p>
          <a:endParaRPr lang="es-CO"/>
        </a:p>
      </dgm:t>
    </dgm:pt>
    <dgm:pt modelId="{B300C8E1-4420-40FC-9FB2-7300A68E4DA5}" type="pres">
      <dgm:prSet presAssocID="{534A8C1F-82C3-4C6F-AD0B-16BBA9985F88}" presName="parentText" presStyleLbl="node1" presStyleIdx="2" presStyleCnt="8">
        <dgm:presLayoutVars>
          <dgm:chMax val="0"/>
          <dgm:bulletEnabled val="1"/>
        </dgm:presLayoutVars>
      </dgm:prSet>
      <dgm:spPr/>
      <dgm:t>
        <a:bodyPr/>
        <a:lstStyle/>
        <a:p>
          <a:endParaRPr lang="es-CO"/>
        </a:p>
      </dgm:t>
    </dgm:pt>
    <dgm:pt modelId="{75FAA0F8-179F-4E55-A331-7A0C244C61EF}" type="pres">
      <dgm:prSet presAssocID="{534A8C1F-82C3-4C6F-AD0B-16BBA9985F88}" presName="negativeSpace" presStyleCnt="0"/>
      <dgm:spPr/>
      <dgm:t>
        <a:bodyPr/>
        <a:lstStyle/>
        <a:p>
          <a:endParaRPr lang="es-CO"/>
        </a:p>
      </dgm:t>
    </dgm:pt>
    <dgm:pt modelId="{CF552B4A-F33C-4904-90C6-21D634B0E2CC}" type="pres">
      <dgm:prSet presAssocID="{534A8C1F-82C3-4C6F-AD0B-16BBA9985F88}" presName="childText" presStyleLbl="conFgAcc1" presStyleIdx="2" presStyleCnt="8">
        <dgm:presLayoutVars>
          <dgm:bulletEnabled val="1"/>
        </dgm:presLayoutVars>
      </dgm:prSet>
      <dgm:spPr/>
      <dgm:t>
        <a:bodyPr/>
        <a:lstStyle/>
        <a:p>
          <a:endParaRPr lang="es-CO"/>
        </a:p>
      </dgm:t>
    </dgm:pt>
    <dgm:pt modelId="{2BF2CE6D-4574-4A28-B656-691A8AFF039C}" type="pres">
      <dgm:prSet presAssocID="{7F57F475-AF79-4A38-A2BE-FA3F6AC24351}" presName="spaceBetweenRectangles" presStyleCnt="0"/>
      <dgm:spPr/>
      <dgm:t>
        <a:bodyPr/>
        <a:lstStyle/>
        <a:p>
          <a:endParaRPr lang="es-CO"/>
        </a:p>
      </dgm:t>
    </dgm:pt>
    <dgm:pt modelId="{8351824B-4A2F-4A07-8E34-734EBC2D558B}" type="pres">
      <dgm:prSet presAssocID="{65E6374C-1992-40E3-96A3-B65B60459F29}" presName="parentLin" presStyleCnt="0"/>
      <dgm:spPr/>
      <dgm:t>
        <a:bodyPr/>
        <a:lstStyle/>
        <a:p>
          <a:endParaRPr lang="es-CO"/>
        </a:p>
      </dgm:t>
    </dgm:pt>
    <dgm:pt modelId="{D10BD16A-7C15-4512-B9B5-F7E0041D4954}" type="pres">
      <dgm:prSet presAssocID="{65E6374C-1992-40E3-96A3-B65B60459F29}" presName="parentLeftMargin" presStyleLbl="node1" presStyleIdx="2" presStyleCnt="8"/>
      <dgm:spPr/>
      <dgm:t>
        <a:bodyPr/>
        <a:lstStyle/>
        <a:p>
          <a:endParaRPr lang="es-CO"/>
        </a:p>
      </dgm:t>
    </dgm:pt>
    <dgm:pt modelId="{D0AF7EFC-DA5A-4028-A6CE-5056CF7C1D57}" type="pres">
      <dgm:prSet presAssocID="{65E6374C-1992-40E3-96A3-B65B60459F29}" presName="parentText" presStyleLbl="node1" presStyleIdx="3" presStyleCnt="8">
        <dgm:presLayoutVars>
          <dgm:chMax val="0"/>
          <dgm:bulletEnabled val="1"/>
        </dgm:presLayoutVars>
      </dgm:prSet>
      <dgm:spPr/>
      <dgm:t>
        <a:bodyPr/>
        <a:lstStyle/>
        <a:p>
          <a:endParaRPr lang="es-CO"/>
        </a:p>
      </dgm:t>
    </dgm:pt>
    <dgm:pt modelId="{C3EB2067-E6D7-4CB7-9797-2FFEAB4B2F1C}" type="pres">
      <dgm:prSet presAssocID="{65E6374C-1992-40E3-96A3-B65B60459F29}" presName="negativeSpace" presStyleCnt="0"/>
      <dgm:spPr/>
      <dgm:t>
        <a:bodyPr/>
        <a:lstStyle/>
        <a:p>
          <a:endParaRPr lang="es-CO"/>
        </a:p>
      </dgm:t>
    </dgm:pt>
    <dgm:pt modelId="{44474F03-512A-46FC-BA0C-FED21AF8FE93}" type="pres">
      <dgm:prSet presAssocID="{65E6374C-1992-40E3-96A3-B65B60459F29}" presName="childText" presStyleLbl="conFgAcc1" presStyleIdx="3" presStyleCnt="8">
        <dgm:presLayoutVars>
          <dgm:bulletEnabled val="1"/>
        </dgm:presLayoutVars>
      </dgm:prSet>
      <dgm:spPr/>
      <dgm:t>
        <a:bodyPr/>
        <a:lstStyle/>
        <a:p>
          <a:endParaRPr lang="es-CO"/>
        </a:p>
      </dgm:t>
    </dgm:pt>
    <dgm:pt modelId="{F2921DFC-6E98-43DF-9FB6-147B20BF3CC6}" type="pres">
      <dgm:prSet presAssocID="{E51BB1B2-ACA4-471A-8AE1-EFAE91C5FC9B}" presName="spaceBetweenRectangles" presStyleCnt="0"/>
      <dgm:spPr/>
      <dgm:t>
        <a:bodyPr/>
        <a:lstStyle/>
        <a:p>
          <a:endParaRPr lang="es-CO"/>
        </a:p>
      </dgm:t>
    </dgm:pt>
    <dgm:pt modelId="{BAC31D4F-C993-49A5-BE19-3CB9B8553826}" type="pres">
      <dgm:prSet presAssocID="{9C8EF76B-5BC0-4AB3-974F-BA845E827A41}" presName="parentLin" presStyleCnt="0"/>
      <dgm:spPr/>
      <dgm:t>
        <a:bodyPr/>
        <a:lstStyle/>
        <a:p>
          <a:endParaRPr lang="es-CO"/>
        </a:p>
      </dgm:t>
    </dgm:pt>
    <dgm:pt modelId="{7505106A-7300-4C8D-A621-C0392559F622}" type="pres">
      <dgm:prSet presAssocID="{9C8EF76B-5BC0-4AB3-974F-BA845E827A41}" presName="parentLeftMargin" presStyleLbl="node1" presStyleIdx="3" presStyleCnt="8"/>
      <dgm:spPr/>
      <dgm:t>
        <a:bodyPr/>
        <a:lstStyle/>
        <a:p>
          <a:endParaRPr lang="es-CO"/>
        </a:p>
      </dgm:t>
    </dgm:pt>
    <dgm:pt modelId="{59DC6B69-815A-43B2-9AC2-2F96242FD9DE}" type="pres">
      <dgm:prSet presAssocID="{9C8EF76B-5BC0-4AB3-974F-BA845E827A41}" presName="parentText" presStyleLbl="node1" presStyleIdx="4" presStyleCnt="8" custScaleY="128009">
        <dgm:presLayoutVars>
          <dgm:chMax val="0"/>
          <dgm:bulletEnabled val="1"/>
        </dgm:presLayoutVars>
      </dgm:prSet>
      <dgm:spPr/>
      <dgm:t>
        <a:bodyPr/>
        <a:lstStyle/>
        <a:p>
          <a:endParaRPr lang="es-CO"/>
        </a:p>
      </dgm:t>
    </dgm:pt>
    <dgm:pt modelId="{DA2EDE19-899D-43EA-A094-8B92DBFDB364}" type="pres">
      <dgm:prSet presAssocID="{9C8EF76B-5BC0-4AB3-974F-BA845E827A41}" presName="negativeSpace" presStyleCnt="0"/>
      <dgm:spPr/>
      <dgm:t>
        <a:bodyPr/>
        <a:lstStyle/>
        <a:p>
          <a:endParaRPr lang="es-CO"/>
        </a:p>
      </dgm:t>
    </dgm:pt>
    <dgm:pt modelId="{FCDB20FC-529A-4182-8312-9119816426F8}" type="pres">
      <dgm:prSet presAssocID="{9C8EF76B-5BC0-4AB3-974F-BA845E827A41}" presName="childText" presStyleLbl="conFgAcc1" presStyleIdx="4" presStyleCnt="8">
        <dgm:presLayoutVars>
          <dgm:bulletEnabled val="1"/>
        </dgm:presLayoutVars>
      </dgm:prSet>
      <dgm:spPr/>
      <dgm:t>
        <a:bodyPr/>
        <a:lstStyle/>
        <a:p>
          <a:endParaRPr lang="es-CO"/>
        </a:p>
      </dgm:t>
    </dgm:pt>
    <dgm:pt modelId="{E0D7B43C-E6E7-4ED2-A9FA-C60D3E6B5783}" type="pres">
      <dgm:prSet presAssocID="{3D786960-919D-4E93-A39C-22B62FD348D6}" presName="spaceBetweenRectangles" presStyleCnt="0"/>
      <dgm:spPr/>
      <dgm:t>
        <a:bodyPr/>
        <a:lstStyle/>
        <a:p>
          <a:endParaRPr lang="es-CO"/>
        </a:p>
      </dgm:t>
    </dgm:pt>
    <dgm:pt modelId="{641F7EA0-E24F-4DE3-84F1-1A69316157E0}" type="pres">
      <dgm:prSet presAssocID="{0A62214F-35DF-4AE2-9102-D87996C002D9}" presName="parentLin" presStyleCnt="0"/>
      <dgm:spPr/>
      <dgm:t>
        <a:bodyPr/>
        <a:lstStyle/>
        <a:p>
          <a:endParaRPr lang="es-CO"/>
        </a:p>
      </dgm:t>
    </dgm:pt>
    <dgm:pt modelId="{64C85EB6-8624-4525-AE63-65F1AEE07761}" type="pres">
      <dgm:prSet presAssocID="{0A62214F-35DF-4AE2-9102-D87996C002D9}" presName="parentLeftMargin" presStyleLbl="node1" presStyleIdx="4" presStyleCnt="8"/>
      <dgm:spPr/>
      <dgm:t>
        <a:bodyPr/>
        <a:lstStyle/>
        <a:p>
          <a:endParaRPr lang="es-CO"/>
        </a:p>
      </dgm:t>
    </dgm:pt>
    <dgm:pt modelId="{CE42AFB7-905E-4EA5-93FC-122D5D8B55EC}" type="pres">
      <dgm:prSet presAssocID="{0A62214F-35DF-4AE2-9102-D87996C002D9}" presName="parentText" presStyleLbl="node1" presStyleIdx="5" presStyleCnt="8">
        <dgm:presLayoutVars>
          <dgm:chMax val="0"/>
          <dgm:bulletEnabled val="1"/>
        </dgm:presLayoutVars>
      </dgm:prSet>
      <dgm:spPr/>
      <dgm:t>
        <a:bodyPr/>
        <a:lstStyle/>
        <a:p>
          <a:endParaRPr lang="es-CO"/>
        </a:p>
      </dgm:t>
    </dgm:pt>
    <dgm:pt modelId="{2DD3259C-82DF-4E28-8400-106C84F27F9F}" type="pres">
      <dgm:prSet presAssocID="{0A62214F-35DF-4AE2-9102-D87996C002D9}" presName="negativeSpace" presStyleCnt="0"/>
      <dgm:spPr/>
      <dgm:t>
        <a:bodyPr/>
        <a:lstStyle/>
        <a:p>
          <a:endParaRPr lang="es-CO"/>
        </a:p>
      </dgm:t>
    </dgm:pt>
    <dgm:pt modelId="{B31097CE-5056-4F49-A088-A2901E2D7925}" type="pres">
      <dgm:prSet presAssocID="{0A62214F-35DF-4AE2-9102-D87996C002D9}" presName="childText" presStyleLbl="conFgAcc1" presStyleIdx="5" presStyleCnt="8">
        <dgm:presLayoutVars>
          <dgm:bulletEnabled val="1"/>
        </dgm:presLayoutVars>
      </dgm:prSet>
      <dgm:spPr/>
      <dgm:t>
        <a:bodyPr/>
        <a:lstStyle/>
        <a:p>
          <a:endParaRPr lang="es-CO"/>
        </a:p>
      </dgm:t>
    </dgm:pt>
    <dgm:pt modelId="{93A36BF1-8A73-4916-8360-E1D28538F74F}" type="pres">
      <dgm:prSet presAssocID="{00ABB96A-0E27-424D-9AE6-5DC63CD1B5A2}" presName="spaceBetweenRectangles" presStyleCnt="0"/>
      <dgm:spPr/>
      <dgm:t>
        <a:bodyPr/>
        <a:lstStyle/>
        <a:p>
          <a:endParaRPr lang="es-CO"/>
        </a:p>
      </dgm:t>
    </dgm:pt>
    <dgm:pt modelId="{6D7F099B-2690-488E-AC8E-8082FE05E4A5}" type="pres">
      <dgm:prSet presAssocID="{F85DEC5F-FA6B-41B7-ABBB-7903819DC53F}" presName="parentLin" presStyleCnt="0"/>
      <dgm:spPr/>
      <dgm:t>
        <a:bodyPr/>
        <a:lstStyle/>
        <a:p>
          <a:endParaRPr lang="es-CO"/>
        </a:p>
      </dgm:t>
    </dgm:pt>
    <dgm:pt modelId="{A37F28D4-D9C4-44F3-BF92-2D537E64E35C}" type="pres">
      <dgm:prSet presAssocID="{F85DEC5F-FA6B-41B7-ABBB-7903819DC53F}" presName="parentLeftMargin" presStyleLbl="node1" presStyleIdx="5" presStyleCnt="8"/>
      <dgm:spPr/>
      <dgm:t>
        <a:bodyPr/>
        <a:lstStyle/>
        <a:p>
          <a:endParaRPr lang="es-CO"/>
        </a:p>
      </dgm:t>
    </dgm:pt>
    <dgm:pt modelId="{97272ADF-11ED-480B-AEDF-D2D14829FD12}" type="pres">
      <dgm:prSet presAssocID="{F85DEC5F-FA6B-41B7-ABBB-7903819DC53F}" presName="parentText" presStyleLbl="node1" presStyleIdx="6" presStyleCnt="8">
        <dgm:presLayoutVars>
          <dgm:chMax val="0"/>
          <dgm:bulletEnabled val="1"/>
        </dgm:presLayoutVars>
      </dgm:prSet>
      <dgm:spPr/>
      <dgm:t>
        <a:bodyPr/>
        <a:lstStyle/>
        <a:p>
          <a:endParaRPr lang="es-CO"/>
        </a:p>
      </dgm:t>
    </dgm:pt>
    <dgm:pt modelId="{54E780E8-BEA5-484C-997C-3A1CDB48B532}" type="pres">
      <dgm:prSet presAssocID="{F85DEC5F-FA6B-41B7-ABBB-7903819DC53F}" presName="negativeSpace" presStyleCnt="0"/>
      <dgm:spPr/>
      <dgm:t>
        <a:bodyPr/>
        <a:lstStyle/>
        <a:p>
          <a:endParaRPr lang="es-CO"/>
        </a:p>
      </dgm:t>
    </dgm:pt>
    <dgm:pt modelId="{DF0CEF2D-4884-4425-9568-2ED5C0ED940D}" type="pres">
      <dgm:prSet presAssocID="{F85DEC5F-FA6B-41B7-ABBB-7903819DC53F}" presName="childText" presStyleLbl="conFgAcc1" presStyleIdx="6" presStyleCnt="8">
        <dgm:presLayoutVars>
          <dgm:bulletEnabled val="1"/>
        </dgm:presLayoutVars>
      </dgm:prSet>
      <dgm:spPr/>
      <dgm:t>
        <a:bodyPr/>
        <a:lstStyle/>
        <a:p>
          <a:endParaRPr lang="es-CO"/>
        </a:p>
      </dgm:t>
    </dgm:pt>
    <dgm:pt modelId="{B69ECC82-CB28-42DB-B182-408485ECFE43}" type="pres">
      <dgm:prSet presAssocID="{EC7538AB-38DF-4777-AC30-1F9E14ED189D}" presName="spaceBetweenRectangles" presStyleCnt="0"/>
      <dgm:spPr/>
      <dgm:t>
        <a:bodyPr/>
        <a:lstStyle/>
        <a:p>
          <a:endParaRPr lang="es-CO"/>
        </a:p>
      </dgm:t>
    </dgm:pt>
    <dgm:pt modelId="{B2AE1A5B-3D6C-4349-AE5C-4403E0F1BF93}" type="pres">
      <dgm:prSet presAssocID="{BE9CE411-F3A4-42CB-93BC-5A7882B18AE2}" presName="parentLin" presStyleCnt="0"/>
      <dgm:spPr/>
      <dgm:t>
        <a:bodyPr/>
        <a:lstStyle/>
        <a:p>
          <a:endParaRPr lang="es-CO"/>
        </a:p>
      </dgm:t>
    </dgm:pt>
    <dgm:pt modelId="{460241E7-8891-4D41-A917-695CAAF03B7F}" type="pres">
      <dgm:prSet presAssocID="{BE9CE411-F3A4-42CB-93BC-5A7882B18AE2}" presName="parentLeftMargin" presStyleLbl="node1" presStyleIdx="6" presStyleCnt="8"/>
      <dgm:spPr/>
      <dgm:t>
        <a:bodyPr/>
        <a:lstStyle/>
        <a:p>
          <a:endParaRPr lang="es-CO"/>
        </a:p>
      </dgm:t>
    </dgm:pt>
    <dgm:pt modelId="{588A0094-DFF8-4DBE-AE6B-6954DB635433}" type="pres">
      <dgm:prSet presAssocID="{BE9CE411-F3A4-42CB-93BC-5A7882B18AE2}" presName="parentText" presStyleLbl="node1" presStyleIdx="7" presStyleCnt="8">
        <dgm:presLayoutVars>
          <dgm:chMax val="0"/>
          <dgm:bulletEnabled val="1"/>
        </dgm:presLayoutVars>
      </dgm:prSet>
      <dgm:spPr/>
      <dgm:t>
        <a:bodyPr/>
        <a:lstStyle/>
        <a:p>
          <a:endParaRPr lang="es-CO"/>
        </a:p>
      </dgm:t>
    </dgm:pt>
    <dgm:pt modelId="{FC596575-9A60-4AB8-91A6-DFBADF645665}" type="pres">
      <dgm:prSet presAssocID="{BE9CE411-F3A4-42CB-93BC-5A7882B18AE2}" presName="negativeSpace" presStyleCnt="0"/>
      <dgm:spPr/>
      <dgm:t>
        <a:bodyPr/>
        <a:lstStyle/>
        <a:p>
          <a:endParaRPr lang="es-CO"/>
        </a:p>
      </dgm:t>
    </dgm:pt>
    <dgm:pt modelId="{32063470-F3BF-4AE0-B7D8-AC5FF4F0DAAA}" type="pres">
      <dgm:prSet presAssocID="{BE9CE411-F3A4-42CB-93BC-5A7882B18AE2}" presName="childText" presStyleLbl="conFgAcc1" presStyleIdx="7" presStyleCnt="8">
        <dgm:presLayoutVars>
          <dgm:bulletEnabled val="1"/>
        </dgm:presLayoutVars>
      </dgm:prSet>
      <dgm:spPr/>
      <dgm:t>
        <a:bodyPr/>
        <a:lstStyle/>
        <a:p>
          <a:endParaRPr lang="es-CO"/>
        </a:p>
      </dgm:t>
    </dgm:pt>
  </dgm:ptLst>
  <dgm:cxnLst>
    <dgm:cxn modelId="{C0E412DF-D93D-4B7D-BE4C-0FC26C5F4886}" srcId="{F7C9FDB9-50D8-4D42-95AC-43BCF4456B85}" destId="{C30BC4FA-0DBE-4699-9C8B-2B6054C89234}" srcOrd="1" destOrd="0" parTransId="{33A954A5-D958-4FFE-B3D1-2FB39CF54760}" sibTransId="{15A5C1C4-DEAB-4BCA-BCAB-62DE7C144514}"/>
    <dgm:cxn modelId="{F0FD8669-493F-4725-B6B2-6E1CF17E5B9D}" srcId="{F7C9FDB9-50D8-4D42-95AC-43BCF4456B85}" destId="{65E6374C-1992-40E3-96A3-B65B60459F29}" srcOrd="3" destOrd="0" parTransId="{7E1C1C20-CE47-4282-9966-CE7ED8420660}" sibTransId="{E51BB1B2-ACA4-471A-8AE1-EFAE91C5FC9B}"/>
    <dgm:cxn modelId="{01900C21-5AB6-48A5-BD88-3E28FFD9EF02}" type="presOf" srcId="{9C8EF76B-5BC0-4AB3-974F-BA845E827A41}" destId="{7505106A-7300-4C8D-A621-C0392559F622}" srcOrd="0" destOrd="0" presId="urn:microsoft.com/office/officeart/2005/8/layout/list1"/>
    <dgm:cxn modelId="{AB28E3A5-482C-4B10-81F3-040BFB343202}" type="presOf" srcId="{BE9CE411-F3A4-42CB-93BC-5A7882B18AE2}" destId="{588A0094-DFF8-4DBE-AE6B-6954DB635433}" srcOrd="1" destOrd="0" presId="urn:microsoft.com/office/officeart/2005/8/layout/list1"/>
    <dgm:cxn modelId="{5DC91DAE-AA2A-4BE6-BD69-1537984063C0}" type="presOf" srcId="{F7C9FDB9-50D8-4D42-95AC-43BCF4456B85}" destId="{98CADCA4-48BD-4AF9-92CE-DF2F6AFFCD31}" srcOrd="0" destOrd="0" presId="urn:microsoft.com/office/officeart/2005/8/layout/list1"/>
    <dgm:cxn modelId="{B2292A66-D314-4EF7-B7AC-C57EF51A9145}" type="presOf" srcId="{28306817-BD53-44F3-B133-DE6170AA5FFB}" destId="{288DD582-37B5-49F1-8641-806C1E8A4D64}" srcOrd="0" destOrd="0" presId="urn:microsoft.com/office/officeart/2005/8/layout/list1"/>
    <dgm:cxn modelId="{30BBAE6C-9B57-4FDE-BFDE-A6499149F2DC}" type="presOf" srcId="{0A62214F-35DF-4AE2-9102-D87996C002D9}" destId="{CE42AFB7-905E-4EA5-93FC-122D5D8B55EC}" srcOrd="1" destOrd="0" presId="urn:microsoft.com/office/officeart/2005/8/layout/list1"/>
    <dgm:cxn modelId="{CFD898B7-6B3B-405D-A0D1-9EE30C794D22}" type="presOf" srcId="{F85DEC5F-FA6B-41B7-ABBB-7903819DC53F}" destId="{A37F28D4-D9C4-44F3-BF92-2D537E64E35C}" srcOrd="0" destOrd="0" presId="urn:microsoft.com/office/officeart/2005/8/layout/list1"/>
    <dgm:cxn modelId="{A19FA12A-C291-41F0-AC4B-95922472FD28}" type="presOf" srcId="{534A8C1F-82C3-4C6F-AD0B-16BBA9985F88}" destId="{F4570D98-988A-4812-BF47-068206896EED}" srcOrd="0" destOrd="0" presId="urn:microsoft.com/office/officeart/2005/8/layout/list1"/>
    <dgm:cxn modelId="{7BD685B2-A4DA-4EDA-93F6-A212076F4B43}" srcId="{F7C9FDB9-50D8-4D42-95AC-43BCF4456B85}" destId="{0A62214F-35DF-4AE2-9102-D87996C002D9}" srcOrd="5" destOrd="0" parTransId="{597808EF-D556-4528-B2F6-1B0CE7F3DB24}" sibTransId="{00ABB96A-0E27-424D-9AE6-5DC63CD1B5A2}"/>
    <dgm:cxn modelId="{3629A8AB-15B3-4CE2-BDBF-5147D4FA5E80}" srcId="{F7C9FDB9-50D8-4D42-95AC-43BCF4456B85}" destId="{F85DEC5F-FA6B-41B7-ABBB-7903819DC53F}" srcOrd="6" destOrd="0" parTransId="{ABB8166A-9525-4767-80E3-7D7BA04AC5A2}" sibTransId="{EC7538AB-38DF-4777-AC30-1F9E14ED189D}"/>
    <dgm:cxn modelId="{C89D19BC-81F7-410B-B419-50ADAB2E7F94}" srcId="{F7C9FDB9-50D8-4D42-95AC-43BCF4456B85}" destId="{9C8EF76B-5BC0-4AB3-974F-BA845E827A41}" srcOrd="4" destOrd="0" parTransId="{304FD601-0107-42C4-8DBC-DDA8D0AD2275}" sibTransId="{3D786960-919D-4E93-A39C-22B62FD348D6}"/>
    <dgm:cxn modelId="{F5533316-B6E4-4051-A54E-BC06651E2752}" srcId="{F7C9FDB9-50D8-4D42-95AC-43BCF4456B85}" destId="{28306817-BD53-44F3-B133-DE6170AA5FFB}" srcOrd="0" destOrd="0" parTransId="{6313020B-C7A0-4D56-895B-9CD4B15E6269}" sibTransId="{AEF03557-72B5-475E-84AE-6736CBC9CAE4}"/>
    <dgm:cxn modelId="{C1C0F51B-6EE9-4268-BE5D-BA713BD74C08}" type="presOf" srcId="{65E6374C-1992-40E3-96A3-B65B60459F29}" destId="{D10BD16A-7C15-4512-B9B5-F7E0041D4954}" srcOrd="0" destOrd="0" presId="urn:microsoft.com/office/officeart/2005/8/layout/list1"/>
    <dgm:cxn modelId="{42C6BCFE-4F64-4E34-A5FC-792AFACE3C78}" type="presOf" srcId="{9C8EF76B-5BC0-4AB3-974F-BA845E827A41}" destId="{59DC6B69-815A-43B2-9AC2-2F96242FD9DE}" srcOrd="1" destOrd="0" presId="urn:microsoft.com/office/officeart/2005/8/layout/list1"/>
    <dgm:cxn modelId="{A4B4A2AD-D5C8-44B9-88F1-E158EB7D05D0}" type="presOf" srcId="{F85DEC5F-FA6B-41B7-ABBB-7903819DC53F}" destId="{97272ADF-11ED-480B-AEDF-D2D14829FD12}" srcOrd="1" destOrd="0" presId="urn:microsoft.com/office/officeart/2005/8/layout/list1"/>
    <dgm:cxn modelId="{CA829986-F294-4A80-8923-329F883ED09E}" srcId="{F7C9FDB9-50D8-4D42-95AC-43BCF4456B85}" destId="{534A8C1F-82C3-4C6F-AD0B-16BBA9985F88}" srcOrd="2" destOrd="0" parTransId="{3A5CB870-0794-422E-AF71-D33EADE85514}" sibTransId="{7F57F475-AF79-4A38-A2BE-FA3F6AC24351}"/>
    <dgm:cxn modelId="{4D3A8D74-0DA8-49DF-B07A-C290993A4E4D}" type="presOf" srcId="{C30BC4FA-0DBE-4699-9C8B-2B6054C89234}" destId="{1988805F-85EE-4890-8235-154B042AB6BB}" srcOrd="1" destOrd="0" presId="urn:microsoft.com/office/officeart/2005/8/layout/list1"/>
    <dgm:cxn modelId="{15AEA134-4D59-4A65-AC79-AB94ACDC2555}" type="presOf" srcId="{65E6374C-1992-40E3-96A3-B65B60459F29}" destId="{D0AF7EFC-DA5A-4028-A6CE-5056CF7C1D57}" srcOrd="1" destOrd="0" presId="urn:microsoft.com/office/officeart/2005/8/layout/list1"/>
    <dgm:cxn modelId="{0CEA0AFE-929F-4B58-8014-3807069C96C9}" type="presOf" srcId="{0A62214F-35DF-4AE2-9102-D87996C002D9}" destId="{64C85EB6-8624-4525-AE63-65F1AEE07761}" srcOrd="0" destOrd="0" presId="urn:microsoft.com/office/officeart/2005/8/layout/list1"/>
    <dgm:cxn modelId="{05370CC3-0F87-4F18-BEA9-076CA33C52D5}" srcId="{F7C9FDB9-50D8-4D42-95AC-43BCF4456B85}" destId="{BE9CE411-F3A4-42CB-93BC-5A7882B18AE2}" srcOrd="7" destOrd="0" parTransId="{3AD3D549-6F56-4D01-9301-A6A67E5173AB}" sibTransId="{007BB4AB-4C3B-4592-B20D-1CEEFD5FB2B8}"/>
    <dgm:cxn modelId="{D7FD18F0-F8EE-438E-92B0-30D7506EC214}" type="presOf" srcId="{28306817-BD53-44F3-B133-DE6170AA5FFB}" destId="{ACEA00C5-6DEB-42BC-8C4F-20EBEECCE885}" srcOrd="1" destOrd="0" presId="urn:microsoft.com/office/officeart/2005/8/layout/list1"/>
    <dgm:cxn modelId="{29E7C9AF-31B2-44A8-929D-5B083106715B}" type="presOf" srcId="{534A8C1F-82C3-4C6F-AD0B-16BBA9985F88}" destId="{B300C8E1-4420-40FC-9FB2-7300A68E4DA5}" srcOrd="1" destOrd="0" presId="urn:microsoft.com/office/officeart/2005/8/layout/list1"/>
    <dgm:cxn modelId="{CF9B0EE8-2FA1-41C4-BC2B-B5AFE1B0E112}" type="presOf" srcId="{C30BC4FA-0DBE-4699-9C8B-2B6054C89234}" destId="{9055A5B5-F364-4329-8CC8-FCF94F6CDDC5}" srcOrd="0" destOrd="0" presId="urn:microsoft.com/office/officeart/2005/8/layout/list1"/>
    <dgm:cxn modelId="{A3ADB678-6F2F-47E5-BEE5-8CF3548368C7}" type="presOf" srcId="{BE9CE411-F3A4-42CB-93BC-5A7882B18AE2}" destId="{460241E7-8891-4D41-A917-695CAAF03B7F}" srcOrd="0" destOrd="0" presId="urn:microsoft.com/office/officeart/2005/8/layout/list1"/>
    <dgm:cxn modelId="{757D98BC-EBD0-411C-A465-C28348EC000B}" type="presParOf" srcId="{98CADCA4-48BD-4AF9-92CE-DF2F6AFFCD31}" destId="{05E6BDE5-82F2-4C3E-B2CC-6567667735B5}" srcOrd="0" destOrd="0" presId="urn:microsoft.com/office/officeart/2005/8/layout/list1"/>
    <dgm:cxn modelId="{1F494C68-129A-42E9-9CFC-A6ED26319C30}" type="presParOf" srcId="{05E6BDE5-82F2-4C3E-B2CC-6567667735B5}" destId="{288DD582-37B5-49F1-8641-806C1E8A4D64}" srcOrd="0" destOrd="0" presId="urn:microsoft.com/office/officeart/2005/8/layout/list1"/>
    <dgm:cxn modelId="{FAD85E45-3AE4-4185-BA0A-D25F4EEA333B}" type="presParOf" srcId="{05E6BDE5-82F2-4C3E-B2CC-6567667735B5}" destId="{ACEA00C5-6DEB-42BC-8C4F-20EBEECCE885}" srcOrd="1" destOrd="0" presId="urn:microsoft.com/office/officeart/2005/8/layout/list1"/>
    <dgm:cxn modelId="{718ABA38-872B-4DB7-9B54-59127BCDEA34}" type="presParOf" srcId="{98CADCA4-48BD-4AF9-92CE-DF2F6AFFCD31}" destId="{EFE4BD1A-96E9-4393-AC69-F58D9929388C}" srcOrd="1" destOrd="0" presId="urn:microsoft.com/office/officeart/2005/8/layout/list1"/>
    <dgm:cxn modelId="{3F2233B9-30C4-44E8-A3FB-7D6ABF29BF6A}" type="presParOf" srcId="{98CADCA4-48BD-4AF9-92CE-DF2F6AFFCD31}" destId="{CBC57074-39AE-4EDE-8A78-B36FA3D44841}" srcOrd="2" destOrd="0" presId="urn:microsoft.com/office/officeart/2005/8/layout/list1"/>
    <dgm:cxn modelId="{CCD528C9-9CA1-403C-8B17-FEE3349EC71F}" type="presParOf" srcId="{98CADCA4-48BD-4AF9-92CE-DF2F6AFFCD31}" destId="{55FFA82D-087C-4C6A-96BD-B391B8C505EC}" srcOrd="3" destOrd="0" presId="urn:microsoft.com/office/officeart/2005/8/layout/list1"/>
    <dgm:cxn modelId="{06FA8392-B07D-4313-B02F-3EE5CBD94CDE}" type="presParOf" srcId="{98CADCA4-48BD-4AF9-92CE-DF2F6AFFCD31}" destId="{549AF826-D82F-48A9-A01D-DBA387CF164C}" srcOrd="4" destOrd="0" presId="urn:microsoft.com/office/officeart/2005/8/layout/list1"/>
    <dgm:cxn modelId="{8BD0CBDC-ED37-4073-A718-33098955BBE0}" type="presParOf" srcId="{549AF826-D82F-48A9-A01D-DBA387CF164C}" destId="{9055A5B5-F364-4329-8CC8-FCF94F6CDDC5}" srcOrd="0" destOrd="0" presId="urn:microsoft.com/office/officeart/2005/8/layout/list1"/>
    <dgm:cxn modelId="{EC1F5264-D435-4D2A-B70F-2938CD2141C9}" type="presParOf" srcId="{549AF826-D82F-48A9-A01D-DBA387CF164C}" destId="{1988805F-85EE-4890-8235-154B042AB6BB}" srcOrd="1" destOrd="0" presId="urn:microsoft.com/office/officeart/2005/8/layout/list1"/>
    <dgm:cxn modelId="{A5519320-258F-44AF-944E-E0CF812037FD}" type="presParOf" srcId="{98CADCA4-48BD-4AF9-92CE-DF2F6AFFCD31}" destId="{B79C7E9F-A489-4E3E-98B5-49D61E94DFC1}" srcOrd="5" destOrd="0" presId="urn:microsoft.com/office/officeart/2005/8/layout/list1"/>
    <dgm:cxn modelId="{519585AC-A099-43E1-AA3D-B252149BA2D8}" type="presParOf" srcId="{98CADCA4-48BD-4AF9-92CE-DF2F6AFFCD31}" destId="{AC6510B3-3E87-445B-BD5C-079C430E0E01}" srcOrd="6" destOrd="0" presId="urn:microsoft.com/office/officeart/2005/8/layout/list1"/>
    <dgm:cxn modelId="{029AE1D9-2985-40C7-80A2-ABE10BFD7A49}" type="presParOf" srcId="{98CADCA4-48BD-4AF9-92CE-DF2F6AFFCD31}" destId="{D203E1B6-4BF7-4C18-98B7-4BF592E70CA4}" srcOrd="7" destOrd="0" presId="urn:microsoft.com/office/officeart/2005/8/layout/list1"/>
    <dgm:cxn modelId="{23978A29-8280-42DD-AFF6-FF2A55FCB18B}" type="presParOf" srcId="{98CADCA4-48BD-4AF9-92CE-DF2F6AFFCD31}" destId="{C885BAF6-C8C3-438E-9CCA-F69C8D917184}" srcOrd="8" destOrd="0" presId="urn:microsoft.com/office/officeart/2005/8/layout/list1"/>
    <dgm:cxn modelId="{0C471311-FCD9-424A-81F6-69F5ABCCA244}" type="presParOf" srcId="{C885BAF6-C8C3-438E-9CCA-F69C8D917184}" destId="{F4570D98-988A-4812-BF47-068206896EED}" srcOrd="0" destOrd="0" presId="urn:microsoft.com/office/officeart/2005/8/layout/list1"/>
    <dgm:cxn modelId="{BB4B0564-B76F-46BD-ADEA-0F45668AAE09}" type="presParOf" srcId="{C885BAF6-C8C3-438E-9CCA-F69C8D917184}" destId="{B300C8E1-4420-40FC-9FB2-7300A68E4DA5}" srcOrd="1" destOrd="0" presId="urn:microsoft.com/office/officeart/2005/8/layout/list1"/>
    <dgm:cxn modelId="{BA9D6BE3-2CD9-4B51-8EEC-F42FAFE830C9}" type="presParOf" srcId="{98CADCA4-48BD-4AF9-92CE-DF2F6AFFCD31}" destId="{75FAA0F8-179F-4E55-A331-7A0C244C61EF}" srcOrd="9" destOrd="0" presId="urn:microsoft.com/office/officeart/2005/8/layout/list1"/>
    <dgm:cxn modelId="{96DFAFB4-599F-4C4B-B480-F62DF0A237BF}" type="presParOf" srcId="{98CADCA4-48BD-4AF9-92CE-DF2F6AFFCD31}" destId="{CF552B4A-F33C-4904-90C6-21D634B0E2CC}" srcOrd="10" destOrd="0" presId="urn:microsoft.com/office/officeart/2005/8/layout/list1"/>
    <dgm:cxn modelId="{5F57444C-B442-4D28-98B5-8DD8D7501B93}" type="presParOf" srcId="{98CADCA4-48BD-4AF9-92CE-DF2F6AFFCD31}" destId="{2BF2CE6D-4574-4A28-B656-691A8AFF039C}" srcOrd="11" destOrd="0" presId="urn:microsoft.com/office/officeart/2005/8/layout/list1"/>
    <dgm:cxn modelId="{BF80696F-FC51-48F0-B2EB-3B5D80B3520F}" type="presParOf" srcId="{98CADCA4-48BD-4AF9-92CE-DF2F6AFFCD31}" destId="{8351824B-4A2F-4A07-8E34-734EBC2D558B}" srcOrd="12" destOrd="0" presId="urn:microsoft.com/office/officeart/2005/8/layout/list1"/>
    <dgm:cxn modelId="{ABE1E3C3-FCD5-4C50-8C77-34E8391C58D5}" type="presParOf" srcId="{8351824B-4A2F-4A07-8E34-734EBC2D558B}" destId="{D10BD16A-7C15-4512-B9B5-F7E0041D4954}" srcOrd="0" destOrd="0" presId="urn:microsoft.com/office/officeart/2005/8/layout/list1"/>
    <dgm:cxn modelId="{150C6C55-BD04-49B6-83D3-81465FB4F9E7}" type="presParOf" srcId="{8351824B-4A2F-4A07-8E34-734EBC2D558B}" destId="{D0AF7EFC-DA5A-4028-A6CE-5056CF7C1D57}" srcOrd="1" destOrd="0" presId="urn:microsoft.com/office/officeart/2005/8/layout/list1"/>
    <dgm:cxn modelId="{D8D51818-97EC-4E6E-9910-EAAE7CAEB734}" type="presParOf" srcId="{98CADCA4-48BD-4AF9-92CE-DF2F6AFFCD31}" destId="{C3EB2067-E6D7-4CB7-9797-2FFEAB4B2F1C}" srcOrd="13" destOrd="0" presId="urn:microsoft.com/office/officeart/2005/8/layout/list1"/>
    <dgm:cxn modelId="{C2D614D5-A12A-4EED-825A-08F111C6BB0F}" type="presParOf" srcId="{98CADCA4-48BD-4AF9-92CE-DF2F6AFFCD31}" destId="{44474F03-512A-46FC-BA0C-FED21AF8FE93}" srcOrd="14" destOrd="0" presId="urn:microsoft.com/office/officeart/2005/8/layout/list1"/>
    <dgm:cxn modelId="{48F287EA-DDF6-4C2F-B649-99FB0BEBA713}" type="presParOf" srcId="{98CADCA4-48BD-4AF9-92CE-DF2F6AFFCD31}" destId="{F2921DFC-6E98-43DF-9FB6-147B20BF3CC6}" srcOrd="15" destOrd="0" presId="urn:microsoft.com/office/officeart/2005/8/layout/list1"/>
    <dgm:cxn modelId="{8AB41BDA-3310-4579-A9E0-CD7EEAA6AB64}" type="presParOf" srcId="{98CADCA4-48BD-4AF9-92CE-DF2F6AFFCD31}" destId="{BAC31D4F-C993-49A5-BE19-3CB9B8553826}" srcOrd="16" destOrd="0" presId="urn:microsoft.com/office/officeart/2005/8/layout/list1"/>
    <dgm:cxn modelId="{4552A17C-9357-44B6-9F77-1D206559663D}" type="presParOf" srcId="{BAC31D4F-C993-49A5-BE19-3CB9B8553826}" destId="{7505106A-7300-4C8D-A621-C0392559F622}" srcOrd="0" destOrd="0" presId="urn:microsoft.com/office/officeart/2005/8/layout/list1"/>
    <dgm:cxn modelId="{F6327022-861E-4112-98D4-B0269D3530DA}" type="presParOf" srcId="{BAC31D4F-C993-49A5-BE19-3CB9B8553826}" destId="{59DC6B69-815A-43B2-9AC2-2F96242FD9DE}" srcOrd="1" destOrd="0" presId="urn:microsoft.com/office/officeart/2005/8/layout/list1"/>
    <dgm:cxn modelId="{03B37298-B26E-4CED-BAFD-E0F188D4216B}" type="presParOf" srcId="{98CADCA4-48BD-4AF9-92CE-DF2F6AFFCD31}" destId="{DA2EDE19-899D-43EA-A094-8B92DBFDB364}" srcOrd="17" destOrd="0" presId="urn:microsoft.com/office/officeart/2005/8/layout/list1"/>
    <dgm:cxn modelId="{16849E2F-6FE9-4D1A-A069-5FD28682035F}" type="presParOf" srcId="{98CADCA4-48BD-4AF9-92CE-DF2F6AFFCD31}" destId="{FCDB20FC-529A-4182-8312-9119816426F8}" srcOrd="18" destOrd="0" presId="urn:microsoft.com/office/officeart/2005/8/layout/list1"/>
    <dgm:cxn modelId="{A6B9D2BB-0EFD-4F2E-AED4-7E9A5B78229F}" type="presParOf" srcId="{98CADCA4-48BD-4AF9-92CE-DF2F6AFFCD31}" destId="{E0D7B43C-E6E7-4ED2-A9FA-C60D3E6B5783}" srcOrd="19" destOrd="0" presId="urn:microsoft.com/office/officeart/2005/8/layout/list1"/>
    <dgm:cxn modelId="{7A8F93D1-08CB-4A4F-88B9-D393E57A6A4A}" type="presParOf" srcId="{98CADCA4-48BD-4AF9-92CE-DF2F6AFFCD31}" destId="{641F7EA0-E24F-4DE3-84F1-1A69316157E0}" srcOrd="20" destOrd="0" presId="urn:microsoft.com/office/officeart/2005/8/layout/list1"/>
    <dgm:cxn modelId="{3588975B-0DEC-4FD9-A364-3BC2BB178812}" type="presParOf" srcId="{641F7EA0-E24F-4DE3-84F1-1A69316157E0}" destId="{64C85EB6-8624-4525-AE63-65F1AEE07761}" srcOrd="0" destOrd="0" presId="urn:microsoft.com/office/officeart/2005/8/layout/list1"/>
    <dgm:cxn modelId="{AC0FE943-A362-4C06-AACC-759769F2041F}" type="presParOf" srcId="{641F7EA0-E24F-4DE3-84F1-1A69316157E0}" destId="{CE42AFB7-905E-4EA5-93FC-122D5D8B55EC}" srcOrd="1" destOrd="0" presId="urn:microsoft.com/office/officeart/2005/8/layout/list1"/>
    <dgm:cxn modelId="{785E8A25-34B9-4145-99D8-94AE651540DB}" type="presParOf" srcId="{98CADCA4-48BD-4AF9-92CE-DF2F6AFFCD31}" destId="{2DD3259C-82DF-4E28-8400-106C84F27F9F}" srcOrd="21" destOrd="0" presId="urn:microsoft.com/office/officeart/2005/8/layout/list1"/>
    <dgm:cxn modelId="{04838345-2D78-4409-9C43-54C41B36507B}" type="presParOf" srcId="{98CADCA4-48BD-4AF9-92CE-DF2F6AFFCD31}" destId="{B31097CE-5056-4F49-A088-A2901E2D7925}" srcOrd="22" destOrd="0" presId="urn:microsoft.com/office/officeart/2005/8/layout/list1"/>
    <dgm:cxn modelId="{324779D0-4C28-470B-8C8F-56C39482F031}" type="presParOf" srcId="{98CADCA4-48BD-4AF9-92CE-DF2F6AFFCD31}" destId="{93A36BF1-8A73-4916-8360-E1D28538F74F}" srcOrd="23" destOrd="0" presId="urn:microsoft.com/office/officeart/2005/8/layout/list1"/>
    <dgm:cxn modelId="{B2E42F06-D309-4046-B296-A3C38DF7A6F3}" type="presParOf" srcId="{98CADCA4-48BD-4AF9-92CE-DF2F6AFFCD31}" destId="{6D7F099B-2690-488E-AC8E-8082FE05E4A5}" srcOrd="24" destOrd="0" presId="urn:microsoft.com/office/officeart/2005/8/layout/list1"/>
    <dgm:cxn modelId="{A8484656-43C7-4A58-A260-AC566A07E74D}" type="presParOf" srcId="{6D7F099B-2690-488E-AC8E-8082FE05E4A5}" destId="{A37F28D4-D9C4-44F3-BF92-2D537E64E35C}" srcOrd="0" destOrd="0" presId="urn:microsoft.com/office/officeart/2005/8/layout/list1"/>
    <dgm:cxn modelId="{B0D8CA71-6662-4545-8D30-031365F00566}" type="presParOf" srcId="{6D7F099B-2690-488E-AC8E-8082FE05E4A5}" destId="{97272ADF-11ED-480B-AEDF-D2D14829FD12}" srcOrd="1" destOrd="0" presId="urn:microsoft.com/office/officeart/2005/8/layout/list1"/>
    <dgm:cxn modelId="{7FA926DA-7E30-4197-829B-DEE6E239C837}" type="presParOf" srcId="{98CADCA4-48BD-4AF9-92CE-DF2F6AFFCD31}" destId="{54E780E8-BEA5-484C-997C-3A1CDB48B532}" srcOrd="25" destOrd="0" presId="urn:microsoft.com/office/officeart/2005/8/layout/list1"/>
    <dgm:cxn modelId="{4739B6B5-040C-450A-BA7F-EFDA32215BF7}" type="presParOf" srcId="{98CADCA4-48BD-4AF9-92CE-DF2F6AFFCD31}" destId="{DF0CEF2D-4884-4425-9568-2ED5C0ED940D}" srcOrd="26" destOrd="0" presId="urn:microsoft.com/office/officeart/2005/8/layout/list1"/>
    <dgm:cxn modelId="{A2BD23F5-3E64-4147-91DF-0553598D0D58}" type="presParOf" srcId="{98CADCA4-48BD-4AF9-92CE-DF2F6AFFCD31}" destId="{B69ECC82-CB28-42DB-B182-408485ECFE43}" srcOrd="27" destOrd="0" presId="urn:microsoft.com/office/officeart/2005/8/layout/list1"/>
    <dgm:cxn modelId="{4AF5A327-B821-4BFE-829E-7A2CDADFEECB}" type="presParOf" srcId="{98CADCA4-48BD-4AF9-92CE-DF2F6AFFCD31}" destId="{B2AE1A5B-3D6C-4349-AE5C-4403E0F1BF93}" srcOrd="28" destOrd="0" presId="urn:microsoft.com/office/officeart/2005/8/layout/list1"/>
    <dgm:cxn modelId="{5A95133C-2E18-4501-B236-B132D7745A14}" type="presParOf" srcId="{B2AE1A5B-3D6C-4349-AE5C-4403E0F1BF93}" destId="{460241E7-8891-4D41-A917-695CAAF03B7F}" srcOrd="0" destOrd="0" presId="urn:microsoft.com/office/officeart/2005/8/layout/list1"/>
    <dgm:cxn modelId="{D552B23F-8ED0-4015-91B3-0BADF01D89C7}" type="presParOf" srcId="{B2AE1A5B-3D6C-4349-AE5C-4403E0F1BF93}" destId="{588A0094-DFF8-4DBE-AE6B-6954DB635433}" srcOrd="1" destOrd="0" presId="urn:microsoft.com/office/officeart/2005/8/layout/list1"/>
    <dgm:cxn modelId="{81D1EF2A-F284-41DC-B480-F089DF6E5BB4}" type="presParOf" srcId="{98CADCA4-48BD-4AF9-92CE-DF2F6AFFCD31}" destId="{FC596575-9A60-4AB8-91A6-DFBADF645665}" srcOrd="29" destOrd="0" presId="urn:microsoft.com/office/officeart/2005/8/layout/list1"/>
    <dgm:cxn modelId="{2FD68265-4B75-46B3-A571-E7C5FD5BD692}" type="presParOf" srcId="{98CADCA4-48BD-4AF9-92CE-DF2F6AFFCD31}" destId="{32063470-F3BF-4AE0-B7D8-AC5FF4F0DAAA}" srcOrd="3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193004-3082-4B01-9ADD-0C55045792C2}">
      <dsp:nvSpPr>
        <dsp:cNvPr id="0" name=""/>
        <dsp:cNvSpPr/>
      </dsp:nvSpPr>
      <dsp:spPr>
        <a:xfrm>
          <a:off x="2514599" y="85724"/>
          <a:ext cx="4114800" cy="4114800"/>
        </a:xfrm>
        <a:prstGeom prst="ellipse">
          <a:avLst/>
        </a:prstGeom>
        <a:solidFill>
          <a:schemeClr val="accent2">
            <a:shade val="80000"/>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r>
            <a:rPr lang="es-CO" sz="3800" kern="1200" dirty="0" smtClean="0"/>
            <a:t>Espíritu emprendedor</a:t>
          </a:r>
          <a:endParaRPr lang="es-CO" sz="3800" kern="1200" dirty="0"/>
        </a:p>
      </dsp:txBody>
      <dsp:txXfrm>
        <a:off x="3063240" y="805815"/>
        <a:ext cx="3017520" cy="1851660"/>
      </dsp:txXfrm>
    </dsp:sp>
    <dsp:sp modelId="{4388B520-33F8-4424-8D2F-1DD9AC75EE1C}">
      <dsp:nvSpPr>
        <dsp:cNvPr id="0" name=""/>
        <dsp:cNvSpPr/>
      </dsp:nvSpPr>
      <dsp:spPr>
        <a:xfrm>
          <a:off x="3999357" y="2657475"/>
          <a:ext cx="4114800" cy="4114800"/>
        </a:xfrm>
        <a:prstGeom prst="ellipse">
          <a:avLst/>
        </a:prstGeom>
        <a:solidFill>
          <a:schemeClr val="accent2">
            <a:shade val="80000"/>
            <a:alpha val="50000"/>
            <a:hueOff val="-240708"/>
            <a:satOff val="5083"/>
            <a:lumOff val="135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r>
            <a:rPr lang="es-CO" sz="3800" kern="1200" dirty="0" smtClean="0"/>
            <a:t>Espíritu democrático</a:t>
          </a:r>
          <a:endParaRPr lang="es-CO" sz="3800" kern="1200" dirty="0"/>
        </a:p>
      </dsp:txBody>
      <dsp:txXfrm>
        <a:off x="5257800" y="3720465"/>
        <a:ext cx="2468880" cy="2263140"/>
      </dsp:txXfrm>
    </dsp:sp>
    <dsp:sp modelId="{0E9242D0-B182-402E-AFD7-E496A64929E9}">
      <dsp:nvSpPr>
        <dsp:cNvPr id="0" name=""/>
        <dsp:cNvSpPr/>
      </dsp:nvSpPr>
      <dsp:spPr>
        <a:xfrm>
          <a:off x="1029842" y="2657475"/>
          <a:ext cx="4114800" cy="4114800"/>
        </a:xfrm>
        <a:prstGeom prst="ellipse">
          <a:avLst/>
        </a:prstGeom>
        <a:solidFill>
          <a:schemeClr val="accent2">
            <a:shade val="80000"/>
            <a:alpha val="50000"/>
            <a:hueOff val="-481415"/>
            <a:satOff val="10166"/>
            <a:lumOff val="270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r>
            <a:rPr lang="es-CO" sz="3800" kern="1200" dirty="0" smtClean="0"/>
            <a:t>Espíritu solidario</a:t>
          </a:r>
          <a:endParaRPr lang="es-CO" sz="3800" kern="1200" dirty="0"/>
        </a:p>
      </dsp:txBody>
      <dsp:txXfrm>
        <a:off x="1417319" y="3720465"/>
        <a:ext cx="2468880" cy="22631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FA518-80D5-4E5E-A97E-55843951BE9D}">
      <dsp:nvSpPr>
        <dsp:cNvPr id="0" name=""/>
        <dsp:cNvSpPr/>
      </dsp:nvSpPr>
      <dsp:spPr>
        <a:xfrm>
          <a:off x="0" y="476019"/>
          <a:ext cx="6781800" cy="7056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1163647-FFA2-4CF6-B8C4-F169663BE0E7}">
      <dsp:nvSpPr>
        <dsp:cNvPr id="0" name=""/>
        <dsp:cNvSpPr/>
      </dsp:nvSpPr>
      <dsp:spPr>
        <a:xfrm>
          <a:off x="339090" y="53565"/>
          <a:ext cx="4747260" cy="82656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435" tIns="0" rIns="179435" bIns="0" numCol="1" spcCol="1270" anchor="ctr" anchorCtr="0">
          <a:noAutofit/>
        </a:bodyPr>
        <a:lstStyle/>
        <a:p>
          <a:pPr lvl="0" algn="l" defTabSz="1066800">
            <a:lnSpc>
              <a:spcPct val="90000"/>
            </a:lnSpc>
            <a:spcBef>
              <a:spcPct val="0"/>
            </a:spcBef>
            <a:spcAft>
              <a:spcPct val="35000"/>
            </a:spcAft>
          </a:pPr>
          <a:r>
            <a:rPr lang="es-CO" sz="2400" kern="1200" dirty="0" smtClean="0"/>
            <a:t>Dar pescado??</a:t>
          </a:r>
          <a:endParaRPr lang="es-CO" sz="2400" kern="1200" dirty="0"/>
        </a:p>
      </dsp:txBody>
      <dsp:txXfrm>
        <a:off x="379439" y="93914"/>
        <a:ext cx="4666562" cy="745862"/>
      </dsp:txXfrm>
    </dsp:sp>
    <dsp:sp modelId="{33114CCE-A39E-44DB-AAE0-44EDF0CD5AAA}">
      <dsp:nvSpPr>
        <dsp:cNvPr id="0" name=""/>
        <dsp:cNvSpPr/>
      </dsp:nvSpPr>
      <dsp:spPr>
        <a:xfrm>
          <a:off x="0" y="1746100"/>
          <a:ext cx="6781800" cy="7056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824C72-F9F6-464A-A17B-10FB93151A75}">
      <dsp:nvSpPr>
        <dsp:cNvPr id="0" name=""/>
        <dsp:cNvSpPr/>
      </dsp:nvSpPr>
      <dsp:spPr>
        <a:xfrm>
          <a:off x="339090" y="1332820"/>
          <a:ext cx="4747260" cy="82656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435" tIns="0" rIns="179435" bIns="0" numCol="1" spcCol="1270" anchor="ctr" anchorCtr="0">
          <a:noAutofit/>
        </a:bodyPr>
        <a:lstStyle/>
        <a:p>
          <a:pPr lvl="0" algn="l" defTabSz="1066800">
            <a:lnSpc>
              <a:spcPct val="90000"/>
            </a:lnSpc>
            <a:spcBef>
              <a:spcPct val="0"/>
            </a:spcBef>
            <a:spcAft>
              <a:spcPct val="35000"/>
            </a:spcAft>
          </a:pPr>
          <a:r>
            <a:rPr lang="es-CO" sz="2400" kern="1200" dirty="0" smtClean="0"/>
            <a:t>Enseñar a pescar (aprender)!!</a:t>
          </a:r>
          <a:endParaRPr lang="es-CO" sz="2400" kern="1200" dirty="0"/>
        </a:p>
      </dsp:txBody>
      <dsp:txXfrm>
        <a:off x="379439" y="1373169"/>
        <a:ext cx="4666562" cy="745862"/>
      </dsp:txXfrm>
    </dsp:sp>
    <dsp:sp modelId="{C5879182-553F-46CD-9A8E-92601A190B09}">
      <dsp:nvSpPr>
        <dsp:cNvPr id="0" name=""/>
        <dsp:cNvSpPr/>
      </dsp:nvSpPr>
      <dsp:spPr>
        <a:xfrm>
          <a:off x="0" y="3016180"/>
          <a:ext cx="6781800" cy="7056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8E0BFD-2718-476A-93C7-E2F2583A7341}">
      <dsp:nvSpPr>
        <dsp:cNvPr id="0" name=""/>
        <dsp:cNvSpPr/>
      </dsp:nvSpPr>
      <dsp:spPr>
        <a:xfrm>
          <a:off x="339090" y="2602900"/>
          <a:ext cx="4747260" cy="82656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435" tIns="0" rIns="179435" bIns="0" numCol="1" spcCol="1270" anchor="ctr" anchorCtr="0">
          <a:noAutofit/>
        </a:bodyPr>
        <a:lstStyle/>
        <a:p>
          <a:pPr lvl="0" algn="l" defTabSz="1066800">
            <a:lnSpc>
              <a:spcPct val="90000"/>
            </a:lnSpc>
            <a:spcBef>
              <a:spcPct val="0"/>
            </a:spcBef>
            <a:spcAft>
              <a:spcPct val="35000"/>
            </a:spcAft>
          </a:pPr>
          <a:r>
            <a:rPr lang="es-CO" sz="2400" kern="1200" dirty="0" smtClean="0"/>
            <a:t>Aprender a aprender!!</a:t>
          </a:r>
          <a:endParaRPr lang="es-CO" sz="2400" kern="1200" dirty="0"/>
        </a:p>
      </dsp:txBody>
      <dsp:txXfrm>
        <a:off x="379439" y="2643249"/>
        <a:ext cx="4666562" cy="745862"/>
      </dsp:txXfrm>
    </dsp:sp>
    <dsp:sp modelId="{41837154-68C7-4C96-802F-F3D761A7F400}">
      <dsp:nvSpPr>
        <dsp:cNvPr id="0" name=""/>
        <dsp:cNvSpPr/>
      </dsp:nvSpPr>
      <dsp:spPr>
        <a:xfrm>
          <a:off x="0" y="4286260"/>
          <a:ext cx="6781800" cy="7056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6CA502-B50F-4DE9-9286-DAFCD95564FB}">
      <dsp:nvSpPr>
        <dsp:cNvPr id="0" name=""/>
        <dsp:cNvSpPr/>
      </dsp:nvSpPr>
      <dsp:spPr>
        <a:xfrm>
          <a:off x="339090" y="3872980"/>
          <a:ext cx="4747260" cy="82656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435" tIns="0" rIns="179435" bIns="0" numCol="1" spcCol="1270" anchor="ctr" anchorCtr="0">
          <a:noAutofit/>
        </a:bodyPr>
        <a:lstStyle/>
        <a:p>
          <a:pPr lvl="0" algn="l" defTabSz="1066800">
            <a:lnSpc>
              <a:spcPct val="90000"/>
            </a:lnSpc>
            <a:spcBef>
              <a:spcPct val="0"/>
            </a:spcBef>
            <a:spcAft>
              <a:spcPct val="35000"/>
            </a:spcAft>
          </a:pPr>
          <a:r>
            <a:rPr lang="es-CO" sz="2400" kern="1200" dirty="0" smtClean="0"/>
            <a:t>Aprender a ser!!</a:t>
          </a:r>
          <a:endParaRPr lang="es-CO" sz="2400" kern="1200" dirty="0"/>
        </a:p>
      </dsp:txBody>
      <dsp:txXfrm>
        <a:off x="379439" y="3913329"/>
        <a:ext cx="4666562" cy="745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461E8E-F4BB-4B24-A80B-2FBA412F6B86}">
      <dsp:nvSpPr>
        <dsp:cNvPr id="0" name=""/>
        <dsp:cNvSpPr/>
      </dsp:nvSpPr>
      <dsp:spPr>
        <a:xfrm>
          <a:off x="0" y="44183"/>
          <a:ext cx="7848228" cy="791505"/>
        </a:xfrm>
        <a:prstGeom prst="roundRect">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s-CO" sz="3300" kern="1200" dirty="0" smtClean="0">
              <a:solidFill>
                <a:schemeClr val="tx1"/>
              </a:solidFill>
              <a:latin typeface="Calibri" pitchFamily="34" charset="0"/>
              <a:cs typeface="Calibri" pitchFamily="34" charset="0"/>
            </a:rPr>
            <a:t>SOLUCIÓN: </a:t>
          </a:r>
          <a:r>
            <a:rPr lang="es-ES" sz="3300" kern="1200" dirty="0" smtClean="0">
              <a:solidFill>
                <a:schemeClr val="tx1"/>
              </a:solidFill>
              <a:latin typeface="Calibri" pitchFamily="34" charset="0"/>
              <a:cs typeface="Calibri" pitchFamily="34" charset="0"/>
            </a:rPr>
            <a:t>LEY  ESTATUTARIA 1755 DE 2015</a:t>
          </a:r>
          <a:endParaRPr lang="es-CO" sz="3300" kern="1200" dirty="0">
            <a:solidFill>
              <a:schemeClr val="tx1"/>
            </a:solidFill>
            <a:latin typeface="Calibri" pitchFamily="34" charset="0"/>
            <a:cs typeface="Calibri" pitchFamily="34" charset="0"/>
          </a:endParaRPr>
        </a:p>
      </dsp:txBody>
      <dsp:txXfrm>
        <a:off x="38638" y="82821"/>
        <a:ext cx="7770952" cy="7142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43D44-D48B-43AF-A0BE-8C962F5D5937}">
      <dsp:nvSpPr>
        <dsp:cNvPr id="0" name=""/>
        <dsp:cNvSpPr/>
      </dsp:nvSpPr>
      <dsp:spPr>
        <a:xfrm rot="5400000">
          <a:off x="-52010" y="330288"/>
          <a:ext cx="2033915" cy="1373339"/>
        </a:xfrm>
        <a:prstGeom prst="chevron">
          <a:avLst/>
        </a:prstGeom>
        <a:solidFill>
          <a:schemeClr val="accent2">
            <a:lumMod val="60000"/>
            <a:lumOff val="4000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s-CO" sz="4300" kern="1200" dirty="0" smtClean="0">
              <a:solidFill>
                <a:schemeClr val="tx1"/>
              </a:solidFill>
              <a:latin typeface="Calibri" pitchFamily="34" charset="0"/>
              <a:cs typeface="Calibri" pitchFamily="34" charset="0"/>
            </a:rPr>
            <a:t>1</a:t>
          </a:r>
          <a:endParaRPr lang="es-CO" sz="4300" kern="1200" dirty="0">
            <a:solidFill>
              <a:schemeClr val="tx1"/>
            </a:solidFill>
            <a:latin typeface="Calibri" pitchFamily="34" charset="0"/>
            <a:cs typeface="Calibri" pitchFamily="34" charset="0"/>
          </a:endParaRPr>
        </a:p>
      </dsp:txBody>
      <dsp:txXfrm rot="-5400000">
        <a:off x="278279" y="686670"/>
        <a:ext cx="1373339" cy="660576"/>
      </dsp:txXfrm>
    </dsp:sp>
    <dsp:sp modelId="{0C92355C-FA6D-4DF3-A1F2-4DCB63CEE13B}">
      <dsp:nvSpPr>
        <dsp:cNvPr id="0" name=""/>
        <dsp:cNvSpPr/>
      </dsp:nvSpPr>
      <dsp:spPr>
        <a:xfrm rot="5400000">
          <a:off x="4329078" y="-2024814"/>
          <a:ext cx="1473133" cy="5937702"/>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just" defTabSz="1022350">
            <a:lnSpc>
              <a:spcPct val="90000"/>
            </a:lnSpc>
            <a:spcBef>
              <a:spcPct val="0"/>
            </a:spcBef>
            <a:spcAft>
              <a:spcPct val="15000"/>
            </a:spcAft>
            <a:buChar char="••"/>
          </a:pPr>
          <a:r>
            <a:rPr lang="es-CO" sz="2300" kern="1200" dirty="0" smtClean="0">
              <a:latin typeface="Calibri" pitchFamily="34" charset="0"/>
              <a:cs typeface="Calibri" pitchFamily="34" charset="0"/>
            </a:rPr>
            <a:t>DESARROLLA EL ARTÍCULO 23 DE LA CONSTITUCIÓN POLÍTICA (TÍTULO I): El derecho de petición es un derecho fundamental</a:t>
          </a:r>
          <a:r>
            <a:rPr lang="es-CO" sz="2300" kern="1200" dirty="0" smtClean="0"/>
            <a:t>.</a:t>
          </a:r>
          <a:r>
            <a:rPr lang="es-ES" sz="2300" kern="1200" dirty="0" smtClean="0"/>
            <a:t> </a:t>
          </a:r>
          <a:endParaRPr lang="es-CO" sz="2300" kern="1200" dirty="0"/>
        </a:p>
      </dsp:txBody>
      <dsp:txXfrm rot="-5400000">
        <a:off x="2096794" y="279382"/>
        <a:ext cx="5865790" cy="13293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E9580-5837-4FE6-B499-67C6EBDFA55F}">
      <dsp:nvSpPr>
        <dsp:cNvPr id="0" name=""/>
        <dsp:cNvSpPr/>
      </dsp:nvSpPr>
      <dsp:spPr>
        <a:xfrm>
          <a:off x="3565" y="1372652"/>
          <a:ext cx="3294366" cy="1647183"/>
        </a:xfrm>
        <a:prstGeom prst="roundRect">
          <a:avLst>
            <a:gd name="adj" fmla="val 10000"/>
          </a:avLst>
        </a:prstGeom>
        <a:solidFill>
          <a:srgbClr val="FFC000">
            <a:alpha val="4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s-MX" sz="3200" kern="1200" dirty="0" smtClean="0">
              <a:solidFill>
                <a:schemeClr val="accent5">
                  <a:lumMod val="25000"/>
                </a:schemeClr>
              </a:solidFill>
              <a:latin typeface="+mn-lt"/>
              <a:ea typeface="Batang" pitchFamily="18" charset="-127"/>
            </a:rPr>
            <a:t>DERECHO DE PETICIÓN</a:t>
          </a:r>
          <a:endParaRPr lang="es-MX" sz="3200" kern="1200" dirty="0">
            <a:solidFill>
              <a:schemeClr val="accent5">
                <a:lumMod val="25000"/>
              </a:schemeClr>
            </a:solidFill>
            <a:latin typeface="+mn-lt"/>
            <a:ea typeface="Batang" pitchFamily="18" charset="-127"/>
          </a:endParaRPr>
        </a:p>
      </dsp:txBody>
      <dsp:txXfrm>
        <a:off x="51809" y="1420896"/>
        <a:ext cx="3197878" cy="1550695"/>
      </dsp:txXfrm>
    </dsp:sp>
    <dsp:sp modelId="{BD038E0A-F505-497C-B575-45EA96599956}">
      <dsp:nvSpPr>
        <dsp:cNvPr id="0" name=""/>
        <dsp:cNvSpPr/>
      </dsp:nvSpPr>
      <dsp:spPr>
        <a:xfrm rot="19457599">
          <a:off x="3145400" y="1688928"/>
          <a:ext cx="1622809" cy="67500"/>
        </a:xfrm>
        <a:custGeom>
          <a:avLst/>
          <a:gdLst/>
          <a:ahLst/>
          <a:cxnLst/>
          <a:rect l="0" t="0" r="0" b="0"/>
          <a:pathLst>
            <a:path>
              <a:moveTo>
                <a:pt x="0" y="33750"/>
              </a:moveTo>
              <a:lnTo>
                <a:pt x="1622809" y="33750"/>
              </a:lnTo>
            </a:path>
          </a:pathLst>
        </a:custGeom>
        <a:noFill/>
        <a:ln w="12700" cap="flat" cmpd="sng" algn="ctr">
          <a:solidFill>
            <a:schemeClr val="accent5">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916234" y="1682108"/>
        <a:ext cx="81140" cy="81140"/>
      </dsp:txXfrm>
    </dsp:sp>
    <dsp:sp modelId="{3C8A3EE3-499C-4DD3-B4D4-F15335CAF850}">
      <dsp:nvSpPr>
        <dsp:cNvPr id="0" name=""/>
        <dsp:cNvSpPr/>
      </dsp:nvSpPr>
      <dsp:spPr>
        <a:xfrm>
          <a:off x="4615678" y="425522"/>
          <a:ext cx="3294366" cy="1647183"/>
        </a:xfrm>
        <a:prstGeom prst="roundRect">
          <a:avLst>
            <a:gd name="adj" fmla="val 10000"/>
          </a:avLst>
        </a:prstGeom>
        <a:solidFill>
          <a:schemeClr val="accent6">
            <a:lumMod val="75000"/>
            <a:alpha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smtClean="0">
              <a:solidFill>
                <a:schemeClr val="accent5">
                  <a:lumMod val="25000"/>
                </a:schemeClr>
              </a:solidFill>
              <a:latin typeface="+mn-lt"/>
              <a:ea typeface="Batang" pitchFamily="18" charset="-127"/>
            </a:rPr>
            <a:t>ANTE</a:t>
          </a:r>
          <a:r>
            <a:rPr lang="es-MX" sz="2000" kern="1200" baseline="0" dirty="0" smtClean="0">
              <a:solidFill>
                <a:schemeClr val="accent5">
                  <a:lumMod val="25000"/>
                </a:schemeClr>
              </a:solidFill>
              <a:latin typeface="+mn-lt"/>
              <a:ea typeface="Batang" pitchFamily="18" charset="-127"/>
            </a:rPr>
            <a:t> AUTORIDADES </a:t>
          </a:r>
          <a:endParaRPr lang="es-MX" sz="2000" kern="1200" dirty="0">
            <a:solidFill>
              <a:schemeClr val="accent5">
                <a:lumMod val="25000"/>
              </a:schemeClr>
            </a:solidFill>
            <a:latin typeface="+mn-lt"/>
            <a:ea typeface="Batang" pitchFamily="18" charset="-127"/>
          </a:endParaRPr>
        </a:p>
      </dsp:txBody>
      <dsp:txXfrm>
        <a:off x="4663922" y="473766"/>
        <a:ext cx="3197878" cy="1550695"/>
      </dsp:txXfrm>
    </dsp:sp>
    <dsp:sp modelId="{7669BF55-70FF-4494-961A-6C977A6F2AAE}">
      <dsp:nvSpPr>
        <dsp:cNvPr id="0" name=""/>
        <dsp:cNvSpPr/>
      </dsp:nvSpPr>
      <dsp:spPr>
        <a:xfrm rot="2142401">
          <a:off x="3145400" y="2636059"/>
          <a:ext cx="1622809" cy="67500"/>
        </a:xfrm>
        <a:custGeom>
          <a:avLst/>
          <a:gdLst/>
          <a:ahLst/>
          <a:cxnLst/>
          <a:rect l="0" t="0" r="0" b="0"/>
          <a:pathLst>
            <a:path>
              <a:moveTo>
                <a:pt x="0" y="33750"/>
              </a:moveTo>
              <a:lnTo>
                <a:pt x="1622809" y="33750"/>
              </a:lnTo>
            </a:path>
          </a:pathLst>
        </a:custGeom>
        <a:noFill/>
        <a:ln w="12700" cap="flat" cmpd="sng" algn="ctr">
          <a:solidFill>
            <a:schemeClr val="accent5">
              <a:lumMod val="25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3916234" y="2629238"/>
        <a:ext cx="81140" cy="81140"/>
      </dsp:txXfrm>
    </dsp:sp>
    <dsp:sp modelId="{1163D31D-CC7A-4395-AD71-0841E23DA3F1}">
      <dsp:nvSpPr>
        <dsp:cNvPr id="0" name=""/>
        <dsp:cNvSpPr/>
      </dsp:nvSpPr>
      <dsp:spPr>
        <a:xfrm>
          <a:off x="4615678" y="2319782"/>
          <a:ext cx="3294366" cy="1647183"/>
        </a:xfrm>
        <a:prstGeom prst="roundRect">
          <a:avLst>
            <a:gd name="adj" fmla="val 10000"/>
          </a:avLst>
        </a:prstGeom>
        <a:solidFill>
          <a:schemeClr val="accent6">
            <a:lumMod val="75000"/>
            <a:alpha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smtClean="0">
              <a:solidFill>
                <a:schemeClr val="accent5">
                  <a:lumMod val="25000"/>
                </a:schemeClr>
              </a:solidFill>
              <a:latin typeface="+mn-lt"/>
              <a:ea typeface="Batang" pitchFamily="18" charset="-127"/>
            </a:rPr>
            <a:t>ANTE ORGANIZACIONES E INSTITUCIONES PRIVADAS </a:t>
          </a:r>
          <a:endParaRPr lang="es-MX" sz="2000" kern="1200" dirty="0">
            <a:solidFill>
              <a:schemeClr val="accent5">
                <a:lumMod val="25000"/>
              </a:schemeClr>
            </a:solidFill>
            <a:latin typeface="+mn-lt"/>
            <a:ea typeface="Batang" pitchFamily="18" charset="-127"/>
          </a:endParaRPr>
        </a:p>
      </dsp:txBody>
      <dsp:txXfrm>
        <a:off x="4663922" y="2368026"/>
        <a:ext cx="3197878" cy="15506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94C21-F402-4EEE-9DF1-0B34743391BE}">
      <dsp:nvSpPr>
        <dsp:cNvPr id="0" name=""/>
        <dsp:cNvSpPr/>
      </dsp:nvSpPr>
      <dsp:spPr>
        <a:xfrm>
          <a:off x="3303802" y="3360696"/>
          <a:ext cx="2177370" cy="2177370"/>
        </a:xfrm>
        <a:prstGeom prst="ellipse">
          <a:avLst/>
        </a:prstGeom>
        <a:solidFill>
          <a:schemeClr val="accent1">
            <a:lumMod val="60000"/>
            <a:lumOff val="40000"/>
          </a:schemeClr>
        </a:solidFill>
        <a:ln w="12700" cap="flat" cmpd="sng" algn="ctr">
          <a:noFill/>
          <a:prstDash val="solid"/>
          <a:miter lim="800000"/>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bg1"/>
              </a:solidFill>
            </a:rPr>
            <a:t>REQUISITOS MÍNIMOS</a:t>
          </a:r>
        </a:p>
        <a:p>
          <a:pPr lvl="0" algn="ctr" defTabSz="622300">
            <a:lnSpc>
              <a:spcPct val="90000"/>
            </a:lnSpc>
            <a:spcBef>
              <a:spcPct val="0"/>
            </a:spcBef>
            <a:spcAft>
              <a:spcPct val="35000"/>
            </a:spcAft>
          </a:pPr>
          <a:r>
            <a:rPr lang="es-CO" sz="1400" b="1" kern="1200" dirty="0" smtClean="0">
              <a:solidFill>
                <a:schemeClr val="bg1"/>
              </a:solidFill>
            </a:rPr>
            <a:t>ART. 16</a:t>
          </a:r>
          <a:endParaRPr lang="es-CO" sz="1400" b="1" kern="1200" dirty="0">
            <a:solidFill>
              <a:schemeClr val="bg1"/>
            </a:solidFill>
          </a:endParaRPr>
        </a:p>
      </dsp:txBody>
      <dsp:txXfrm>
        <a:off x="3622670" y="3679564"/>
        <a:ext cx="1539634" cy="1539634"/>
      </dsp:txXfrm>
    </dsp:sp>
    <dsp:sp modelId="{CCC2F6AD-6F75-41BC-A76B-240A538E1107}">
      <dsp:nvSpPr>
        <dsp:cNvPr id="0" name=""/>
        <dsp:cNvSpPr/>
      </dsp:nvSpPr>
      <dsp:spPr>
        <a:xfrm rot="10800000">
          <a:off x="764472" y="4139106"/>
          <a:ext cx="2399667"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0D49A525-711D-40B5-87DC-0BDED57EFC60}">
      <dsp:nvSpPr>
        <dsp:cNvPr id="0" name=""/>
        <dsp:cNvSpPr/>
      </dsp:nvSpPr>
      <dsp:spPr>
        <a:xfrm>
          <a:off x="2392" y="3839717"/>
          <a:ext cx="1524159" cy="1219327"/>
        </a:xfrm>
        <a:prstGeom prst="roundRect">
          <a:avLst>
            <a:gd name="adj" fmla="val 10000"/>
          </a:avLst>
        </a:prstGeom>
        <a:solidFill>
          <a:schemeClr val="accent1">
            <a:lumMod val="60000"/>
            <a:lumOff val="40000"/>
          </a:schemeClr>
        </a:solidFill>
        <a:ln w="6350" cap="flat" cmpd="sng" algn="ctr">
          <a:solidFill>
            <a:schemeClr val="accent4"/>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La designación de la autoridad a la que se dirige. </a:t>
          </a:r>
          <a:endParaRPr lang="es-CO" sz="1300" b="1" kern="1200" dirty="0">
            <a:solidFill>
              <a:schemeClr val="tx1">
                <a:lumMod val="95000"/>
                <a:lumOff val="5000"/>
              </a:schemeClr>
            </a:solidFill>
            <a:latin typeface="Calibri" pitchFamily="34" charset="0"/>
            <a:cs typeface="Calibri" pitchFamily="34" charset="0"/>
          </a:endParaRPr>
        </a:p>
      </dsp:txBody>
      <dsp:txXfrm>
        <a:off x="38105" y="3875430"/>
        <a:ext cx="1452733" cy="1147901"/>
      </dsp:txXfrm>
    </dsp:sp>
    <dsp:sp modelId="{C019F1D1-47A5-4C3B-9625-468B1F14F07E}">
      <dsp:nvSpPr>
        <dsp:cNvPr id="0" name=""/>
        <dsp:cNvSpPr/>
      </dsp:nvSpPr>
      <dsp:spPr>
        <a:xfrm rot="12599194">
          <a:off x="906203" y="2900765"/>
          <a:ext cx="2489109"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1CBE376D-B2DB-4FF2-B879-B8B0F013264C}">
      <dsp:nvSpPr>
        <dsp:cNvPr id="0" name=""/>
        <dsp:cNvSpPr/>
      </dsp:nvSpPr>
      <dsp:spPr>
        <a:xfrm>
          <a:off x="9" y="1944218"/>
          <a:ext cx="1963421" cy="1703131"/>
        </a:xfrm>
        <a:prstGeom prst="roundRect">
          <a:avLst>
            <a:gd name="adj" fmla="val 10000"/>
          </a:avLst>
        </a:prstGeom>
        <a:solidFill>
          <a:schemeClr val="accent1">
            <a:lumMod val="60000"/>
            <a:lumOff val="40000"/>
          </a:schemeClr>
        </a:solidFill>
        <a:ln w="6350" cap="flat" cmpd="sng" algn="ctr">
          <a:solidFill>
            <a:schemeClr val="accent4"/>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Los nombres y apellidos completos del solicitante y de su representante y /o apoderado, si es el caso, con indicación de su documento de identidad y de la dirección donde recibirá  correspondencia. </a:t>
          </a:r>
          <a:endParaRPr lang="es-CO" sz="1300" b="1" kern="1200" dirty="0">
            <a:solidFill>
              <a:schemeClr val="tx1">
                <a:lumMod val="95000"/>
                <a:lumOff val="5000"/>
              </a:schemeClr>
            </a:solidFill>
            <a:latin typeface="Calibri" pitchFamily="34" charset="0"/>
            <a:cs typeface="Calibri" pitchFamily="34" charset="0"/>
          </a:endParaRPr>
        </a:p>
      </dsp:txBody>
      <dsp:txXfrm>
        <a:off x="49892" y="1994101"/>
        <a:ext cx="1863655" cy="1603365"/>
      </dsp:txXfrm>
    </dsp:sp>
    <dsp:sp modelId="{641CE72A-8BF7-42C6-9071-2B63CB2632D6}">
      <dsp:nvSpPr>
        <dsp:cNvPr id="0" name=""/>
        <dsp:cNvSpPr/>
      </dsp:nvSpPr>
      <dsp:spPr>
        <a:xfrm rot="14240114">
          <a:off x="1689990" y="2228345"/>
          <a:ext cx="2553948"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E1C9BCE7-209A-47B6-8329-8764E491AE7C}">
      <dsp:nvSpPr>
        <dsp:cNvPr id="0" name=""/>
        <dsp:cNvSpPr/>
      </dsp:nvSpPr>
      <dsp:spPr>
        <a:xfrm>
          <a:off x="1584170" y="648059"/>
          <a:ext cx="1524159" cy="1219327"/>
        </a:xfrm>
        <a:prstGeom prst="roundRect">
          <a:avLst>
            <a:gd name="adj" fmla="val 10000"/>
          </a:avLst>
        </a:prstGeom>
        <a:solidFill>
          <a:schemeClr val="accent1">
            <a:lumMod val="60000"/>
            <a:lumOff val="40000"/>
          </a:schemeClr>
        </a:solidFill>
        <a:ln w="6350" cap="flat" cmpd="sng" algn="ctr">
          <a:solidFill>
            <a:schemeClr val="accent4"/>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El número de fax o la dirección electrónica si el peticionario considera.</a:t>
          </a:r>
          <a:endParaRPr lang="es-CO" sz="1300" b="1" kern="1200" dirty="0">
            <a:solidFill>
              <a:schemeClr val="tx1">
                <a:lumMod val="95000"/>
                <a:lumOff val="5000"/>
              </a:schemeClr>
            </a:solidFill>
            <a:latin typeface="Calibri" pitchFamily="34" charset="0"/>
            <a:cs typeface="Calibri" pitchFamily="34" charset="0"/>
          </a:endParaRPr>
        </a:p>
      </dsp:txBody>
      <dsp:txXfrm>
        <a:off x="1619883" y="683772"/>
        <a:ext cx="1452733" cy="1147901"/>
      </dsp:txXfrm>
    </dsp:sp>
    <dsp:sp modelId="{C9AC7341-E907-478A-A827-56CC9BCF4B8A}">
      <dsp:nvSpPr>
        <dsp:cNvPr id="0" name=""/>
        <dsp:cNvSpPr/>
      </dsp:nvSpPr>
      <dsp:spPr>
        <a:xfrm rot="16268102">
          <a:off x="3237400" y="1854712"/>
          <a:ext cx="2406524"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ED97F613-CFF2-4530-8D73-A7D173B43B1E}">
      <dsp:nvSpPr>
        <dsp:cNvPr id="0" name=""/>
        <dsp:cNvSpPr/>
      </dsp:nvSpPr>
      <dsp:spPr>
        <a:xfrm>
          <a:off x="3240362" y="144022"/>
          <a:ext cx="2448271" cy="1341601"/>
        </a:xfrm>
        <a:prstGeom prst="roundRect">
          <a:avLst>
            <a:gd name="adj" fmla="val 10000"/>
          </a:avLst>
        </a:prstGeom>
        <a:solidFill>
          <a:schemeClr val="accent1">
            <a:lumMod val="60000"/>
            <a:lumOff val="40000"/>
          </a:schemeClr>
        </a:soli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La dirección electrónica si el peticionario es una persona privada que deba estar inscrita en el registro mercantil.</a:t>
          </a:r>
          <a:endParaRPr lang="es-CO" sz="1300" b="1" kern="1200" dirty="0">
            <a:solidFill>
              <a:schemeClr val="tx1">
                <a:lumMod val="95000"/>
                <a:lumOff val="5000"/>
              </a:schemeClr>
            </a:solidFill>
            <a:latin typeface="Calibri" pitchFamily="34" charset="0"/>
            <a:cs typeface="Calibri" pitchFamily="34" charset="0"/>
          </a:endParaRPr>
        </a:p>
      </dsp:txBody>
      <dsp:txXfrm>
        <a:off x="3279656" y="183316"/>
        <a:ext cx="2369683" cy="1263013"/>
      </dsp:txXfrm>
    </dsp:sp>
    <dsp:sp modelId="{DF0F2DB8-EEA1-4383-A2EB-47E3FC006061}">
      <dsp:nvSpPr>
        <dsp:cNvPr id="0" name=""/>
        <dsp:cNvSpPr/>
      </dsp:nvSpPr>
      <dsp:spPr>
        <a:xfrm rot="18223251">
          <a:off x="4503063" y="2174801"/>
          <a:ext cx="2597387"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AA92EF00-63DB-4E29-A520-6B163F385949}">
      <dsp:nvSpPr>
        <dsp:cNvPr id="0" name=""/>
        <dsp:cNvSpPr/>
      </dsp:nvSpPr>
      <dsp:spPr>
        <a:xfrm>
          <a:off x="5760643" y="648082"/>
          <a:ext cx="1524159" cy="1219327"/>
        </a:xfrm>
        <a:prstGeom prst="roundRect">
          <a:avLst>
            <a:gd name="adj" fmla="val 10000"/>
          </a:avLst>
        </a:prstGeom>
        <a:solidFill>
          <a:schemeClr val="accent1">
            <a:lumMod val="60000"/>
            <a:lumOff val="40000"/>
          </a:schemeClr>
        </a:soli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El objeto de la petición. </a:t>
          </a:r>
          <a:endParaRPr lang="es-CO" sz="1300" b="1" kern="1200" dirty="0">
            <a:solidFill>
              <a:schemeClr val="tx1">
                <a:lumMod val="95000"/>
                <a:lumOff val="5000"/>
              </a:schemeClr>
            </a:solidFill>
            <a:latin typeface="Calibri" pitchFamily="34" charset="0"/>
            <a:cs typeface="Calibri" pitchFamily="34" charset="0"/>
          </a:endParaRPr>
        </a:p>
      </dsp:txBody>
      <dsp:txXfrm>
        <a:off x="5796356" y="683795"/>
        <a:ext cx="1452733" cy="1147901"/>
      </dsp:txXfrm>
    </dsp:sp>
    <dsp:sp modelId="{871BF4B8-8A38-45CC-AD52-34C7118C049D}">
      <dsp:nvSpPr>
        <dsp:cNvPr id="0" name=""/>
        <dsp:cNvSpPr/>
      </dsp:nvSpPr>
      <dsp:spPr>
        <a:xfrm rot="20053569">
          <a:off x="5379474" y="3065026"/>
          <a:ext cx="2474888"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7CCDB575-CBA6-4F2E-A3B8-8F4B9E5CDEE9}">
      <dsp:nvSpPr>
        <dsp:cNvPr id="0" name=""/>
        <dsp:cNvSpPr/>
      </dsp:nvSpPr>
      <dsp:spPr>
        <a:xfrm>
          <a:off x="6696750" y="2160240"/>
          <a:ext cx="2069015" cy="1353989"/>
        </a:xfrm>
        <a:prstGeom prst="roundRect">
          <a:avLst>
            <a:gd name="adj" fmla="val 10000"/>
          </a:avLst>
        </a:prstGeom>
        <a:solidFill>
          <a:schemeClr val="accent1">
            <a:lumMod val="60000"/>
            <a:lumOff val="40000"/>
          </a:schemeClr>
        </a:soli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La relación de los requisitos exigidos por la ley y de los documentos que desee presentar para iniciar el trámite. </a:t>
          </a:r>
          <a:endParaRPr lang="es-CO" sz="1300" b="1" kern="1200" dirty="0">
            <a:solidFill>
              <a:schemeClr val="tx1">
                <a:lumMod val="95000"/>
                <a:lumOff val="5000"/>
              </a:schemeClr>
            </a:solidFill>
            <a:latin typeface="Calibri" pitchFamily="34" charset="0"/>
            <a:cs typeface="Calibri" pitchFamily="34" charset="0"/>
          </a:endParaRPr>
        </a:p>
      </dsp:txBody>
      <dsp:txXfrm>
        <a:off x="6736407" y="2199897"/>
        <a:ext cx="1989701" cy="1274675"/>
      </dsp:txXfrm>
    </dsp:sp>
    <dsp:sp modelId="{5D262772-4BDA-43E7-A3DF-BA8DB4E78AA5}">
      <dsp:nvSpPr>
        <dsp:cNvPr id="0" name=""/>
        <dsp:cNvSpPr/>
      </dsp:nvSpPr>
      <dsp:spPr>
        <a:xfrm>
          <a:off x="5620836" y="4139106"/>
          <a:ext cx="2399667" cy="620550"/>
        </a:xfrm>
        <a:prstGeom prst="leftArrow">
          <a:avLst>
            <a:gd name="adj1" fmla="val 60000"/>
            <a:gd name="adj2" fmla="val 50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sp>
    <dsp:sp modelId="{833C96E5-F63D-4862-AEB7-C2CCE91023AD}">
      <dsp:nvSpPr>
        <dsp:cNvPr id="0" name=""/>
        <dsp:cNvSpPr/>
      </dsp:nvSpPr>
      <dsp:spPr>
        <a:xfrm>
          <a:off x="7258423" y="3839717"/>
          <a:ext cx="1524159" cy="1219327"/>
        </a:xfrm>
        <a:prstGeom prst="roundRect">
          <a:avLst>
            <a:gd name="adj" fmla="val 10000"/>
          </a:avLst>
        </a:prstGeom>
        <a:solidFill>
          <a:schemeClr val="accent1">
            <a:lumMod val="60000"/>
            <a:lumOff val="40000"/>
          </a:schemeClr>
        </a:soli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es-ES" sz="1300" b="1" kern="1200" dirty="0" smtClean="0">
              <a:solidFill>
                <a:schemeClr val="tx1">
                  <a:lumMod val="95000"/>
                  <a:lumOff val="5000"/>
                </a:schemeClr>
              </a:solidFill>
              <a:latin typeface="Calibri" pitchFamily="34" charset="0"/>
              <a:cs typeface="Calibri" pitchFamily="34" charset="0"/>
            </a:rPr>
            <a:t>La firma del peticionario cuando fuere el caso. </a:t>
          </a:r>
          <a:endParaRPr lang="es-CO" sz="1300" b="1" kern="1200" dirty="0">
            <a:solidFill>
              <a:schemeClr val="tx1">
                <a:lumMod val="95000"/>
                <a:lumOff val="5000"/>
              </a:schemeClr>
            </a:solidFill>
            <a:latin typeface="Calibri" pitchFamily="34" charset="0"/>
            <a:cs typeface="Calibri" pitchFamily="34" charset="0"/>
          </a:endParaRPr>
        </a:p>
      </dsp:txBody>
      <dsp:txXfrm>
        <a:off x="7294136" y="3875430"/>
        <a:ext cx="1452733" cy="11479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C57074-39AE-4EDE-8A78-B36FA3D44841}">
      <dsp:nvSpPr>
        <dsp:cNvPr id="0" name=""/>
        <dsp:cNvSpPr/>
      </dsp:nvSpPr>
      <dsp:spPr>
        <a:xfrm>
          <a:off x="0" y="182744"/>
          <a:ext cx="5544616" cy="277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EA00C5-6DEB-42BC-8C4F-20EBEECCE885}">
      <dsp:nvSpPr>
        <dsp:cNvPr id="0" name=""/>
        <dsp:cNvSpPr/>
      </dsp:nvSpPr>
      <dsp:spPr>
        <a:xfrm>
          <a:off x="277230" y="20384"/>
          <a:ext cx="3881231" cy="3247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CO" sz="1400" b="1" kern="1200" dirty="0" smtClean="0">
              <a:solidFill>
                <a:schemeClr val="bg1"/>
              </a:solidFill>
              <a:latin typeface="Calibri" pitchFamily="34" charset="0"/>
              <a:cs typeface="Calibri" pitchFamily="34" charset="0"/>
            </a:rPr>
            <a:t>RECONOCIMIENTO DE UN DERECHO</a:t>
          </a:r>
          <a:r>
            <a:rPr lang="es-CO" sz="1200" b="1" kern="1200" dirty="0" smtClean="0">
              <a:solidFill>
                <a:schemeClr val="bg1"/>
              </a:solidFill>
              <a:latin typeface="Calibri" pitchFamily="34" charset="0"/>
              <a:cs typeface="Calibri" pitchFamily="34" charset="0"/>
            </a:rPr>
            <a:t>.</a:t>
          </a:r>
          <a:endParaRPr lang="es-CO" sz="1200" b="1" kern="1200" dirty="0">
            <a:solidFill>
              <a:schemeClr val="bg1"/>
            </a:solidFill>
            <a:latin typeface="Calibri" pitchFamily="34" charset="0"/>
            <a:cs typeface="Calibri" pitchFamily="34" charset="0"/>
          </a:endParaRPr>
        </a:p>
      </dsp:txBody>
      <dsp:txXfrm>
        <a:off x="293082" y="36236"/>
        <a:ext cx="3849527" cy="293016"/>
      </dsp:txXfrm>
    </dsp:sp>
    <dsp:sp modelId="{AC6510B3-3E87-445B-BD5C-079C430E0E01}">
      <dsp:nvSpPr>
        <dsp:cNvPr id="0" name=""/>
        <dsp:cNvSpPr/>
      </dsp:nvSpPr>
      <dsp:spPr>
        <a:xfrm>
          <a:off x="0" y="681704"/>
          <a:ext cx="5544616" cy="2772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88805F-85EE-4890-8235-154B042AB6BB}">
      <dsp:nvSpPr>
        <dsp:cNvPr id="0" name=""/>
        <dsp:cNvSpPr/>
      </dsp:nvSpPr>
      <dsp:spPr>
        <a:xfrm>
          <a:off x="277230" y="519344"/>
          <a:ext cx="3881231" cy="3247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MX" sz="1400" b="1" kern="1200" dirty="0" smtClean="0">
              <a:solidFill>
                <a:schemeClr val="bg1"/>
              </a:solidFill>
              <a:latin typeface="Calibri" pitchFamily="34" charset="0"/>
              <a:cs typeface="Calibri" pitchFamily="34" charset="0"/>
            </a:rPr>
            <a:t>QUE SE RESUELVA UNA SITUACIÓN JURÍDICA</a:t>
          </a:r>
          <a:r>
            <a:rPr lang="es-MX" sz="1200" b="1" kern="1200" dirty="0" smtClean="0">
              <a:solidFill>
                <a:schemeClr val="bg1"/>
              </a:solidFill>
              <a:latin typeface="Calibri" pitchFamily="34" charset="0"/>
              <a:cs typeface="Calibri" pitchFamily="34" charset="0"/>
            </a:rPr>
            <a:t>.</a:t>
          </a:r>
          <a:endParaRPr lang="es-CO" sz="1200" b="1" kern="1200" dirty="0">
            <a:solidFill>
              <a:schemeClr val="bg1"/>
            </a:solidFill>
            <a:latin typeface="Calibri" pitchFamily="34" charset="0"/>
            <a:cs typeface="Calibri" pitchFamily="34" charset="0"/>
          </a:endParaRPr>
        </a:p>
      </dsp:txBody>
      <dsp:txXfrm>
        <a:off x="293082" y="535196"/>
        <a:ext cx="3849527" cy="293016"/>
      </dsp:txXfrm>
    </dsp:sp>
    <dsp:sp modelId="{CF552B4A-F33C-4904-90C6-21D634B0E2CC}">
      <dsp:nvSpPr>
        <dsp:cNvPr id="0" name=""/>
        <dsp:cNvSpPr/>
      </dsp:nvSpPr>
      <dsp:spPr>
        <a:xfrm>
          <a:off x="0" y="1180664"/>
          <a:ext cx="5544616" cy="277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00C8E1-4420-40FC-9FB2-7300A68E4DA5}">
      <dsp:nvSpPr>
        <dsp:cNvPr id="0" name=""/>
        <dsp:cNvSpPr/>
      </dsp:nvSpPr>
      <dsp:spPr>
        <a:xfrm>
          <a:off x="277230" y="1018304"/>
          <a:ext cx="3881231" cy="3247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CO" sz="1400" b="1" kern="1200" dirty="0" smtClean="0">
              <a:solidFill>
                <a:schemeClr val="bg1"/>
              </a:solidFill>
              <a:latin typeface="Calibri" pitchFamily="34" charset="0"/>
              <a:cs typeface="Calibri" pitchFamily="34" charset="0"/>
            </a:rPr>
            <a:t>QUE SE LE PRESTE UN SERVICIO.</a:t>
          </a:r>
          <a:endParaRPr lang="es-ES" sz="1400" b="1" kern="1200" dirty="0">
            <a:solidFill>
              <a:schemeClr val="bg1"/>
            </a:solidFill>
            <a:latin typeface="Calibri" pitchFamily="34" charset="0"/>
            <a:cs typeface="Calibri" pitchFamily="34" charset="0"/>
          </a:endParaRPr>
        </a:p>
      </dsp:txBody>
      <dsp:txXfrm>
        <a:off x="293082" y="1034156"/>
        <a:ext cx="3849527" cy="293016"/>
      </dsp:txXfrm>
    </dsp:sp>
    <dsp:sp modelId="{44474F03-512A-46FC-BA0C-FED21AF8FE93}">
      <dsp:nvSpPr>
        <dsp:cNvPr id="0" name=""/>
        <dsp:cNvSpPr/>
      </dsp:nvSpPr>
      <dsp:spPr>
        <a:xfrm>
          <a:off x="0" y="1679624"/>
          <a:ext cx="5544616" cy="2772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0AF7EFC-DA5A-4028-A6CE-5056CF7C1D57}">
      <dsp:nvSpPr>
        <dsp:cNvPr id="0" name=""/>
        <dsp:cNvSpPr/>
      </dsp:nvSpPr>
      <dsp:spPr>
        <a:xfrm>
          <a:off x="277230" y="1517264"/>
          <a:ext cx="3881231" cy="3247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CO" sz="1400" b="1" kern="1200" dirty="0" smtClean="0">
              <a:solidFill>
                <a:schemeClr val="bg1"/>
              </a:solidFill>
              <a:latin typeface="Calibri" pitchFamily="34" charset="0"/>
              <a:cs typeface="Calibri" pitchFamily="34" charset="0"/>
            </a:rPr>
            <a:t>PEDIR INFORMARCIÓN.</a:t>
          </a:r>
          <a:endParaRPr lang="es-MX" sz="1400" b="1" kern="1200" dirty="0">
            <a:solidFill>
              <a:schemeClr val="bg1"/>
            </a:solidFill>
            <a:latin typeface="Calibri" pitchFamily="34" charset="0"/>
            <a:cs typeface="Calibri" pitchFamily="34" charset="0"/>
          </a:endParaRPr>
        </a:p>
      </dsp:txBody>
      <dsp:txXfrm>
        <a:off x="293082" y="1533116"/>
        <a:ext cx="3849527" cy="293016"/>
      </dsp:txXfrm>
    </dsp:sp>
    <dsp:sp modelId="{FCDB20FC-529A-4182-8312-9119816426F8}">
      <dsp:nvSpPr>
        <dsp:cNvPr id="0" name=""/>
        <dsp:cNvSpPr/>
      </dsp:nvSpPr>
      <dsp:spPr>
        <a:xfrm>
          <a:off x="0" y="2269535"/>
          <a:ext cx="5544616" cy="2772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DC6B69-815A-43B2-9AC2-2F96242FD9DE}">
      <dsp:nvSpPr>
        <dsp:cNvPr id="0" name=""/>
        <dsp:cNvSpPr/>
      </dsp:nvSpPr>
      <dsp:spPr>
        <a:xfrm>
          <a:off x="277230" y="2016224"/>
          <a:ext cx="3881231" cy="41567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ES" sz="1400" b="1" kern="1200" dirty="0" smtClean="0">
              <a:solidFill>
                <a:schemeClr val="bg1"/>
              </a:solidFill>
              <a:latin typeface="Calibri" pitchFamily="34" charset="0"/>
              <a:cs typeface="Calibri" pitchFamily="34" charset="0"/>
            </a:rPr>
            <a:t>CONSULTAR, EXAMINAR Y REQUERIR COPIAS DE DOCUMENTOS.</a:t>
          </a:r>
          <a:endParaRPr lang="es-ES" sz="1400" b="1" kern="1200" dirty="0">
            <a:solidFill>
              <a:schemeClr val="bg1"/>
            </a:solidFill>
            <a:latin typeface="Calibri" pitchFamily="34" charset="0"/>
            <a:cs typeface="Calibri" pitchFamily="34" charset="0"/>
          </a:endParaRPr>
        </a:p>
      </dsp:txBody>
      <dsp:txXfrm>
        <a:off x="297521" y="2036515"/>
        <a:ext cx="3840649" cy="375088"/>
      </dsp:txXfrm>
    </dsp:sp>
    <dsp:sp modelId="{B31097CE-5056-4F49-A088-A2901E2D7925}">
      <dsp:nvSpPr>
        <dsp:cNvPr id="0" name=""/>
        <dsp:cNvSpPr/>
      </dsp:nvSpPr>
      <dsp:spPr>
        <a:xfrm>
          <a:off x="0" y="2768495"/>
          <a:ext cx="5544616" cy="277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42AFB7-905E-4EA5-93FC-122D5D8B55EC}">
      <dsp:nvSpPr>
        <dsp:cNvPr id="0" name=""/>
        <dsp:cNvSpPr/>
      </dsp:nvSpPr>
      <dsp:spPr>
        <a:xfrm>
          <a:off x="277230" y="2606135"/>
          <a:ext cx="3881231" cy="32472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MX" sz="1400" b="1" kern="1200" dirty="0" smtClean="0">
              <a:solidFill>
                <a:schemeClr val="bg1"/>
              </a:solidFill>
              <a:latin typeface="Calibri" pitchFamily="34" charset="0"/>
              <a:cs typeface="Calibri" pitchFamily="34" charset="0"/>
            </a:rPr>
            <a:t>FORMULAR CONSULTAS.</a:t>
          </a:r>
          <a:endParaRPr lang="es-MX" sz="1400" b="1" kern="1200" dirty="0">
            <a:solidFill>
              <a:schemeClr val="bg1"/>
            </a:solidFill>
            <a:latin typeface="Calibri" pitchFamily="34" charset="0"/>
            <a:cs typeface="Calibri" pitchFamily="34" charset="0"/>
          </a:endParaRPr>
        </a:p>
      </dsp:txBody>
      <dsp:txXfrm>
        <a:off x="293082" y="2621987"/>
        <a:ext cx="3849527" cy="293016"/>
      </dsp:txXfrm>
    </dsp:sp>
    <dsp:sp modelId="{DF0CEF2D-4884-4425-9568-2ED5C0ED940D}">
      <dsp:nvSpPr>
        <dsp:cNvPr id="0" name=""/>
        <dsp:cNvSpPr/>
      </dsp:nvSpPr>
      <dsp:spPr>
        <a:xfrm>
          <a:off x="0" y="3267455"/>
          <a:ext cx="5544616" cy="2772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7272ADF-11ED-480B-AEDF-D2D14829FD12}">
      <dsp:nvSpPr>
        <dsp:cNvPr id="0" name=""/>
        <dsp:cNvSpPr/>
      </dsp:nvSpPr>
      <dsp:spPr>
        <a:xfrm>
          <a:off x="277230" y="3105095"/>
          <a:ext cx="3881231" cy="3247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ES" sz="1400" b="1" kern="1200" dirty="0" smtClean="0">
              <a:solidFill>
                <a:schemeClr val="bg1"/>
              </a:solidFill>
              <a:latin typeface="Calibri" pitchFamily="34" charset="0"/>
              <a:cs typeface="Calibri" pitchFamily="34" charset="0"/>
            </a:rPr>
            <a:t>FORMULAR QUEJAS, DENUNCIAS Y RECLAMOS</a:t>
          </a:r>
          <a:r>
            <a:rPr lang="es-ES" sz="1200" b="1" kern="1200" dirty="0" smtClean="0">
              <a:solidFill>
                <a:schemeClr val="bg1"/>
              </a:solidFill>
              <a:latin typeface="Calibri" pitchFamily="34" charset="0"/>
              <a:cs typeface="Calibri" pitchFamily="34" charset="0"/>
            </a:rPr>
            <a:t>.</a:t>
          </a:r>
          <a:endParaRPr lang="es-ES" sz="1200" b="1" kern="1200" dirty="0">
            <a:solidFill>
              <a:schemeClr val="bg1"/>
            </a:solidFill>
            <a:latin typeface="Calibri" pitchFamily="34" charset="0"/>
            <a:cs typeface="Calibri" pitchFamily="34" charset="0"/>
          </a:endParaRPr>
        </a:p>
      </dsp:txBody>
      <dsp:txXfrm>
        <a:off x="293082" y="3120947"/>
        <a:ext cx="3849527" cy="293016"/>
      </dsp:txXfrm>
    </dsp:sp>
    <dsp:sp modelId="{32063470-F3BF-4AE0-B7D8-AC5FF4F0DAAA}">
      <dsp:nvSpPr>
        <dsp:cNvPr id="0" name=""/>
        <dsp:cNvSpPr/>
      </dsp:nvSpPr>
      <dsp:spPr>
        <a:xfrm>
          <a:off x="0" y="3766415"/>
          <a:ext cx="5544616" cy="277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8A0094-DFF8-4DBE-AE6B-6954DB635433}">
      <dsp:nvSpPr>
        <dsp:cNvPr id="0" name=""/>
        <dsp:cNvSpPr/>
      </dsp:nvSpPr>
      <dsp:spPr>
        <a:xfrm>
          <a:off x="277230" y="3604055"/>
          <a:ext cx="3881231" cy="3247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701" tIns="0" rIns="146701" bIns="0" numCol="1" spcCol="1270" anchor="ctr" anchorCtr="0">
          <a:noAutofit/>
        </a:bodyPr>
        <a:lstStyle/>
        <a:p>
          <a:pPr lvl="0" algn="l" defTabSz="622300">
            <a:lnSpc>
              <a:spcPct val="90000"/>
            </a:lnSpc>
            <a:spcBef>
              <a:spcPct val="0"/>
            </a:spcBef>
            <a:spcAft>
              <a:spcPct val="35000"/>
            </a:spcAft>
          </a:pPr>
          <a:r>
            <a:rPr lang="es-CO" sz="1400" b="1" kern="1200" dirty="0" smtClean="0">
              <a:solidFill>
                <a:schemeClr val="bg1"/>
              </a:solidFill>
              <a:latin typeface="Calibri" pitchFamily="34" charset="0"/>
              <a:cs typeface="Calibri" pitchFamily="34" charset="0"/>
            </a:rPr>
            <a:t>INTERPONER  RECURSOS.</a:t>
          </a:r>
          <a:endParaRPr lang="es-ES" sz="1400" b="1" kern="1200" dirty="0">
            <a:solidFill>
              <a:schemeClr val="bg1"/>
            </a:solidFill>
            <a:latin typeface="Calibri" pitchFamily="34" charset="0"/>
            <a:cs typeface="Calibri" pitchFamily="34" charset="0"/>
          </a:endParaRPr>
        </a:p>
      </dsp:txBody>
      <dsp:txXfrm>
        <a:off x="293082" y="3619907"/>
        <a:ext cx="3849527" cy="29301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61B9C-495A-4F54-88DE-A2DAEA54D828}" type="datetimeFigureOut">
              <a:rPr lang="es-ES" smtClean="0"/>
              <a:pPr/>
              <a:t>02/08/2017</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7DC61-960C-4ECF-98E3-0FC44FD13683}" type="slidenum">
              <a:rPr lang="es-ES" smtClean="0"/>
              <a:pPr/>
              <a:t>‹Nº›</a:t>
            </a:fld>
            <a:endParaRPr lang="es-ES"/>
          </a:p>
        </p:txBody>
      </p:sp>
    </p:spTree>
    <p:extLst>
      <p:ext uri="{BB962C8B-B14F-4D97-AF65-F5344CB8AC3E}">
        <p14:creationId xmlns:p14="http://schemas.microsoft.com/office/powerpoint/2010/main" xmlns="" val="424919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s-CO"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1B195F1-02FF-4769-A918-7520DF8D3B17}" type="slidenum">
              <a:rPr lang="es-CO" smtClean="0"/>
              <a:pPr/>
              <a:t>1</a:t>
            </a:fld>
            <a:endParaRPr lang="es-CO" smtClean="0"/>
          </a:p>
        </p:txBody>
      </p:sp>
    </p:spTree>
    <p:extLst>
      <p:ext uri="{BB962C8B-B14F-4D97-AF65-F5344CB8AC3E}">
        <p14:creationId xmlns:p14="http://schemas.microsoft.com/office/powerpoint/2010/main" xmlns="" val="4038576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3E76B8D-1F9F-42F0-823D-B02DD0E45B88}" type="slidenum">
              <a:rPr lang="en-US"/>
              <a:pPr fontAlgn="base">
                <a:spcBef>
                  <a:spcPct val="0"/>
                </a:spcBef>
                <a:spcAft>
                  <a:spcPct val="0"/>
                </a:spcAft>
              </a:pPr>
              <a:t>23</a:t>
            </a:fld>
            <a:endParaRPr lang="en-US"/>
          </a:p>
        </p:txBody>
      </p:sp>
    </p:spTree>
    <p:extLst>
      <p:ext uri="{BB962C8B-B14F-4D97-AF65-F5344CB8AC3E}">
        <p14:creationId xmlns:p14="http://schemas.microsoft.com/office/powerpoint/2010/main" xmlns="" val="23535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B0BF037C-61A0-4D69-B1A7-76F6AD939519}" type="slidenum">
              <a:rPr lang="es-ES" smtClean="0"/>
              <a:pPr/>
              <a:t>41</a:t>
            </a:fld>
            <a:endParaRPr lang="es-ES"/>
          </a:p>
        </p:txBody>
      </p:sp>
    </p:spTree>
    <p:extLst>
      <p:ext uri="{BB962C8B-B14F-4D97-AF65-F5344CB8AC3E}">
        <p14:creationId xmlns:p14="http://schemas.microsoft.com/office/powerpoint/2010/main" xmlns="" val="518163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346EB7-06F2-45AB-ACE4-065A440BF691}" type="slidenum">
              <a:rPr lang="es-ES" smtClean="0"/>
              <a:pPr/>
              <a:t>62</a:t>
            </a:fld>
            <a:endParaRPr lang="es-ES" smtClean="0"/>
          </a:p>
        </p:txBody>
      </p:sp>
    </p:spTree>
    <p:extLst>
      <p:ext uri="{BB962C8B-B14F-4D97-AF65-F5344CB8AC3E}">
        <p14:creationId xmlns:p14="http://schemas.microsoft.com/office/powerpoint/2010/main" xmlns="" val="1268750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CO" smtClean="0"/>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596227-E578-492A-9066-D4767FC1A0FA}" type="slidenum">
              <a:rPr lang="es-CO" smtClean="0"/>
              <a:pPr/>
              <a:t>6</a:t>
            </a:fld>
            <a:endParaRPr lang="es-CO" smtClean="0"/>
          </a:p>
        </p:txBody>
      </p:sp>
    </p:spTree>
    <p:extLst>
      <p:ext uri="{BB962C8B-B14F-4D97-AF65-F5344CB8AC3E}">
        <p14:creationId xmlns:p14="http://schemas.microsoft.com/office/powerpoint/2010/main" xmlns="" val="853534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CO"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697EB-FC93-426F-98A2-3CAB23F06A5C}" type="slidenum">
              <a:rPr lang="es-CO" smtClean="0"/>
              <a:pPr/>
              <a:t>7</a:t>
            </a:fld>
            <a:endParaRPr lang="es-CO" smtClean="0"/>
          </a:p>
        </p:txBody>
      </p:sp>
    </p:spTree>
    <p:extLst>
      <p:ext uri="{BB962C8B-B14F-4D97-AF65-F5344CB8AC3E}">
        <p14:creationId xmlns:p14="http://schemas.microsoft.com/office/powerpoint/2010/main" xmlns="" val="415938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C91CD8-F11A-4831-BF05-39A6B9D98CA9}" type="slidenum">
              <a:rPr lang="es-CO" smtClean="0"/>
              <a:pPr/>
              <a:t>9</a:t>
            </a:fld>
            <a:endParaRPr lang="es-CO" smtClean="0"/>
          </a:p>
        </p:txBody>
      </p:sp>
    </p:spTree>
    <p:extLst>
      <p:ext uri="{BB962C8B-B14F-4D97-AF65-F5344CB8AC3E}">
        <p14:creationId xmlns:p14="http://schemas.microsoft.com/office/powerpoint/2010/main" xmlns="" val="1639905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65EB39-6540-499C-9C6A-C5D871729426}" type="slidenum">
              <a:rPr lang="es-ES" smtClean="0"/>
              <a:pPr/>
              <a:t>10</a:t>
            </a:fld>
            <a:endParaRPr lang="es-ES" smtClean="0"/>
          </a:p>
        </p:txBody>
      </p:sp>
    </p:spTree>
    <p:extLst>
      <p:ext uri="{BB962C8B-B14F-4D97-AF65-F5344CB8AC3E}">
        <p14:creationId xmlns:p14="http://schemas.microsoft.com/office/powerpoint/2010/main" xmlns="" val="345466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EEDC74-1B14-4B69-A1F0-BC3B7E103FD9}" type="slidenum">
              <a:rPr lang="es-CO" smtClean="0"/>
              <a:pPr/>
              <a:t>11</a:t>
            </a:fld>
            <a:endParaRPr lang="es-CO" smtClean="0"/>
          </a:p>
        </p:txBody>
      </p:sp>
    </p:spTree>
    <p:extLst>
      <p:ext uri="{BB962C8B-B14F-4D97-AF65-F5344CB8AC3E}">
        <p14:creationId xmlns:p14="http://schemas.microsoft.com/office/powerpoint/2010/main" xmlns="" val="3539690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2F8459-2A43-4256-BBE8-D4383987F149}" type="slidenum">
              <a:rPr lang="es-CO" smtClean="0"/>
              <a:pPr/>
              <a:t>12</a:t>
            </a:fld>
            <a:endParaRPr lang="es-CO" smtClean="0"/>
          </a:p>
        </p:txBody>
      </p:sp>
    </p:spTree>
    <p:extLst>
      <p:ext uri="{BB962C8B-B14F-4D97-AF65-F5344CB8AC3E}">
        <p14:creationId xmlns:p14="http://schemas.microsoft.com/office/powerpoint/2010/main" xmlns="" val="2251708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6E92C3E-F356-42B2-8719-80C5650A5594}" type="slidenum">
              <a:rPr lang="en-US" smtClean="0"/>
              <a:pPr/>
              <a:t>13</a:t>
            </a:fld>
            <a:endParaRPr lang="en-US" smtClean="0"/>
          </a:p>
        </p:txBody>
      </p:sp>
    </p:spTree>
    <p:extLst>
      <p:ext uri="{BB962C8B-B14F-4D97-AF65-F5344CB8AC3E}">
        <p14:creationId xmlns:p14="http://schemas.microsoft.com/office/powerpoint/2010/main" xmlns="" val="2264439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CO"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C91CD8-F11A-4831-BF05-39A6B9D98CA9}" type="slidenum">
              <a:rPr lang="es-CO" smtClean="0"/>
              <a:pPr/>
              <a:t>22</a:t>
            </a:fld>
            <a:endParaRPr lang="es-CO" smtClean="0"/>
          </a:p>
        </p:txBody>
      </p:sp>
    </p:spTree>
    <p:extLst>
      <p:ext uri="{BB962C8B-B14F-4D97-AF65-F5344CB8AC3E}">
        <p14:creationId xmlns:p14="http://schemas.microsoft.com/office/powerpoint/2010/main" xmlns="" val="3053753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3083225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401084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1986104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3527927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147917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3797629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174236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316999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3099599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2996760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1B27E1B-4CE2-4CCF-BFAD-B822DD4C839F}" type="datetimeFigureOut">
              <a:rPr lang="es-ES" smtClean="0"/>
              <a:pPr/>
              <a:t>02/08/2017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16109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27E1B-4CE2-4CCF-BFAD-B822DD4C839F}" type="datetimeFigureOut">
              <a:rPr lang="es-ES" smtClean="0"/>
              <a:pPr/>
              <a:t>02/08/2017</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2E884-6CCA-4E85-99DA-4CE46FFA6446}" type="slidenum">
              <a:rPr lang="es-ES" smtClean="0"/>
              <a:pPr/>
              <a:t>‹Nº›</a:t>
            </a:fld>
            <a:endParaRPr lang="es-ES"/>
          </a:p>
        </p:txBody>
      </p:sp>
    </p:spTree>
    <p:extLst>
      <p:ext uri="{BB962C8B-B14F-4D97-AF65-F5344CB8AC3E}">
        <p14:creationId xmlns:p14="http://schemas.microsoft.com/office/powerpoint/2010/main" xmlns="" val="6102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diagramData" Target="../diagrams/data1.xml"/><Relationship Id="rId7"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3.xml"/><Relationship Id="rId7" Type="http://schemas.openxmlformats.org/officeDocument/2006/relationships/diagramLayout" Target="../diagrams/layout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diagramData" Target="../diagrams/data4.xml"/><Relationship Id="rId11" Type="http://schemas.microsoft.com/office/2007/relationships/diagramDrawing" Target="../diagrams/drawing4.xml"/><Relationship Id="rId5" Type="http://schemas.openxmlformats.org/officeDocument/2006/relationships/diagramColors" Target="../diagrams/colors3.xml"/><Relationship Id="rId10" Type="http://schemas.microsoft.com/office/2007/relationships/diagramDrawing" Target="../diagrams/drawing3.xml"/><Relationship Id="rId4" Type="http://schemas.openxmlformats.org/officeDocument/2006/relationships/diagramQuickStyle" Target="../diagrams/quickStyle3.xml"/><Relationship Id="rId9" Type="http://schemas.openxmlformats.org/officeDocument/2006/relationships/diagramColors" Target="../diagrams/colors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05100" y="684309"/>
            <a:ext cx="6781800" cy="4333875"/>
          </a:xfrm>
        </p:spPr>
        <p:txBody>
          <a:bodyPr/>
          <a:lstStyle/>
          <a:p>
            <a:pPr eaLnBrk="1" hangingPunct="1"/>
            <a:r>
              <a:rPr lang="es-CO" sz="2800" b="1" dirty="0"/>
              <a:t>DERECHO DE PETICIÓN – CAJAS DE COMPENSACIÓN FAMILIAR</a:t>
            </a:r>
            <a:br>
              <a:rPr lang="es-CO" sz="2800" b="1" dirty="0"/>
            </a:br>
            <a:r>
              <a:rPr lang="es-CO" sz="2800" b="1" dirty="0"/>
              <a:t/>
            </a:r>
            <a:br>
              <a:rPr lang="es-CO" sz="2800" b="1" dirty="0"/>
            </a:br>
            <a:r>
              <a:rPr lang="es-ES_tradnl" altLang="es-CO" sz="2800" b="1" dirty="0"/>
              <a:t>Ley 1437 de 2011 </a:t>
            </a:r>
            <a:br>
              <a:rPr lang="es-ES_tradnl" altLang="es-CO" sz="2800" b="1" dirty="0"/>
            </a:br>
            <a:r>
              <a:rPr lang="es-CO" sz="2800" b="1" dirty="0"/>
              <a:t>LEY ESTATUTARIA 1755 DE 30 DE JUNIO 2015</a:t>
            </a:r>
            <a:r>
              <a:rPr lang="es-CO" dirty="0"/>
              <a:t/>
            </a:r>
            <a:br>
              <a:rPr lang="es-CO" dirty="0"/>
            </a:br>
            <a:endParaRPr lang="en-US" dirty="0" smtClean="0"/>
          </a:p>
        </p:txBody>
      </p:sp>
      <p:sp>
        <p:nvSpPr>
          <p:cNvPr id="3075" name="Rectangle 3"/>
          <p:cNvSpPr>
            <a:spLocks noGrp="1" noChangeArrowheads="1"/>
          </p:cNvSpPr>
          <p:nvPr>
            <p:ph type="subTitle" idx="1"/>
          </p:nvPr>
        </p:nvSpPr>
        <p:spPr>
          <a:xfrm>
            <a:off x="5029200" y="5011756"/>
            <a:ext cx="6248400" cy="382588"/>
          </a:xfrm>
        </p:spPr>
        <p:txBody>
          <a:bodyPr>
            <a:normAutofit/>
          </a:bodyPr>
          <a:lstStyle/>
          <a:p>
            <a:pPr eaLnBrk="1" hangingPunct="1"/>
            <a:r>
              <a:rPr lang="es-CO" sz="2000" b="1" dirty="0"/>
              <a:t>YOPAL, OCTUBRE 15 DE 2015 </a:t>
            </a:r>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3" name="Marcador de número de diapositiva 2"/>
          <p:cNvSpPr>
            <a:spLocks noGrp="1"/>
          </p:cNvSpPr>
          <p:nvPr>
            <p:ph type="sldNum" sz="quarter" idx="12"/>
          </p:nvPr>
        </p:nvSpPr>
        <p:spPr/>
        <p:txBody>
          <a:bodyPr/>
          <a:lstStyle/>
          <a:p>
            <a:pPr>
              <a:defRPr/>
            </a:pPr>
            <a:fld id="{A05359B0-F8C5-415E-8463-143AEB582104}" type="slidenum">
              <a:rPr lang="en-US" altLang="en-US" smtClean="0"/>
              <a:pPr>
                <a:defRPr/>
              </a:pPr>
              <a:t>1</a:t>
            </a:fld>
            <a:endParaRPr lang="en-US" altLang="en-US"/>
          </a:p>
        </p:txBody>
      </p:sp>
    </p:spTree>
    <p:extLst>
      <p:ext uri="{BB962C8B-B14F-4D97-AF65-F5344CB8AC3E}">
        <p14:creationId xmlns:p14="http://schemas.microsoft.com/office/powerpoint/2010/main" xmlns="" val="1204323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p:cNvSpPr>
            <a:spLocks noGrp="1"/>
          </p:cNvSpPr>
          <p:nvPr>
            <p:ph type="title"/>
          </p:nvPr>
        </p:nvSpPr>
        <p:spPr/>
        <p:txBody>
          <a:bodyPr/>
          <a:lstStyle/>
          <a:p>
            <a:pPr eaLnBrk="1" hangingPunct="1"/>
            <a:r>
              <a:rPr lang="es-ES" smtClean="0"/>
              <a:t>BLAST y GALA</a:t>
            </a:r>
          </a:p>
        </p:txBody>
      </p:sp>
      <p:sp>
        <p:nvSpPr>
          <p:cNvPr id="25603" name="2 Marcador de contenido"/>
          <p:cNvSpPr>
            <a:spLocks noGrp="1"/>
          </p:cNvSpPr>
          <p:nvPr>
            <p:ph idx="1"/>
          </p:nvPr>
        </p:nvSpPr>
        <p:spPr>
          <a:xfrm>
            <a:off x="1981200" y="1600201"/>
            <a:ext cx="8077200" cy="4873625"/>
          </a:xfrm>
        </p:spPr>
        <p:txBody>
          <a:bodyPr>
            <a:normAutofit lnSpcReduction="10000"/>
          </a:bodyPr>
          <a:lstStyle/>
          <a:p>
            <a:pPr>
              <a:buClrTx/>
            </a:pPr>
            <a:r>
              <a:rPr lang="es-ES" dirty="0"/>
              <a:t>Dos puntos de vista para abordar el desarrollo, según </a:t>
            </a:r>
            <a:r>
              <a:rPr lang="es-ES" dirty="0" err="1"/>
              <a:t>Amartya</a:t>
            </a:r>
            <a:r>
              <a:rPr lang="es-ES" dirty="0"/>
              <a:t> </a:t>
            </a:r>
            <a:r>
              <a:rPr lang="es-ES" dirty="0" err="1"/>
              <a:t>Sen</a:t>
            </a:r>
            <a:r>
              <a:rPr lang="es-ES" dirty="0"/>
              <a:t>:</a:t>
            </a:r>
          </a:p>
          <a:p>
            <a:pPr>
              <a:buClr>
                <a:srgbClr val="0070C0"/>
              </a:buClr>
            </a:pPr>
            <a:endParaRPr lang="es-ES" dirty="0">
              <a:solidFill>
                <a:srgbClr val="0070C0"/>
              </a:solidFill>
            </a:endParaRPr>
          </a:p>
          <a:p>
            <a:pPr>
              <a:buClr>
                <a:srgbClr val="0070C0"/>
              </a:buClr>
            </a:pPr>
            <a:r>
              <a:rPr lang="es-ES" dirty="0">
                <a:solidFill>
                  <a:srgbClr val="0070C0"/>
                </a:solidFill>
              </a:rPr>
              <a:t>BLAST (</a:t>
            </a:r>
            <a:r>
              <a:rPr lang="es-ES" i="1" dirty="0" err="1">
                <a:solidFill>
                  <a:srgbClr val="0070C0"/>
                </a:solidFill>
              </a:rPr>
              <a:t>blood</a:t>
            </a:r>
            <a:r>
              <a:rPr lang="es-ES" i="1" dirty="0">
                <a:solidFill>
                  <a:srgbClr val="0070C0"/>
                </a:solidFill>
              </a:rPr>
              <a:t>, </a:t>
            </a:r>
            <a:r>
              <a:rPr lang="es-ES" i="1" dirty="0" err="1">
                <a:solidFill>
                  <a:srgbClr val="0070C0"/>
                </a:solidFill>
              </a:rPr>
              <a:t>sweat</a:t>
            </a:r>
            <a:r>
              <a:rPr lang="es-ES" i="1" dirty="0">
                <a:solidFill>
                  <a:srgbClr val="0070C0"/>
                </a:solidFill>
              </a:rPr>
              <a:t> and </a:t>
            </a:r>
            <a:r>
              <a:rPr lang="es-ES" i="1" dirty="0" err="1">
                <a:solidFill>
                  <a:srgbClr val="0070C0"/>
                </a:solidFill>
              </a:rPr>
              <a:t>tears</a:t>
            </a:r>
            <a:r>
              <a:rPr lang="es-ES" dirty="0">
                <a:solidFill>
                  <a:srgbClr val="0070C0"/>
                </a:solidFill>
              </a:rPr>
              <a:t>) :       sangre, sudor y lágrimas. </a:t>
            </a:r>
          </a:p>
          <a:p>
            <a:pPr>
              <a:buClr>
                <a:srgbClr val="0070C0"/>
              </a:buClr>
            </a:pPr>
            <a:r>
              <a:rPr lang="es-ES" dirty="0">
                <a:solidFill>
                  <a:srgbClr val="0070C0"/>
                </a:solidFill>
              </a:rPr>
              <a:t>GALA (</a:t>
            </a:r>
            <a:r>
              <a:rPr lang="es-ES" i="1" dirty="0" err="1">
                <a:solidFill>
                  <a:srgbClr val="0070C0"/>
                </a:solidFill>
              </a:rPr>
              <a:t>getting</a:t>
            </a:r>
            <a:r>
              <a:rPr lang="es-ES" i="1" dirty="0">
                <a:solidFill>
                  <a:srgbClr val="0070C0"/>
                </a:solidFill>
              </a:rPr>
              <a:t> </a:t>
            </a:r>
            <a:r>
              <a:rPr lang="es-ES" i="1" dirty="0" err="1">
                <a:solidFill>
                  <a:srgbClr val="0070C0"/>
                </a:solidFill>
              </a:rPr>
              <a:t>by</a:t>
            </a:r>
            <a:r>
              <a:rPr lang="es-ES" i="1" dirty="0">
                <a:solidFill>
                  <a:srgbClr val="0070C0"/>
                </a:solidFill>
              </a:rPr>
              <a:t>, </a:t>
            </a:r>
            <a:r>
              <a:rPr lang="es-ES" i="1" dirty="0" err="1">
                <a:solidFill>
                  <a:srgbClr val="0070C0"/>
                </a:solidFill>
              </a:rPr>
              <a:t>with</a:t>
            </a:r>
            <a:r>
              <a:rPr lang="es-ES" i="1" dirty="0">
                <a:solidFill>
                  <a:srgbClr val="0070C0"/>
                </a:solidFill>
              </a:rPr>
              <a:t> a </a:t>
            </a:r>
            <a:r>
              <a:rPr lang="es-ES" i="1" dirty="0" err="1">
                <a:solidFill>
                  <a:srgbClr val="0070C0"/>
                </a:solidFill>
              </a:rPr>
              <a:t>little</a:t>
            </a:r>
            <a:r>
              <a:rPr lang="es-ES" i="1" dirty="0">
                <a:solidFill>
                  <a:srgbClr val="0070C0"/>
                </a:solidFill>
              </a:rPr>
              <a:t> </a:t>
            </a:r>
            <a:r>
              <a:rPr lang="es-ES" i="1" dirty="0" err="1">
                <a:solidFill>
                  <a:srgbClr val="0070C0"/>
                </a:solidFill>
              </a:rPr>
              <a:t>assistance</a:t>
            </a:r>
            <a:r>
              <a:rPr lang="es-ES" dirty="0">
                <a:solidFill>
                  <a:srgbClr val="0070C0"/>
                </a:solidFill>
              </a:rPr>
              <a:t>):   “salir adelante, con una ayudita de los amigos.”</a:t>
            </a:r>
          </a:p>
          <a:p>
            <a:pPr>
              <a:buClr>
                <a:srgbClr val="0070C0"/>
              </a:buClr>
            </a:pPr>
            <a:endParaRPr lang="es-CO" dirty="0">
              <a:solidFill>
                <a:srgbClr val="0070C0"/>
              </a:solidFill>
            </a:endParaRPr>
          </a:p>
          <a:p>
            <a:pPr>
              <a:buClr>
                <a:srgbClr val="0070C0"/>
              </a:buClr>
            </a:pPr>
            <a:r>
              <a:rPr lang="es-CO" dirty="0">
                <a:solidFill>
                  <a:srgbClr val="0070C0"/>
                </a:solidFill>
              </a:rPr>
              <a:t>… GALA  requiere un ciudadano de nuevo tipo…</a:t>
            </a:r>
            <a:endParaRPr lang="es-ES" dirty="0">
              <a:solidFill>
                <a:srgbClr val="0070C0"/>
              </a:solidFill>
            </a:endParaRPr>
          </a:p>
          <a:p>
            <a:pPr>
              <a:buClr>
                <a:srgbClr val="0070C0"/>
              </a:buClr>
              <a:buFont typeface="Wingdings" pitchFamily="2" charset="2"/>
              <a:buNone/>
            </a:pPr>
            <a:endParaRPr lang="es-ES" dirty="0">
              <a:solidFill>
                <a:srgbClr val="0070C0"/>
              </a:solidFill>
            </a:endParaRPr>
          </a:p>
          <a:p>
            <a:pPr marL="449263" lvl="1" indent="0">
              <a:buNone/>
            </a:pPr>
            <a:r>
              <a:rPr lang="es-ES" dirty="0"/>
              <a:t>  </a:t>
            </a:r>
          </a:p>
          <a:p>
            <a:pPr>
              <a:buClr>
                <a:srgbClr val="0070C0"/>
              </a:buClr>
              <a:buFont typeface="Wingdings 2" pitchFamily="18" charset="2"/>
              <a:buNone/>
            </a:pPr>
            <a:endParaRPr lang="es-ES" dirty="0"/>
          </a:p>
          <a:p>
            <a:pPr>
              <a:buClr>
                <a:srgbClr val="0070C0"/>
              </a:buClr>
            </a:pPr>
            <a:endParaRPr lang="es-ES" dirty="0">
              <a:solidFill>
                <a:srgbClr val="0070C0"/>
              </a:solidFill>
            </a:endParaRPr>
          </a:p>
          <a:p>
            <a:pPr>
              <a:buClr>
                <a:srgbClr val="0070C0"/>
              </a:buClr>
              <a:buFont typeface="Wingdings 2" pitchFamily="18" charset="2"/>
              <a:buNone/>
            </a:pPr>
            <a:endParaRPr lang="es-ES" dirty="0"/>
          </a:p>
          <a:p>
            <a:pPr>
              <a:buClrTx/>
              <a:buFont typeface="Wingdings 2" pitchFamily="18" charset="2"/>
              <a:buNone/>
            </a:pPr>
            <a:endParaRPr lang="es-ES" dirty="0"/>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3" name="Marcador de número de diapositiva 2"/>
          <p:cNvSpPr>
            <a:spLocks noGrp="1"/>
          </p:cNvSpPr>
          <p:nvPr>
            <p:ph type="sldNum" sz="quarter" idx="12"/>
          </p:nvPr>
        </p:nvSpPr>
        <p:spPr/>
        <p:txBody>
          <a:bodyPr/>
          <a:lstStyle/>
          <a:p>
            <a:pPr>
              <a:defRPr/>
            </a:pPr>
            <a:fld id="{B7EDDA10-9D98-458D-9336-41481B2B5298}" type="slidenum">
              <a:rPr lang="en-US" altLang="en-US" smtClean="0"/>
              <a:pPr>
                <a:defRPr/>
              </a:pPr>
              <a:t>10</a:t>
            </a:fld>
            <a:endParaRPr lang="en-US" altLang="en-US"/>
          </a:p>
        </p:txBody>
      </p:sp>
    </p:spTree>
    <p:extLst>
      <p:ext uri="{BB962C8B-B14F-4D97-AF65-F5344CB8AC3E}">
        <p14:creationId xmlns:p14="http://schemas.microsoft.com/office/powerpoint/2010/main" xmlns="" val="1261623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099" name="Picture 2" descr="http://t2.gstatic.com/images?q=tbn:_guG1nVbu8S3QM:http://www.casamerica.es/var/casamerica.es/storage/images/otras-miradas/curiosidades/sabias-que-el-optimismo-contribuye-a-la-longevidad/happy-face/382029-1-esl-ES/happy-face_fullblock.jpg"/>
          <p:cNvPicPr>
            <a:picLocks noChangeAspect="1" noChangeArrowheads="1"/>
          </p:cNvPicPr>
          <p:nvPr/>
        </p:nvPicPr>
        <p:blipFill>
          <a:blip r:embed="rId7" cstate="print"/>
          <a:srcRect/>
          <a:stretch>
            <a:fillRect/>
          </a:stretch>
        </p:blipFill>
        <p:spPr bwMode="auto">
          <a:xfrm>
            <a:off x="5562601" y="2771776"/>
            <a:ext cx="1057275" cy="1114425"/>
          </a:xfrm>
          <a:prstGeom prst="rect">
            <a:avLst/>
          </a:prstGeom>
          <a:noFill/>
          <a:ln w="9525">
            <a:noFill/>
            <a:miter lim="800000"/>
            <a:headEnd/>
            <a:tailEnd/>
          </a:ln>
        </p:spPr>
      </p:pic>
      <p:sp>
        <p:nvSpPr>
          <p:cNvPr id="4" name="Rectangle 3"/>
          <p:cNvSpPr/>
          <p:nvPr/>
        </p:nvSpPr>
        <p:spPr>
          <a:xfrm>
            <a:off x="5919497" y="4267200"/>
            <a:ext cx="542136" cy="923330"/>
          </a:xfrm>
          <a:prstGeom prst="rect">
            <a:avLst/>
          </a:prstGeom>
          <a:noFill/>
        </p:spPr>
        <p:txBody>
          <a:bodyPr wrap="none">
            <a:spAutoFit/>
          </a:bodyPr>
          <a:lstStyle/>
          <a:p>
            <a:pPr algn="ctr">
              <a:defRPr/>
            </a:pPr>
            <a:r>
              <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rPr>
              <a:t>P</a:t>
            </a:r>
          </a:p>
        </p:txBody>
      </p:sp>
      <p:sp>
        <p:nvSpPr>
          <p:cNvPr id="5" name="Rectangle 4"/>
          <p:cNvSpPr/>
          <p:nvPr/>
        </p:nvSpPr>
        <p:spPr>
          <a:xfrm>
            <a:off x="4565726" y="2658070"/>
            <a:ext cx="585417" cy="923330"/>
          </a:xfrm>
          <a:prstGeom prst="rect">
            <a:avLst/>
          </a:prstGeom>
          <a:noFill/>
        </p:spPr>
        <p:txBody>
          <a:bodyPr wrap="none">
            <a:spAutoFit/>
          </a:bodyPr>
          <a:lstStyle/>
          <a:p>
            <a:pPr algn="ctr">
              <a:defRPr/>
            </a:pPr>
            <a:r>
              <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rPr>
              <a:t>A</a:t>
            </a:r>
          </a:p>
        </p:txBody>
      </p:sp>
      <p:sp>
        <p:nvSpPr>
          <p:cNvPr id="6" name="Rectangle 5"/>
          <p:cNvSpPr/>
          <p:nvPr/>
        </p:nvSpPr>
        <p:spPr>
          <a:xfrm>
            <a:off x="6923724" y="2734270"/>
            <a:ext cx="553357" cy="923330"/>
          </a:xfrm>
          <a:prstGeom prst="rect">
            <a:avLst/>
          </a:prstGeom>
          <a:noFill/>
        </p:spPr>
        <p:txBody>
          <a:bodyPr wrap="none">
            <a:spAutoFit/>
          </a:bodyPr>
          <a:lstStyle/>
          <a:p>
            <a:pPr algn="ctr">
              <a:defRPr/>
            </a:pPr>
            <a:r>
              <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rPr>
              <a:t>C</a:t>
            </a:r>
          </a:p>
        </p:txBody>
      </p:sp>
      <p:sp>
        <p:nvSpPr>
          <p:cNvPr id="3" name="Marcador de pie de página 2"/>
          <p:cNvSpPr>
            <a:spLocks noGrp="1"/>
          </p:cNvSpPr>
          <p:nvPr>
            <p:ph type="ftr" sz="quarter" idx="11"/>
          </p:nvPr>
        </p:nvSpPr>
        <p:spPr/>
        <p:txBody>
          <a:bodyPr/>
          <a:lstStyle/>
          <a:p>
            <a:pPr>
              <a:defRPr/>
            </a:pPr>
            <a:r>
              <a:rPr lang="en-US" altLang="en-US" smtClean="0"/>
              <a:t>Germán Bula Escobar</a:t>
            </a:r>
            <a:endParaRPr lang="en-US" altLang="en-US"/>
          </a:p>
        </p:txBody>
      </p:sp>
      <p:sp>
        <p:nvSpPr>
          <p:cNvPr id="7" name="Marcador de número de diapositiva 6"/>
          <p:cNvSpPr>
            <a:spLocks noGrp="1"/>
          </p:cNvSpPr>
          <p:nvPr>
            <p:ph type="sldNum" sz="quarter" idx="12"/>
          </p:nvPr>
        </p:nvSpPr>
        <p:spPr/>
        <p:txBody>
          <a:bodyPr/>
          <a:lstStyle/>
          <a:p>
            <a:pPr>
              <a:defRPr/>
            </a:pPr>
            <a:fld id="{0EBA337A-91C5-4497-A019-8F996A3E488F}" type="slidenum">
              <a:rPr lang="en-US" altLang="en-US" smtClean="0"/>
              <a:pPr>
                <a:defRPr/>
              </a:pPr>
              <a:t>11</a:t>
            </a:fld>
            <a:endParaRPr lang="en-US" altLang="en-US"/>
          </a:p>
        </p:txBody>
      </p:sp>
    </p:spTree>
    <p:extLst>
      <p:ext uri="{BB962C8B-B14F-4D97-AF65-F5344CB8AC3E}">
        <p14:creationId xmlns:p14="http://schemas.microsoft.com/office/powerpoint/2010/main" xmlns="" val="813815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nvPr>
        </p:nvGraphicFramePr>
        <p:xfrm>
          <a:off x="2438400" y="1498600"/>
          <a:ext cx="6781800" cy="505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1 Título"/>
          <p:cNvSpPr txBox="1">
            <a:spLocks/>
          </p:cNvSpPr>
          <p:nvPr/>
        </p:nvSpPr>
        <p:spPr>
          <a:xfrm>
            <a:off x="1828800" y="228601"/>
            <a:ext cx="7543800" cy="944563"/>
          </a:xfrm>
          <a:prstGeom prst="rect">
            <a:avLst/>
          </a:prstGeom>
        </p:spPr>
        <p:txBody>
          <a:bodyPr/>
          <a:lstStyle/>
          <a:p>
            <a:pPr eaLnBrk="0" hangingPunct="0">
              <a:defRPr/>
            </a:pPr>
            <a:r>
              <a:rPr lang="es-ES" sz="4800" b="1" kern="0" dirty="0">
                <a:solidFill>
                  <a:schemeClr val="tx2">
                    <a:satMod val="130000"/>
                  </a:schemeClr>
                </a:solidFill>
                <a:latin typeface="+mj-lt"/>
                <a:ea typeface="+mj-ea"/>
                <a:cs typeface="+mj-cs"/>
              </a:rPr>
              <a:t>El nuevo ciudadano</a:t>
            </a:r>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0EBA337A-91C5-4497-A019-8F996A3E488F}" type="slidenum">
              <a:rPr lang="en-US" altLang="en-US" smtClean="0"/>
              <a:pPr>
                <a:defRPr/>
              </a:pPr>
              <a:t>12</a:t>
            </a:fld>
            <a:endParaRPr lang="en-US" altLang="en-US"/>
          </a:p>
        </p:txBody>
      </p:sp>
    </p:spTree>
    <p:extLst>
      <p:ext uri="{BB962C8B-B14F-4D97-AF65-F5344CB8AC3E}">
        <p14:creationId xmlns:p14="http://schemas.microsoft.com/office/powerpoint/2010/main" xmlns="" val="4056261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s-CO" smtClean="0"/>
              <a:t>Oportunidades Sociales</a:t>
            </a:r>
            <a:endParaRPr lang="es-ES" smtClean="0"/>
          </a:p>
        </p:txBody>
      </p:sp>
      <p:sp>
        <p:nvSpPr>
          <p:cNvPr id="31747" name="Rectangle 3"/>
          <p:cNvSpPr>
            <a:spLocks noGrp="1" noChangeArrowheads="1"/>
          </p:cNvSpPr>
          <p:nvPr>
            <p:ph idx="1"/>
          </p:nvPr>
        </p:nvSpPr>
        <p:spPr>
          <a:xfrm>
            <a:off x="1981200" y="1600201"/>
            <a:ext cx="7467600" cy="4873625"/>
          </a:xfrm>
        </p:spPr>
        <p:txBody>
          <a:bodyPr/>
          <a:lstStyle/>
          <a:p>
            <a:pPr algn="just" eaLnBrk="1" hangingPunct="1">
              <a:lnSpc>
                <a:spcPct val="80000"/>
              </a:lnSpc>
            </a:pPr>
            <a:r>
              <a:rPr lang="es-CO" i="1" dirty="0" smtClean="0"/>
              <a:t>“El éxito de una sociedad ha de evaluarse principalmente en función de las libertades fundamentales de que disfrutan sus miembros.”</a:t>
            </a:r>
            <a:endParaRPr lang="es-CO" dirty="0" smtClean="0"/>
          </a:p>
          <a:p>
            <a:pPr algn="just" eaLnBrk="1" hangingPunct="1">
              <a:lnSpc>
                <a:spcPct val="80000"/>
              </a:lnSpc>
            </a:pPr>
            <a:endParaRPr lang="es-CO" dirty="0" smtClean="0"/>
          </a:p>
          <a:p>
            <a:pPr algn="just" eaLnBrk="1" hangingPunct="1">
              <a:lnSpc>
                <a:spcPct val="80000"/>
              </a:lnSpc>
            </a:pPr>
            <a:r>
              <a:rPr lang="es-CO" dirty="0" smtClean="0"/>
              <a:t>Importancia de la Educación Pública: contribuye a mejorar a mejorar la calidad de vida, y al desarrollo económico. </a:t>
            </a:r>
          </a:p>
          <a:p>
            <a:pPr algn="just" eaLnBrk="1" hangingPunct="1">
              <a:lnSpc>
                <a:spcPct val="80000"/>
              </a:lnSpc>
            </a:pPr>
            <a:endParaRPr lang="es-CO" dirty="0" smtClean="0"/>
          </a:p>
          <a:p>
            <a:pPr algn="just" eaLnBrk="1" hangingPunct="1">
              <a:lnSpc>
                <a:spcPct val="80000"/>
              </a:lnSpc>
            </a:pPr>
            <a:r>
              <a:rPr lang="es-CO" dirty="0" smtClean="0"/>
              <a:t>Relación entre riqueza y capacidades es claramente positiva (!!) </a:t>
            </a:r>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3" name="Marcador de número de diapositiva 2"/>
          <p:cNvSpPr>
            <a:spLocks noGrp="1"/>
          </p:cNvSpPr>
          <p:nvPr>
            <p:ph type="sldNum" sz="quarter" idx="12"/>
          </p:nvPr>
        </p:nvSpPr>
        <p:spPr/>
        <p:txBody>
          <a:bodyPr/>
          <a:lstStyle/>
          <a:p>
            <a:pPr>
              <a:defRPr/>
            </a:pPr>
            <a:fld id="{B7EDDA10-9D98-458D-9336-41481B2B5298}" type="slidenum">
              <a:rPr lang="en-US" altLang="en-US" smtClean="0"/>
              <a:pPr>
                <a:defRPr/>
              </a:pPr>
              <a:t>13</a:t>
            </a:fld>
            <a:endParaRPr lang="en-US" altLang="en-US"/>
          </a:p>
        </p:txBody>
      </p:sp>
    </p:spTree>
    <p:extLst>
      <p:ext uri="{BB962C8B-B14F-4D97-AF65-F5344CB8AC3E}">
        <p14:creationId xmlns:p14="http://schemas.microsoft.com/office/powerpoint/2010/main" xmlns="" val="1767988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r>
              <a:rPr lang="es-CO" dirty="0" smtClean="0"/>
              <a:t>	</a:t>
            </a:r>
            <a:endParaRPr lang="es-CO" sz="4000" b="1" dirty="0"/>
          </a:p>
          <a:p>
            <a:pPr marL="342900" lvl="1" indent="0">
              <a:buNone/>
            </a:pPr>
            <a:endParaRPr lang="es-CO" sz="4000" b="1" dirty="0"/>
          </a:p>
          <a:p>
            <a:pPr marL="342900" lvl="1" indent="0">
              <a:buNone/>
            </a:pPr>
            <a:endParaRPr lang="es-CO" sz="4000" b="1" dirty="0"/>
          </a:p>
          <a:p>
            <a:pPr marL="342900" lvl="1" indent="0">
              <a:buNone/>
            </a:pPr>
            <a:r>
              <a:rPr lang="es-CO" sz="4000" b="1" dirty="0"/>
              <a:t>2. EN ORIGEN, EL DERECHO DE PETICIÓN SE REGULÓ EN EL CPACA</a:t>
            </a:r>
            <a:endParaRPr lang="es-ES" sz="40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14</a:t>
            </a:fld>
            <a:endParaRPr lang="en-US" altLang="en-US"/>
          </a:p>
        </p:txBody>
      </p:sp>
    </p:spTree>
    <p:extLst>
      <p:ext uri="{BB962C8B-B14F-4D97-AF65-F5344CB8AC3E}">
        <p14:creationId xmlns:p14="http://schemas.microsoft.com/office/powerpoint/2010/main" xmlns="" val="527128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 la queja frecuente…</a:t>
            </a:r>
            <a:endParaRPr lang="es-ES" dirty="0"/>
          </a:p>
        </p:txBody>
      </p:sp>
      <p:sp>
        <p:nvSpPr>
          <p:cNvPr id="3" name="Marcador de contenido 2"/>
          <p:cNvSpPr>
            <a:spLocks noGrp="1"/>
          </p:cNvSpPr>
          <p:nvPr>
            <p:ph idx="1"/>
          </p:nvPr>
        </p:nvSpPr>
        <p:spPr/>
        <p:txBody>
          <a:bodyPr/>
          <a:lstStyle/>
          <a:p>
            <a:r>
              <a:rPr lang="es-CO" dirty="0"/>
              <a:t>Muchas veces </a:t>
            </a:r>
            <a:r>
              <a:rPr lang="es-CO" dirty="0" smtClean="0"/>
              <a:t>se debe recurrir </a:t>
            </a:r>
            <a:r>
              <a:rPr lang="es-CO" dirty="0"/>
              <a:t>a la acción de tutela para obtener </a:t>
            </a:r>
            <a:r>
              <a:rPr lang="es-CO" dirty="0" smtClean="0"/>
              <a:t>atención </a:t>
            </a:r>
            <a:r>
              <a:rPr lang="es-CO" dirty="0"/>
              <a:t>efectiva a</a:t>
            </a:r>
            <a:r>
              <a:rPr lang="es-CO" dirty="0" smtClean="0"/>
              <a:t>l </a:t>
            </a:r>
            <a:r>
              <a:rPr lang="es-CO" dirty="0"/>
              <a:t>derecho de </a:t>
            </a:r>
            <a:r>
              <a:rPr lang="es-CO" dirty="0" smtClean="0"/>
              <a:t>petición</a:t>
            </a:r>
          </a:p>
          <a:p>
            <a:r>
              <a:rPr lang="es-CO" dirty="0"/>
              <a:t>S</a:t>
            </a:r>
            <a:r>
              <a:rPr lang="es-CO" dirty="0" smtClean="0"/>
              <a:t>e </a:t>
            </a:r>
            <a:r>
              <a:rPr lang="es-CO" dirty="0"/>
              <a:t>supone que la falta de atención a las peticiones y a los términos para resolver, por parte de los funcionarios públicos, constituye una falta disciplinaria </a:t>
            </a:r>
            <a:r>
              <a:rPr lang="es-CO" dirty="0" smtClean="0"/>
              <a:t>(… hasta destitución). </a:t>
            </a:r>
          </a:p>
          <a:p>
            <a:r>
              <a:rPr lang="es-CO" dirty="0" smtClean="0"/>
              <a:t>Pero en relación con esta mala conducta el Estado… exhibe tolerancia… que propicia estar </a:t>
            </a:r>
            <a:r>
              <a:rPr lang="es-CO" dirty="0"/>
              <a:t>muy lejos de contar con una </a:t>
            </a:r>
            <a:r>
              <a:rPr lang="es-CO" dirty="0" smtClean="0"/>
              <a:t>administración </a:t>
            </a:r>
            <a:r>
              <a:rPr lang="es-CO" dirty="0"/>
              <a:t>pública transparente, a pesar de tantas leyes.</a:t>
            </a:r>
            <a:endParaRPr lang="es-ES"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15</a:t>
            </a:fld>
            <a:endParaRPr lang="en-US" altLang="en-US" dirty="0"/>
          </a:p>
        </p:txBody>
      </p:sp>
    </p:spTree>
    <p:extLst>
      <p:ext uri="{BB962C8B-B14F-4D97-AF65-F5344CB8AC3E}">
        <p14:creationId xmlns:p14="http://schemas.microsoft.com/office/powerpoint/2010/main" xmlns="" val="4188431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a:xfrm>
            <a:off x="1774825" y="260350"/>
            <a:ext cx="8229600" cy="654050"/>
          </a:xfrm>
        </p:spPr>
        <p:txBody>
          <a:bodyPr/>
          <a:lstStyle/>
          <a:p>
            <a:pPr eaLnBrk="1" hangingPunct="1"/>
            <a:endParaRPr lang="es-CO" altLang="es-CO" sz="2400" dirty="0"/>
          </a:p>
        </p:txBody>
      </p:sp>
      <p:sp>
        <p:nvSpPr>
          <p:cNvPr id="5124" name="Rectangle 5"/>
          <p:cNvSpPr>
            <a:spLocks noGrp="1" noChangeArrowheads="1"/>
          </p:cNvSpPr>
          <p:nvPr>
            <p:ph sz="half" idx="1"/>
          </p:nvPr>
        </p:nvSpPr>
        <p:spPr>
          <a:xfrm>
            <a:off x="1981200" y="1600201"/>
            <a:ext cx="2890838" cy="4525963"/>
          </a:xfrm>
        </p:spPr>
        <p:txBody>
          <a:bodyPr/>
          <a:lstStyle/>
          <a:p>
            <a:pPr eaLnBrk="1" hangingPunct="1"/>
            <a:r>
              <a:rPr lang="es-MX" altLang="es-CO" smtClean="0"/>
              <a:t>Un mensaje desde el título  del Código:</a:t>
            </a:r>
          </a:p>
          <a:p>
            <a:pPr eaLnBrk="1" hangingPunct="1"/>
            <a:endParaRPr lang="es-MX" altLang="es-CO" smtClean="0"/>
          </a:p>
        </p:txBody>
      </p:sp>
      <p:sp>
        <p:nvSpPr>
          <p:cNvPr id="5125" name="Rectangle 6"/>
          <p:cNvSpPr>
            <a:spLocks noGrp="1" noChangeArrowheads="1"/>
          </p:cNvSpPr>
          <p:nvPr>
            <p:ph sz="half" idx="2"/>
          </p:nvPr>
        </p:nvSpPr>
        <p:spPr>
          <a:xfrm>
            <a:off x="5303838" y="1600201"/>
            <a:ext cx="4906962" cy="4038600"/>
          </a:xfrm>
        </p:spPr>
        <p:txBody>
          <a:bodyPr/>
          <a:lstStyle/>
          <a:p>
            <a:pPr eaLnBrk="1" hangingPunct="1">
              <a:buFontTx/>
              <a:buNone/>
            </a:pPr>
            <a:r>
              <a:rPr lang="es-MX" altLang="es-CO" sz="4000" dirty="0"/>
              <a:t>Código  </a:t>
            </a:r>
          </a:p>
          <a:p>
            <a:pPr eaLnBrk="1" hangingPunct="1"/>
            <a:r>
              <a:rPr lang="es-MX" altLang="es-CO" sz="4000" dirty="0">
                <a:solidFill>
                  <a:srgbClr val="FFC000"/>
                </a:solidFill>
              </a:rPr>
              <a:t>de procedimiento  administrativo </a:t>
            </a:r>
          </a:p>
          <a:p>
            <a:pPr algn="ctr" eaLnBrk="1" hangingPunct="1">
              <a:buFontTx/>
              <a:buNone/>
            </a:pPr>
            <a:r>
              <a:rPr lang="es-MX" altLang="es-CO" sz="2400" dirty="0"/>
              <a:t>Y</a:t>
            </a:r>
          </a:p>
          <a:p>
            <a:pPr eaLnBrk="1" hangingPunct="1"/>
            <a:r>
              <a:rPr lang="es-MX" altLang="es-CO" sz="4000" dirty="0"/>
              <a:t> de lo contencioso administrativo </a:t>
            </a:r>
            <a:endParaRPr lang="es-ES" altLang="es-CO" sz="4000" dirty="0"/>
          </a:p>
        </p:txBody>
      </p:sp>
      <p:sp>
        <p:nvSpPr>
          <p:cNvPr id="5122" name="Rectangle 6"/>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65E2AD2-AF19-4F34-A958-8B2AB7B28B27}" type="slidenum">
              <a:rPr lang="es-ES" altLang="es-CO" sz="1400"/>
              <a:pPr eaLnBrk="1" hangingPunct="1">
                <a:spcBef>
                  <a:spcPct val="0"/>
                </a:spcBef>
                <a:buFontTx/>
                <a:buNone/>
              </a:pPr>
              <a:t>16</a:t>
            </a:fld>
            <a:endParaRPr lang="es-ES" altLang="es-CO" sz="1400"/>
          </a:p>
        </p:txBody>
      </p:sp>
      <p:sp>
        <p:nvSpPr>
          <p:cNvPr id="2" name="CuadroTexto 1"/>
          <p:cNvSpPr txBox="1"/>
          <p:nvPr/>
        </p:nvSpPr>
        <p:spPr>
          <a:xfrm>
            <a:off x="6472639" y="6121312"/>
            <a:ext cx="3581400" cy="600164"/>
          </a:xfrm>
          <a:prstGeom prst="rect">
            <a:avLst/>
          </a:prstGeom>
          <a:noFill/>
        </p:spPr>
        <p:txBody>
          <a:bodyPr wrap="square" rtlCol="0">
            <a:spAutoFit/>
          </a:bodyPr>
          <a:lstStyle/>
          <a:p>
            <a:pPr marL="0" lvl="1"/>
            <a:r>
              <a:rPr lang="es-CO" altLang="es-CO" sz="1500" dirty="0"/>
              <a:t>	William Zambrano Cetina</a:t>
            </a:r>
          </a:p>
          <a:p>
            <a:endParaRPr lang="es-ES" dirty="0"/>
          </a:p>
        </p:txBody>
      </p:sp>
    </p:spTree>
    <p:extLst>
      <p:ext uri="{BB962C8B-B14F-4D97-AF65-F5344CB8AC3E}">
        <p14:creationId xmlns:p14="http://schemas.microsoft.com/office/powerpoint/2010/main" xmlns="" val="3454028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r>
              <a:rPr lang="es-CO" sz="4400" b="1" dirty="0"/>
              <a:t>3. LA REGULACIÓN DEL DERECHO DE PETICIÓN SE HIZO…</a:t>
            </a:r>
          </a:p>
          <a:p>
            <a:pPr marL="0" indent="0" algn="ctr">
              <a:buNone/>
            </a:pPr>
            <a:endParaRPr lang="es-CO" sz="4400" b="1" dirty="0"/>
          </a:p>
          <a:p>
            <a:pPr marL="0" indent="0" algn="ctr">
              <a:buNone/>
            </a:pPr>
            <a:r>
              <a:rPr lang="es-CO" sz="4400" b="1" dirty="0"/>
              <a:t>EN COHERENCIA CON EL ENFOQUE GENERAL DEL CPACA</a:t>
            </a:r>
            <a:r>
              <a:rPr lang="es-CO" dirty="0" smtClean="0"/>
              <a:t>	</a:t>
            </a:r>
            <a:endParaRPr lang="es-CO"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17</a:t>
            </a:fld>
            <a:endParaRPr lang="en-US" altLang="en-US"/>
          </a:p>
        </p:txBody>
      </p:sp>
    </p:spTree>
    <p:extLst>
      <p:ext uri="{BB962C8B-B14F-4D97-AF65-F5344CB8AC3E}">
        <p14:creationId xmlns:p14="http://schemas.microsoft.com/office/powerpoint/2010/main" xmlns="" val="1712036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1981200" y="122238"/>
            <a:ext cx="7543800" cy="792162"/>
          </a:xfrm>
        </p:spPr>
        <p:txBody>
          <a:bodyPr/>
          <a:lstStyle/>
          <a:p>
            <a:endParaRPr lang="es-CO" altLang="es-CO" sz="2800" dirty="0"/>
          </a:p>
        </p:txBody>
      </p:sp>
      <p:sp>
        <p:nvSpPr>
          <p:cNvPr id="7171" name="2 Marcador de contenido"/>
          <p:cNvSpPr>
            <a:spLocks noGrp="1"/>
          </p:cNvSpPr>
          <p:nvPr>
            <p:ph sz="half" idx="1"/>
          </p:nvPr>
        </p:nvSpPr>
        <p:spPr/>
        <p:txBody>
          <a:bodyPr/>
          <a:lstStyle/>
          <a:p>
            <a:r>
              <a:rPr lang="es-CO" altLang="es-CO" dirty="0" smtClean="0"/>
              <a:t>Del procedimiento como un elemento para la eficacia del poder  y  el control de los súbditos </a:t>
            </a:r>
          </a:p>
        </p:txBody>
      </p:sp>
      <p:sp>
        <p:nvSpPr>
          <p:cNvPr id="7172" name="3 Marcador de contenido"/>
          <p:cNvSpPr>
            <a:spLocks noGrp="1"/>
          </p:cNvSpPr>
          <p:nvPr>
            <p:ph sz="half" idx="2"/>
          </p:nvPr>
        </p:nvSpPr>
        <p:spPr/>
        <p:txBody>
          <a:bodyPr/>
          <a:lstStyle/>
          <a:p>
            <a:r>
              <a:rPr lang="es-CO" altLang="es-CO" dirty="0" smtClean="0"/>
              <a:t>Al procedimiento administrativo como garantía para la protección de los derechos de las personas  e instrumento para la eficacia de los mismos </a:t>
            </a:r>
          </a:p>
          <a:p>
            <a:endParaRPr lang="es-CO" altLang="es-CO" dirty="0"/>
          </a:p>
          <a:p>
            <a:pPr marL="342900" lvl="1" indent="0">
              <a:buNone/>
            </a:pPr>
            <a:r>
              <a:rPr lang="es-CO" altLang="es-CO" sz="1500" dirty="0"/>
              <a:t>		</a:t>
            </a:r>
          </a:p>
        </p:txBody>
      </p:sp>
      <p:sp>
        <p:nvSpPr>
          <p:cNvPr id="7173" name="4 Marcador de número de diapositiva"/>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937B76C-BAD9-439D-BE7D-5A3A55FB98AE}" type="slidenum">
              <a:rPr lang="es-ES" altLang="es-CO" sz="1400"/>
              <a:pPr eaLnBrk="1" hangingPunct="1">
                <a:spcBef>
                  <a:spcPct val="0"/>
                </a:spcBef>
                <a:buFontTx/>
                <a:buNone/>
              </a:pPr>
              <a:t>18</a:t>
            </a:fld>
            <a:endParaRPr lang="es-ES" altLang="es-CO" sz="1400"/>
          </a:p>
        </p:txBody>
      </p:sp>
      <p:sp>
        <p:nvSpPr>
          <p:cNvPr id="2" name="CuadroTexto 1"/>
          <p:cNvSpPr txBox="1"/>
          <p:nvPr/>
        </p:nvSpPr>
        <p:spPr>
          <a:xfrm>
            <a:off x="7248525" y="6194769"/>
            <a:ext cx="3524250" cy="323165"/>
          </a:xfrm>
          <a:prstGeom prst="rect">
            <a:avLst/>
          </a:prstGeom>
          <a:noFill/>
        </p:spPr>
        <p:txBody>
          <a:bodyPr wrap="square" rtlCol="0">
            <a:spAutoFit/>
          </a:bodyPr>
          <a:lstStyle/>
          <a:p>
            <a:pPr marL="342900" lvl="1"/>
            <a:r>
              <a:rPr lang="es-CO" altLang="es-CO" sz="1500" dirty="0"/>
              <a:t>W. Zambrano Cetina</a:t>
            </a:r>
          </a:p>
        </p:txBody>
      </p:sp>
    </p:spTree>
    <p:extLst>
      <p:ext uri="{BB962C8B-B14F-4D97-AF65-F5344CB8AC3E}">
        <p14:creationId xmlns:p14="http://schemas.microsoft.com/office/powerpoint/2010/main" xmlns="" val="21808464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a:xfrm>
            <a:off x="1981200" y="115889"/>
            <a:ext cx="8229600" cy="504825"/>
          </a:xfrm>
        </p:spPr>
        <p:txBody>
          <a:bodyPr/>
          <a:lstStyle/>
          <a:p>
            <a:endParaRPr lang="es-CO" altLang="es-CO" sz="1200" dirty="0"/>
          </a:p>
        </p:txBody>
      </p:sp>
      <p:sp>
        <p:nvSpPr>
          <p:cNvPr id="8195" name="2 Marcador de contenido"/>
          <p:cNvSpPr>
            <a:spLocks noGrp="1"/>
          </p:cNvSpPr>
          <p:nvPr>
            <p:ph sz="half" idx="1"/>
          </p:nvPr>
        </p:nvSpPr>
        <p:spPr>
          <a:xfrm>
            <a:off x="1524000" y="1600200"/>
            <a:ext cx="3348038" cy="4997450"/>
          </a:xfrm>
        </p:spPr>
        <p:txBody>
          <a:bodyPr>
            <a:normAutofit fontScale="92500" lnSpcReduction="20000"/>
          </a:bodyPr>
          <a:lstStyle/>
          <a:p>
            <a:r>
              <a:rPr lang="es-CO" altLang="es-CO" smtClean="0"/>
              <a:t>De la notificación de la decisión de la autoridad  como único  elemento de garantía  en el procedimiento administrativo regulado en el Código </a:t>
            </a:r>
            <a:endParaRPr lang="es-CO" altLang="es-CO" sz="800"/>
          </a:p>
        </p:txBody>
      </p:sp>
      <p:sp>
        <p:nvSpPr>
          <p:cNvPr id="4" name="3 Marcador de contenido"/>
          <p:cNvSpPr>
            <a:spLocks noGrp="1"/>
          </p:cNvSpPr>
          <p:nvPr>
            <p:ph sz="half" idx="2"/>
          </p:nvPr>
        </p:nvSpPr>
        <p:spPr>
          <a:xfrm>
            <a:off x="4872038" y="476251"/>
            <a:ext cx="5688012" cy="5010150"/>
          </a:xfrm>
        </p:spPr>
        <p:txBody>
          <a:bodyPr>
            <a:normAutofit fontScale="92500" lnSpcReduction="20000"/>
          </a:bodyPr>
          <a:lstStyle/>
          <a:p>
            <a:pPr algn="just">
              <a:defRPr/>
            </a:pPr>
            <a:r>
              <a:rPr lang="es-CO" dirty="0" smtClean="0"/>
              <a:t> A la  regulación </a:t>
            </a:r>
          </a:p>
          <a:p>
            <a:pPr marL="0" indent="0" algn="just">
              <a:buNone/>
              <a:defRPr/>
            </a:pPr>
            <a:r>
              <a:rPr lang="es-CO" dirty="0"/>
              <a:t> </a:t>
            </a:r>
            <a:r>
              <a:rPr lang="es-CO" dirty="0" smtClean="0"/>
              <a:t>   del derecho de defensa, </a:t>
            </a:r>
          </a:p>
          <a:p>
            <a:pPr marL="0" indent="0" algn="just">
              <a:buNone/>
              <a:defRPr/>
            </a:pPr>
            <a:r>
              <a:rPr lang="es-CO" dirty="0"/>
              <a:t> </a:t>
            </a:r>
            <a:r>
              <a:rPr lang="es-CO" dirty="0" smtClean="0"/>
              <a:t>   la obligación de motivar, </a:t>
            </a:r>
          </a:p>
          <a:p>
            <a:pPr marL="0" indent="0" algn="just">
              <a:buNone/>
              <a:defRPr/>
            </a:pPr>
            <a:r>
              <a:rPr lang="es-CO" dirty="0"/>
              <a:t> </a:t>
            </a:r>
            <a:r>
              <a:rPr lang="es-CO" dirty="0" smtClean="0"/>
              <a:t>   el acceso a los documentos                         	públicos </a:t>
            </a:r>
            <a:r>
              <a:rPr lang="es-CO" sz="1200" dirty="0"/>
              <a:t>(reconocido desde el S.XIX)</a:t>
            </a:r>
          </a:p>
          <a:p>
            <a:pPr algn="just">
              <a:defRPr/>
            </a:pPr>
            <a:r>
              <a:rPr lang="es-CO" dirty="0" smtClean="0"/>
              <a:t>Y luego a  la afirmación de un debido proceso administrativo antes y después de la decisión,  unido al reconocimiento del derecho a ser  escuchado previamente, a ser consultado y a participar en las decisiones que lo afectan </a:t>
            </a:r>
          </a:p>
          <a:p>
            <a:pPr algn="just">
              <a:defRPr/>
            </a:pPr>
            <a:endParaRPr lang="es-CO" dirty="0"/>
          </a:p>
          <a:p>
            <a:pPr marL="342900" lvl="2" indent="0" algn="just">
              <a:spcBef>
                <a:spcPts val="750"/>
              </a:spcBef>
              <a:buNone/>
              <a:defRPr/>
            </a:pPr>
            <a:r>
              <a:rPr lang="es-CO" altLang="es-CO" dirty="0" smtClean="0"/>
              <a:t>					</a:t>
            </a:r>
            <a:endParaRPr lang="es-CO" dirty="0"/>
          </a:p>
        </p:txBody>
      </p:sp>
      <p:sp>
        <p:nvSpPr>
          <p:cNvPr id="8197" name="4 Marcador de número de diapositiva"/>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67149F2-3523-485C-9F96-F5E838F18EBC}" type="slidenum">
              <a:rPr lang="es-ES" altLang="es-CO" sz="1400"/>
              <a:pPr eaLnBrk="1" hangingPunct="1">
                <a:spcBef>
                  <a:spcPct val="0"/>
                </a:spcBef>
                <a:buFontTx/>
                <a:buNone/>
              </a:pPr>
              <a:t>19</a:t>
            </a:fld>
            <a:endParaRPr lang="es-ES" altLang="es-CO" sz="1400"/>
          </a:p>
        </p:txBody>
      </p:sp>
      <p:sp>
        <p:nvSpPr>
          <p:cNvPr id="2" name="CuadroTexto 1"/>
          <p:cNvSpPr txBox="1"/>
          <p:nvPr/>
        </p:nvSpPr>
        <p:spPr>
          <a:xfrm>
            <a:off x="7391400" y="6121312"/>
            <a:ext cx="2971800" cy="600164"/>
          </a:xfrm>
          <a:prstGeom prst="rect">
            <a:avLst/>
          </a:prstGeom>
          <a:noFill/>
        </p:spPr>
        <p:txBody>
          <a:bodyPr wrap="square" rtlCol="0">
            <a:spAutoFit/>
          </a:bodyPr>
          <a:lstStyle/>
          <a:p>
            <a:pPr marL="0" lvl="1"/>
            <a:r>
              <a:rPr lang="es-CO" altLang="es-CO" sz="1500" dirty="0"/>
              <a:t>W. Zambrano Cetina</a:t>
            </a:r>
          </a:p>
          <a:p>
            <a:endParaRPr lang="es-ES" dirty="0"/>
          </a:p>
        </p:txBody>
      </p:sp>
    </p:spTree>
    <p:extLst>
      <p:ext uri="{BB962C8B-B14F-4D97-AF65-F5344CB8AC3E}">
        <p14:creationId xmlns:p14="http://schemas.microsoft.com/office/powerpoint/2010/main" xmlns="" val="4067734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a:xfrm>
            <a:off x="2057400" y="1143000"/>
            <a:ext cx="7886700" cy="4351338"/>
          </a:xfrm>
        </p:spPr>
        <p:txBody>
          <a:bodyPr>
            <a:normAutofit fontScale="70000" lnSpcReduction="20000"/>
          </a:bodyPr>
          <a:lstStyle/>
          <a:p>
            <a:pPr marL="0" indent="0" algn="ctr">
              <a:buNone/>
            </a:pPr>
            <a:r>
              <a:rPr lang="es-CO" dirty="0" smtClean="0"/>
              <a:t>	</a:t>
            </a:r>
            <a:r>
              <a:rPr lang="es-CO" b="1" dirty="0" smtClean="0"/>
              <a:t>AGRADECIMENTO</a:t>
            </a:r>
          </a:p>
          <a:p>
            <a:endParaRPr lang="es-CO" dirty="0"/>
          </a:p>
          <a:p>
            <a:pPr marL="342900" lvl="1" indent="0">
              <a:buNone/>
            </a:pPr>
            <a:r>
              <a:rPr lang="es-CO" dirty="0" smtClean="0"/>
              <a:t>A los magistrados y exmagistrados de la Sala de Consulta y Servicio Civil del Consejo de Estado, los colegas:</a:t>
            </a:r>
          </a:p>
          <a:p>
            <a:pPr lvl="1"/>
            <a:endParaRPr lang="es-CO" dirty="0"/>
          </a:p>
          <a:p>
            <a:pPr lvl="1"/>
            <a:endParaRPr lang="es-CO" dirty="0" smtClean="0"/>
          </a:p>
          <a:p>
            <a:pPr lvl="1"/>
            <a:r>
              <a:rPr lang="es-CO" dirty="0" smtClean="0"/>
              <a:t>Ex Consejero de Estado Dr. Enrique Arboleda Perdomo</a:t>
            </a:r>
          </a:p>
          <a:p>
            <a:pPr lvl="1"/>
            <a:r>
              <a:rPr lang="es-CO" dirty="0"/>
              <a:t>Ex Consejero de Estado Dr. </a:t>
            </a:r>
            <a:r>
              <a:rPr lang="es-CO" dirty="0" smtClean="0"/>
              <a:t>Augusto Hernández Becerra</a:t>
            </a:r>
          </a:p>
          <a:p>
            <a:pPr lvl="1"/>
            <a:r>
              <a:rPr lang="es-CO" dirty="0" smtClean="0"/>
              <a:t>Consejero de Estado </a:t>
            </a:r>
            <a:r>
              <a:rPr lang="es-CO" dirty="0" err="1" smtClean="0"/>
              <a:t>Dr</a:t>
            </a:r>
            <a:r>
              <a:rPr lang="es-CO" dirty="0" smtClean="0"/>
              <a:t> William Zambrano Cetina</a:t>
            </a:r>
          </a:p>
          <a:p>
            <a:pPr lvl="1"/>
            <a:r>
              <a:rPr lang="es-CO" dirty="0" smtClean="0"/>
              <a:t>Consejero de Estado Dr. Álvaro </a:t>
            </a:r>
            <a:r>
              <a:rPr lang="es-CO" dirty="0" err="1" smtClean="0"/>
              <a:t>Namén</a:t>
            </a:r>
            <a:r>
              <a:rPr lang="es-CO" dirty="0" smtClean="0"/>
              <a:t> Vargas</a:t>
            </a:r>
            <a:endParaRPr lang="es-CO" dirty="0"/>
          </a:p>
          <a:p>
            <a:pPr lvl="1"/>
            <a:endParaRPr lang="es-CO" dirty="0" smtClean="0"/>
          </a:p>
          <a:p>
            <a:pPr marL="342900" lvl="1" indent="0">
              <a:buNone/>
            </a:pPr>
            <a:r>
              <a:rPr lang="es-CO" dirty="0" smtClean="0"/>
              <a:t>Activos partícipes en los trabajos que resultaron en la discusión legislativa  y la aprobación de la ley 1437 de 2012 –CPACA-.</a:t>
            </a:r>
          </a:p>
          <a:p>
            <a:pPr marL="342900" lvl="1" indent="0">
              <a:buNone/>
            </a:pPr>
            <a:endParaRPr lang="es-CO" dirty="0"/>
          </a:p>
          <a:p>
            <a:pPr marL="342900" lvl="1" indent="0">
              <a:buNone/>
            </a:pPr>
            <a:r>
              <a:rPr lang="es-CO" dirty="0" smtClean="0"/>
              <a:t>Esta presentación se apoya en mucho en las discusiones con ellos sostenidas, así como en notas suyas. La responsabilidad final de la presentación, por supuesto, solo recae en quien la suscribe y expone.</a:t>
            </a:r>
            <a:endParaRPr lang="es-ES"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2</a:t>
            </a:fld>
            <a:endParaRPr lang="en-US" altLang="en-US"/>
          </a:p>
        </p:txBody>
      </p:sp>
    </p:spTree>
    <p:extLst>
      <p:ext uri="{BB962C8B-B14F-4D97-AF65-F5344CB8AC3E}">
        <p14:creationId xmlns:p14="http://schemas.microsoft.com/office/powerpoint/2010/main" xmlns="" val="1625165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p:txBody>
          <a:bodyPr/>
          <a:lstStyle/>
          <a:p>
            <a:endParaRPr lang="es-CO" altLang="es-CO" sz="1000" dirty="0"/>
          </a:p>
        </p:txBody>
      </p:sp>
      <p:sp>
        <p:nvSpPr>
          <p:cNvPr id="3" name="2 Marcador de contenido"/>
          <p:cNvSpPr>
            <a:spLocks noGrp="1"/>
          </p:cNvSpPr>
          <p:nvPr>
            <p:ph sz="half" idx="1"/>
          </p:nvPr>
        </p:nvSpPr>
        <p:spPr>
          <a:xfrm>
            <a:off x="2018841" y="1682235"/>
            <a:ext cx="4038600" cy="4411662"/>
          </a:xfrm>
        </p:spPr>
        <p:txBody>
          <a:bodyPr>
            <a:normAutofit fontScale="92500" lnSpcReduction="10000"/>
          </a:bodyPr>
          <a:lstStyle/>
          <a:p>
            <a:pPr>
              <a:defRPr/>
            </a:pPr>
            <a:r>
              <a:rPr lang="es-CO" dirty="0" smtClean="0"/>
              <a:t>De la enunciación teórica de un derecho de petición inscrito en la Constitución desde los inicios de nuestro Estado republicano </a:t>
            </a:r>
          </a:p>
          <a:p>
            <a:pPr marL="0" indent="0">
              <a:buNone/>
              <a:defRPr/>
            </a:pPr>
            <a:r>
              <a:rPr lang="es-CO" sz="1100" dirty="0"/>
              <a:t>          (Tunja 1811 .  Decreto 1828)</a:t>
            </a:r>
          </a:p>
        </p:txBody>
      </p:sp>
      <p:sp>
        <p:nvSpPr>
          <p:cNvPr id="9220" name="3 Marcador de contenido"/>
          <p:cNvSpPr>
            <a:spLocks noGrp="1"/>
          </p:cNvSpPr>
          <p:nvPr>
            <p:ph sz="half" idx="2"/>
          </p:nvPr>
        </p:nvSpPr>
        <p:spPr>
          <a:xfrm>
            <a:off x="6172201" y="1600201"/>
            <a:ext cx="4244975" cy="3352800"/>
          </a:xfrm>
        </p:spPr>
        <p:txBody>
          <a:bodyPr>
            <a:normAutofit fontScale="92500" lnSpcReduction="10000"/>
          </a:bodyPr>
          <a:lstStyle/>
          <a:p>
            <a:r>
              <a:rPr lang="es-CO" altLang="es-CO" dirty="0" smtClean="0"/>
              <a:t>A la regulación específica de ese derecho </a:t>
            </a:r>
            <a:r>
              <a:rPr lang="es-CO" altLang="es-CO" sz="1100" dirty="0"/>
              <a:t>(Decreto-ley 2733  de 1959)</a:t>
            </a:r>
          </a:p>
          <a:p>
            <a:r>
              <a:rPr lang="es-CO" altLang="es-CO" dirty="0" smtClean="0"/>
              <a:t> y luego a la protección  concreta y amplia de ese derecho en la jurisprudencia administrativa y constitucional</a:t>
            </a:r>
          </a:p>
          <a:p>
            <a:endParaRPr lang="es-CO" altLang="es-CO" dirty="0"/>
          </a:p>
          <a:p>
            <a:pPr marL="342900" lvl="2" indent="0">
              <a:spcBef>
                <a:spcPts val="750"/>
              </a:spcBef>
              <a:buNone/>
            </a:pPr>
            <a:r>
              <a:rPr lang="es-CO" altLang="es-CO" dirty="0" smtClean="0"/>
              <a:t>			</a:t>
            </a:r>
          </a:p>
        </p:txBody>
      </p:sp>
      <p:sp>
        <p:nvSpPr>
          <p:cNvPr id="9221" name="4 Marcador de número de diapositiva"/>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7043C5D-D19E-4EAE-88C6-40A7A98F6B2E}" type="slidenum">
              <a:rPr lang="es-ES" altLang="es-CO" sz="1400"/>
              <a:pPr eaLnBrk="1" hangingPunct="1">
                <a:spcBef>
                  <a:spcPct val="0"/>
                </a:spcBef>
                <a:buFontTx/>
                <a:buNone/>
              </a:pPr>
              <a:t>20</a:t>
            </a:fld>
            <a:endParaRPr lang="es-ES" altLang="es-CO" sz="1400"/>
          </a:p>
        </p:txBody>
      </p:sp>
      <p:sp>
        <p:nvSpPr>
          <p:cNvPr id="2" name="CuadroTexto 1"/>
          <p:cNvSpPr txBox="1"/>
          <p:nvPr/>
        </p:nvSpPr>
        <p:spPr>
          <a:xfrm>
            <a:off x="7467600" y="6070945"/>
            <a:ext cx="3505200" cy="600164"/>
          </a:xfrm>
          <a:prstGeom prst="rect">
            <a:avLst/>
          </a:prstGeom>
          <a:noFill/>
        </p:spPr>
        <p:txBody>
          <a:bodyPr wrap="square" rtlCol="0">
            <a:spAutoFit/>
          </a:bodyPr>
          <a:lstStyle/>
          <a:p>
            <a:pPr marL="0" lvl="1"/>
            <a:r>
              <a:rPr lang="es-CO" altLang="es-CO" sz="1500" dirty="0"/>
              <a:t>W. Zambrano Cetina</a:t>
            </a:r>
          </a:p>
          <a:p>
            <a:endParaRPr lang="es-ES" dirty="0"/>
          </a:p>
        </p:txBody>
      </p:sp>
    </p:spTree>
    <p:extLst>
      <p:ext uri="{BB962C8B-B14F-4D97-AF65-F5344CB8AC3E}">
        <p14:creationId xmlns:p14="http://schemas.microsoft.com/office/powerpoint/2010/main" xmlns="" val="34180272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2650" y="2438401"/>
            <a:ext cx="7886700" cy="1325563"/>
          </a:xfrm>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r>
              <a:rPr lang="es-CO" sz="4400" b="1" dirty="0"/>
              <a:t>4. LOS OBJETIVOS DE LA REFORMA</a:t>
            </a:r>
            <a:endParaRPr lang="es-ES"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21</a:t>
            </a:fld>
            <a:endParaRPr lang="en-US" altLang="en-US"/>
          </a:p>
        </p:txBody>
      </p:sp>
    </p:spTree>
    <p:extLst>
      <p:ext uri="{BB962C8B-B14F-4D97-AF65-F5344CB8AC3E}">
        <p14:creationId xmlns:p14="http://schemas.microsoft.com/office/powerpoint/2010/main" xmlns="" val="352943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981200" y="122238"/>
            <a:ext cx="7543800" cy="1295400"/>
          </a:xfrm>
          <a:prstGeom prst="rect">
            <a:avLst/>
          </a:prstGeom>
        </p:spPr>
        <p:txBody>
          <a:bodyPr/>
          <a:lstStyle/>
          <a:p>
            <a:pPr>
              <a:defRPr/>
            </a:pPr>
            <a:r>
              <a:rPr lang="en-US" sz="3200" b="1" kern="0" dirty="0">
                <a:solidFill>
                  <a:schemeClr val="tx2"/>
                </a:solidFill>
                <a:latin typeface="+mj-lt"/>
                <a:ea typeface="+mj-ea"/>
                <a:cs typeface="+mj-cs"/>
              </a:rPr>
              <a:t>CPACA: PROCEDIMIENTOS CONTENCIOSO Y ADMINISTRATIVO</a:t>
            </a:r>
          </a:p>
        </p:txBody>
      </p:sp>
      <p:sp>
        <p:nvSpPr>
          <p:cNvPr id="3" name="2 Marcador de contenido"/>
          <p:cNvSpPr txBox="1">
            <a:spLocks/>
          </p:cNvSpPr>
          <p:nvPr/>
        </p:nvSpPr>
        <p:spPr>
          <a:xfrm>
            <a:off x="1981200" y="1679576"/>
            <a:ext cx="7467600" cy="4873625"/>
          </a:xfrm>
          <a:prstGeom prst="rect">
            <a:avLst/>
          </a:prstGeom>
        </p:spPr>
        <p:txBody>
          <a:bodyPr/>
          <a:lstStyle/>
          <a:p>
            <a:pPr marL="342900" indent="-342900" algn="just" eaLnBrk="0" hangingPunct="0">
              <a:spcBef>
                <a:spcPct val="20000"/>
              </a:spcBef>
              <a:buSzPct val="70000"/>
              <a:defRPr/>
            </a:pPr>
            <a:r>
              <a:rPr lang="es-CO" sz="2400" i="1" kern="0" dirty="0"/>
              <a:t>Del… “Derecho de la administración, por la administración y para la administración” (A. Hernández Becerra)… a …</a:t>
            </a:r>
            <a:endParaRPr lang="es-ES" sz="2400" i="1" kern="0" dirty="0"/>
          </a:p>
          <a:p>
            <a:pPr marL="342900" indent="-342900" algn="just" eaLnBrk="0" hangingPunct="0">
              <a:spcBef>
                <a:spcPct val="20000"/>
              </a:spcBef>
              <a:buSzPct val="70000"/>
              <a:defRPr/>
            </a:pPr>
            <a:endParaRPr lang="es-ES" sz="2400" i="1" kern="0" dirty="0"/>
          </a:p>
          <a:p>
            <a:pPr marL="342900" indent="-342900" algn="just" eaLnBrk="0" hangingPunct="0">
              <a:spcBef>
                <a:spcPct val="20000"/>
              </a:spcBef>
              <a:buSzPct val="70000"/>
              <a:defRPr/>
            </a:pPr>
            <a:r>
              <a:rPr lang="es-ES" sz="2400" i="1" kern="0" dirty="0"/>
              <a:t>El Ciudadano: centro de la actuación administrativa (finalidad de la “Parte Primera” del CPACA).</a:t>
            </a:r>
          </a:p>
          <a:p>
            <a:pPr marL="342900" indent="-342900" algn="just" eaLnBrk="0" hangingPunct="0">
              <a:spcBef>
                <a:spcPct val="20000"/>
              </a:spcBef>
              <a:buSzPct val="70000"/>
              <a:defRPr/>
            </a:pPr>
            <a:endParaRPr lang="es-ES" sz="2400" i="1" kern="0" dirty="0"/>
          </a:p>
          <a:p>
            <a:pPr marL="342900" indent="-342900" algn="just" eaLnBrk="0" hangingPunct="0">
              <a:spcBef>
                <a:spcPct val="20000"/>
              </a:spcBef>
              <a:buSzPct val="70000"/>
              <a:defRPr/>
            </a:pPr>
            <a:r>
              <a:rPr lang="es-ES" sz="2400" i="1" kern="0" dirty="0"/>
              <a:t>Procedimiento administrativo busca que los asuntos que relacionan a Estado y Ciudadanía se resuelvan… </a:t>
            </a:r>
            <a:r>
              <a:rPr lang="es-ES" sz="2400" b="1" i="1" kern="0" dirty="0"/>
              <a:t>EN SEDE ADMINISTRATIVA</a:t>
            </a:r>
          </a:p>
          <a:p>
            <a:pPr marL="342900" indent="-342900" algn="just" eaLnBrk="0" hangingPunct="0">
              <a:spcBef>
                <a:spcPct val="20000"/>
              </a:spcBef>
              <a:buSzPct val="70000"/>
              <a:defRPr/>
            </a:pPr>
            <a:r>
              <a:rPr lang="es-ES" sz="2400" i="1" kern="0" dirty="0"/>
              <a:t>	</a:t>
            </a:r>
          </a:p>
          <a:p>
            <a:pPr marL="342900" indent="-342900" algn="just" eaLnBrk="0" hangingPunct="0">
              <a:spcBef>
                <a:spcPct val="20000"/>
              </a:spcBef>
              <a:buSzPct val="70000"/>
              <a:defRPr/>
            </a:pPr>
            <a:r>
              <a:rPr lang="en-US" sz="2400" b="1" kern="0" dirty="0" err="1">
                <a:solidFill>
                  <a:schemeClr val="tx2"/>
                </a:solidFill>
              </a:rPr>
              <a:t>Dentro</a:t>
            </a:r>
            <a:r>
              <a:rPr lang="en-US" sz="2400" b="1" kern="0" dirty="0">
                <a:solidFill>
                  <a:schemeClr val="tx2"/>
                </a:solidFill>
              </a:rPr>
              <a:t> de </a:t>
            </a:r>
            <a:r>
              <a:rPr lang="en-US" sz="2400" b="1" kern="0" dirty="0" err="1">
                <a:solidFill>
                  <a:schemeClr val="tx2"/>
                </a:solidFill>
              </a:rPr>
              <a:t>ese</a:t>
            </a:r>
            <a:r>
              <a:rPr lang="en-US" sz="2400" b="1" kern="0" dirty="0">
                <a:solidFill>
                  <a:schemeClr val="tx2"/>
                </a:solidFill>
              </a:rPr>
              <a:t> </a:t>
            </a:r>
            <a:r>
              <a:rPr lang="en-US" sz="2400" b="1" kern="0" dirty="0" err="1">
                <a:solidFill>
                  <a:schemeClr val="tx2"/>
                </a:solidFill>
              </a:rPr>
              <a:t>marco</a:t>
            </a:r>
            <a:r>
              <a:rPr lang="en-US" sz="2400" b="1" kern="0" dirty="0">
                <a:solidFill>
                  <a:schemeClr val="tx2"/>
                </a:solidFill>
              </a:rPr>
              <a:t>: DERECHO DE PETICIÓN</a:t>
            </a:r>
          </a:p>
          <a:p>
            <a:pPr marL="342900" indent="-342900" algn="just" eaLnBrk="0" hangingPunct="0">
              <a:spcBef>
                <a:spcPct val="20000"/>
              </a:spcBef>
              <a:buSzPct val="70000"/>
              <a:defRPr/>
            </a:pPr>
            <a:endParaRPr lang="es-ES" sz="2400" i="1" kern="0"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0EBA337A-91C5-4497-A019-8F996A3E488F}" type="slidenum">
              <a:rPr lang="en-US" altLang="en-US" smtClean="0"/>
              <a:pPr>
                <a:defRPr/>
              </a:pPr>
              <a:t>22</a:t>
            </a:fld>
            <a:endParaRPr lang="en-US" altLang="en-US"/>
          </a:p>
        </p:txBody>
      </p:sp>
    </p:spTree>
    <p:extLst>
      <p:ext uri="{BB962C8B-B14F-4D97-AF65-F5344CB8AC3E}">
        <p14:creationId xmlns:p14="http://schemas.microsoft.com/office/powerpoint/2010/main" xmlns="" val="114254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ctrTitle"/>
          </p:nvPr>
        </p:nvSpPr>
        <p:spPr>
          <a:xfrm>
            <a:off x="2209800" y="-609600"/>
            <a:ext cx="7772400" cy="1981200"/>
          </a:xfrm>
        </p:spPr>
        <p:txBody>
          <a:bodyPr>
            <a:normAutofit fontScale="90000"/>
          </a:bodyPr>
          <a:lstStyle/>
          <a:p>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sz="2800" dirty="0"/>
              <a:t/>
            </a:r>
            <a:br>
              <a:rPr lang="en-US" sz="2800" dirty="0"/>
            </a:br>
            <a:r>
              <a:rPr lang="en-US" dirty="0" smtClean="0"/>
              <a:t/>
            </a:r>
            <a:br>
              <a:rPr lang="en-US" dirty="0" smtClean="0"/>
            </a:br>
            <a:endParaRPr lang="en-US" dirty="0" smtClean="0"/>
          </a:p>
        </p:txBody>
      </p:sp>
      <p:sp>
        <p:nvSpPr>
          <p:cNvPr id="3" name="Subtitle 2"/>
          <p:cNvSpPr>
            <a:spLocks noGrp="1"/>
          </p:cNvSpPr>
          <p:nvPr>
            <p:ph type="subTitle" idx="1"/>
          </p:nvPr>
        </p:nvSpPr>
        <p:spPr>
          <a:xfrm>
            <a:off x="1828800" y="228600"/>
            <a:ext cx="8534400" cy="5081588"/>
          </a:xfrm>
        </p:spPr>
        <p:txBody>
          <a:bodyPr rtlCol="0">
            <a:noAutofit/>
          </a:bodyPr>
          <a:lstStyle/>
          <a:p>
            <a:pPr algn="l">
              <a:defRPr/>
            </a:pPr>
            <a:r>
              <a:rPr lang="es-MX" b="1" dirty="0"/>
              <a:t>1. Un Código acorde con el nuevo marco Constitucional</a:t>
            </a:r>
          </a:p>
          <a:p>
            <a:pPr marL="514350" indent="-514350" algn="l">
              <a:defRPr/>
            </a:pPr>
            <a:r>
              <a:rPr lang="es-MX" dirty="0"/>
              <a:t>Sujeción de la Administración a la Constitución y deber de protección de los derechos y libertades ciudadanas (art.1) </a:t>
            </a:r>
          </a:p>
          <a:p>
            <a:pPr marL="342900" indent="-342900" algn="l">
              <a:buFontTx/>
              <a:buChar char="-"/>
              <a:defRPr/>
            </a:pPr>
            <a:r>
              <a:rPr lang="es-MX" dirty="0"/>
              <a:t>Asegurar la eficacia de los principios de la función administrativa y  la afirmación de los mandatos superiores sobre buena fe, debido proceso en las relaciones administrativas, transparencia, moralidad, eficacia, eficiencia, participación, igualdad, responsabilidad y en general todos los elementos del “modelo” constitucional (art.3)</a:t>
            </a:r>
          </a:p>
          <a:p>
            <a:pPr marL="342900" indent="-342900" algn="l">
              <a:buFontTx/>
              <a:buChar char="-"/>
              <a:defRPr/>
            </a:pPr>
            <a:endParaRPr lang="es-MX" dirty="0"/>
          </a:p>
          <a:p>
            <a:pPr algn="l">
              <a:defRPr/>
            </a:pPr>
            <a:r>
              <a:rPr lang="es-MX" b="1" dirty="0"/>
              <a:t> 2. La persona como centro de la actuación administrativa. </a:t>
            </a:r>
            <a:r>
              <a:rPr lang="es-MX" dirty="0"/>
              <a:t> (derechos y deberes-arts.5 y 6)</a:t>
            </a:r>
          </a:p>
          <a:p>
            <a:pPr algn="l">
              <a:defRPr/>
            </a:pPr>
            <a:endParaRPr lang="es-MX" dirty="0"/>
          </a:p>
          <a:p>
            <a:pPr marL="514350" indent="-514350">
              <a:defRPr/>
            </a:pPr>
            <a:endParaRPr lang="es-MX" dirty="0"/>
          </a:p>
        </p:txBody>
      </p:sp>
    </p:spTree>
    <p:extLst>
      <p:ext uri="{BB962C8B-B14F-4D97-AF65-F5344CB8AC3E}">
        <p14:creationId xmlns:p14="http://schemas.microsoft.com/office/powerpoint/2010/main" xmlns="" val="32489355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
            <a:ext cx="8229600" cy="6429375"/>
          </a:xfrm>
        </p:spPr>
        <p:txBody>
          <a:bodyPr rtlCol="0">
            <a:noAutofit/>
          </a:bodyPr>
          <a:lstStyle/>
          <a:p>
            <a:pPr marL="514350" indent="-514350" algn="just">
              <a:buNone/>
              <a:defRPr/>
            </a:pPr>
            <a:endParaRPr lang="en-US" sz="2400" b="1" dirty="0"/>
          </a:p>
          <a:p>
            <a:pPr marL="0" indent="0">
              <a:buNone/>
              <a:defRPr/>
            </a:pPr>
            <a:r>
              <a:rPr lang="es-MX" sz="2400" b="1" dirty="0"/>
              <a:t>3.  Hacer responsable a la Administración de la protección eficacia de los derechos en sede administrativa</a:t>
            </a:r>
          </a:p>
          <a:p>
            <a:pPr marL="0" indent="0">
              <a:buNone/>
              <a:defRPr/>
            </a:pPr>
            <a:r>
              <a:rPr lang="es-MX" sz="2400" dirty="0"/>
              <a:t>	(Deberes de la Administración–art.7 y 8-; prohibiciones (art.9); aplicación de jurisprudencia del Consejo de Estado (art.10 y 102)</a:t>
            </a:r>
          </a:p>
          <a:p>
            <a:pPr>
              <a:buNone/>
              <a:defRPr/>
            </a:pPr>
            <a:r>
              <a:rPr lang="es-CO" sz="2400" dirty="0"/>
              <a:t>Otorgar herramientas a la administración para que proteja los derechos directamente </a:t>
            </a:r>
            <a:r>
              <a:rPr lang="es-CO" sz="2400" b="1" dirty="0"/>
              <a:t>-en sede administrativa-</a:t>
            </a:r>
            <a:r>
              <a:rPr lang="es-CO" sz="2400" dirty="0"/>
              <a:t>, sin necesidad de la intervención del juez </a:t>
            </a:r>
          </a:p>
          <a:p>
            <a:pPr>
              <a:buNone/>
              <a:defRPr/>
            </a:pPr>
            <a:endParaRPr lang="es-MX" sz="2400" dirty="0"/>
          </a:p>
          <a:p>
            <a:pPr marL="514350" indent="-514350" algn="just">
              <a:buNone/>
              <a:defRPr/>
            </a:pPr>
            <a:endParaRPr lang="en-US" sz="2400" b="1" dirty="0"/>
          </a:p>
          <a:p>
            <a:pPr marL="514350" indent="-514350" algn="just">
              <a:buNone/>
              <a:defRPr/>
            </a:pPr>
            <a:r>
              <a:rPr lang="en-US" sz="2400" b="1" dirty="0"/>
              <a:t>4</a:t>
            </a:r>
            <a:r>
              <a:rPr lang="es-MX" sz="2400" b="1" dirty="0"/>
              <a:t>. Vincular a la Administración a la protección de los derechos fundamentales </a:t>
            </a:r>
            <a:r>
              <a:rPr lang="es-MX" sz="2400" dirty="0"/>
              <a:t>(art.20 Atención prioritaria de peticiones)</a:t>
            </a:r>
          </a:p>
          <a:p>
            <a:pPr marL="514350" indent="-514350" algn="just">
              <a:buNone/>
              <a:defRPr/>
            </a:pPr>
            <a:endParaRPr lang="es-MX" sz="2400" b="1" dirty="0"/>
          </a:p>
          <a:p>
            <a:pPr marL="514350" indent="-514350" algn="just">
              <a:buNone/>
              <a:defRPr/>
            </a:pPr>
            <a:endParaRPr lang="es-MX" sz="2400" b="1" dirty="0"/>
          </a:p>
          <a:p>
            <a:pPr marL="514350" indent="-514350">
              <a:buFont typeface="Arial"/>
              <a:buChar char="•"/>
              <a:defRPr/>
            </a:pPr>
            <a:endParaRPr lang="es-MX" sz="2400" dirty="0"/>
          </a:p>
          <a:p>
            <a:pPr>
              <a:buFont typeface="Arial"/>
              <a:buChar char="•"/>
              <a:defRPr/>
            </a:pPr>
            <a:endParaRPr lang="es-MX" sz="2400" dirty="0"/>
          </a:p>
        </p:txBody>
      </p:sp>
    </p:spTree>
    <p:extLst>
      <p:ext uri="{BB962C8B-B14F-4D97-AF65-F5344CB8AC3E}">
        <p14:creationId xmlns:p14="http://schemas.microsoft.com/office/powerpoint/2010/main" xmlns="" val="2562827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428625"/>
            <a:ext cx="8229600" cy="6429375"/>
          </a:xfrm>
        </p:spPr>
        <p:txBody>
          <a:bodyPr rtlCol="0">
            <a:noAutofit/>
          </a:bodyPr>
          <a:lstStyle/>
          <a:p>
            <a:pPr marL="514350" indent="-514350" algn="just">
              <a:buNone/>
              <a:defRPr/>
            </a:pPr>
            <a:r>
              <a:rPr lang="es-MX" sz="2400" b="1" dirty="0"/>
              <a:t>5. Refuerzo del derecho de petición como mecanismo de acceso a la Administración.</a:t>
            </a:r>
          </a:p>
          <a:p>
            <a:pPr marL="514350" indent="-514350" algn="just">
              <a:buNone/>
              <a:defRPr/>
            </a:pPr>
            <a:endParaRPr lang="es-MX" sz="2400" b="1" dirty="0"/>
          </a:p>
          <a:p>
            <a:pPr marL="514350" indent="-514350" algn="just">
              <a:buNone/>
              <a:defRPr/>
            </a:pPr>
            <a:endParaRPr lang="es-MX" sz="2400" b="1" dirty="0">
              <a:solidFill>
                <a:srgbClr val="000000"/>
              </a:solidFill>
            </a:endParaRPr>
          </a:p>
          <a:p>
            <a:pPr marL="514350" indent="-514350" algn="just">
              <a:buNone/>
              <a:defRPr/>
            </a:pPr>
            <a:r>
              <a:rPr lang="es-MX" sz="2400" b="1" dirty="0">
                <a:solidFill>
                  <a:srgbClr val="000000"/>
                </a:solidFill>
              </a:rPr>
              <a:t>6. </a:t>
            </a:r>
            <a:r>
              <a:rPr lang="es-CO" sz="2400" b="1" dirty="0"/>
              <a:t>Aumentar las garantías en el procedimiento y asegurar transparencia en la toma de decisiones</a:t>
            </a:r>
            <a:endParaRPr lang="es-MX" sz="2400" b="1" dirty="0">
              <a:solidFill>
                <a:srgbClr val="000000"/>
              </a:solidFill>
            </a:endParaRPr>
          </a:p>
          <a:p>
            <a:pPr marL="514350" indent="-514350" algn="just">
              <a:buNone/>
              <a:defRPr/>
            </a:pPr>
            <a:endParaRPr lang="es-MX" sz="2400" b="1" dirty="0">
              <a:solidFill>
                <a:srgbClr val="000000"/>
              </a:solidFill>
            </a:endParaRPr>
          </a:p>
          <a:p>
            <a:pPr marL="514350" indent="-514350" algn="just">
              <a:buNone/>
              <a:defRPr/>
            </a:pPr>
            <a:r>
              <a:rPr lang="es-MX" sz="2400" b="1" dirty="0">
                <a:solidFill>
                  <a:srgbClr val="000000"/>
                </a:solidFill>
              </a:rPr>
              <a:t>7. Regular el derecho de petición ante particulares</a:t>
            </a:r>
          </a:p>
          <a:p>
            <a:pPr marL="514350" indent="-514350" algn="just">
              <a:buNone/>
              <a:defRPr/>
            </a:pPr>
            <a:r>
              <a:rPr lang="es-MX" sz="2400" b="1" dirty="0">
                <a:solidFill>
                  <a:srgbClr val="000000"/>
                </a:solidFill>
              </a:rPr>
              <a:t> </a:t>
            </a:r>
            <a:r>
              <a:rPr lang="es-MX" sz="2400" dirty="0">
                <a:solidFill>
                  <a:srgbClr val="000000"/>
                </a:solidFill>
              </a:rPr>
              <a:t>(Art.32).</a:t>
            </a:r>
          </a:p>
          <a:p>
            <a:pPr marL="514350" indent="-514350" algn="just">
              <a:buNone/>
              <a:defRPr/>
            </a:pPr>
            <a:endParaRPr lang="es-MX" sz="2400" b="1" dirty="0">
              <a:solidFill>
                <a:srgbClr val="000000"/>
              </a:solidFill>
            </a:endParaRPr>
          </a:p>
          <a:p>
            <a:pPr marL="514350" indent="-514350" algn="just">
              <a:buNone/>
              <a:defRPr/>
            </a:pPr>
            <a:r>
              <a:rPr lang="es-CO" sz="2400" b="1" dirty="0">
                <a:solidFill>
                  <a:srgbClr val="000000"/>
                </a:solidFill>
              </a:rPr>
              <a:t>8. Facilitar la labor pedagógica con los ciudadanos, y con lo propios servidores públicos,  en relación con el conocimiento de sus derechos y de sus deberes </a:t>
            </a:r>
          </a:p>
          <a:p>
            <a:pPr marL="514350" indent="-514350" algn="just">
              <a:buNone/>
              <a:defRPr/>
            </a:pPr>
            <a:endParaRPr lang="es-MX" sz="2400" dirty="0">
              <a:solidFill>
                <a:srgbClr val="000000"/>
              </a:solidFill>
            </a:endParaRPr>
          </a:p>
          <a:p>
            <a:pPr marL="514350" indent="-514350">
              <a:buFont typeface="Arial"/>
              <a:buChar char="•"/>
              <a:defRPr/>
            </a:pPr>
            <a:endParaRPr lang="es-MX" sz="2400" dirty="0"/>
          </a:p>
          <a:p>
            <a:pPr>
              <a:buFont typeface="Arial"/>
              <a:buChar char="•"/>
              <a:defRPr/>
            </a:pPr>
            <a:endParaRPr lang="es-MX" sz="2400" dirty="0"/>
          </a:p>
        </p:txBody>
      </p:sp>
    </p:spTree>
    <p:extLst>
      <p:ext uri="{BB962C8B-B14F-4D97-AF65-F5344CB8AC3E}">
        <p14:creationId xmlns:p14="http://schemas.microsoft.com/office/powerpoint/2010/main" xmlns="" val="20007782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a:xfrm>
            <a:off x="1981200" y="274639"/>
            <a:ext cx="8229600" cy="274637"/>
          </a:xfrm>
        </p:spPr>
        <p:txBody>
          <a:bodyPr>
            <a:normAutofit fontScale="90000"/>
          </a:bodyPr>
          <a:lstStyle/>
          <a:p>
            <a:endParaRPr lang="es-CO" altLang="es-CO" sz="2400" dirty="0">
              <a:solidFill>
                <a:srgbClr val="FFC000"/>
              </a:solidFill>
            </a:endParaRPr>
          </a:p>
        </p:txBody>
      </p:sp>
      <p:sp>
        <p:nvSpPr>
          <p:cNvPr id="3" name="2 Marcador de contenido"/>
          <p:cNvSpPr>
            <a:spLocks noGrp="1"/>
          </p:cNvSpPr>
          <p:nvPr>
            <p:ph idx="1"/>
          </p:nvPr>
        </p:nvSpPr>
        <p:spPr>
          <a:xfrm>
            <a:off x="1631950" y="765176"/>
            <a:ext cx="8578850" cy="5903913"/>
          </a:xfrm>
        </p:spPr>
        <p:txBody>
          <a:bodyPr/>
          <a:lstStyle/>
          <a:p>
            <a:pPr marL="0" indent="0" algn="just">
              <a:buNone/>
              <a:defRPr/>
            </a:pPr>
            <a:endParaRPr lang="es-CO" sz="900" dirty="0"/>
          </a:p>
          <a:p>
            <a:pPr marL="0" indent="0" algn="just">
              <a:buNone/>
              <a:defRPr/>
            </a:pPr>
            <a:r>
              <a:rPr lang="es-CO" sz="2400" b="1" dirty="0"/>
              <a:t>9. Realizar una labor de codificación  y sistematización de la legislación  sobre estos temas  que se encontraba dispersa, o que presentaba vacíos o varias aproximaciones jurisprudenciales.</a:t>
            </a:r>
          </a:p>
          <a:p>
            <a:pPr algn="just">
              <a:defRPr/>
            </a:pPr>
            <a:endParaRPr lang="es-CO" sz="2400" b="1" dirty="0"/>
          </a:p>
          <a:p>
            <a:pPr marL="0" indent="0" algn="just">
              <a:buNone/>
              <a:defRPr/>
            </a:pPr>
            <a:endParaRPr lang="es-CO" sz="2400" b="1" dirty="0"/>
          </a:p>
          <a:p>
            <a:pPr marL="0" indent="0" algn="just">
              <a:buNone/>
              <a:defRPr/>
            </a:pPr>
            <a:r>
              <a:rPr lang="es-CO" sz="2400" b="1" dirty="0"/>
              <a:t>10. Contribuir a la simplificación y racionalización de los procedimientos.</a:t>
            </a:r>
          </a:p>
          <a:p>
            <a:pPr marL="0" indent="0" algn="just">
              <a:buNone/>
              <a:defRPr/>
            </a:pPr>
            <a:endParaRPr lang="es-CO" sz="2400" b="1" dirty="0"/>
          </a:p>
          <a:p>
            <a:pPr marL="0" indent="0" algn="just">
              <a:buNone/>
              <a:defRPr/>
            </a:pPr>
            <a:r>
              <a:rPr lang="es-CO" sz="2400" b="1" dirty="0"/>
              <a:t>11. Atender las nuevas posibilidades ofrecidas por los avances tecnológicos,  particularmente en materia informática, para modernizar y racionalizar  el funcionamiento  interno de la administración tanto como la relación con los administrados</a:t>
            </a:r>
          </a:p>
          <a:p>
            <a:pPr marL="0" indent="0" algn="just">
              <a:buNone/>
              <a:defRPr/>
            </a:pPr>
            <a:endParaRPr lang="es-CO" b="1" dirty="0"/>
          </a:p>
          <a:p>
            <a:pPr marL="0" indent="0" algn="just">
              <a:buNone/>
              <a:defRPr/>
            </a:pPr>
            <a:endParaRPr lang="es-CO" b="1" dirty="0" smtClean="0"/>
          </a:p>
        </p:txBody>
      </p:sp>
      <p:sp>
        <p:nvSpPr>
          <p:cNvPr id="13316" name="3 Marcador de número de diapositiva"/>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72AD0D4-C066-4594-9C85-227BE2B26861}" type="slidenum">
              <a:rPr lang="es-ES" altLang="es-CO" sz="1400"/>
              <a:pPr eaLnBrk="1" hangingPunct="1">
                <a:spcBef>
                  <a:spcPct val="0"/>
                </a:spcBef>
                <a:buFontTx/>
                <a:buNone/>
              </a:pPr>
              <a:t>26</a:t>
            </a:fld>
            <a:endParaRPr lang="es-ES" altLang="es-CO" sz="1400"/>
          </a:p>
        </p:txBody>
      </p:sp>
    </p:spTree>
    <p:extLst>
      <p:ext uri="{BB962C8B-B14F-4D97-AF65-F5344CB8AC3E}">
        <p14:creationId xmlns:p14="http://schemas.microsoft.com/office/powerpoint/2010/main" xmlns="" val="8133579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r>
              <a:rPr lang="es-CO" sz="4400" b="1" dirty="0"/>
              <a:t>5. VIGENCIA DE LAS LEYES SOBRE DERECHO DE PETICIÓN EN EL TIEMPO.</a:t>
            </a:r>
          </a:p>
          <a:p>
            <a:pPr marL="0" indent="0" algn="ctr">
              <a:buNone/>
            </a:pPr>
            <a:r>
              <a:rPr lang="es-CO" sz="4400" b="1" dirty="0"/>
              <a:t>CONTROL CONSTITUCIONAL Y REVIVISCENCIA</a:t>
            </a:r>
            <a:endParaRPr lang="es-ES"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27</a:t>
            </a:fld>
            <a:endParaRPr lang="en-US" altLang="en-US"/>
          </a:p>
        </p:txBody>
      </p:sp>
    </p:spTree>
    <p:extLst>
      <p:ext uri="{BB962C8B-B14F-4D97-AF65-F5344CB8AC3E}">
        <p14:creationId xmlns:p14="http://schemas.microsoft.com/office/powerpoint/2010/main" xmlns="" val="1413844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Título"/>
          <p:cNvSpPr>
            <a:spLocks noGrp="1"/>
          </p:cNvSpPr>
          <p:nvPr>
            <p:ph type="title"/>
          </p:nvPr>
        </p:nvSpPr>
        <p:spPr/>
        <p:txBody>
          <a:bodyPr/>
          <a:lstStyle/>
          <a:p>
            <a:pPr marL="514350" indent="-514350"/>
            <a:r>
              <a:rPr lang="es-ES_tradnl" dirty="0" smtClean="0">
                <a:ea typeface="ＭＳ Ｐゴシック" pitchFamily="34" charset="-128"/>
              </a:rPr>
              <a:t>Marco constitucional</a:t>
            </a:r>
          </a:p>
        </p:txBody>
      </p:sp>
      <p:sp>
        <p:nvSpPr>
          <p:cNvPr id="3" name="2 Marcador de contenido"/>
          <p:cNvSpPr>
            <a:spLocks noGrp="1"/>
          </p:cNvSpPr>
          <p:nvPr>
            <p:ph idx="1"/>
          </p:nvPr>
        </p:nvSpPr>
        <p:spPr/>
        <p:txBody>
          <a:bodyPr rtlCol="0">
            <a:normAutofit fontScale="62500" lnSpcReduction="20000"/>
          </a:bodyPr>
          <a:lstStyle/>
          <a:p>
            <a:pPr marL="514350" indent="-514350" algn="just">
              <a:buNone/>
              <a:defRPr/>
            </a:pPr>
            <a:r>
              <a:rPr lang="es-ES" sz="2900" b="1" dirty="0"/>
              <a:t>	“ARTICULO 23. </a:t>
            </a:r>
            <a:r>
              <a:rPr lang="es-ES" sz="2900" dirty="0"/>
              <a:t>Toda persona tiene derecho a presentar peticiones respetuosas a las autoridades por motivos de interés general o particular y a obtener pronta resolución. </a:t>
            </a:r>
          </a:p>
          <a:p>
            <a:pPr marL="514350" indent="-514350" algn="just">
              <a:buNone/>
              <a:defRPr/>
            </a:pPr>
            <a:r>
              <a:rPr lang="es-ES" sz="2900" dirty="0"/>
              <a:t>	El legislador podrá reglamentar su ejercicio ante organizaciones privadas para garantizar los derechos fundamentales.”</a:t>
            </a:r>
          </a:p>
          <a:p>
            <a:pPr marL="514350" indent="-514350" algn="just">
              <a:buNone/>
              <a:defRPr/>
            </a:pPr>
            <a:endParaRPr lang="es-ES" sz="2600" dirty="0"/>
          </a:p>
          <a:p>
            <a:pPr marL="514350" indent="-514350">
              <a:buFontTx/>
              <a:buChar char="-"/>
              <a:defRPr/>
            </a:pPr>
            <a:r>
              <a:rPr lang="es-ES_tradnl" sz="2900" dirty="0">
                <a:solidFill>
                  <a:srgbClr val="FF0000"/>
                </a:solidFill>
              </a:rPr>
              <a:t>Derecho fundamental</a:t>
            </a:r>
            <a:r>
              <a:rPr lang="es-CO" sz="2900" dirty="0">
                <a:solidFill>
                  <a:srgbClr val="FF0000"/>
                </a:solidFill>
              </a:rPr>
              <a:t> de aplicación inmediata, según dispone el artículo 85 constitucional. </a:t>
            </a:r>
            <a:endParaRPr lang="es-ES_tradnl" sz="2900" dirty="0">
              <a:solidFill>
                <a:srgbClr val="FF0000"/>
              </a:solidFill>
            </a:endParaRPr>
          </a:p>
          <a:p>
            <a:pPr marL="514350" indent="-514350">
              <a:buFontTx/>
              <a:buChar char="-"/>
              <a:defRPr/>
            </a:pPr>
            <a:r>
              <a:rPr lang="es-ES_tradnl" sz="2900" dirty="0">
                <a:solidFill>
                  <a:srgbClr val="FF0000"/>
                </a:solidFill>
              </a:rPr>
              <a:t>Facultad de exigirlo judicialmente (tutela)</a:t>
            </a:r>
          </a:p>
          <a:p>
            <a:pPr marL="514350" indent="-514350">
              <a:buNone/>
              <a:defRPr/>
            </a:pPr>
            <a:endParaRPr lang="es-ES_tradnl" dirty="0" smtClean="0"/>
          </a:p>
          <a:p>
            <a:pPr marL="514350" indent="-514350">
              <a:buNone/>
              <a:defRPr/>
            </a:pPr>
            <a:r>
              <a:rPr lang="es-ES_tradnl" sz="3700" dirty="0"/>
              <a:t>          </a:t>
            </a:r>
            <a:r>
              <a:rPr lang="es-ES_tradnl" sz="3700" dirty="0" smtClean="0"/>
              <a:t>       </a:t>
            </a:r>
            <a:r>
              <a:rPr lang="es-ES_tradnl" sz="3700" dirty="0"/>
              <a:t>la petición                                  </a:t>
            </a:r>
            <a:r>
              <a:rPr lang="es-ES_tradnl" sz="3700" dirty="0" smtClean="0"/>
              <a:t>                 </a:t>
            </a:r>
            <a:r>
              <a:rPr lang="es-ES_tradnl" sz="3700" dirty="0"/>
              <a:t>lo pedido</a:t>
            </a:r>
          </a:p>
          <a:p>
            <a:pPr marL="514350" indent="-514350">
              <a:buNone/>
              <a:defRPr/>
            </a:pPr>
            <a:endParaRPr dirty="0"/>
          </a:p>
          <a:p>
            <a:pPr marL="514350" indent="-514350">
              <a:buNone/>
              <a:defRPr/>
            </a:pPr>
            <a:endParaRPr dirty="0"/>
          </a:p>
          <a:p>
            <a:pPr marL="514350" indent="-514350">
              <a:buNone/>
              <a:defRPr/>
            </a:pPr>
            <a:r>
              <a:rPr lang="es-ES_tradnl" dirty="0" smtClean="0"/>
              <a:t>                 derecho fundamental         			Puede versar sobre un </a:t>
            </a:r>
          </a:p>
          <a:p>
            <a:pPr marL="514350" indent="-514350">
              <a:buNone/>
              <a:defRPr/>
            </a:pPr>
            <a:r>
              <a:rPr lang="es-ES_tradnl" dirty="0" smtClean="0"/>
              <a:t>                                                                 			derecho (fundamental o no) </a:t>
            </a:r>
          </a:p>
          <a:p>
            <a:pPr marL="514350" indent="-514350">
              <a:buNone/>
              <a:defRPr/>
            </a:pPr>
            <a:r>
              <a:rPr lang="es-ES_tradnl" dirty="0" smtClean="0"/>
              <a:t>                                                                			 o sobre cargas, deberes, etc.</a:t>
            </a:r>
            <a:endParaRPr lang="es-ES_tradnl" dirty="0"/>
          </a:p>
        </p:txBody>
      </p:sp>
    </p:spTree>
    <p:extLst>
      <p:ext uri="{BB962C8B-B14F-4D97-AF65-F5344CB8AC3E}">
        <p14:creationId xmlns:p14="http://schemas.microsoft.com/office/powerpoint/2010/main" xmlns="" val="38596137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2 Marcador de contenido"/>
          <p:cNvSpPr>
            <a:spLocks noGrp="1"/>
          </p:cNvSpPr>
          <p:nvPr>
            <p:ph idx="1"/>
          </p:nvPr>
        </p:nvSpPr>
        <p:spPr>
          <a:xfrm>
            <a:off x="2063552" y="333376"/>
            <a:ext cx="8353623" cy="6335713"/>
          </a:xfrm>
        </p:spPr>
        <p:txBody>
          <a:bodyPr>
            <a:normAutofit/>
          </a:bodyPr>
          <a:lstStyle/>
          <a:p>
            <a:pPr>
              <a:buFont typeface="Arial" charset="0"/>
              <a:buNone/>
              <a:defRPr/>
            </a:pPr>
            <a:r>
              <a:rPr lang="es-ES_tradnl" sz="2000" dirty="0">
                <a:solidFill>
                  <a:srgbClr val="FF0000"/>
                </a:solidFill>
              </a:rPr>
              <a:t> DERECHO DE PETICIÓN</a:t>
            </a:r>
            <a:r>
              <a:rPr lang="es-ES_tradnl" sz="2000" dirty="0"/>
              <a:t>         </a:t>
            </a:r>
            <a:endParaRPr lang="en-US" dirty="0" smtClean="0"/>
          </a:p>
          <a:p>
            <a:pPr>
              <a:buFont typeface="Arial" charset="0"/>
              <a:buNone/>
              <a:defRPr/>
            </a:pPr>
            <a:endParaRPr lang="es-ES_tradnl" sz="2400" dirty="0"/>
          </a:p>
          <a:p>
            <a:pPr>
              <a:buFont typeface="Arial" charset="0"/>
              <a:buNone/>
              <a:defRPr/>
            </a:pPr>
            <a:r>
              <a:rPr lang="es-ES_tradnl" sz="2400" dirty="0"/>
              <a:t>(1) Derecho a presentar peticiones</a:t>
            </a:r>
            <a:endParaRPr lang="es-ES_tradnl" sz="2400" dirty="0">
              <a:solidFill>
                <a:srgbClr val="FF0000"/>
              </a:solidFill>
            </a:endParaRPr>
          </a:p>
          <a:p>
            <a:pPr marL="0" indent="0">
              <a:buNone/>
              <a:defRPr/>
            </a:pPr>
            <a:r>
              <a:rPr lang="es-ES_tradnl" dirty="0" smtClean="0"/>
              <a:t>(2) </a:t>
            </a:r>
            <a:r>
              <a:rPr lang="es-ES_tradnl" sz="2400" dirty="0"/>
              <a:t>Derecho a obtener respuesta </a:t>
            </a:r>
          </a:p>
          <a:p>
            <a:pPr>
              <a:buFont typeface="Arial" charset="0"/>
              <a:buNone/>
              <a:defRPr/>
            </a:pPr>
            <a:r>
              <a:rPr lang="es-ES_tradnl" dirty="0" smtClean="0"/>
              <a:t>                 </a:t>
            </a:r>
            <a:r>
              <a:rPr lang="es-ES_tradnl" sz="2000" dirty="0"/>
              <a:t>(de fondo, clara, eficaz, oportuna,        				       		congruente y completa)</a:t>
            </a:r>
            <a:endParaRPr lang="es-ES_tradnl" dirty="0" smtClean="0"/>
          </a:p>
          <a:p>
            <a:pPr>
              <a:buFont typeface="Arial" charset="0"/>
              <a:buNone/>
              <a:defRPr/>
            </a:pPr>
            <a:r>
              <a:rPr lang="es-ES_tradnl" sz="2400" dirty="0"/>
              <a:t>                                                  </a:t>
            </a:r>
          </a:p>
          <a:p>
            <a:pPr>
              <a:buFont typeface="Arial" charset="0"/>
              <a:buNone/>
              <a:defRPr/>
            </a:pPr>
            <a:r>
              <a:rPr lang="es-ES_tradnl" sz="2400" dirty="0"/>
              <a:t>(3) Derecho a obtener debida comunicación de la respuesta</a:t>
            </a:r>
          </a:p>
          <a:p>
            <a:pPr>
              <a:buFont typeface="Arial" charset="0"/>
              <a:buNone/>
              <a:defRPr/>
            </a:pPr>
            <a:endParaRPr lang="es-ES_tradnl" sz="2400" dirty="0"/>
          </a:p>
          <a:p>
            <a:pPr>
              <a:buFont typeface="Arial" charset="0"/>
              <a:buNone/>
              <a:defRPr/>
            </a:pPr>
            <a:r>
              <a:rPr lang="es-ES_tradnl" sz="2400" dirty="0"/>
              <a:t>(Sentencia T-998 de 2006)</a:t>
            </a:r>
          </a:p>
          <a:p>
            <a:pPr marL="0" indent="0">
              <a:buNone/>
              <a:defRPr/>
            </a:pPr>
            <a:endParaRPr lang="es-ES_tradnl" sz="2400" dirty="0"/>
          </a:p>
          <a:p>
            <a:pPr marL="0" indent="0">
              <a:buNone/>
              <a:defRPr/>
            </a:pPr>
            <a:r>
              <a:rPr lang="es-ES_tradnl" sz="2400" dirty="0"/>
              <a:t>Protección por vía de tutela en caso de que no se obtenga en forma oportuna y con las características anteriores; desplaza mecanismos tradicionales del derecho administrativo.</a:t>
            </a:r>
          </a:p>
          <a:p>
            <a:pPr>
              <a:buFont typeface="Arial" charset="0"/>
              <a:buNone/>
              <a:defRPr/>
            </a:pPr>
            <a:endParaRPr lang="es-ES_tradnl" dirty="0" smtClean="0"/>
          </a:p>
        </p:txBody>
      </p:sp>
    </p:spTree>
    <p:extLst>
      <p:ext uri="{BB962C8B-B14F-4D97-AF65-F5344CB8AC3E}">
        <p14:creationId xmlns:p14="http://schemas.microsoft.com/office/powerpoint/2010/main" xmlns="" val="3514126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r>
              <a:rPr lang="es-CO" dirty="0" smtClean="0"/>
              <a:t>	</a:t>
            </a:r>
            <a:endParaRPr lang="es-CO" sz="4000" b="1" dirty="0"/>
          </a:p>
          <a:p>
            <a:pPr marL="342900" lvl="1" indent="0">
              <a:buNone/>
            </a:pPr>
            <a:endParaRPr lang="es-CO" sz="4000" b="1" dirty="0"/>
          </a:p>
          <a:p>
            <a:pPr marL="342900" lvl="1" indent="0">
              <a:buNone/>
            </a:pPr>
            <a:endParaRPr lang="es-CO" sz="4000" b="1" dirty="0"/>
          </a:p>
          <a:p>
            <a:pPr marL="342900" lvl="1" indent="0">
              <a:buNone/>
            </a:pPr>
            <a:r>
              <a:rPr lang="es-CO" sz="4000" b="1" dirty="0"/>
              <a:t>1. LA NORMA Y SU TRASCENDENTAL IMPORTANCIA</a:t>
            </a:r>
            <a:endParaRPr lang="es-ES" sz="40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3</a:t>
            </a:fld>
            <a:endParaRPr lang="en-US" altLang="en-US"/>
          </a:p>
        </p:txBody>
      </p:sp>
    </p:spTree>
    <p:extLst>
      <p:ext uri="{BB962C8B-B14F-4D97-AF65-F5344CB8AC3E}">
        <p14:creationId xmlns:p14="http://schemas.microsoft.com/office/powerpoint/2010/main" xmlns="" val="10255757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6087" y="477045"/>
            <a:ext cx="8291264" cy="719137"/>
          </a:xfrm>
        </p:spPr>
        <p:txBody>
          <a:bodyPr>
            <a:noAutofit/>
          </a:bodyPr>
          <a:lstStyle/>
          <a:p>
            <a:pPr algn="just"/>
            <a:r>
              <a:rPr lang="es-CO" sz="2800" b="1" dirty="0">
                <a:ea typeface="ＭＳ Ｐゴシック" pitchFamily="34" charset="-128"/>
              </a:rPr>
              <a:t>Sentencia C-818: INEXEQUIBILIDAD DE LOS ARTS. 13 A 33 DE LA LEY 1437 DE 2011</a:t>
            </a:r>
          </a:p>
        </p:txBody>
      </p:sp>
      <p:sp>
        <p:nvSpPr>
          <p:cNvPr id="121859" name="Rectangle 3"/>
          <p:cNvSpPr>
            <a:spLocks noGrp="1" noChangeArrowheads="1"/>
          </p:cNvSpPr>
          <p:nvPr>
            <p:ph idx="1"/>
          </p:nvPr>
        </p:nvSpPr>
        <p:spPr>
          <a:xfrm>
            <a:off x="1774825" y="836613"/>
            <a:ext cx="8713788" cy="5688012"/>
          </a:xfrm>
        </p:spPr>
        <p:txBody>
          <a:bodyPr>
            <a:normAutofit fontScale="92500" lnSpcReduction="10000"/>
          </a:bodyPr>
          <a:lstStyle/>
          <a:p>
            <a:pPr algn="just" eaLnBrk="1" hangingPunct="1">
              <a:lnSpc>
                <a:spcPct val="80000"/>
              </a:lnSpc>
              <a:buFont typeface="Wingdings" pitchFamily="2" charset="2"/>
              <a:buNone/>
            </a:pPr>
            <a:endParaRPr lang="es-ES" sz="1200" dirty="0">
              <a:ea typeface="ＭＳ Ｐゴシック" pitchFamily="34" charset="-128"/>
            </a:endParaRPr>
          </a:p>
          <a:p>
            <a:pPr algn="just" eaLnBrk="1" hangingPunct="1">
              <a:lnSpc>
                <a:spcPct val="80000"/>
              </a:lnSpc>
              <a:buFont typeface="Wingdings" pitchFamily="2" charset="2"/>
              <a:buNone/>
            </a:pPr>
            <a:endParaRPr lang="es-ES" sz="1800" dirty="0">
              <a:ea typeface="ＭＳ Ｐゴシック" pitchFamily="34" charset="-128"/>
            </a:endParaRPr>
          </a:p>
          <a:p>
            <a:pPr algn="just"/>
            <a:r>
              <a:rPr lang="es-CO" sz="2400" dirty="0">
                <a:ea typeface="ＭＳ Ｐゴシック" pitchFamily="34" charset="-128"/>
              </a:rPr>
              <a:t>En Sentencia C-818 de 1 de noviembre de 2011, la Corte Constitucional declaró inexequible las disposiciones de todo el Título II –arts. 13 a 33- de la Ley 1437 de 2011, C.P.A.C.A., por vicios de procedimiento, al considerar que la regulación del derecho de petición requería de la expedición de una ley estatutaria, en virtud de lo dispuesto en el literal a) del artículo 152 de la Constitución Política, por tratarse de un derecho fundamental.</a:t>
            </a:r>
          </a:p>
          <a:p>
            <a:pPr algn="just">
              <a:buFontTx/>
              <a:buNone/>
            </a:pPr>
            <a:endParaRPr lang="es-CO" sz="2400" dirty="0">
              <a:ea typeface="ＭＳ Ｐゴシック" pitchFamily="34" charset="-128"/>
            </a:endParaRPr>
          </a:p>
          <a:p>
            <a:pPr algn="just"/>
            <a:r>
              <a:rPr lang="es-CO" sz="2400" dirty="0">
                <a:ea typeface="ＭＳ Ｐゴシック" pitchFamily="34" charset="-128"/>
              </a:rPr>
              <a:t>La Corte difirió los efectos del fallo al 31 de diciembre de 2014 a fin de que el Congreso expidiese la ley estatutaria correspondiente, para evitar el vacío que se podría presentar el 2 de julio de 2012, fecha en </a:t>
            </a:r>
            <a:r>
              <a:rPr lang="es-ES" sz="2400" dirty="0"/>
              <a:t>que el Código Contencioso Administrativo dejaba de regir </a:t>
            </a:r>
            <a:r>
              <a:rPr lang="es-CO" sz="2400" dirty="0">
                <a:ea typeface="ＭＳ Ｐゴシック" pitchFamily="34" charset="-128"/>
              </a:rPr>
              <a:t>y entraba en vigencia el CPACA.</a:t>
            </a:r>
          </a:p>
          <a:p>
            <a:pPr algn="just"/>
            <a:endParaRPr lang="es-CO" sz="2400" dirty="0">
              <a:ea typeface="ＭＳ Ｐゴシック" pitchFamily="34" charset="-128"/>
            </a:endParaRPr>
          </a:p>
          <a:p>
            <a:pPr algn="just"/>
            <a:r>
              <a:rPr lang="es-CO" sz="2400" dirty="0">
                <a:ea typeface="ＭＳ Ｐゴシック" pitchFamily="34" charset="-128"/>
              </a:rPr>
              <a:t>La solución </a:t>
            </a:r>
            <a:r>
              <a:rPr lang="es-CO" sz="2400" dirty="0" smtClean="0">
                <a:ea typeface="ＭＳ Ｐゴシック" pitchFamily="34" charset="-128"/>
              </a:rPr>
              <a:t>-Ley </a:t>
            </a:r>
            <a:r>
              <a:rPr lang="es-CO" sz="2400" dirty="0">
                <a:ea typeface="ＭＳ Ｐゴシック" pitchFamily="34" charset="-128"/>
              </a:rPr>
              <a:t>estatutaria- se promulgó el 30 de junio de 2015.</a:t>
            </a:r>
          </a:p>
          <a:p>
            <a:pPr algn="just"/>
            <a:endParaRPr lang="es-CO" sz="1800" dirty="0">
              <a:ea typeface="ＭＳ Ｐゴシック" pitchFamily="34" charset="-128"/>
            </a:endParaRPr>
          </a:p>
        </p:txBody>
      </p:sp>
    </p:spTree>
    <p:extLst>
      <p:ext uri="{BB962C8B-B14F-4D97-AF65-F5344CB8AC3E}">
        <p14:creationId xmlns:p14="http://schemas.microsoft.com/office/powerpoint/2010/main" xmlns="" val="1137313942"/>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6087" y="228601"/>
            <a:ext cx="8291264" cy="359569"/>
          </a:xfrm>
        </p:spPr>
        <p:txBody>
          <a:bodyPr>
            <a:noAutofit/>
          </a:bodyPr>
          <a:lstStyle/>
          <a:p>
            <a:pPr algn="just"/>
            <a:r>
              <a:rPr lang="es-CO" sz="2800" b="1" dirty="0">
                <a:ea typeface="ＭＳ Ｐゴシック" pitchFamily="34" charset="-128"/>
              </a:rPr>
              <a:t>Sentencia C-951 DE 2014</a:t>
            </a:r>
          </a:p>
        </p:txBody>
      </p:sp>
      <p:sp>
        <p:nvSpPr>
          <p:cNvPr id="121859" name="Rectangle 3"/>
          <p:cNvSpPr>
            <a:spLocks noGrp="1" noChangeArrowheads="1"/>
          </p:cNvSpPr>
          <p:nvPr>
            <p:ph idx="1"/>
          </p:nvPr>
        </p:nvSpPr>
        <p:spPr>
          <a:xfrm>
            <a:off x="1774825" y="836613"/>
            <a:ext cx="8713788" cy="6021387"/>
          </a:xfrm>
        </p:spPr>
        <p:txBody>
          <a:bodyPr>
            <a:normAutofit/>
          </a:bodyPr>
          <a:lstStyle/>
          <a:p>
            <a:pPr algn="just" eaLnBrk="1" hangingPunct="1">
              <a:lnSpc>
                <a:spcPct val="80000"/>
              </a:lnSpc>
              <a:buFont typeface="Wingdings" pitchFamily="2" charset="2"/>
              <a:buNone/>
            </a:pPr>
            <a:endParaRPr lang="es-ES" sz="1200" dirty="0">
              <a:ea typeface="ＭＳ Ｐゴシック" pitchFamily="34" charset="-128"/>
            </a:endParaRPr>
          </a:p>
          <a:p>
            <a:pPr algn="just" eaLnBrk="1" hangingPunct="1">
              <a:lnSpc>
                <a:spcPct val="80000"/>
              </a:lnSpc>
              <a:buFont typeface="Wingdings" pitchFamily="2" charset="2"/>
              <a:buNone/>
            </a:pPr>
            <a:endParaRPr lang="es-ES" sz="1800" dirty="0">
              <a:ea typeface="ＭＳ Ｐゴシック" pitchFamily="34" charset="-128"/>
            </a:endParaRPr>
          </a:p>
          <a:p>
            <a:r>
              <a:rPr lang="es-ES" dirty="0"/>
              <a:t>La Corte consideró que la situación que generaba la declaración de </a:t>
            </a:r>
            <a:r>
              <a:rPr lang="es-ES" dirty="0" err="1"/>
              <a:t>inexequibilidad</a:t>
            </a:r>
            <a:r>
              <a:rPr lang="es-ES" dirty="0"/>
              <a:t> inmediata, generaba </a:t>
            </a:r>
            <a:r>
              <a:rPr lang="es-ES" i="1" dirty="0"/>
              <a:t>graves riesgos</a:t>
            </a:r>
            <a:r>
              <a:rPr lang="es-ES" dirty="0"/>
              <a:t> frente al goce efectivo del derecho fundamental de petición, como quiera que no existirá certeza por parte de los funcionarios públicos y de los particulares en relación con el trámite que debe imprimirse a las solicitudes presentadas por los ciudadanos. Además, ello podría afectar la garantía de otros derechos fundamentales, por cuanto “no puede olvidarse que el derecho de petición es una garantía instrumental que permite a los asociados reclamar o exigir la vigencia de otras prerrogativas constitucionales”</a:t>
            </a:r>
            <a:r>
              <a:rPr lang="es-ES" i="1" baseline="30000" dirty="0"/>
              <a:t> </a:t>
            </a:r>
            <a:endParaRPr lang="es-ES" dirty="0"/>
          </a:p>
        </p:txBody>
      </p:sp>
    </p:spTree>
    <p:extLst>
      <p:ext uri="{BB962C8B-B14F-4D97-AF65-F5344CB8AC3E}">
        <p14:creationId xmlns:p14="http://schemas.microsoft.com/office/powerpoint/2010/main" xmlns="" val="239803785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extLst/>
          </p:nvPr>
        </p:nvGraphicFramePr>
        <p:xfrm>
          <a:off x="2135560" y="260648"/>
          <a:ext cx="7848228" cy="879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agrama"/>
          <p:cNvGraphicFramePr/>
          <p:nvPr>
            <p:extLst/>
          </p:nvPr>
        </p:nvGraphicFramePr>
        <p:xfrm>
          <a:off x="1847528" y="1556792"/>
          <a:ext cx="8244408" cy="208823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nvGrpSpPr>
          <p:cNvPr id="2" name="6 Grupo"/>
          <p:cNvGrpSpPr/>
          <p:nvPr/>
        </p:nvGrpSpPr>
        <p:grpSpPr>
          <a:xfrm>
            <a:off x="2135560" y="3573016"/>
            <a:ext cx="1368152" cy="2160240"/>
            <a:chOff x="278009" y="-1"/>
            <a:chExt cx="1590286" cy="2271838"/>
          </a:xfrm>
          <a:solidFill>
            <a:schemeClr val="accent2">
              <a:lumMod val="60000"/>
              <a:lumOff val="40000"/>
            </a:schemeClr>
          </a:solidFill>
        </p:grpSpPr>
        <p:sp>
          <p:nvSpPr>
            <p:cNvPr id="8" name="7 Cheurón"/>
            <p:cNvSpPr/>
            <p:nvPr/>
          </p:nvSpPr>
          <p:spPr>
            <a:xfrm rot="5400000">
              <a:off x="-62767" y="340775"/>
              <a:ext cx="2271838" cy="1590286"/>
            </a:xfrm>
            <a:prstGeom prst="chevron">
              <a:avLst/>
            </a:prstGeom>
            <a:grpFill/>
            <a:ln>
              <a:solidFill>
                <a:schemeClr val="accent2"/>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heurón 4"/>
            <p:cNvSpPr/>
            <p:nvPr/>
          </p:nvSpPr>
          <p:spPr>
            <a:xfrm>
              <a:off x="278009" y="795142"/>
              <a:ext cx="1590286" cy="681552"/>
            </a:xfrm>
            <a:prstGeom prst="rect">
              <a:avLst/>
            </a:prstGeom>
            <a:grpFill/>
            <a:ln>
              <a:solidFill>
                <a:schemeClr val="accent2"/>
              </a:solidFill>
            </a:ln>
          </p:spPr>
          <p:style>
            <a:lnRef idx="0">
              <a:scrgbClr r="0" g="0" b="0"/>
            </a:lnRef>
            <a:fillRef idx="0">
              <a:scrgbClr r="0" g="0" b="0"/>
            </a:fillRef>
            <a:effectRef idx="0">
              <a:scrgbClr r="0" g="0" b="0"/>
            </a:effectRef>
            <a:fontRef idx="minor">
              <a:schemeClr val="lt1"/>
            </a:fontRef>
          </p:style>
          <p:txBody>
            <a:bodyPr lIns="29845" tIns="29845" rIns="29845" bIns="29845" spcCol="1270" anchor="ctr"/>
            <a:lstStyle/>
            <a:p>
              <a:pPr algn="ctr" defTabSz="2089150">
                <a:lnSpc>
                  <a:spcPct val="90000"/>
                </a:lnSpc>
                <a:spcAft>
                  <a:spcPct val="35000"/>
                </a:spcAft>
                <a:defRPr/>
              </a:pPr>
              <a:r>
                <a:rPr lang="es-CO" sz="4400" dirty="0">
                  <a:solidFill>
                    <a:schemeClr val="tx1"/>
                  </a:solidFill>
                  <a:latin typeface="Calibri" pitchFamily="34" charset="0"/>
                  <a:cs typeface="Calibri" pitchFamily="34" charset="0"/>
                </a:rPr>
                <a:t>2</a:t>
              </a:r>
            </a:p>
          </p:txBody>
        </p:sp>
      </p:grpSp>
      <p:grpSp>
        <p:nvGrpSpPr>
          <p:cNvPr id="3" name="9 Grupo"/>
          <p:cNvGrpSpPr>
            <a:grpSpLocks/>
          </p:cNvGrpSpPr>
          <p:nvPr/>
        </p:nvGrpSpPr>
        <p:grpSpPr bwMode="auto">
          <a:xfrm>
            <a:off x="3935414" y="3429000"/>
            <a:ext cx="6048375" cy="2376264"/>
            <a:chOff x="2078208" y="39590"/>
            <a:chExt cx="5904657" cy="1656184"/>
          </a:xfrm>
        </p:grpSpPr>
        <p:sp>
          <p:nvSpPr>
            <p:cNvPr id="11" name="10 Redondear rectángulo de esquina del mismo lado"/>
            <p:cNvSpPr/>
            <p:nvPr/>
          </p:nvSpPr>
          <p:spPr>
            <a:xfrm rot="5400000">
              <a:off x="4202445" y="-2084646"/>
              <a:ext cx="1656184" cy="5904657"/>
            </a:xfrm>
            <a:prstGeom prst="round2SameRect">
              <a:avLst/>
            </a:prstGeom>
            <a:ln>
              <a:solidFill>
                <a:schemeClr val="accent2">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eaLnBrk="1" hangingPunct="1">
                <a:defRPr/>
              </a:pPr>
              <a:endParaRPr lang="es-CO" dirty="0"/>
            </a:p>
          </p:txBody>
        </p:sp>
        <p:sp>
          <p:nvSpPr>
            <p:cNvPr id="12" name="Redondear rectángulo de esquina del mismo lado 6"/>
            <p:cNvSpPr/>
            <p:nvPr/>
          </p:nvSpPr>
          <p:spPr>
            <a:xfrm>
              <a:off x="2078208" y="158262"/>
              <a:ext cx="5904657" cy="1437098"/>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99136" tIns="17780" rIns="17780" bIns="17780" spcCol="1270" anchor="ctr"/>
            <a:lstStyle/>
            <a:p>
              <a:pPr eaLnBrk="1" hangingPunct="1">
                <a:defRPr/>
              </a:pPr>
              <a:endParaRPr lang="es-ES" sz="2300" dirty="0">
                <a:latin typeface="Calibri" pitchFamily="34" charset="0"/>
                <a:cs typeface="Calibri" pitchFamily="34" charset="0"/>
              </a:endParaRPr>
            </a:p>
            <a:p>
              <a:pPr marL="342900" indent="-342900">
                <a:buFont typeface="Arial" panose="020B0604020202020204" pitchFamily="34" charset="0"/>
                <a:buChar char="•"/>
                <a:defRPr/>
              </a:pPr>
              <a:r>
                <a:rPr lang="es-ES" sz="2300" dirty="0">
                  <a:latin typeface="Calibri" pitchFamily="34" charset="0"/>
                  <a:cs typeface="Calibri" pitchFamily="34" charset="0"/>
                </a:rPr>
                <a:t>SUSTITUYE EL TÍTULO II DE LA LEY 1437 DE 2011: (arts. 13 a 33).</a:t>
              </a:r>
            </a:p>
            <a:p>
              <a:pPr eaLnBrk="1" hangingPunct="1">
                <a:defRPr/>
              </a:pPr>
              <a:endParaRPr lang="es-ES" sz="2300" dirty="0">
                <a:latin typeface="Calibri" pitchFamily="34" charset="0"/>
                <a:cs typeface="Calibri" pitchFamily="34" charset="0"/>
              </a:endParaRPr>
            </a:p>
            <a:p>
              <a:pPr eaLnBrk="1" hangingPunct="1">
                <a:buFont typeface="Arial" pitchFamily="34" charset="0"/>
                <a:buChar char="•"/>
                <a:defRPr/>
              </a:pPr>
              <a:r>
                <a:rPr lang="es-ES" sz="2000" u="sng" dirty="0">
                  <a:latin typeface="Calibri" pitchFamily="34" charset="0"/>
                  <a:cs typeface="Calibri" pitchFamily="34" charset="0"/>
                </a:rPr>
                <a:t>Derechos de petición ante las autoridades</a:t>
              </a:r>
            </a:p>
            <a:p>
              <a:pPr lvl="1" eaLnBrk="1" hangingPunct="1">
                <a:buFont typeface="Arial" pitchFamily="34" charset="0"/>
                <a:buChar char="•"/>
                <a:defRPr/>
              </a:pPr>
              <a:r>
                <a:rPr lang="es-ES" sz="2300" dirty="0">
                  <a:latin typeface="Calibri" pitchFamily="34" charset="0"/>
                  <a:cs typeface="Calibri" pitchFamily="34" charset="0"/>
                </a:rPr>
                <a:t> Capítulo I:       Reglas Generales.</a:t>
              </a:r>
            </a:p>
            <a:p>
              <a:pPr lvl="1" eaLnBrk="1" hangingPunct="1">
                <a:buFont typeface="Arial" pitchFamily="34" charset="0"/>
                <a:buChar char="•"/>
                <a:defRPr/>
              </a:pPr>
              <a:r>
                <a:rPr lang="es-ES" sz="2300" dirty="0">
                  <a:latin typeface="Calibri" pitchFamily="34" charset="0"/>
                  <a:cs typeface="Calibri" pitchFamily="34" charset="0"/>
                </a:rPr>
                <a:t> Capítulo II:     Reglas Especiales.</a:t>
              </a:r>
            </a:p>
            <a:p>
              <a:pPr eaLnBrk="1" hangingPunct="1">
                <a:defRPr/>
              </a:pPr>
              <a:endParaRPr lang="es-CO" sz="2800" dirty="0">
                <a:latin typeface="Calibri" pitchFamily="34" charset="0"/>
                <a:cs typeface="Calibri" pitchFamily="34" charset="0"/>
              </a:endParaRPr>
            </a:p>
          </p:txBody>
        </p:sp>
      </p:grpSp>
      <p:sp>
        <p:nvSpPr>
          <p:cNvPr id="10" name="CuadroTexto 9"/>
          <p:cNvSpPr txBox="1"/>
          <p:nvPr/>
        </p:nvSpPr>
        <p:spPr>
          <a:xfrm>
            <a:off x="8458200" y="6248400"/>
            <a:ext cx="1981200" cy="381000"/>
          </a:xfrm>
          <a:prstGeom prst="rect">
            <a:avLst/>
          </a:prstGeom>
          <a:noFill/>
        </p:spPr>
        <p:txBody>
          <a:bodyPr wrap="square" rtlCol="0">
            <a:spAutoFit/>
          </a:bodyPr>
          <a:lstStyle/>
          <a:p>
            <a:r>
              <a:rPr lang="es-CO" dirty="0" err="1"/>
              <a:t>A.Namén</a:t>
            </a:r>
            <a:r>
              <a:rPr lang="es-CO" dirty="0"/>
              <a:t> Vargas</a:t>
            </a:r>
            <a:endParaRPr lang="es-ES" dirty="0"/>
          </a:p>
        </p:txBody>
      </p:sp>
    </p:spTree>
    <p:extLst>
      <p:ext uri="{BB962C8B-B14F-4D97-AF65-F5344CB8AC3E}">
        <p14:creationId xmlns:p14="http://schemas.microsoft.com/office/powerpoint/2010/main" xmlns="" val="296724962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202630"/>
            <a:ext cx="8147248" cy="994122"/>
          </a:xfrm>
          <a:solidFill>
            <a:schemeClr val="accent1">
              <a:lumMod val="20000"/>
              <a:lumOff val="80000"/>
            </a:schemeClr>
          </a:solidFill>
        </p:spPr>
        <p:txBody>
          <a:bodyPr>
            <a:noAutofit/>
          </a:bodyPr>
          <a:lstStyle/>
          <a:p>
            <a:pPr lvl="0" algn="just"/>
            <a:r>
              <a:rPr lang="es-ES" sz="2200" b="1" dirty="0"/>
              <a:t/>
            </a:r>
            <a:br>
              <a:rPr lang="es-ES" sz="2200" b="1" dirty="0"/>
            </a:br>
            <a:r>
              <a:rPr lang="es-ES" sz="2300" b="1" dirty="0"/>
              <a:t>La “reviviscencia” de las normas que regulaban el derecho de petición del Decreto Ley 01 de 1984)</a:t>
            </a:r>
            <a:r>
              <a:rPr lang="es-ES" sz="2300" dirty="0"/>
              <a:t/>
            </a:r>
            <a:br>
              <a:rPr lang="es-ES" sz="2300" dirty="0"/>
            </a:br>
            <a:endParaRPr lang="es-ES" sz="2300" dirty="0"/>
          </a:p>
        </p:txBody>
      </p:sp>
      <p:sp>
        <p:nvSpPr>
          <p:cNvPr id="3" name="Marcador de contenido 2"/>
          <p:cNvSpPr>
            <a:spLocks noGrp="1"/>
          </p:cNvSpPr>
          <p:nvPr>
            <p:ph idx="1"/>
          </p:nvPr>
        </p:nvSpPr>
        <p:spPr>
          <a:xfrm>
            <a:off x="1981200" y="1196752"/>
            <a:ext cx="8147248" cy="5472608"/>
          </a:xfrm>
        </p:spPr>
        <p:txBody>
          <a:bodyPr>
            <a:normAutofit fontScale="85000" lnSpcReduction="20000"/>
          </a:bodyPr>
          <a:lstStyle/>
          <a:p>
            <a:pPr marL="0" indent="0" algn="just">
              <a:buNone/>
            </a:pPr>
            <a:endParaRPr lang="es-ES" sz="1500" dirty="0"/>
          </a:p>
          <a:p>
            <a:pPr marL="0" indent="0" algn="just">
              <a:buNone/>
            </a:pPr>
            <a:r>
              <a:rPr lang="es-ES" sz="2400" dirty="0"/>
              <a:t>A partir del 01-01-2015, revivieron los capítulos II, III, IV, V, VI y las normas pertinentes del capítulo VIII del CCA, interpretados conforme a la jurisprudencia de la Corte Constitucional y del Consejo de Estado:</a:t>
            </a:r>
          </a:p>
          <a:p>
            <a:pPr marL="0" indent="0" algn="just">
              <a:buNone/>
            </a:pPr>
            <a:r>
              <a:rPr lang="es-ES" sz="2400" dirty="0"/>
              <a:t> </a:t>
            </a:r>
          </a:p>
          <a:p>
            <a:pPr marL="0" indent="0" algn="just">
              <a:buNone/>
            </a:pPr>
            <a:r>
              <a:rPr lang="es-ES_tradnl" sz="2400" dirty="0"/>
              <a:t>1. </a:t>
            </a:r>
            <a:r>
              <a:rPr lang="es-ES_tradnl" sz="2400" dirty="0">
                <a:solidFill>
                  <a:srgbClr val="FF0000"/>
                </a:solidFill>
              </a:rPr>
              <a:t>Las normas del Código Contencioso Administrativo que regulaban en particular el derecho de petición no resultaban ostensiblemente y a primera vista contrarias a la Constitución Política.</a:t>
            </a:r>
            <a:r>
              <a:rPr lang="es-ES_tradnl" sz="2400" dirty="0"/>
              <a:t> Por el contrario, aunque dicha normatividad había sido expedida antes de la Carta de 1991, contenía un desarrollo razonable y sistemático del derecho de petición.</a:t>
            </a:r>
            <a:endParaRPr lang="es-ES_tradnl" sz="2400" u="sng" dirty="0"/>
          </a:p>
          <a:p>
            <a:pPr marL="0" indent="0" algn="just">
              <a:buNone/>
            </a:pPr>
            <a:endParaRPr lang="es-ES_tradnl" sz="2400" dirty="0"/>
          </a:p>
          <a:p>
            <a:pPr marL="0" indent="0" algn="just">
              <a:buNone/>
            </a:pPr>
            <a:r>
              <a:rPr lang="es-ES_tradnl" sz="2400" dirty="0"/>
              <a:t>2. </a:t>
            </a:r>
            <a:r>
              <a:rPr lang="es-ES_tradnl" sz="2400" dirty="0">
                <a:solidFill>
                  <a:srgbClr val="FF0000"/>
                </a:solidFill>
              </a:rPr>
              <a:t>La reviviscencia de las normas pertinentes del CCA, buscó garantizar la supremacía de la Constitución Política de 1991, en cuanto a la efectividad del derecho fundamental de petición</a:t>
            </a:r>
            <a:r>
              <a:rPr lang="es-ES_tradnl" sz="2400" dirty="0"/>
              <a:t> y de otros derechos fundamentales conexos. En efecto, se habría generado un vacío legal si tales normas no se hubiesen reincorporado transitoriamente al ordenamiento jurídico, y se habría afectado gravemente la protección efectiva del derecho de petición. </a:t>
            </a:r>
          </a:p>
          <a:p>
            <a:pPr marL="0" indent="0" algn="just">
              <a:buNone/>
            </a:pPr>
            <a:endParaRPr lang="es-ES_tradnl" sz="2400" dirty="0"/>
          </a:p>
          <a:p>
            <a:pPr marL="0" indent="0" algn="just">
              <a:buNone/>
            </a:pPr>
            <a:r>
              <a:rPr lang="es-CO" sz="1600" dirty="0">
                <a:solidFill>
                  <a:schemeClr val="accent5">
                    <a:lumMod val="25000"/>
                  </a:schemeClr>
                </a:solidFill>
              </a:rPr>
              <a:t>Cfr. Consejo de Estado, Sala de Consulta y Servicio Civil, Concepto 2243 de 28 de enero de 2015. M.P. Álvaro </a:t>
            </a:r>
            <a:r>
              <a:rPr lang="es-CO" sz="1600" dirty="0" err="1">
                <a:solidFill>
                  <a:schemeClr val="accent5">
                    <a:lumMod val="25000"/>
                  </a:schemeClr>
                </a:solidFill>
              </a:rPr>
              <a:t>Namén</a:t>
            </a:r>
            <a:r>
              <a:rPr lang="es-CO" sz="1600" dirty="0">
                <a:solidFill>
                  <a:schemeClr val="accent5">
                    <a:lumMod val="25000"/>
                  </a:schemeClr>
                </a:solidFill>
              </a:rPr>
              <a:t> Vargas.</a:t>
            </a:r>
          </a:p>
          <a:p>
            <a:pPr marL="0" indent="0" algn="just">
              <a:buNone/>
            </a:pPr>
            <a:endParaRPr lang="es-ES_tradnl" sz="1600" dirty="0"/>
          </a:p>
          <a:p>
            <a:pPr marL="514350" indent="-514350">
              <a:buFont typeface="Arial" pitchFamily="34" charset="0"/>
              <a:buAutoNum type="romanLcParenBoth"/>
            </a:pPr>
            <a:endParaRPr lang="es-ES" sz="2400" dirty="0"/>
          </a:p>
        </p:txBody>
      </p:sp>
    </p:spTree>
    <p:extLst>
      <p:ext uri="{BB962C8B-B14F-4D97-AF65-F5344CB8AC3E}">
        <p14:creationId xmlns:p14="http://schemas.microsoft.com/office/powerpoint/2010/main" xmlns="" val="5963005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r>
              <a:rPr lang="es-CO" sz="4400" b="1" dirty="0"/>
              <a:t>6. LEY ESTATUTARIA 1755 </a:t>
            </a:r>
          </a:p>
          <a:p>
            <a:pPr marL="0" indent="0" algn="ctr">
              <a:buNone/>
            </a:pPr>
            <a:r>
              <a:rPr lang="es-CO" sz="4400" b="1" dirty="0"/>
              <a:t> 30 DE JUNIO 2015</a:t>
            </a:r>
            <a:r>
              <a:rPr lang="es-CO" sz="4400" dirty="0"/>
              <a:t/>
            </a:r>
            <a:br>
              <a:rPr lang="es-CO" sz="4400" dirty="0"/>
            </a:br>
            <a:r>
              <a:rPr lang="es-CO" sz="4400" b="1" dirty="0"/>
              <a:t>DERECHO DE PETICIÓN</a:t>
            </a:r>
          </a:p>
          <a:p>
            <a:pPr marL="0" indent="0" algn="ctr">
              <a:buNone/>
            </a:pPr>
            <a:r>
              <a:rPr lang="es-CO" sz="4400" b="1" dirty="0"/>
              <a:t>ELEMENTOS FUNDAMENTALES</a:t>
            </a:r>
            <a:endParaRPr lang="es-ES"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34</a:t>
            </a:fld>
            <a:endParaRPr lang="en-US" altLang="en-US"/>
          </a:p>
        </p:txBody>
      </p:sp>
    </p:spTree>
    <p:extLst>
      <p:ext uri="{BB962C8B-B14F-4D97-AF65-F5344CB8AC3E}">
        <p14:creationId xmlns:p14="http://schemas.microsoft.com/office/powerpoint/2010/main" xmlns="" val="2389461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a:bodyPr>
          <a:lstStyle/>
          <a:p>
            <a:pPr algn="ctr"/>
            <a:r>
              <a:rPr lang="es-MX" sz="3600" dirty="0">
                <a:solidFill>
                  <a:srgbClr val="FF0000"/>
                </a:solidFill>
                <a:ea typeface="Batang" pitchFamily="18" charset="-127"/>
              </a:rPr>
              <a:t>Ley  1755 de 2015 </a:t>
            </a:r>
            <a:r>
              <a:rPr lang="es-MX" sz="2400" dirty="0">
                <a:solidFill>
                  <a:srgbClr val="FF0000"/>
                </a:solidFill>
                <a:latin typeface="Batang" pitchFamily="18" charset="-127"/>
                <a:ea typeface="Batang" pitchFamily="18" charset="-127"/>
              </a:rPr>
              <a:t/>
            </a:r>
            <a:br>
              <a:rPr lang="es-MX" sz="2400" dirty="0">
                <a:solidFill>
                  <a:srgbClr val="FF0000"/>
                </a:solidFill>
                <a:latin typeface="Batang" pitchFamily="18" charset="-127"/>
                <a:ea typeface="Batang" pitchFamily="18" charset="-127"/>
              </a:rPr>
            </a:br>
            <a:endParaRPr lang="es-MX" sz="2800" dirty="0">
              <a:solidFill>
                <a:srgbClr val="FF0000"/>
              </a:solidFill>
              <a:latin typeface="Batang" pitchFamily="18" charset="-127"/>
              <a:ea typeface="Batang" pitchFamily="18" charset="-127"/>
            </a:endParaRPr>
          </a:p>
        </p:txBody>
      </p:sp>
      <p:graphicFrame>
        <p:nvGraphicFramePr>
          <p:cNvPr id="5" name="4 Marcador de contenido"/>
          <p:cNvGraphicFramePr>
            <a:graphicFrameLocks noGrp="1"/>
          </p:cNvGraphicFramePr>
          <p:nvPr>
            <p:ph idx="1"/>
            <p:extLst/>
          </p:nvPr>
        </p:nvGraphicFramePr>
        <p:xfrm>
          <a:off x="2063552" y="1988840"/>
          <a:ext cx="7913610"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upo 5"/>
          <p:cNvGrpSpPr/>
          <p:nvPr/>
        </p:nvGrpSpPr>
        <p:grpSpPr>
          <a:xfrm>
            <a:off x="2369148" y="1268760"/>
            <a:ext cx="7453704" cy="648072"/>
            <a:chOff x="-36923" y="-2741871"/>
            <a:chExt cx="7453704" cy="4416020"/>
          </a:xfrm>
        </p:grpSpPr>
        <p:sp>
          <p:nvSpPr>
            <p:cNvPr id="7" name="Rectángulo 6"/>
            <p:cNvSpPr/>
            <p:nvPr/>
          </p:nvSpPr>
          <p:spPr>
            <a:xfrm>
              <a:off x="178457" y="531031"/>
              <a:ext cx="7238324" cy="161780"/>
            </a:xfrm>
            <a:prstGeom prst="rect">
              <a:avLst/>
            </a:prstGeom>
            <a:solidFill>
              <a:schemeClr val="bg1"/>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Rectángulo 7"/>
            <p:cNvSpPr/>
            <p:nvPr/>
          </p:nvSpPr>
          <p:spPr>
            <a:xfrm>
              <a:off x="-36923" y="-2741871"/>
              <a:ext cx="7272808" cy="4416020"/>
            </a:xfrm>
            <a:prstGeom prst="rect">
              <a:avLst/>
            </a:prstGeom>
            <a:ln>
              <a:solidFill>
                <a:schemeClr val="accent1"/>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52400" rIns="0" bIns="152400" numCol="1" spcCol="1270" anchor="ctr" anchorCtr="0">
              <a:noAutofit/>
            </a:bodyPr>
            <a:lstStyle/>
            <a:p>
              <a:pPr algn="ctr" defTabSz="666750">
                <a:lnSpc>
                  <a:spcPct val="90000"/>
                </a:lnSpc>
                <a:spcBef>
                  <a:spcPct val="0"/>
                </a:spcBef>
                <a:spcAft>
                  <a:spcPct val="35000"/>
                </a:spcAft>
              </a:pPr>
              <a:r>
                <a:rPr lang="es-ES" sz="1500" b="1" dirty="0">
                  <a:latin typeface="Arial" charset="0"/>
                </a:rPr>
                <a:t>Se agrupan los conceptos de derecho de petición en interés general  y en interés particular en una sola definición.</a:t>
              </a:r>
              <a:r>
                <a:rPr lang="es-ES" sz="1500" dirty="0">
                  <a:latin typeface="Arial" charset="0"/>
                </a:rPr>
                <a:t> </a:t>
              </a:r>
            </a:p>
          </p:txBody>
        </p:sp>
      </p:grpSp>
      <p:sp>
        <p:nvSpPr>
          <p:cNvPr id="9" name="CuadroTexto 8"/>
          <p:cNvSpPr txBox="1"/>
          <p:nvPr/>
        </p:nvSpPr>
        <p:spPr>
          <a:xfrm>
            <a:off x="8458200" y="6248401"/>
            <a:ext cx="1981200" cy="323165"/>
          </a:xfrm>
          <a:prstGeom prst="rect">
            <a:avLst/>
          </a:prstGeom>
          <a:noFill/>
        </p:spPr>
        <p:txBody>
          <a:bodyPr wrap="square" rtlCol="0">
            <a:spAutoFit/>
          </a:bodyPr>
          <a:lstStyle/>
          <a:p>
            <a:r>
              <a:rPr lang="es-CO" sz="1500" dirty="0"/>
              <a:t>A. </a:t>
            </a:r>
            <a:r>
              <a:rPr lang="es-CO" sz="1500" dirty="0" err="1"/>
              <a:t>Namén</a:t>
            </a:r>
            <a:r>
              <a:rPr lang="es-CO" sz="1500" dirty="0"/>
              <a:t> Vargas</a:t>
            </a:r>
            <a:endParaRPr lang="es-ES" sz="1500" dirty="0"/>
          </a:p>
        </p:txBody>
      </p:sp>
    </p:spTree>
    <p:extLst>
      <p:ext uri="{BB962C8B-B14F-4D97-AF65-F5344CB8AC3E}">
        <p14:creationId xmlns:p14="http://schemas.microsoft.com/office/powerpoint/2010/main" xmlns="" val="3673852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063750" y="476250"/>
            <a:ext cx="8229600" cy="693738"/>
          </a:xfrm>
        </p:spPr>
        <p:txBody>
          <a:bodyPr>
            <a:normAutofit fontScale="90000"/>
          </a:bodyPr>
          <a:lstStyle/>
          <a:p>
            <a:pPr algn="ctr">
              <a:defRPr/>
            </a:pPr>
            <a:r>
              <a:rPr lang="es-MX" dirty="0" smtClean="0">
                <a:solidFill>
                  <a:schemeClr val="accent1">
                    <a:tint val="88000"/>
                    <a:satMod val="150000"/>
                  </a:schemeClr>
                </a:solidFill>
                <a:latin typeface="Arial" charset="0"/>
              </a:rPr>
              <a:t/>
            </a:r>
            <a:br>
              <a:rPr lang="es-MX" dirty="0" smtClean="0">
                <a:solidFill>
                  <a:schemeClr val="accent1">
                    <a:tint val="88000"/>
                    <a:satMod val="150000"/>
                  </a:schemeClr>
                </a:solidFill>
                <a:latin typeface="Arial" charset="0"/>
              </a:rPr>
            </a:br>
            <a:r>
              <a:rPr lang="es-MX" dirty="0" smtClean="0">
                <a:solidFill>
                  <a:schemeClr val="accent1">
                    <a:tint val="88000"/>
                    <a:satMod val="150000"/>
                  </a:schemeClr>
                </a:solidFill>
                <a:latin typeface="Arial" charset="0"/>
              </a:rPr>
              <a:t> </a:t>
            </a:r>
            <a:br>
              <a:rPr lang="es-MX" dirty="0" smtClean="0">
                <a:solidFill>
                  <a:schemeClr val="accent1">
                    <a:tint val="88000"/>
                    <a:satMod val="150000"/>
                  </a:schemeClr>
                </a:solidFill>
                <a:latin typeface="Arial" charset="0"/>
              </a:rPr>
            </a:br>
            <a:r>
              <a:rPr lang="es-MX" dirty="0" smtClean="0">
                <a:solidFill>
                  <a:schemeClr val="accent1">
                    <a:tint val="88000"/>
                    <a:satMod val="150000"/>
                  </a:schemeClr>
                </a:solidFill>
                <a:latin typeface="Arial" charset="0"/>
              </a:rPr>
              <a:t/>
            </a:r>
            <a:br>
              <a:rPr lang="es-MX" dirty="0" smtClean="0">
                <a:solidFill>
                  <a:schemeClr val="accent1">
                    <a:tint val="88000"/>
                    <a:satMod val="150000"/>
                  </a:schemeClr>
                </a:solidFill>
                <a:latin typeface="Arial" charset="0"/>
              </a:rPr>
            </a:br>
            <a:endParaRPr lang="es-ES" dirty="0">
              <a:solidFill>
                <a:schemeClr val="accent1">
                  <a:tint val="88000"/>
                  <a:satMod val="150000"/>
                </a:schemeClr>
              </a:solidFill>
              <a:latin typeface="Arial" charset="0"/>
            </a:endParaRPr>
          </a:p>
        </p:txBody>
      </p:sp>
      <p:graphicFrame>
        <p:nvGraphicFramePr>
          <p:cNvPr id="7" name="6 Diagrama"/>
          <p:cNvGraphicFramePr/>
          <p:nvPr>
            <p:extLst/>
          </p:nvPr>
        </p:nvGraphicFramePr>
        <p:xfrm>
          <a:off x="1703512" y="980728"/>
          <a:ext cx="8784976"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 name="3 Grupo"/>
          <p:cNvGrpSpPr>
            <a:grpSpLocks/>
          </p:cNvGrpSpPr>
          <p:nvPr/>
        </p:nvGrpSpPr>
        <p:grpSpPr bwMode="auto">
          <a:xfrm>
            <a:off x="3215682" y="116633"/>
            <a:ext cx="6006723" cy="864443"/>
            <a:chOff x="0" y="-606889"/>
            <a:chExt cx="6053723" cy="1478555"/>
          </a:xfrm>
        </p:grpSpPr>
        <p:sp>
          <p:nvSpPr>
            <p:cNvPr id="5" name="4 Rectángulo redondeado"/>
            <p:cNvSpPr/>
            <p:nvPr/>
          </p:nvSpPr>
          <p:spPr>
            <a:xfrm>
              <a:off x="0" y="8206"/>
              <a:ext cx="6053723" cy="863460"/>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6" name="5 Rectángulo"/>
            <p:cNvSpPr/>
            <p:nvPr/>
          </p:nvSpPr>
          <p:spPr>
            <a:xfrm>
              <a:off x="0" y="-606889"/>
              <a:ext cx="6053723" cy="1478555"/>
            </a:xfrm>
            <a:prstGeom prst="rect">
              <a:avLst/>
            </a:prstGeom>
            <a:solidFill>
              <a:schemeClr val="accent1">
                <a:lumMod val="60000"/>
                <a:lumOff val="40000"/>
              </a:schemeClr>
            </a:solidFill>
          </p:spPr>
          <p:style>
            <a:lnRef idx="0">
              <a:scrgbClr r="0" g="0" b="0"/>
            </a:lnRef>
            <a:fillRef idx="0">
              <a:scrgbClr r="0" g="0" b="0"/>
            </a:fillRef>
            <a:effectRef idx="0">
              <a:scrgbClr r="0" g="0" b="0"/>
            </a:effectRef>
            <a:fontRef idx="minor">
              <a:schemeClr val="lt1"/>
            </a:fontRef>
          </p:style>
          <p:txBody>
            <a:bodyPr lIns="137160" tIns="137160" rIns="137160" bIns="137160" spcCol="1270" anchor="ctr"/>
            <a:lstStyle/>
            <a:p>
              <a:pPr algn="ctr" defTabSz="1600200">
                <a:lnSpc>
                  <a:spcPct val="90000"/>
                </a:lnSpc>
                <a:spcAft>
                  <a:spcPct val="35000"/>
                </a:spcAft>
                <a:defRPr/>
              </a:pPr>
              <a:endParaRPr lang="es-CO" sz="2800" dirty="0">
                <a:solidFill>
                  <a:schemeClr val="bg1"/>
                </a:solidFill>
                <a:latin typeface="Calibri" pitchFamily="34" charset="0"/>
                <a:cs typeface="Calibri" pitchFamily="34" charset="0"/>
              </a:endParaRPr>
            </a:p>
            <a:p>
              <a:pPr algn="ctr" defTabSz="1600200">
                <a:lnSpc>
                  <a:spcPct val="90000"/>
                </a:lnSpc>
                <a:spcAft>
                  <a:spcPct val="35000"/>
                </a:spcAft>
                <a:defRPr/>
              </a:pPr>
              <a:r>
                <a:rPr lang="es-CO" sz="2600" dirty="0">
                  <a:solidFill>
                    <a:schemeClr val="bg1"/>
                  </a:solidFill>
                  <a:latin typeface="Calibri" pitchFamily="34" charset="0"/>
                  <a:cs typeface="Calibri" pitchFamily="34" charset="0"/>
                </a:rPr>
                <a:t>CONTENIDO DE LAS PETICIONES </a:t>
              </a:r>
            </a:p>
            <a:p>
              <a:pPr algn="ctr" defTabSz="1600200">
                <a:lnSpc>
                  <a:spcPct val="90000"/>
                </a:lnSpc>
                <a:spcAft>
                  <a:spcPct val="35000"/>
                </a:spcAft>
                <a:defRPr/>
              </a:pPr>
              <a:r>
                <a:rPr lang="es-CO" sz="2600" dirty="0">
                  <a:solidFill>
                    <a:schemeClr val="bg1"/>
                  </a:solidFill>
                  <a:latin typeface="Calibri" pitchFamily="34" charset="0"/>
                  <a:cs typeface="Calibri" pitchFamily="34" charset="0"/>
                </a:rPr>
                <a:t>(art. 16) </a:t>
              </a:r>
            </a:p>
            <a:p>
              <a:pPr algn="ctr" defTabSz="1600200">
                <a:lnSpc>
                  <a:spcPct val="90000"/>
                </a:lnSpc>
                <a:spcAft>
                  <a:spcPct val="35000"/>
                </a:spcAft>
                <a:defRPr/>
              </a:pPr>
              <a:endParaRPr lang="es-CO" sz="2800" dirty="0">
                <a:solidFill>
                  <a:schemeClr val="bg1"/>
                </a:solidFill>
                <a:latin typeface="Calibri" pitchFamily="34" charset="0"/>
                <a:cs typeface="Calibri" pitchFamily="34" charset="0"/>
              </a:endParaRPr>
            </a:p>
          </p:txBody>
        </p:sp>
      </p:grpSp>
      <p:sp>
        <p:nvSpPr>
          <p:cNvPr id="3" name="CuadroTexto 2"/>
          <p:cNvSpPr txBox="1"/>
          <p:nvPr/>
        </p:nvSpPr>
        <p:spPr>
          <a:xfrm>
            <a:off x="8458200" y="6248401"/>
            <a:ext cx="1981200" cy="323165"/>
          </a:xfrm>
          <a:prstGeom prst="rect">
            <a:avLst/>
          </a:prstGeom>
          <a:noFill/>
        </p:spPr>
        <p:txBody>
          <a:bodyPr wrap="square" rtlCol="0">
            <a:spAutoFit/>
          </a:bodyPr>
          <a:lstStyle/>
          <a:p>
            <a:r>
              <a:rPr lang="es-CO" sz="1500" dirty="0"/>
              <a:t>A. </a:t>
            </a:r>
            <a:r>
              <a:rPr lang="es-CO" sz="1500" dirty="0" err="1"/>
              <a:t>Namén</a:t>
            </a:r>
            <a:r>
              <a:rPr lang="es-CO" sz="1500" dirty="0"/>
              <a:t> Vargas</a:t>
            </a:r>
            <a:endParaRPr lang="es-ES" sz="1500" dirty="0"/>
          </a:p>
        </p:txBody>
      </p:sp>
    </p:spTree>
    <p:extLst>
      <p:ext uri="{BB962C8B-B14F-4D97-AF65-F5344CB8AC3E}">
        <p14:creationId xmlns:p14="http://schemas.microsoft.com/office/powerpoint/2010/main" xmlns="" val="4128647125"/>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1 Diagrama"/>
          <p:cNvGraphicFramePr/>
          <p:nvPr>
            <p:extLst/>
          </p:nvPr>
        </p:nvGraphicFramePr>
        <p:xfrm>
          <a:off x="4655840" y="1628800"/>
          <a:ext cx="554461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13 Flecha arriba"/>
          <p:cNvSpPr/>
          <p:nvPr/>
        </p:nvSpPr>
        <p:spPr>
          <a:xfrm>
            <a:off x="1847850" y="1412875"/>
            <a:ext cx="2808288" cy="4679950"/>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s-CO"/>
          </a:p>
        </p:txBody>
      </p:sp>
      <p:sp>
        <p:nvSpPr>
          <p:cNvPr id="11268" name="14 CuadroTexto"/>
          <p:cNvSpPr txBox="1">
            <a:spLocks noChangeArrowheads="1"/>
          </p:cNvSpPr>
          <p:nvPr/>
        </p:nvSpPr>
        <p:spPr bwMode="auto">
          <a:xfrm>
            <a:off x="5591175" y="2636839"/>
            <a:ext cx="185738"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s-CO"/>
          </a:p>
        </p:txBody>
      </p:sp>
      <p:sp>
        <p:nvSpPr>
          <p:cNvPr id="11269" name="10 CuadroTexto"/>
          <p:cNvSpPr txBox="1">
            <a:spLocks noChangeArrowheads="1"/>
          </p:cNvSpPr>
          <p:nvPr/>
        </p:nvSpPr>
        <p:spPr bwMode="auto">
          <a:xfrm>
            <a:off x="2495550" y="1700214"/>
            <a:ext cx="1512888"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endParaRPr lang="es-ES" dirty="0">
              <a:solidFill>
                <a:schemeClr val="bg1"/>
              </a:solidFill>
              <a:latin typeface="Calibri" panose="020F0502020204030204" pitchFamily="34" charset="0"/>
            </a:endParaRPr>
          </a:p>
          <a:p>
            <a:pPr algn="ctr" eaLnBrk="1" hangingPunct="1"/>
            <a:r>
              <a:rPr lang="es-ES" b="1" dirty="0">
                <a:solidFill>
                  <a:schemeClr val="bg1"/>
                </a:solidFill>
                <a:latin typeface="Calibri" panose="020F0502020204030204" pitchFamily="34" charset="0"/>
              </a:rPr>
              <a:t>Presunción de derecho</a:t>
            </a:r>
          </a:p>
          <a:p>
            <a:pPr algn="ctr" eaLnBrk="1" hangingPunct="1"/>
            <a:endParaRPr lang="es-ES" dirty="0">
              <a:solidFill>
                <a:schemeClr val="bg1"/>
              </a:solidFill>
              <a:latin typeface="Calibri" panose="020F0502020204030204" pitchFamily="34" charset="0"/>
            </a:endParaRPr>
          </a:p>
          <a:p>
            <a:pPr algn="ctr" eaLnBrk="1" hangingPunct="1"/>
            <a:r>
              <a:rPr lang="es-ES" i="1" dirty="0">
                <a:solidFill>
                  <a:schemeClr val="bg1"/>
                </a:solidFill>
                <a:latin typeface="Calibri" panose="020F0502020204030204" pitchFamily="34" charset="0"/>
              </a:rPr>
              <a:t>“Toda actuación que inicie cualquier persona ante las autoridades implica el ejercicio del derecho de petición”</a:t>
            </a:r>
          </a:p>
        </p:txBody>
      </p:sp>
      <p:grpSp>
        <p:nvGrpSpPr>
          <p:cNvPr id="2" name="7 Grupo"/>
          <p:cNvGrpSpPr>
            <a:grpSpLocks/>
          </p:cNvGrpSpPr>
          <p:nvPr/>
        </p:nvGrpSpPr>
        <p:grpSpPr bwMode="auto">
          <a:xfrm>
            <a:off x="1991544" y="260648"/>
            <a:ext cx="8208912" cy="1080791"/>
            <a:chOff x="-295049" y="-306399"/>
            <a:chExt cx="7080563" cy="1178065"/>
          </a:xfrm>
          <a:solidFill>
            <a:schemeClr val="accent2">
              <a:lumMod val="75000"/>
            </a:schemeClr>
          </a:solidFill>
        </p:grpSpPr>
        <p:sp>
          <p:nvSpPr>
            <p:cNvPr id="9" name="8 Rectángulo redondeado"/>
            <p:cNvSpPr/>
            <p:nvPr/>
          </p:nvSpPr>
          <p:spPr>
            <a:xfrm>
              <a:off x="0" y="8206"/>
              <a:ext cx="6096000" cy="863460"/>
            </a:xfrm>
            <a:prstGeom prst="roundRect">
              <a:avLst/>
            </a:prstGeom>
            <a:grp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0" name="9 Rectángulo"/>
            <p:cNvSpPr/>
            <p:nvPr/>
          </p:nvSpPr>
          <p:spPr>
            <a:xfrm>
              <a:off x="-295049" y="-306399"/>
              <a:ext cx="7080563" cy="1178065"/>
            </a:xfrm>
            <a:prstGeom prst="rect">
              <a:avLst/>
            </a:prstGeom>
            <a:solidFill>
              <a:schemeClr val="accent1">
                <a:lumMod val="40000"/>
                <a:lumOff val="60000"/>
              </a:schemeClr>
            </a:solidFill>
          </p:spPr>
          <p:style>
            <a:lnRef idx="0">
              <a:scrgbClr r="0" g="0" b="0"/>
            </a:lnRef>
            <a:fillRef idx="0">
              <a:scrgbClr r="0" g="0" b="0"/>
            </a:fillRef>
            <a:effectRef idx="0">
              <a:scrgbClr r="0" g="0" b="0"/>
            </a:effectRef>
            <a:fontRef idx="minor">
              <a:schemeClr val="lt1"/>
            </a:fontRef>
          </p:style>
          <p:txBody>
            <a:bodyPr lIns="137160" tIns="137160" rIns="137160" bIns="137160" spcCol="1270" anchor="ctr"/>
            <a:lstStyle/>
            <a:p>
              <a:pPr algn="ctr" defTabSz="1600200">
                <a:lnSpc>
                  <a:spcPct val="90000"/>
                </a:lnSpc>
                <a:spcAft>
                  <a:spcPct val="35000"/>
                </a:spcAft>
                <a:defRPr/>
              </a:pPr>
              <a:r>
                <a:rPr lang="es-CO" sz="3600" dirty="0" smtClean="0">
                  <a:solidFill>
                    <a:schemeClr val="tx1"/>
                  </a:solidFill>
                  <a:latin typeface="Calibri" pitchFamily="34" charset="0"/>
                  <a:cs typeface="Calibri" pitchFamily="34" charset="0"/>
                </a:rPr>
                <a:t>4. MODALIDADES </a:t>
              </a:r>
              <a:r>
                <a:rPr lang="es-CO" sz="3600" dirty="0">
                  <a:solidFill>
                    <a:schemeClr val="tx1"/>
                  </a:solidFill>
                  <a:latin typeface="Calibri" pitchFamily="34" charset="0"/>
                  <a:cs typeface="Calibri" pitchFamily="34" charset="0"/>
                </a:rPr>
                <a:t>DEL DERECHO DE PETICIÓN</a:t>
              </a:r>
            </a:p>
          </p:txBody>
        </p:sp>
      </p:grpSp>
      <p:sp>
        <p:nvSpPr>
          <p:cNvPr id="11" name="CuadroTexto 10"/>
          <p:cNvSpPr txBox="1"/>
          <p:nvPr/>
        </p:nvSpPr>
        <p:spPr>
          <a:xfrm>
            <a:off x="8458200" y="6248401"/>
            <a:ext cx="1981200" cy="323165"/>
          </a:xfrm>
          <a:prstGeom prst="rect">
            <a:avLst/>
          </a:prstGeom>
          <a:noFill/>
        </p:spPr>
        <p:txBody>
          <a:bodyPr wrap="square" rtlCol="0">
            <a:spAutoFit/>
          </a:bodyPr>
          <a:lstStyle/>
          <a:p>
            <a:r>
              <a:rPr lang="es-CO" sz="1500" dirty="0"/>
              <a:t>A. </a:t>
            </a:r>
            <a:r>
              <a:rPr lang="es-CO" sz="1500" dirty="0" err="1"/>
              <a:t>Namén</a:t>
            </a:r>
            <a:r>
              <a:rPr lang="es-CO" sz="1500" dirty="0"/>
              <a:t> Vargas</a:t>
            </a:r>
            <a:endParaRPr lang="es-ES" sz="1500" dirty="0"/>
          </a:p>
        </p:txBody>
      </p:sp>
    </p:spTree>
    <p:extLst>
      <p:ext uri="{BB962C8B-B14F-4D97-AF65-F5344CB8AC3E}">
        <p14:creationId xmlns:p14="http://schemas.microsoft.com/office/powerpoint/2010/main" xmlns="" val="27748216"/>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Ley 1755 de 2015</a:t>
            </a:r>
            <a:endParaRPr lang="es-ES" dirty="0"/>
          </a:p>
        </p:txBody>
      </p:sp>
      <p:sp>
        <p:nvSpPr>
          <p:cNvPr id="3" name="Marcador de contenido 2"/>
          <p:cNvSpPr>
            <a:spLocks noGrp="1"/>
          </p:cNvSpPr>
          <p:nvPr>
            <p:ph idx="1"/>
          </p:nvPr>
        </p:nvSpPr>
        <p:spPr/>
        <p:txBody>
          <a:bodyPr/>
          <a:lstStyle/>
          <a:p>
            <a:r>
              <a:rPr lang="es-CO" dirty="0" smtClean="0"/>
              <a:t>El derecho de petición está implicado en la actuación del p</a:t>
            </a:r>
            <a:r>
              <a:rPr lang="es-CO" dirty="0"/>
              <a:t>articular ante la </a:t>
            </a:r>
            <a:r>
              <a:rPr lang="es-CO" dirty="0" smtClean="0"/>
              <a:t>Administración Pública.</a:t>
            </a:r>
            <a:endParaRPr lang="es-ES" dirty="0"/>
          </a:p>
          <a:p>
            <a:r>
              <a:rPr lang="es-CO" b="1" i="1" dirty="0" smtClean="0"/>
              <a:t>Tiempo de respuesta:</a:t>
            </a:r>
          </a:p>
          <a:p>
            <a:r>
              <a:rPr lang="es-CO" dirty="0" smtClean="0"/>
              <a:t>10 días … documentos</a:t>
            </a:r>
          </a:p>
          <a:p>
            <a:r>
              <a:rPr lang="es-CO" dirty="0" smtClean="0"/>
              <a:t>15 días … general</a:t>
            </a:r>
          </a:p>
          <a:p>
            <a:r>
              <a:rPr lang="es-CO" dirty="0" smtClean="0"/>
              <a:t>30 días … consulta</a:t>
            </a:r>
          </a:p>
          <a:p>
            <a:r>
              <a:rPr lang="es-CO" dirty="0" smtClean="0"/>
              <a:t>Hasta el doble -excepcional-</a:t>
            </a:r>
            <a:endParaRPr lang="es-ES"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38</a:t>
            </a:fld>
            <a:endParaRPr lang="en-US" altLang="en-US"/>
          </a:p>
        </p:txBody>
      </p:sp>
    </p:spTree>
    <p:extLst>
      <p:ext uri="{BB962C8B-B14F-4D97-AF65-F5344CB8AC3E}">
        <p14:creationId xmlns:p14="http://schemas.microsoft.com/office/powerpoint/2010/main" xmlns="" val="21189279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a:t>Ley 1755 de 2015</a:t>
            </a:r>
            <a:endParaRPr lang="es-ES" dirty="0"/>
          </a:p>
        </p:txBody>
      </p:sp>
      <p:sp>
        <p:nvSpPr>
          <p:cNvPr id="3" name="Marcador de contenido 2"/>
          <p:cNvSpPr>
            <a:spLocks noGrp="1"/>
          </p:cNvSpPr>
          <p:nvPr>
            <p:ph idx="1"/>
          </p:nvPr>
        </p:nvSpPr>
        <p:spPr/>
        <p:txBody>
          <a:bodyPr>
            <a:normAutofit fontScale="92500" lnSpcReduction="20000"/>
          </a:bodyPr>
          <a:lstStyle/>
          <a:p>
            <a:r>
              <a:rPr lang="es-CO" dirty="0" smtClean="0"/>
              <a:t>Amplitud plena de la </a:t>
            </a:r>
            <a:r>
              <a:rPr lang="es-CO" dirty="0"/>
              <a:t>Administración </a:t>
            </a:r>
            <a:r>
              <a:rPr lang="es-CO" dirty="0" smtClean="0"/>
              <a:t>Pública.</a:t>
            </a:r>
          </a:p>
          <a:p>
            <a:r>
              <a:rPr lang="es-CO" dirty="0" err="1" smtClean="0"/>
              <a:t>Proactividad</a:t>
            </a:r>
            <a:r>
              <a:rPr lang="es-CO" dirty="0" smtClean="0"/>
              <a:t> de la </a:t>
            </a:r>
            <a:r>
              <a:rPr lang="es-CO" dirty="0"/>
              <a:t>Administración </a:t>
            </a:r>
            <a:r>
              <a:rPr lang="es-CO" dirty="0" smtClean="0"/>
              <a:t>Pública.</a:t>
            </a:r>
          </a:p>
          <a:p>
            <a:r>
              <a:rPr lang="es-CO" dirty="0" smtClean="0"/>
              <a:t>Disposición organizacional –oficina- de la </a:t>
            </a:r>
            <a:r>
              <a:rPr lang="es-CO" dirty="0"/>
              <a:t>Administración </a:t>
            </a:r>
            <a:r>
              <a:rPr lang="es-CO" dirty="0" smtClean="0"/>
              <a:t>Pública.</a:t>
            </a:r>
          </a:p>
          <a:p>
            <a:r>
              <a:rPr lang="es-CO" dirty="0" smtClean="0"/>
              <a:t>Simplicidad de la petición: requisitos naturales y esperables del acto de habla de petición.</a:t>
            </a:r>
          </a:p>
          <a:p>
            <a:r>
              <a:rPr lang="es-CO" dirty="0" smtClean="0"/>
              <a:t>Derecho fundamental-perjuicio irremediable… prioridad!</a:t>
            </a:r>
          </a:p>
          <a:p>
            <a:r>
              <a:rPr lang="es-CO" dirty="0" smtClean="0"/>
              <a:t>Peligro </a:t>
            </a:r>
            <a:r>
              <a:rPr lang="es-CO" dirty="0"/>
              <a:t>inminente </a:t>
            </a:r>
            <a:r>
              <a:rPr lang="es-CO" dirty="0" smtClean="0"/>
              <a:t>para la </a:t>
            </a:r>
            <a:r>
              <a:rPr lang="es-CO" dirty="0"/>
              <a:t>vida o la integridad del destinatario de la medida </a:t>
            </a:r>
            <a:r>
              <a:rPr lang="es-CO" dirty="0" smtClean="0"/>
              <a:t>solicitada… </a:t>
            </a:r>
            <a:r>
              <a:rPr lang="es-CO" dirty="0"/>
              <a:t>adoptar de inmediato las medidas de urgencia </a:t>
            </a:r>
            <a:r>
              <a:rPr lang="es-CO" dirty="0" smtClean="0"/>
              <a:t>necesarias!</a:t>
            </a:r>
          </a:p>
          <a:p>
            <a:r>
              <a:rPr lang="es-CO" dirty="0"/>
              <a:t>Información y documentos </a:t>
            </a:r>
            <a:r>
              <a:rPr lang="es-CO" dirty="0" smtClean="0"/>
              <a:t>reservados</a:t>
            </a:r>
          </a:p>
          <a:p>
            <a:r>
              <a:rPr lang="es-CO" dirty="0"/>
              <a:t>A</a:t>
            </a:r>
            <a:r>
              <a:rPr lang="es-CO" dirty="0" smtClean="0"/>
              <a:t>specto </a:t>
            </a:r>
            <a:r>
              <a:rPr lang="es-CO" dirty="0"/>
              <a:t>esencial del derecho de petición: </a:t>
            </a:r>
            <a:r>
              <a:rPr lang="es-CO" dirty="0" smtClean="0"/>
              <a:t>la comunicación de </a:t>
            </a:r>
            <a:r>
              <a:rPr lang="es-CO" dirty="0"/>
              <a:t>la respuesta al solicitante </a:t>
            </a:r>
          </a:p>
          <a:p>
            <a:endParaRPr lang="es-CO" dirty="0" smtClean="0"/>
          </a:p>
          <a:p>
            <a:endParaRPr lang="es-CO" dirty="0" smtClean="0"/>
          </a:p>
          <a:p>
            <a:endParaRPr lang="es-ES"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39</a:t>
            </a:fld>
            <a:endParaRPr lang="en-US" altLang="en-US"/>
          </a:p>
        </p:txBody>
      </p:sp>
    </p:spTree>
    <p:extLst>
      <p:ext uri="{BB962C8B-B14F-4D97-AF65-F5344CB8AC3E}">
        <p14:creationId xmlns:p14="http://schemas.microsoft.com/office/powerpoint/2010/main" xmlns="" val="4043244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2 Marcador de contenido"/>
          <p:cNvSpPr>
            <a:spLocks noGrp="1"/>
          </p:cNvSpPr>
          <p:nvPr>
            <p:ph idx="1"/>
          </p:nvPr>
        </p:nvSpPr>
        <p:spPr>
          <a:xfrm>
            <a:off x="1981200" y="116633"/>
            <a:ext cx="8229600" cy="6552456"/>
          </a:xfrm>
        </p:spPr>
        <p:txBody>
          <a:bodyPr/>
          <a:lstStyle/>
          <a:p>
            <a:pPr algn="ctr">
              <a:buFontTx/>
              <a:buNone/>
            </a:pPr>
            <a:r>
              <a:rPr lang="es-ES_tradnl" dirty="0" smtClean="0">
                <a:ea typeface="ＭＳ Ｐゴシック" pitchFamily="34" charset="-128"/>
              </a:rPr>
              <a:t>	Marco legal (LEY 1755/15 Y CPACA).</a:t>
            </a:r>
          </a:p>
        </p:txBody>
      </p:sp>
      <p:sp>
        <p:nvSpPr>
          <p:cNvPr id="82947" name="3 CuadroTexto"/>
          <p:cNvSpPr txBox="1">
            <a:spLocks noChangeArrowheads="1"/>
          </p:cNvSpPr>
          <p:nvPr/>
        </p:nvSpPr>
        <p:spPr bwMode="auto">
          <a:xfrm>
            <a:off x="1847528" y="682046"/>
            <a:ext cx="8496944" cy="5386090"/>
          </a:xfrm>
          <a:prstGeom prst="rect">
            <a:avLst/>
          </a:prstGeom>
          <a:noFill/>
          <a:ln w="9525">
            <a:noFill/>
            <a:miter lim="800000"/>
            <a:headEnd/>
            <a:tailEnd/>
          </a:ln>
        </p:spPr>
        <p:txBody>
          <a:bodyPr wrap="square">
            <a:spAutoFit/>
          </a:bodyPr>
          <a:lstStyle/>
          <a:p>
            <a:pPr algn="just">
              <a:defRPr/>
            </a:pPr>
            <a:r>
              <a:rPr lang="es-CO" sz="2000" i="1" dirty="0"/>
              <a:t>“</a:t>
            </a:r>
            <a:r>
              <a:rPr lang="es-CO" sz="2000" b="1" i="1" dirty="0"/>
              <a:t>Artículo 13. Objeto y modalidades del derecho de petición ante autoridades</a:t>
            </a:r>
            <a:r>
              <a:rPr lang="es-CO" sz="2000" i="1" dirty="0"/>
              <a:t>. Toda persona tiene </a:t>
            </a:r>
            <a:r>
              <a:rPr lang="es-CO" sz="2000" i="1" dirty="0">
                <a:solidFill>
                  <a:srgbClr val="FF0000"/>
                </a:solidFill>
              </a:rPr>
              <a:t>derecho a presentar peticiones respetuosas a las autoridades</a:t>
            </a:r>
            <a:r>
              <a:rPr lang="es-CO" sz="2000" i="1" dirty="0"/>
              <a:t>, en los términos señalados en este código, por motivos de interés general o particular, </a:t>
            </a:r>
            <a:r>
              <a:rPr lang="es-CO" sz="2000" i="1" dirty="0">
                <a:solidFill>
                  <a:srgbClr val="FF0000"/>
                </a:solidFill>
              </a:rPr>
              <a:t>y a obtener pronta resolución completa y de fondo sobre la misma.</a:t>
            </a:r>
          </a:p>
          <a:p>
            <a:pPr algn="just">
              <a:defRPr/>
            </a:pPr>
            <a:endParaRPr lang="es-CO" sz="1200" i="1" dirty="0"/>
          </a:p>
          <a:p>
            <a:pPr algn="just">
              <a:defRPr/>
            </a:pPr>
            <a:r>
              <a:rPr lang="es-CO" sz="2000" i="1" dirty="0"/>
              <a:t>Toda actuación que inicie cualquier persona ante las autoridades </a:t>
            </a:r>
            <a:r>
              <a:rPr lang="es-CO" sz="2000" i="1" dirty="0">
                <a:solidFill>
                  <a:srgbClr val="FF0000"/>
                </a:solidFill>
              </a:rPr>
              <a:t>implica el ejercicio del derecho de petición</a:t>
            </a:r>
            <a:r>
              <a:rPr lang="es-CO" sz="2000" i="1" dirty="0">
                <a:solidFill>
                  <a:srgbClr val="0070C0"/>
                </a:solidFill>
              </a:rPr>
              <a:t> </a:t>
            </a:r>
            <a:r>
              <a:rPr lang="es-CO" sz="2000" i="1" dirty="0"/>
              <a:t>consagrado en el artículo 23 de la Constitución Política,</a:t>
            </a:r>
            <a:r>
              <a:rPr lang="es-CO" sz="2000" i="1" dirty="0">
                <a:solidFill>
                  <a:srgbClr val="0070C0"/>
                </a:solidFill>
              </a:rPr>
              <a:t> </a:t>
            </a:r>
            <a:r>
              <a:rPr lang="es-CO" sz="2000" i="1" dirty="0">
                <a:solidFill>
                  <a:srgbClr val="FF0000"/>
                </a:solidFill>
              </a:rPr>
              <a:t>sin que sea necesario invocarlo</a:t>
            </a:r>
            <a:r>
              <a:rPr lang="es-CO" sz="2000" i="1" dirty="0">
                <a:solidFill>
                  <a:srgbClr val="0070C0"/>
                </a:solidFill>
              </a:rPr>
              <a:t>.</a:t>
            </a:r>
            <a:r>
              <a:rPr lang="es-CO" sz="2000" i="1" dirty="0"/>
              <a:t> Mediante él, entre otras actuaciones, se podrá solicitar: el reconocimiento de un derecho, la intervención de una entidad o funcionario, la resolución de una situación jurídica, la prestación de un servicio, requerir información, consultar, examinar y requerir copias de documentos, formular consultas, quejas, denuncias y reclamos e interponer recursos.</a:t>
            </a:r>
          </a:p>
          <a:p>
            <a:pPr algn="just">
              <a:defRPr/>
            </a:pPr>
            <a:endParaRPr lang="es-CO" sz="1200" i="1" dirty="0"/>
          </a:p>
          <a:p>
            <a:pPr algn="just">
              <a:defRPr/>
            </a:pPr>
            <a:r>
              <a:rPr lang="es-CO" sz="2000" i="1" dirty="0"/>
              <a:t>El ejercicio del derecho de petición </a:t>
            </a:r>
            <a:r>
              <a:rPr lang="es-CO" sz="2000" i="1" dirty="0">
                <a:solidFill>
                  <a:srgbClr val="FF0000"/>
                </a:solidFill>
              </a:rPr>
              <a:t>es gratuito y puede realizarse sin necesidad de representación a través de abogado</a:t>
            </a:r>
            <a:r>
              <a:rPr lang="es-CO" sz="2000" i="1" dirty="0"/>
              <a:t>,</a:t>
            </a:r>
            <a:r>
              <a:rPr lang="es-CO" sz="2000" dirty="0"/>
              <a:t> o de persona mayor cuando se trate de menores en relación a las entidades dedicadas a su protección o formación.” </a:t>
            </a:r>
          </a:p>
          <a:p>
            <a:pPr algn="just">
              <a:defRPr/>
            </a:pPr>
            <a:endParaRPr lang="es-CO" sz="2000" dirty="0"/>
          </a:p>
        </p:txBody>
      </p:sp>
    </p:spTree>
    <p:extLst>
      <p:ext uri="{BB962C8B-B14F-4D97-AF65-F5344CB8AC3E}">
        <p14:creationId xmlns:p14="http://schemas.microsoft.com/office/powerpoint/2010/main" xmlns="" val="5289998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r>
              <a:rPr lang="es-CO" sz="4400" b="1" dirty="0"/>
              <a:t>7. SUJETOS ACTIVOS Y PASIVOS DEL DERECHO DE PETICIÓN</a:t>
            </a:r>
            <a:endParaRPr lang="es-ES"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40</a:t>
            </a:fld>
            <a:endParaRPr lang="en-US" altLang="en-US"/>
          </a:p>
        </p:txBody>
      </p:sp>
    </p:spTree>
    <p:extLst>
      <p:ext uri="{BB962C8B-B14F-4D97-AF65-F5344CB8AC3E}">
        <p14:creationId xmlns:p14="http://schemas.microsoft.com/office/powerpoint/2010/main" xmlns="" val="2162602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2 Marcador de contenido"/>
          <p:cNvSpPr>
            <a:spLocks noGrp="1"/>
          </p:cNvSpPr>
          <p:nvPr>
            <p:ph idx="1"/>
          </p:nvPr>
        </p:nvSpPr>
        <p:spPr>
          <a:xfrm>
            <a:off x="1981200" y="116633"/>
            <a:ext cx="8229600" cy="6552456"/>
          </a:xfrm>
        </p:spPr>
        <p:txBody>
          <a:bodyPr/>
          <a:lstStyle/>
          <a:p>
            <a:pPr algn="ctr">
              <a:buFontTx/>
              <a:buNone/>
            </a:pPr>
            <a:r>
              <a:rPr lang="es-ES_tradnl" dirty="0" smtClean="0">
                <a:ea typeface="ＭＳ Ｐゴシック" pitchFamily="34" charset="-128"/>
              </a:rPr>
              <a:t>	</a:t>
            </a:r>
            <a:endParaRPr lang="es-ES_tradnl" dirty="0">
              <a:ea typeface="ＭＳ Ｐゴシック" pitchFamily="34" charset="-128"/>
            </a:endParaRPr>
          </a:p>
          <a:p>
            <a:pPr algn="ctr">
              <a:buFontTx/>
              <a:buNone/>
            </a:pPr>
            <a:r>
              <a:rPr lang="es-ES_tradnl" dirty="0" smtClean="0">
                <a:ea typeface="ＭＳ Ｐゴシック" pitchFamily="34" charset="-128"/>
              </a:rPr>
              <a:t>Marco legal (LEY 1755/15 Y CPACA).</a:t>
            </a:r>
          </a:p>
        </p:txBody>
      </p:sp>
      <p:sp>
        <p:nvSpPr>
          <p:cNvPr id="82947" name="3 CuadroTexto"/>
          <p:cNvSpPr txBox="1">
            <a:spLocks noChangeArrowheads="1"/>
          </p:cNvSpPr>
          <p:nvPr/>
        </p:nvSpPr>
        <p:spPr bwMode="auto">
          <a:xfrm>
            <a:off x="1847528" y="770504"/>
            <a:ext cx="8496944" cy="7109639"/>
          </a:xfrm>
          <a:prstGeom prst="rect">
            <a:avLst/>
          </a:prstGeom>
          <a:noFill/>
          <a:ln w="9525">
            <a:noFill/>
            <a:miter lim="800000"/>
            <a:headEnd/>
            <a:tailEnd/>
          </a:ln>
        </p:spPr>
        <p:txBody>
          <a:bodyPr wrap="square">
            <a:spAutoFit/>
          </a:bodyPr>
          <a:lstStyle/>
          <a:p>
            <a:pPr marL="457200" indent="-457200" algn="just">
              <a:buAutoNum type="arabicPeriod"/>
            </a:pPr>
            <a:endParaRPr lang="es-CO" sz="2000" dirty="0"/>
          </a:p>
          <a:p>
            <a:pPr marL="457200" indent="-457200" algn="just">
              <a:buAutoNum type="arabicPeriod"/>
            </a:pPr>
            <a:endParaRPr lang="es-CO" sz="2000" dirty="0" smtClean="0"/>
          </a:p>
          <a:p>
            <a:pPr marL="457200" indent="-457200" algn="just">
              <a:buAutoNum type="arabicPeriod"/>
            </a:pPr>
            <a:r>
              <a:rPr lang="es-CO" sz="2000" dirty="0" smtClean="0">
                <a:solidFill>
                  <a:srgbClr val="FF0000"/>
                </a:solidFill>
              </a:rPr>
              <a:t>El </a:t>
            </a:r>
            <a:r>
              <a:rPr lang="es-CO" sz="2000" dirty="0">
                <a:solidFill>
                  <a:srgbClr val="FF0000"/>
                </a:solidFill>
              </a:rPr>
              <a:t>titular del derecho de petición </a:t>
            </a:r>
            <a:r>
              <a:rPr lang="es-CO" sz="2000" dirty="0"/>
              <a:t>es toda </a:t>
            </a:r>
            <a:r>
              <a:rPr lang="es-CO" sz="2000" dirty="0" smtClean="0"/>
              <a:t>persona: cualquier </a:t>
            </a:r>
            <a:r>
              <a:rPr lang="es-CO" sz="2000" dirty="0"/>
              <a:t>persona natural o jurídica </a:t>
            </a:r>
            <a:r>
              <a:rPr lang="es-ES" sz="2000" dirty="0"/>
              <a:t>sin </a:t>
            </a:r>
            <a:r>
              <a:rPr lang="es-ES" sz="2000" dirty="0" smtClean="0"/>
              <a:t>distingo, y sin atención a </a:t>
            </a:r>
            <a:r>
              <a:rPr lang="es-ES" sz="2000" dirty="0"/>
              <a:t>su </a:t>
            </a:r>
            <a:r>
              <a:rPr lang="es-CO" sz="2000" dirty="0"/>
              <a:t>nacionalidad o naturaleza privada o pública.</a:t>
            </a:r>
          </a:p>
          <a:p>
            <a:pPr marL="457200" indent="-457200" algn="just">
              <a:buAutoNum type="arabicPeriod"/>
            </a:pPr>
            <a:endParaRPr lang="es-CO" sz="2000" dirty="0"/>
          </a:p>
          <a:p>
            <a:pPr marL="342900" indent="-342900" algn="just">
              <a:buAutoNum type="arabicPeriod"/>
            </a:pPr>
            <a:r>
              <a:rPr lang="es-CO" sz="2000" dirty="0"/>
              <a:t>Toda solicitud elevada a la Administración configura el derecho de petición, aún sin mención del artículo 23 de la Constitución Política; su ejercicio se encuentra implícito porque se trata de un derecho material que no puede ser limitado por formalidades sin efectos sustanciales</a:t>
            </a:r>
            <a:r>
              <a:rPr lang="es-CO" sz="2000" dirty="0">
                <a:solidFill>
                  <a:srgbClr val="FF0000"/>
                </a:solidFill>
                <a:latin typeface="Calibri" pitchFamily="34" charset="0"/>
              </a:rPr>
              <a:t>.</a:t>
            </a:r>
          </a:p>
          <a:p>
            <a:pPr marL="342900" indent="-342900" algn="just">
              <a:buAutoNum type="arabicPeriod"/>
            </a:pPr>
            <a:endParaRPr lang="es-CO" sz="2000" dirty="0">
              <a:solidFill>
                <a:srgbClr val="FF0000"/>
              </a:solidFill>
              <a:latin typeface="Calibri" pitchFamily="34" charset="0"/>
            </a:endParaRPr>
          </a:p>
          <a:p>
            <a:pPr marL="342900" indent="-342900" algn="just">
              <a:buAutoNum type="arabicPeriod"/>
            </a:pPr>
            <a:r>
              <a:rPr lang="es-CO" sz="2000" dirty="0"/>
              <a:t>Por regla general, </a:t>
            </a:r>
            <a:r>
              <a:rPr lang="es-CO" sz="2000" dirty="0">
                <a:solidFill>
                  <a:srgbClr val="FF0000"/>
                </a:solidFill>
              </a:rPr>
              <a:t>los destinatarios de la petición </a:t>
            </a:r>
            <a:r>
              <a:rPr lang="es-CO" sz="2000" dirty="0"/>
              <a:t>son las autoridades; esto es, cualquier organismo o entidad que conforma las ramas del Poder Público en sus distintos órdenes, sectores y niveles, u órgano autónomo e independiente del Estado (art. 2 Ley 1437 de 2011); excepcionalmente, son sujetos pasivos los particulares cuando cumplan funciones administrativas o cuando estén en circunstancias especiales y se requiera para la defensa de los derechos fundamentales. </a:t>
            </a:r>
            <a:endParaRPr lang="es-ES" sz="2000" dirty="0"/>
          </a:p>
          <a:p>
            <a:pPr marL="342900" indent="-342900" algn="just">
              <a:buAutoNum type="arabicPeriod"/>
            </a:pPr>
            <a:endParaRPr lang="es-CO" sz="2000" dirty="0">
              <a:solidFill>
                <a:srgbClr val="FF0000"/>
              </a:solidFill>
              <a:latin typeface="Calibri" pitchFamily="34" charset="0"/>
            </a:endParaRPr>
          </a:p>
          <a:p>
            <a:pPr marL="342900" indent="-342900" algn="just">
              <a:buAutoNum type="arabicPeriod"/>
            </a:pPr>
            <a:endParaRPr lang="es-CO" sz="2000" dirty="0">
              <a:solidFill>
                <a:srgbClr val="FF0000"/>
              </a:solidFill>
              <a:latin typeface="Calibri" pitchFamily="34" charset="0"/>
            </a:endParaRPr>
          </a:p>
          <a:p>
            <a:pPr marL="342900" indent="-342900" algn="just">
              <a:buAutoNum type="arabicPeriod"/>
            </a:pPr>
            <a:endParaRPr lang="es-CO" sz="2000" dirty="0">
              <a:solidFill>
                <a:srgbClr val="FF0000"/>
              </a:solidFill>
              <a:latin typeface="Calibri" pitchFamily="34" charset="0"/>
            </a:endParaRPr>
          </a:p>
          <a:p>
            <a:pPr marL="342900" indent="-342900" algn="just">
              <a:buAutoNum type="arabicPeriod"/>
            </a:pPr>
            <a:endParaRPr lang="es-CO" sz="2000" dirty="0">
              <a:solidFill>
                <a:srgbClr val="FF0000"/>
              </a:solidFill>
              <a:latin typeface="Calibri" pitchFamily="34" charset="0"/>
            </a:endParaRPr>
          </a:p>
          <a:p>
            <a:pPr marL="342900" indent="-342900" algn="just">
              <a:buAutoNum type="arabicPeriod"/>
            </a:pPr>
            <a:endParaRPr lang="es-ES" sz="1600" dirty="0">
              <a:solidFill>
                <a:srgbClr val="FF0000"/>
              </a:solidFill>
              <a:latin typeface="Calibri" pitchFamily="34" charset="0"/>
            </a:endParaRPr>
          </a:p>
        </p:txBody>
      </p:sp>
    </p:spTree>
    <p:extLst>
      <p:ext uri="{BB962C8B-B14F-4D97-AF65-F5344CB8AC3E}">
        <p14:creationId xmlns:p14="http://schemas.microsoft.com/office/powerpoint/2010/main" xmlns="" val="328235101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Título"/>
          <p:cNvSpPr>
            <a:spLocks noGrp="1"/>
          </p:cNvSpPr>
          <p:nvPr>
            <p:ph type="title"/>
          </p:nvPr>
        </p:nvSpPr>
        <p:spPr/>
        <p:txBody>
          <a:bodyPr>
            <a:normAutofit/>
          </a:bodyPr>
          <a:lstStyle/>
          <a:p>
            <a:r>
              <a:rPr lang="es-ES_tradnl" sz="3800" dirty="0">
                <a:ea typeface="ＭＳ Ｐゴシック" pitchFamily="34" charset="-128"/>
              </a:rPr>
              <a:t>LOS INTERESADOS -SUJETOS ACTIVOS-</a:t>
            </a:r>
          </a:p>
        </p:txBody>
      </p:sp>
      <p:sp>
        <p:nvSpPr>
          <p:cNvPr id="3" name="2 Marcador de contenido"/>
          <p:cNvSpPr>
            <a:spLocks noGrp="1"/>
          </p:cNvSpPr>
          <p:nvPr>
            <p:ph idx="1"/>
          </p:nvPr>
        </p:nvSpPr>
        <p:spPr>
          <a:xfrm>
            <a:off x="1870343" y="1524000"/>
            <a:ext cx="8229600" cy="5040560"/>
          </a:xfrm>
        </p:spPr>
        <p:txBody>
          <a:bodyPr rtlCol="0">
            <a:normAutofit fontScale="77500" lnSpcReduction="20000"/>
          </a:bodyPr>
          <a:lstStyle/>
          <a:p>
            <a:pPr algn="just">
              <a:buFont typeface="Arial"/>
              <a:buChar char="•"/>
              <a:defRPr/>
            </a:pPr>
            <a:r>
              <a:rPr lang="es-CO" dirty="0" smtClean="0"/>
              <a:t>El titular del derecho de petición es “toda persona”: Cualquier persona natural o jurídica -sin distingos-, prescindiendo de su nacionalidad o naturaleza privada o pública</a:t>
            </a:r>
            <a:r>
              <a:rPr lang="es-CO" dirty="0"/>
              <a:t>.</a:t>
            </a:r>
            <a:endParaRPr lang="es-ES_tradnl" dirty="0" smtClean="0"/>
          </a:p>
          <a:p>
            <a:pPr marL="0" indent="0" algn="just">
              <a:buNone/>
              <a:defRPr/>
            </a:pPr>
            <a:endParaRPr lang="es-ES_tradnl" dirty="0" smtClean="0"/>
          </a:p>
          <a:p>
            <a:pPr algn="just">
              <a:buFont typeface="Arial"/>
              <a:buChar char="•"/>
              <a:defRPr/>
            </a:pPr>
            <a:r>
              <a:rPr lang="es-ES" b="1" dirty="0" smtClean="0"/>
              <a:t>Artículo 6° CPACA. </a:t>
            </a:r>
            <a:r>
              <a:rPr lang="es-ES" b="1" i="1" dirty="0" smtClean="0"/>
              <a:t>Deberes </a:t>
            </a:r>
            <a:r>
              <a:rPr lang="es-ES" b="1" i="1" dirty="0"/>
              <a:t>de las personas. </a:t>
            </a:r>
            <a:r>
              <a:rPr lang="es-ES" b="1" dirty="0"/>
              <a:t>Correlativamente con los derechos que les asisten, las personas tienen, en las actuaciones ante las autoridades, los siguientes deberes: </a:t>
            </a:r>
          </a:p>
          <a:p>
            <a:pPr algn="just">
              <a:buNone/>
              <a:defRPr/>
            </a:pPr>
            <a:endParaRPr lang="es-ES" b="1" dirty="0"/>
          </a:p>
          <a:p>
            <a:pPr algn="just">
              <a:buNone/>
              <a:defRPr/>
            </a:pPr>
            <a:r>
              <a:rPr lang="es-ES" dirty="0"/>
              <a:t>1. Acatar la Constitución y las leyes. </a:t>
            </a:r>
          </a:p>
          <a:p>
            <a:pPr algn="just">
              <a:buNone/>
              <a:defRPr/>
            </a:pPr>
            <a:r>
              <a:rPr lang="es-ES" dirty="0"/>
              <a:t>2. Obrar conforme </a:t>
            </a:r>
            <a:r>
              <a:rPr lang="es-ES" b="1" dirty="0"/>
              <a:t>al principio de buena fe</a:t>
            </a:r>
            <a:r>
              <a:rPr lang="es-ES" dirty="0"/>
              <a:t>, absteniéndose de emplear maniobras dilatorias en las actuaciones, y de efectuar o aportar, a sabiendas, declaraciones o documentos falsos o hacer afirmaciones temerarias, entre otras conductas. </a:t>
            </a:r>
          </a:p>
          <a:p>
            <a:pPr algn="just">
              <a:buNone/>
              <a:defRPr/>
            </a:pPr>
            <a:r>
              <a:rPr lang="es-ES" dirty="0"/>
              <a:t>3. Ejercer con </a:t>
            </a:r>
            <a:r>
              <a:rPr lang="es-ES" b="1" dirty="0"/>
              <a:t>responsabilidad</a:t>
            </a:r>
            <a:r>
              <a:rPr lang="es-ES" dirty="0"/>
              <a:t> sus derechos, y en consecuencia abstenerse de reiterar solicitudes evidentemente improcedentes. </a:t>
            </a:r>
          </a:p>
          <a:p>
            <a:pPr algn="just">
              <a:buNone/>
              <a:defRPr/>
            </a:pPr>
            <a:r>
              <a:rPr lang="es-ES" dirty="0"/>
              <a:t>4. Observar un trato </a:t>
            </a:r>
            <a:r>
              <a:rPr lang="es-ES" b="1" dirty="0"/>
              <a:t>respetuoso </a:t>
            </a:r>
            <a:r>
              <a:rPr lang="es-ES" dirty="0"/>
              <a:t>con los servidores públicos. </a:t>
            </a:r>
          </a:p>
          <a:p>
            <a:pPr marL="442913" indent="-442913" algn="just">
              <a:buNone/>
              <a:defRPr/>
            </a:pPr>
            <a:endParaRPr lang="es-ES_tradnl" sz="2200" dirty="0"/>
          </a:p>
        </p:txBody>
      </p:sp>
      <p:sp>
        <p:nvSpPr>
          <p:cNvPr id="7" name="Title 1"/>
          <p:cNvSpPr txBox="1">
            <a:spLocks/>
          </p:cNvSpPr>
          <p:nvPr/>
        </p:nvSpPr>
        <p:spPr>
          <a:xfrm>
            <a:off x="1844637" y="-532657"/>
            <a:ext cx="8229600" cy="819925"/>
          </a:xfrm>
          <a:prstGeom prst="rect">
            <a:avLst/>
          </a:prstGeom>
          <a:noFill/>
          <a:ln>
            <a:noFill/>
          </a:ln>
        </p:spPr>
        <p:txBody>
          <a:bodyPr anchor="ctr">
            <a:normAutofit/>
          </a:bodyPr>
          <a:lstStyle/>
          <a:p>
            <a:pPr algn="ctr">
              <a:defRPr/>
            </a:pPr>
            <a:r>
              <a:rPr lang="en-US" sz="4400" dirty="0">
                <a:latin typeface="+mj-lt"/>
                <a:ea typeface="+mj-ea"/>
                <a:cs typeface="+mj-cs"/>
              </a:rPr>
              <a:t> </a:t>
            </a:r>
          </a:p>
        </p:txBody>
      </p:sp>
    </p:spTree>
    <p:extLst>
      <p:ext uri="{BB962C8B-B14F-4D97-AF65-F5344CB8AC3E}">
        <p14:creationId xmlns:p14="http://schemas.microsoft.com/office/powerpoint/2010/main" xmlns="" val="41778683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81200" y="500063"/>
            <a:ext cx="8229600" cy="5626100"/>
          </a:xfrm>
        </p:spPr>
        <p:txBody>
          <a:bodyPr rtlCol="0">
            <a:normAutofit fontScale="92500" lnSpcReduction="10000"/>
          </a:bodyPr>
          <a:lstStyle/>
          <a:p>
            <a:pPr algn="just">
              <a:buNone/>
              <a:defRPr/>
            </a:pPr>
            <a:endParaRPr lang="es-ES" dirty="0" smtClean="0"/>
          </a:p>
          <a:p>
            <a:pPr marL="0" indent="0" algn="just">
              <a:buNone/>
              <a:defRPr/>
            </a:pPr>
            <a:r>
              <a:rPr lang="es-ES" b="1" dirty="0"/>
              <a:t>Artículo 6°. </a:t>
            </a:r>
            <a:r>
              <a:rPr lang="es-ES" dirty="0" smtClean="0"/>
              <a:t>Parágrafo. El incumplimiento de estos deberes no podrá ser invocado por la administración como pretexto para desconocer el derecho reclamado por el particular. Empero podrá dar lugar a las sanciones penales, disciplinarias o de policía que sean del caso según la ley. </a:t>
            </a:r>
          </a:p>
          <a:p>
            <a:pPr marL="0" indent="0" algn="just">
              <a:buNone/>
              <a:defRPr/>
            </a:pPr>
            <a:endParaRPr lang="es-CO" dirty="0" smtClean="0"/>
          </a:p>
          <a:p>
            <a:pPr marL="0" indent="0" algn="just">
              <a:buNone/>
              <a:defRPr/>
            </a:pPr>
            <a:endParaRPr lang="es-CO" dirty="0" smtClean="0"/>
          </a:p>
          <a:p>
            <a:pPr marL="0" indent="0" algn="just">
              <a:buNone/>
              <a:defRPr/>
            </a:pPr>
            <a:r>
              <a:rPr lang="es-CO" dirty="0" smtClean="0"/>
              <a:t>Artículo 19 Ley 1755/2015. </a:t>
            </a:r>
            <a:r>
              <a:rPr lang="es-CO" dirty="0"/>
              <a:t>Peticiones irrespetuosas, oscuras o reiterativas</a:t>
            </a:r>
            <a:r>
              <a:rPr lang="es-CO" dirty="0" smtClean="0"/>
              <a:t>. </a:t>
            </a:r>
          </a:p>
          <a:p>
            <a:pPr marL="0" indent="0" algn="just">
              <a:buNone/>
              <a:defRPr/>
            </a:pPr>
            <a:r>
              <a:rPr lang="es-CO" dirty="0" smtClean="0"/>
              <a:t>Toda petición debe ser respetuosa so pena de rechazo.</a:t>
            </a:r>
          </a:p>
          <a:p>
            <a:pPr marL="0" indent="0" algn="just">
              <a:buNone/>
              <a:defRPr/>
            </a:pPr>
            <a:endParaRPr lang="es-CO" dirty="0" smtClean="0"/>
          </a:p>
          <a:p>
            <a:pPr marL="0" indent="0" algn="just">
              <a:buNone/>
              <a:defRPr/>
            </a:pPr>
            <a:r>
              <a:rPr lang="es-CO" sz="2600" b="1" i="1" dirty="0"/>
              <a:t>La facultad para rechazar peticiones irrespetuosas no puede constituir un ejercicio arbitrario y caprichoso de las autoridades</a:t>
            </a:r>
            <a:endParaRPr lang="es-ES" sz="2600" dirty="0" smtClean="0"/>
          </a:p>
          <a:p>
            <a:pPr marL="0" indent="0" algn="just">
              <a:buNone/>
              <a:defRPr/>
            </a:pPr>
            <a:endParaRPr lang="es-ES_tradnl" dirty="0"/>
          </a:p>
        </p:txBody>
      </p:sp>
    </p:spTree>
    <p:extLst>
      <p:ext uri="{BB962C8B-B14F-4D97-AF65-F5344CB8AC3E}">
        <p14:creationId xmlns:p14="http://schemas.microsoft.com/office/powerpoint/2010/main" xmlns="" val="27766764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1" y="457202"/>
            <a:ext cx="8229599" cy="6212159"/>
          </a:xfrm>
        </p:spPr>
        <p:txBody>
          <a:bodyPr rtlCol="0">
            <a:normAutofit fontScale="92500" lnSpcReduction="10000"/>
          </a:bodyPr>
          <a:lstStyle/>
          <a:p>
            <a:pPr marL="0" indent="0" algn="just">
              <a:buNone/>
            </a:pPr>
            <a:r>
              <a:rPr lang="es-ES" sz="2400" b="1" dirty="0"/>
              <a:t>Petición irrespetuosa</a:t>
            </a:r>
            <a:endParaRPr lang="es-ES" sz="2400" dirty="0"/>
          </a:p>
          <a:p>
            <a:pPr marL="0" indent="0" algn="just">
              <a:buNone/>
            </a:pPr>
            <a:endParaRPr lang="es-CO" sz="2400" dirty="0"/>
          </a:p>
          <a:p>
            <a:pPr marL="0" indent="0" algn="just">
              <a:buNone/>
            </a:pPr>
            <a:r>
              <a:rPr lang="es-CO" sz="2400" i="1" dirty="0"/>
              <a:t>“La Corte Constitucional confirmará el fallo objeto de revisión, pues considera que </a:t>
            </a:r>
            <a:r>
              <a:rPr lang="es-CO" sz="2400" i="1" dirty="0">
                <a:solidFill>
                  <a:srgbClr val="FF0000"/>
                </a:solidFill>
              </a:rPr>
              <a:t>en este caso no cabía la tutela del derecho de petición. La forma irrespetuosa </a:t>
            </a:r>
            <a:r>
              <a:rPr lang="es-CO" sz="2400" dirty="0"/>
              <a:t>[expresiones descomedidas e injuriosas que superan el rango normal de comportamiento aceptable en la sociedad]</a:t>
            </a:r>
            <a:r>
              <a:rPr lang="es-CO" sz="2400" i="1" dirty="0">
                <a:solidFill>
                  <a:srgbClr val="FF0000"/>
                </a:solidFill>
              </a:rPr>
              <a:t> en que el accionante se dirigió a la autoridad de la cual buscaba una respuesta exoneraba a la funcionaria correspondiente de cualquier obligación, pues no encajaba la hipótesis en los presupuestos del artículo 23 de la Constitución Política. </a:t>
            </a:r>
          </a:p>
          <a:p>
            <a:pPr marL="0" indent="0" algn="just">
              <a:buNone/>
            </a:pPr>
            <a:endParaRPr lang="es-CO" sz="1500" i="1" dirty="0"/>
          </a:p>
          <a:p>
            <a:pPr marL="0" indent="0" algn="just">
              <a:buNone/>
            </a:pPr>
            <a:r>
              <a:rPr lang="es-CO" sz="2400" i="1" dirty="0"/>
              <a:t>En efecto, elemento esencial del derecho de petición radica en que la persona que a él acude formule sus solicitudes con el debido respeto hacia la autoridad.</a:t>
            </a:r>
          </a:p>
          <a:p>
            <a:pPr marL="0" indent="0" algn="just">
              <a:buNone/>
            </a:pPr>
            <a:endParaRPr lang="es-CO" sz="1500" i="1" dirty="0"/>
          </a:p>
          <a:p>
            <a:pPr marL="0" indent="0" algn="just">
              <a:buNone/>
            </a:pPr>
            <a:r>
              <a:rPr lang="es-CO" sz="2400" i="1" dirty="0"/>
              <a:t>De lo contrario, la obligación constitucional, que estaría a cargo del servidor o dependencia al cual se dirigió la petición, no nace a la vida jurídica. La falta de tal característica de la solicitud sustrae el caso de la regla general, que exige oportuna contestación, de fondo, sobre lo pedido.” </a:t>
            </a:r>
            <a:r>
              <a:rPr lang="es-CO" sz="2400" dirty="0"/>
              <a:t>(T-353/2000)</a:t>
            </a:r>
            <a:endParaRPr lang="es-ES" sz="2200" dirty="0"/>
          </a:p>
        </p:txBody>
      </p:sp>
      <p:sp>
        <p:nvSpPr>
          <p:cNvPr id="2" name="Título 1"/>
          <p:cNvSpPr>
            <a:spLocks noGrp="1"/>
          </p:cNvSpPr>
          <p:nvPr>
            <p:ph type="title"/>
          </p:nvPr>
        </p:nvSpPr>
        <p:spPr>
          <a:xfrm>
            <a:off x="2152650" y="365127"/>
            <a:ext cx="7886700" cy="92074"/>
          </a:xfrm>
        </p:spPr>
        <p:txBody>
          <a:bodyPr>
            <a:normAutofit fontScale="90000"/>
          </a:bodyPr>
          <a:lstStyle/>
          <a:p>
            <a:endParaRPr lang="es-ES" dirty="0"/>
          </a:p>
        </p:txBody>
      </p:sp>
    </p:spTree>
    <p:extLst>
      <p:ext uri="{BB962C8B-B14F-4D97-AF65-F5344CB8AC3E}">
        <p14:creationId xmlns:p14="http://schemas.microsoft.com/office/powerpoint/2010/main" xmlns="" val="2738195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Título"/>
          <p:cNvSpPr>
            <a:spLocks noGrp="1"/>
          </p:cNvSpPr>
          <p:nvPr>
            <p:ph type="title"/>
          </p:nvPr>
        </p:nvSpPr>
        <p:spPr/>
        <p:txBody>
          <a:bodyPr/>
          <a:lstStyle/>
          <a:p>
            <a:r>
              <a:rPr lang="es-ES_tradnl" dirty="0" smtClean="0">
                <a:ea typeface="ＭＳ Ｐゴシック" pitchFamily="34" charset="-128"/>
              </a:rPr>
              <a:t>DERECHOS</a:t>
            </a:r>
          </a:p>
        </p:txBody>
      </p:sp>
      <p:sp>
        <p:nvSpPr>
          <p:cNvPr id="94211" name="2 Marcador de contenido"/>
          <p:cNvSpPr>
            <a:spLocks noGrp="1"/>
          </p:cNvSpPr>
          <p:nvPr>
            <p:ph idx="1"/>
          </p:nvPr>
        </p:nvSpPr>
        <p:spPr>
          <a:xfrm>
            <a:off x="1981201" y="1417638"/>
            <a:ext cx="8435975" cy="5180012"/>
          </a:xfrm>
        </p:spPr>
        <p:txBody>
          <a:bodyPr>
            <a:normAutofit/>
          </a:bodyPr>
          <a:lstStyle/>
          <a:p>
            <a:pPr marL="514350" indent="-514350">
              <a:lnSpc>
                <a:spcPct val="80000"/>
              </a:lnSpc>
              <a:buFontTx/>
              <a:buAutoNum type="arabicPeriod"/>
            </a:pPr>
            <a:r>
              <a:rPr lang="es-ES_tradnl" sz="1800" dirty="0">
                <a:ea typeface="ＭＳ Ｐゴシック" pitchFamily="34" charset="-128"/>
              </a:rPr>
              <a:t>Los que se derivan de los deberes y prohibiciones correlativas de las autoridades</a:t>
            </a:r>
          </a:p>
          <a:p>
            <a:pPr marL="514350" indent="-514350">
              <a:lnSpc>
                <a:spcPct val="80000"/>
              </a:lnSpc>
              <a:buNone/>
            </a:pPr>
            <a:endParaRPr lang="es-ES_tradnl" sz="1800" dirty="0">
              <a:ea typeface="ＭＳ Ｐゴシック" pitchFamily="34" charset="-128"/>
            </a:endParaRPr>
          </a:p>
          <a:p>
            <a:pPr marL="514350" indent="-514350">
              <a:lnSpc>
                <a:spcPct val="80000"/>
              </a:lnSpc>
              <a:buNone/>
            </a:pPr>
            <a:r>
              <a:rPr lang="es-ES_tradnl" sz="1800" dirty="0">
                <a:ea typeface="ＭＳ Ｐゴシック" pitchFamily="34" charset="-128"/>
              </a:rPr>
              <a:t>2.       Los establecidos en el art.5 del CPACA</a:t>
            </a:r>
          </a:p>
          <a:p>
            <a:pPr marL="514350" indent="-514350">
              <a:lnSpc>
                <a:spcPct val="80000"/>
              </a:lnSpc>
              <a:buFontTx/>
              <a:buAutoNum type="arabicPeriod"/>
            </a:pPr>
            <a:endParaRPr lang="es-ES_tradnl" sz="1800" dirty="0">
              <a:ea typeface="ＭＳ Ｐゴシック" pitchFamily="34" charset="-128"/>
            </a:endParaRPr>
          </a:p>
          <a:p>
            <a:pPr marL="514350" indent="-514350">
              <a:lnSpc>
                <a:spcPct val="80000"/>
              </a:lnSpc>
              <a:buFontTx/>
              <a:buChar char="-"/>
            </a:pPr>
            <a:r>
              <a:rPr lang="es-ES_tradnl" sz="1800" dirty="0">
                <a:ea typeface="ＭＳ Ｐゴシック" pitchFamily="34" charset="-128"/>
              </a:rPr>
              <a:t>Derecho de petición (cualquier modalidad, sin apoderado, medios electrónicos) </a:t>
            </a:r>
          </a:p>
          <a:p>
            <a:pPr marL="514350" indent="-514350">
              <a:lnSpc>
                <a:spcPct val="80000"/>
              </a:lnSpc>
              <a:buFontTx/>
              <a:buChar char="-"/>
            </a:pPr>
            <a:r>
              <a:rPr lang="es-ES_tradnl" sz="1800" dirty="0">
                <a:ea typeface="ＭＳ Ｐゴシック" pitchFamily="34" charset="-128"/>
              </a:rPr>
              <a:t>Recibir orientación de la autoridad</a:t>
            </a:r>
          </a:p>
          <a:p>
            <a:pPr marL="514350" indent="-514350">
              <a:lnSpc>
                <a:spcPct val="80000"/>
              </a:lnSpc>
              <a:buFontTx/>
              <a:buChar char="-"/>
            </a:pPr>
            <a:r>
              <a:rPr lang="es-ES_tradnl" sz="1800" dirty="0">
                <a:ea typeface="ＭＳ Ｐゴシック" pitchFamily="34" charset="-128"/>
              </a:rPr>
              <a:t>Acceso a expedientes (salvo reserva legal)</a:t>
            </a:r>
          </a:p>
          <a:p>
            <a:pPr marL="514350" indent="-514350" algn="just">
              <a:lnSpc>
                <a:spcPct val="80000"/>
              </a:lnSpc>
              <a:buFontTx/>
              <a:buChar char="-"/>
            </a:pPr>
            <a:r>
              <a:rPr lang="es-ES_tradnl" sz="1800" dirty="0">
                <a:ea typeface="ＭＳ Ｐゴシック" pitchFamily="34" charset="-128"/>
              </a:rPr>
              <a:t>Trato respetuoso , digno y especial (personas en estado de debilidad manifiesta o indefensión)</a:t>
            </a:r>
          </a:p>
          <a:p>
            <a:pPr marL="514350" indent="-514350">
              <a:lnSpc>
                <a:spcPct val="80000"/>
              </a:lnSpc>
              <a:buFontTx/>
              <a:buChar char="-"/>
            </a:pPr>
            <a:r>
              <a:rPr lang="es-ES_tradnl" sz="1800" dirty="0">
                <a:ea typeface="ＭＳ Ｐゴシック" pitchFamily="34" charset="-128"/>
              </a:rPr>
              <a:t>Exigir responsabilidades</a:t>
            </a:r>
          </a:p>
          <a:p>
            <a:pPr marL="514350" indent="-514350">
              <a:lnSpc>
                <a:spcPct val="80000"/>
              </a:lnSpc>
              <a:buFontTx/>
              <a:buChar char="-"/>
            </a:pPr>
            <a:r>
              <a:rPr lang="es-ES_tradnl" sz="1800" dirty="0">
                <a:ea typeface="ＭＳ Ｐゴシック" pitchFamily="34" charset="-128"/>
              </a:rPr>
              <a:t>Aportar pruebas y alegaciones en actuaciones en que tengan interés y a su valoración.</a:t>
            </a:r>
          </a:p>
          <a:p>
            <a:pPr marL="514350" indent="-514350">
              <a:lnSpc>
                <a:spcPct val="80000"/>
              </a:lnSpc>
              <a:buFontTx/>
              <a:buChar char="-"/>
            </a:pPr>
            <a:endParaRPr lang="es-ES_tradnl" sz="1800" dirty="0">
              <a:ea typeface="ＭＳ Ｐゴシック" pitchFamily="34" charset="-128"/>
            </a:endParaRPr>
          </a:p>
          <a:p>
            <a:pPr marL="514350" indent="-514350">
              <a:lnSpc>
                <a:spcPct val="80000"/>
              </a:lnSpc>
              <a:buNone/>
            </a:pPr>
            <a:r>
              <a:rPr lang="es-ES_tradnl" sz="1800" dirty="0">
                <a:ea typeface="ＭＳ Ｐゴシック" pitchFamily="34" charset="-128"/>
              </a:rPr>
              <a:t>3.      Los demás de que tratan la Constitución y otras leyes.</a:t>
            </a:r>
            <a:endParaRPr lang="es-ES_tradnl" sz="1500" dirty="0">
              <a:ea typeface="ＭＳ Ｐゴシック" pitchFamily="34" charset="-128"/>
            </a:endParaRPr>
          </a:p>
        </p:txBody>
      </p:sp>
    </p:spTree>
    <p:extLst>
      <p:ext uri="{BB962C8B-B14F-4D97-AF65-F5344CB8AC3E}">
        <p14:creationId xmlns:p14="http://schemas.microsoft.com/office/powerpoint/2010/main" xmlns="" val="4450660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1981200" y="1"/>
            <a:ext cx="8229600" cy="1000125"/>
          </a:xfrm>
        </p:spPr>
        <p:txBody>
          <a:bodyPr>
            <a:normAutofit fontScale="90000"/>
          </a:bodyPr>
          <a:lstStyle/>
          <a:p>
            <a:r>
              <a:rPr lang="en-US" sz="3800" dirty="0">
                <a:ea typeface="ＭＳ Ｐゴシック" pitchFamily="34" charset="-128"/>
              </a:rPr>
              <a:t>ESTADO -SUJETO PASIVO- </a:t>
            </a:r>
            <a:r>
              <a:rPr lang="en-US" sz="3800" dirty="0" err="1">
                <a:ea typeface="ＭＳ Ｐゴシック" pitchFamily="34" charset="-128"/>
              </a:rPr>
              <a:t>Criterio</a:t>
            </a:r>
            <a:r>
              <a:rPr lang="en-US" sz="3800" dirty="0">
                <a:ea typeface="ＭＳ Ｐゴシック" pitchFamily="34" charset="-128"/>
              </a:rPr>
              <a:t> material</a:t>
            </a:r>
          </a:p>
        </p:txBody>
      </p:sp>
      <p:sp>
        <p:nvSpPr>
          <p:cNvPr id="86019" name="Content Placeholder 2"/>
          <p:cNvSpPr>
            <a:spLocks noGrp="1"/>
          </p:cNvSpPr>
          <p:nvPr>
            <p:ph idx="1"/>
          </p:nvPr>
        </p:nvSpPr>
        <p:spPr>
          <a:xfrm>
            <a:off x="1981200" y="1000126"/>
            <a:ext cx="8229600" cy="5572125"/>
          </a:xfrm>
        </p:spPr>
        <p:txBody>
          <a:bodyPr>
            <a:noAutofit/>
          </a:bodyPr>
          <a:lstStyle/>
          <a:p>
            <a:r>
              <a:rPr lang="es-CO" sz="2000" dirty="0">
                <a:ea typeface="ＭＳ Ｐゴシック" pitchFamily="34" charset="-128"/>
              </a:rPr>
              <a:t>Cualquier organismo o entidad que conforma las ramas del Poder Público en sus distintos órdenes, sectores y niveles, u órgano autónomo e independiente del Estado </a:t>
            </a:r>
          </a:p>
          <a:p>
            <a:r>
              <a:rPr lang="es-CO" sz="2000" dirty="0">
                <a:ea typeface="ＭＳ Ｐゴシック" pitchFamily="34" charset="-128"/>
              </a:rPr>
              <a:t>Excepcionalmente los particulares cuando cumplan funciones administrativas, o cuando estén en circunstancias especiales y se requiera para la defensa de los derechos fundamentales</a:t>
            </a:r>
            <a:endParaRPr lang="es-MX" sz="2000" dirty="0">
              <a:ea typeface="ＭＳ Ｐゴシック" pitchFamily="34" charset="-128"/>
            </a:endParaRPr>
          </a:p>
          <a:p>
            <a:pPr marL="514350" indent="-514350">
              <a:buNone/>
            </a:pPr>
            <a:endParaRPr lang="es-MX" sz="2000" dirty="0">
              <a:ea typeface="ＭＳ Ｐゴシック" pitchFamily="34" charset="-128"/>
            </a:endParaRPr>
          </a:p>
          <a:p>
            <a:pPr marL="514350" indent="-514350">
              <a:buNone/>
            </a:pPr>
            <a:r>
              <a:rPr lang="es-MX" sz="2000" b="1" dirty="0">
                <a:ea typeface="ＭＳ Ｐゴシック" pitchFamily="34" charset="-128"/>
              </a:rPr>
              <a:t>Deberes Generales de atención              </a:t>
            </a:r>
            <a:r>
              <a:rPr lang="es-MX" sz="2000" dirty="0">
                <a:ea typeface="ＭＳ Ｐゴシック" pitchFamily="34" charset="-128"/>
              </a:rPr>
              <a:t>Art.7 C.P.A.C.A </a:t>
            </a:r>
          </a:p>
          <a:p>
            <a:pPr marL="514350" indent="-514350" algn="just">
              <a:buFontTx/>
              <a:buChar char="-"/>
            </a:pPr>
            <a:r>
              <a:rPr lang="es-MX" sz="2000" i="1" dirty="0">
                <a:ea typeface="ＭＳ Ｐゴシック" pitchFamily="34" charset="-128"/>
              </a:rPr>
              <a:t>Trato respetuoso y diligente.</a:t>
            </a:r>
          </a:p>
          <a:p>
            <a:pPr marL="514350" indent="-514350" algn="just">
              <a:buFontTx/>
              <a:buChar char="-"/>
            </a:pPr>
            <a:r>
              <a:rPr lang="es-MX" sz="2000" i="1" dirty="0">
                <a:ea typeface="ＭＳ Ｐゴシック" pitchFamily="34" charset="-128"/>
              </a:rPr>
              <a:t>Garantizar atención al público 40 horas semanales y atender a todas las personas que ingresen dentro de dicho horario.</a:t>
            </a:r>
          </a:p>
          <a:p>
            <a:pPr marL="514350" indent="-514350" algn="just">
              <a:buFontTx/>
              <a:buChar char="-"/>
            </a:pPr>
            <a:r>
              <a:rPr lang="es-MX" sz="2000" i="1" dirty="0">
                <a:ea typeface="ＭＳ Ｐゴシック" pitchFamily="34" charset="-128"/>
              </a:rPr>
              <a:t>Turnos acorde con las necesidades del servicio y las  nuevas tecnologías.</a:t>
            </a:r>
          </a:p>
          <a:p>
            <a:pPr marL="514350" indent="-514350" algn="just">
              <a:buFontTx/>
              <a:buChar char="-"/>
            </a:pPr>
            <a:r>
              <a:rPr lang="es-MX" sz="2000" i="1" dirty="0">
                <a:ea typeface="ＭＳ Ｐゴシック" pitchFamily="34" charset="-128"/>
              </a:rPr>
              <a:t>Expedir, hacer visible y actualizar una carta de trato digno al usuario.</a:t>
            </a:r>
          </a:p>
          <a:p>
            <a:pPr marL="514350" indent="-514350" algn="just">
              <a:buFontTx/>
              <a:buChar char="-"/>
            </a:pPr>
            <a:r>
              <a:rPr lang="es-MX" sz="2000" i="1" dirty="0">
                <a:ea typeface="ＭＳ Ｐゴシック" pitchFamily="34" charset="-128"/>
              </a:rPr>
              <a:t>Tramitar las peticiones que lleguen vía fax o por medios electrónicos.</a:t>
            </a:r>
          </a:p>
        </p:txBody>
      </p:sp>
    </p:spTree>
    <p:extLst>
      <p:ext uri="{BB962C8B-B14F-4D97-AF65-F5344CB8AC3E}">
        <p14:creationId xmlns:p14="http://schemas.microsoft.com/office/powerpoint/2010/main" xmlns="" val="15562089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81200" y="990600"/>
            <a:ext cx="8229600" cy="5562600"/>
          </a:xfrm>
        </p:spPr>
        <p:txBody>
          <a:bodyPr rtlCol="0">
            <a:noAutofit/>
          </a:bodyPr>
          <a:lstStyle/>
          <a:p>
            <a:pPr marL="0" indent="0">
              <a:buNone/>
              <a:defRPr/>
            </a:pPr>
            <a:r>
              <a:rPr lang="es-MX" sz="2000" i="1" dirty="0"/>
              <a:t>Continuación…</a:t>
            </a:r>
          </a:p>
          <a:p>
            <a:pPr marL="0" indent="0">
              <a:buNone/>
              <a:defRPr/>
            </a:pPr>
            <a:r>
              <a:rPr lang="es-MX" sz="2000" b="1" dirty="0">
                <a:ea typeface="ＭＳ Ｐゴシック" pitchFamily="34" charset="-128"/>
              </a:rPr>
              <a:t>Deberes Generales de atención              </a:t>
            </a:r>
            <a:r>
              <a:rPr lang="es-MX" sz="2000" dirty="0">
                <a:ea typeface="ＭＳ Ｐゴシック" pitchFamily="34" charset="-128"/>
              </a:rPr>
              <a:t>Art.7 C.P.A.C.A </a:t>
            </a:r>
          </a:p>
          <a:p>
            <a:pPr marL="0" indent="0">
              <a:buNone/>
              <a:defRPr/>
            </a:pPr>
            <a:endParaRPr lang="es-MX" sz="2000" i="1" dirty="0"/>
          </a:p>
          <a:p>
            <a:pPr marL="514350" indent="-514350" algn="just">
              <a:buFontTx/>
              <a:buChar char="-"/>
            </a:pPr>
            <a:r>
              <a:rPr lang="es-MX" sz="2000" i="1" dirty="0">
                <a:ea typeface="ＭＳ Ｐゴシック" pitchFamily="34" charset="-128"/>
              </a:rPr>
              <a:t>Dependencias especializadas: quejas y reclamos y orientación al público.</a:t>
            </a:r>
          </a:p>
          <a:p>
            <a:pPr marL="514350" indent="-514350" algn="just">
              <a:buFontTx/>
              <a:buChar char="-"/>
            </a:pPr>
            <a:r>
              <a:rPr lang="es-MX" sz="2000" i="1" dirty="0">
                <a:ea typeface="ＭＳ Ｐゴシック" pitchFamily="34" charset="-128"/>
              </a:rPr>
              <a:t>Adoptar medios tecnológicos para el trámite y resolución de peticiones, y permitir medios alternativos para quienes no dispongan de aquellos.</a:t>
            </a:r>
          </a:p>
          <a:p>
            <a:pPr marL="514350" indent="-514350" algn="just">
              <a:buFontTx/>
              <a:buChar char="-"/>
              <a:defRPr/>
            </a:pPr>
            <a:r>
              <a:rPr lang="es-MX" sz="2000" i="1" dirty="0"/>
              <a:t>Espacios idóneos para la consulta de expedientes y para atención cómoda del público (+ventanilla única D.2150/1995) .</a:t>
            </a:r>
          </a:p>
          <a:p>
            <a:pPr marL="514350" indent="-514350" algn="just">
              <a:buFontTx/>
              <a:buChar char="-"/>
              <a:defRPr/>
            </a:pPr>
            <a:r>
              <a:rPr lang="es-MX" sz="2000" i="1" dirty="0"/>
              <a:t>Divulgación gratuita de formularios oficiales (art.4 L.962 de 2005)</a:t>
            </a:r>
          </a:p>
          <a:p>
            <a:pPr marL="514350" indent="-514350" algn="just">
              <a:buFontTx/>
              <a:buChar char="-"/>
              <a:defRPr/>
            </a:pPr>
            <a:r>
              <a:rPr lang="es-MX" sz="2000" dirty="0"/>
              <a:t>Facilitar recepción/envío de documentos, propuestas, solicitudes y respuestas por correo certificado -y electrónico- (art.25 Ley 962/2005).</a:t>
            </a:r>
          </a:p>
          <a:p>
            <a:pPr marL="514350" indent="-514350" algn="just">
              <a:buFontTx/>
              <a:buChar char="-"/>
              <a:defRPr/>
            </a:pPr>
            <a:r>
              <a:rPr lang="es-MX" sz="2000" i="1" dirty="0"/>
              <a:t>Solicitar a otras entidades documentos necesarios para resolver peticiones  (no carga del interesado –art. 14 Ley 962 de 2005)</a:t>
            </a:r>
          </a:p>
          <a:p>
            <a:pPr algn="just">
              <a:buNone/>
              <a:defRPr/>
            </a:pPr>
            <a:endParaRPr lang="es-MX" sz="2000" b="1" i="1" dirty="0"/>
          </a:p>
        </p:txBody>
      </p:sp>
    </p:spTree>
    <p:extLst>
      <p:ext uri="{BB962C8B-B14F-4D97-AF65-F5344CB8AC3E}">
        <p14:creationId xmlns:p14="http://schemas.microsoft.com/office/powerpoint/2010/main" xmlns="" val="6785713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81200" y="6428"/>
            <a:ext cx="8229600" cy="6546773"/>
          </a:xfrm>
        </p:spPr>
        <p:txBody>
          <a:bodyPr rtlCol="0">
            <a:noAutofit/>
          </a:bodyPr>
          <a:lstStyle/>
          <a:p>
            <a:pPr marL="514350" indent="-514350">
              <a:buFontTx/>
              <a:buChar char="-"/>
              <a:defRPr/>
            </a:pPr>
            <a:endParaRPr lang="es-MX" sz="2000" i="1" dirty="0"/>
          </a:p>
          <a:p>
            <a:pPr algn="just">
              <a:buNone/>
              <a:defRPr/>
            </a:pPr>
            <a:endParaRPr lang="es-MX" sz="2000" b="1" i="1" dirty="0"/>
          </a:p>
          <a:p>
            <a:pPr algn="just">
              <a:buNone/>
              <a:defRPr/>
            </a:pPr>
            <a:endParaRPr lang="es-MX" sz="2000" b="1" i="1" dirty="0"/>
          </a:p>
          <a:p>
            <a:pPr algn="just">
              <a:buNone/>
              <a:defRPr/>
            </a:pPr>
            <a:endParaRPr lang="es-MX" sz="2000" b="1" i="1" dirty="0"/>
          </a:p>
          <a:p>
            <a:pPr marL="0" indent="0" algn="just">
              <a:buNone/>
              <a:defRPr/>
            </a:pPr>
            <a:r>
              <a:rPr lang="es-MX" sz="2000" b="1" i="1" dirty="0"/>
              <a:t>Deber especial de información al público</a:t>
            </a:r>
            <a:r>
              <a:rPr lang="es-MX" sz="2000" i="1" dirty="0"/>
              <a:t> (en sede física y electrónica) </a:t>
            </a:r>
            <a:r>
              <a:rPr lang="es-MX" sz="2000" b="1" i="1" dirty="0"/>
              <a:t>(art.8)</a:t>
            </a:r>
          </a:p>
          <a:p>
            <a:pPr marL="0" indent="0" algn="just">
              <a:buNone/>
              <a:defRPr/>
            </a:pPr>
            <a:endParaRPr lang="es-MX" sz="2000" b="1" i="1" dirty="0"/>
          </a:p>
          <a:p>
            <a:pPr marL="539750" indent="-539750" algn="just">
              <a:buNone/>
              <a:defRPr/>
            </a:pPr>
            <a:r>
              <a:rPr lang="es-MX" sz="2000" i="1" dirty="0"/>
              <a:t> - Normas que regulan la entidad (competencia, funciones, dependencias, etc.)</a:t>
            </a:r>
          </a:p>
          <a:p>
            <a:pPr algn="just">
              <a:buNone/>
              <a:defRPr/>
            </a:pPr>
            <a:r>
              <a:rPr lang="es-MX" sz="2000" i="1" dirty="0"/>
              <a:t>- Procedimientos, trámites y términos que se siguen ante la entidad</a:t>
            </a:r>
          </a:p>
          <a:p>
            <a:pPr algn="just">
              <a:buNone/>
              <a:defRPr/>
            </a:pPr>
            <a:r>
              <a:rPr lang="es-MX" sz="2000" i="1" dirty="0"/>
              <a:t>- Documentos que deben entregar las personas</a:t>
            </a:r>
          </a:p>
          <a:p>
            <a:pPr algn="just">
              <a:buNone/>
              <a:defRPr/>
            </a:pPr>
            <a:r>
              <a:rPr lang="es-MX" sz="2000" i="1" dirty="0"/>
              <a:t>- Las dependencias responsables de cada actuación (horarios, ubicación, etc.)</a:t>
            </a:r>
          </a:p>
          <a:p>
            <a:pPr algn="just">
              <a:buNone/>
              <a:defRPr/>
            </a:pPr>
            <a:r>
              <a:rPr lang="es-MX" sz="2000" i="1" dirty="0"/>
              <a:t>- Dependencia  y funcionarios responsables de atender quejas y reclamos</a:t>
            </a:r>
          </a:p>
          <a:p>
            <a:pPr algn="just">
              <a:buFontTx/>
              <a:buChar char="-"/>
              <a:defRPr/>
            </a:pPr>
            <a:r>
              <a:rPr lang="es-MX" sz="2000" i="1" dirty="0"/>
              <a:t>Actos de carácter general que expidan </a:t>
            </a:r>
          </a:p>
          <a:p>
            <a:pPr algn="just">
              <a:buFontTx/>
              <a:buChar char="-"/>
              <a:defRPr/>
            </a:pPr>
            <a:r>
              <a:rPr lang="es-MX" sz="2000" i="1" dirty="0"/>
              <a:t>Proyectos de regulación</a:t>
            </a:r>
            <a:endParaRPr lang="es-ES_tradnl" sz="2000" dirty="0"/>
          </a:p>
        </p:txBody>
      </p:sp>
    </p:spTree>
    <p:extLst>
      <p:ext uri="{BB962C8B-B14F-4D97-AF65-F5344CB8AC3E}">
        <p14:creationId xmlns:p14="http://schemas.microsoft.com/office/powerpoint/2010/main" xmlns="" val="8342003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0"/>
            <a:ext cx="8229600" cy="6858000"/>
          </a:xfrm>
        </p:spPr>
        <p:txBody>
          <a:bodyPr rtlCol="0">
            <a:normAutofit/>
          </a:bodyPr>
          <a:lstStyle/>
          <a:p>
            <a:pPr>
              <a:buNone/>
              <a:defRPr/>
            </a:pPr>
            <a:endParaRPr lang="en-US" sz="2400" b="1" dirty="0"/>
          </a:p>
          <a:p>
            <a:pPr>
              <a:buNone/>
              <a:defRPr/>
            </a:pPr>
            <a:r>
              <a:rPr lang="en-US" sz="2400" b="1" dirty="0" err="1"/>
              <a:t>Prohibiciones</a:t>
            </a:r>
            <a:r>
              <a:rPr lang="en-US" sz="2400" b="1" dirty="0"/>
              <a:t> (art.9) </a:t>
            </a:r>
          </a:p>
          <a:p>
            <a:pPr marL="2605088" indent="-2605088" algn="just">
              <a:buNone/>
              <a:defRPr/>
            </a:pPr>
            <a:endParaRPr lang="es-ES" sz="2400" dirty="0"/>
          </a:p>
          <a:p>
            <a:pPr marL="2605088" indent="-2605088" algn="just">
              <a:buNone/>
              <a:defRPr/>
            </a:pPr>
            <a:r>
              <a:rPr lang="es-ES" sz="2400" dirty="0"/>
              <a:t>1. Negarse a recibir peticiones o a expedir constancias. </a:t>
            </a:r>
          </a:p>
          <a:p>
            <a:pPr algn="just">
              <a:buNone/>
              <a:defRPr/>
            </a:pPr>
            <a:r>
              <a:rPr lang="es-ES" sz="2400" dirty="0"/>
              <a:t>2. Exigir presentación personal de peticiones, recursos o documentos cuando la ley no lo exija. </a:t>
            </a:r>
          </a:p>
          <a:p>
            <a:pPr algn="just">
              <a:buNone/>
              <a:defRPr/>
            </a:pPr>
            <a:r>
              <a:rPr lang="es-ES" sz="2400" dirty="0"/>
              <a:t>3. Exigir documentos que reposen en la respectiva entidad. </a:t>
            </a:r>
          </a:p>
          <a:p>
            <a:pPr algn="just">
              <a:buNone/>
              <a:defRPr/>
            </a:pPr>
            <a:r>
              <a:rPr lang="es-ES" sz="2400" dirty="0"/>
              <a:t>4. Exigir documentos no previstos en la ley o crear requisitos o formalidades adicionales. </a:t>
            </a:r>
          </a:p>
          <a:p>
            <a:pPr algn="just">
              <a:buFontTx/>
              <a:buNone/>
            </a:pPr>
            <a:r>
              <a:rPr lang="es-ES" sz="2400" dirty="0">
                <a:ea typeface="ＭＳ Ｐゴシック" pitchFamily="34" charset="-128"/>
              </a:rPr>
              <a:t>6. Reproducir actos suspendidos o anulados por la Jurisdicción </a:t>
            </a:r>
          </a:p>
          <a:p>
            <a:pPr algn="just">
              <a:buFontTx/>
              <a:buNone/>
            </a:pPr>
            <a:r>
              <a:rPr lang="es-ES" sz="2400" dirty="0">
                <a:ea typeface="ＭＳ Ｐゴシック" pitchFamily="34" charset="-128"/>
              </a:rPr>
              <a:t>7. Asignar la orientación y atención del ciudadano a personal no capacitado.</a:t>
            </a:r>
          </a:p>
          <a:p>
            <a:pPr algn="just">
              <a:buFontTx/>
              <a:buNone/>
            </a:pPr>
            <a:r>
              <a:rPr lang="es-ES" sz="2400" dirty="0">
                <a:ea typeface="ＭＳ Ｐゴシック" pitchFamily="34" charset="-128"/>
              </a:rPr>
              <a:t>8. Negarse a recibir los recursos. </a:t>
            </a:r>
          </a:p>
          <a:p>
            <a:pPr algn="just">
              <a:buFontTx/>
              <a:buNone/>
            </a:pPr>
            <a:r>
              <a:rPr lang="es-ES" sz="2400" dirty="0">
                <a:ea typeface="ＭＳ Ｐゴシック" pitchFamily="34" charset="-128"/>
              </a:rPr>
              <a:t>9. No dar traslado de los documentos recibidos a quien deba decidir</a:t>
            </a:r>
          </a:p>
          <a:p>
            <a:pPr algn="just">
              <a:buNone/>
              <a:defRPr/>
            </a:pPr>
            <a:endParaRPr lang="es-ES" sz="2200" dirty="0"/>
          </a:p>
          <a:p>
            <a:pPr algn="just">
              <a:buNone/>
              <a:defRPr/>
            </a:pPr>
            <a:endParaRPr lang="es-ES" sz="5900" dirty="0"/>
          </a:p>
          <a:p>
            <a:pPr>
              <a:buNone/>
              <a:defRPr/>
            </a:pPr>
            <a:endParaRPr lang="en-US" sz="5000" dirty="0"/>
          </a:p>
        </p:txBody>
      </p:sp>
    </p:spTree>
    <p:extLst>
      <p:ext uri="{BB962C8B-B14F-4D97-AF65-F5344CB8AC3E}">
        <p14:creationId xmlns:p14="http://schemas.microsoft.com/office/powerpoint/2010/main" xmlns="" val="3848165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1827213" y="76201"/>
            <a:ext cx="8229600" cy="6781799"/>
          </a:xfrm>
        </p:spPr>
        <p:txBody>
          <a:bodyPr>
            <a:normAutofit/>
          </a:bodyPr>
          <a:lstStyle/>
          <a:p>
            <a:pPr marL="514350" indent="-514350" algn="just">
              <a:lnSpc>
                <a:spcPct val="80000"/>
              </a:lnSpc>
              <a:buFontTx/>
              <a:buChar char="-"/>
            </a:pPr>
            <a:endParaRPr lang="es-MX" sz="2000" dirty="0">
              <a:ea typeface="ＭＳ Ｐゴシック" pitchFamily="34" charset="-128"/>
            </a:endParaRPr>
          </a:p>
          <a:p>
            <a:pPr marL="0" indent="0">
              <a:buNone/>
            </a:pPr>
            <a:endParaRPr lang="es-ES" sz="2000" dirty="0" smtClean="0"/>
          </a:p>
          <a:p>
            <a:pPr marL="0" indent="0">
              <a:buNone/>
            </a:pPr>
            <a:endParaRPr lang="es-ES" sz="2000" dirty="0"/>
          </a:p>
          <a:p>
            <a:pPr marL="0" indent="0">
              <a:buNone/>
            </a:pPr>
            <a:endParaRPr lang="es-ES" sz="2000" dirty="0" smtClean="0"/>
          </a:p>
          <a:p>
            <a:pPr marL="0" indent="0">
              <a:buNone/>
            </a:pPr>
            <a:r>
              <a:rPr lang="es-ES" sz="2000" dirty="0"/>
              <a:t> </a:t>
            </a:r>
          </a:p>
          <a:p>
            <a:r>
              <a:rPr lang="es-ES" sz="2000" b="1" dirty="0"/>
              <a:t>Artículo 33. </a:t>
            </a:r>
            <a:r>
              <a:rPr lang="es-ES" sz="2000" b="1" i="1" dirty="0"/>
              <a:t>Derecho de petición de los usuarios ante instituciones privadas.</a:t>
            </a:r>
            <a:r>
              <a:rPr lang="es-ES" sz="2000" i="1" dirty="0"/>
              <a:t> </a:t>
            </a:r>
            <a:r>
              <a:rPr lang="es-ES" sz="2000" dirty="0"/>
              <a:t>Sin perjuicio de lo dispuesto en leyes especiales, a </a:t>
            </a:r>
            <a:r>
              <a:rPr lang="es-ES" sz="2000" dirty="0">
                <a:solidFill>
                  <a:srgbClr val="FF0000"/>
                </a:solidFill>
              </a:rPr>
              <a:t>las Cajas de Compensación Familiar</a:t>
            </a:r>
            <a:r>
              <a:rPr lang="es-ES" sz="2000" dirty="0"/>
              <a:t>, a las Instituciones del Sistema de Seguridad Social Integral, a las entidades que conforman el sistema financiero y bursátil y a aquellas empresas que prestan servicios públicos y servicios públicos domiciliarios, que se rijan por el derecho privado, se les aplicarán en sus relaciones con los usuarios, en lo pertinente, las disposiciones sobre derecho de petición previstas en los dos capítulos anteriores. </a:t>
            </a:r>
          </a:p>
          <a:p>
            <a:pPr marL="514350" indent="-514350">
              <a:lnSpc>
                <a:spcPct val="70000"/>
              </a:lnSpc>
              <a:buNone/>
            </a:pPr>
            <a:endParaRPr lang="es-MX" sz="2000" dirty="0">
              <a:ea typeface="ＭＳ Ｐゴシック" pitchFamily="34" charset="-128"/>
            </a:endParaRPr>
          </a:p>
          <a:p>
            <a:pPr marL="514350" indent="-514350">
              <a:lnSpc>
                <a:spcPct val="70000"/>
              </a:lnSpc>
              <a:buNone/>
            </a:pPr>
            <a:r>
              <a:rPr lang="es-MX" sz="2000" dirty="0">
                <a:ea typeface="ＭＳ Ｐゴシック" pitchFamily="34" charset="-128"/>
              </a:rPr>
              <a:t>	</a:t>
            </a:r>
          </a:p>
        </p:txBody>
      </p:sp>
    </p:spTree>
    <p:extLst>
      <p:ext uri="{BB962C8B-B14F-4D97-AF65-F5344CB8AC3E}">
        <p14:creationId xmlns:p14="http://schemas.microsoft.com/office/powerpoint/2010/main" xmlns="" val="94817565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2 Marcador de contenido"/>
          <p:cNvSpPr>
            <a:spLocks noGrp="1"/>
          </p:cNvSpPr>
          <p:nvPr>
            <p:ph idx="1"/>
          </p:nvPr>
        </p:nvSpPr>
        <p:spPr>
          <a:xfrm>
            <a:off x="1981200" y="333375"/>
            <a:ext cx="8229600" cy="5792788"/>
          </a:xfrm>
        </p:spPr>
        <p:txBody>
          <a:bodyPr>
            <a:normAutofit lnSpcReduction="10000"/>
          </a:bodyPr>
          <a:lstStyle/>
          <a:p>
            <a:pPr>
              <a:buFontTx/>
              <a:buNone/>
            </a:pPr>
            <a:endParaRPr lang="es-ES" sz="1800" dirty="0">
              <a:ea typeface="ＭＳ Ｐゴシック" pitchFamily="34" charset="-128"/>
            </a:endParaRPr>
          </a:p>
          <a:p>
            <a:pPr>
              <a:buFontTx/>
              <a:buNone/>
            </a:pPr>
            <a:r>
              <a:rPr lang="es-ES" sz="2400" dirty="0">
                <a:ea typeface="ＭＳ Ｐゴシック" pitchFamily="34" charset="-128"/>
              </a:rPr>
              <a:t>10.Demorar injustificadamente: producción/comunicación/notificación  acto. </a:t>
            </a:r>
          </a:p>
          <a:p>
            <a:pPr>
              <a:buFontTx/>
              <a:buNone/>
            </a:pPr>
            <a:r>
              <a:rPr lang="es-ES" sz="2400" dirty="0">
                <a:ea typeface="ＭＳ Ｐゴシック" pitchFamily="34" charset="-128"/>
              </a:rPr>
              <a:t>11. Ejecutar un acto que no se encuentre en firme. </a:t>
            </a:r>
          </a:p>
          <a:p>
            <a:pPr>
              <a:buFontTx/>
              <a:buNone/>
            </a:pPr>
            <a:r>
              <a:rPr lang="es-ES" sz="2400" dirty="0">
                <a:ea typeface="ＭＳ Ｐゴシック" pitchFamily="34" charset="-128"/>
              </a:rPr>
              <a:t>12. Dilatar o entrabar cumplimiento: decisiones en firme o providencias judiciales. </a:t>
            </a:r>
          </a:p>
          <a:p>
            <a:pPr>
              <a:buFontTx/>
              <a:buNone/>
            </a:pPr>
            <a:r>
              <a:rPr lang="es-ES" sz="2400" dirty="0">
                <a:ea typeface="ＭＳ Ｐゴシック" pitchFamily="34" charset="-128"/>
              </a:rPr>
              <a:t>13. No hacer lo que legalmente corresponda para el cumplimiento de las sentencias que condenen a la administración. </a:t>
            </a:r>
          </a:p>
          <a:p>
            <a:pPr>
              <a:buFontTx/>
              <a:buNone/>
            </a:pPr>
            <a:r>
              <a:rPr lang="es-ES" sz="2400" dirty="0">
                <a:ea typeface="ＭＳ Ｐゴシック" pitchFamily="34" charset="-128"/>
              </a:rPr>
              <a:t>14. No practicar oportunamente las pruebas decretadas o denegar sin justa causa las solicitadas.</a:t>
            </a:r>
          </a:p>
          <a:p>
            <a:pPr>
              <a:buFontTx/>
              <a:buNone/>
            </a:pPr>
            <a:r>
              <a:rPr lang="es-ES" sz="2400" dirty="0">
                <a:ea typeface="ＭＳ Ｐゴシック" pitchFamily="34" charset="-128"/>
              </a:rPr>
              <a:t>15. Entrabar la notificación de los actos y providencias que requieran esa formalidad. </a:t>
            </a:r>
          </a:p>
          <a:p>
            <a:pPr>
              <a:buFontTx/>
              <a:buNone/>
            </a:pPr>
            <a:r>
              <a:rPr lang="es-ES" sz="2400" dirty="0">
                <a:ea typeface="ＭＳ Ｐゴシック" pitchFamily="34" charset="-128"/>
              </a:rPr>
              <a:t>16. Intimidar de alguna manera a quienes quieran acudir ante la Jurisdicción de lo Contencioso Administrativo para el control de sus actos. </a:t>
            </a:r>
          </a:p>
          <a:p>
            <a:pPr>
              <a:buFontTx/>
              <a:buNone/>
            </a:pPr>
            <a:endParaRPr lang="es-ES_tradnl" sz="2000" dirty="0">
              <a:ea typeface="ＭＳ Ｐゴシック" pitchFamily="34" charset="-128"/>
            </a:endParaRPr>
          </a:p>
          <a:p>
            <a:pPr>
              <a:buFontTx/>
              <a:buNone/>
            </a:pPr>
            <a:endParaRPr lang="es-ES_tradnl" sz="2000" dirty="0">
              <a:ea typeface="ＭＳ Ｐゴシック" pitchFamily="34" charset="-128"/>
            </a:endParaRPr>
          </a:p>
        </p:txBody>
      </p:sp>
    </p:spTree>
    <p:extLst>
      <p:ext uri="{BB962C8B-B14F-4D97-AF65-F5344CB8AC3E}">
        <p14:creationId xmlns:p14="http://schemas.microsoft.com/office/powerpoint/2010/main" xmlns="" val="318034064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r>
              <a:rPr lang="es-CO" sz="4400" b="1" dirty="0"/>
              <a:t>8. DERECHO DE PETICIÓN ANTE PARTICULARES</a:t>
            </a:r>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51</a:t>
            </a:fld>
            <a:endParaRPr lang="en-US" altLang="en-US"/>
          </a:p>
        </p:txBody>
      </p:sp>
    </p:spTree>
    <p:extLst>
      <p:ext uri="{BB962C8B-B14F-4D97-AF65-F5344CB8AC3E}">
        <p14:creationId xmlns:p14="http://schemas.microsoft.com/office/powerpoint/2010/main" xmlns="" val="30807615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85864" y="457200"/>
            <a:ext cx="8496944" cy="6552728"/>
          </a:xfrm>
        </p:spPr>
        <p:txBody>
          <a:bodyPr>
            <a:normAutofit fontScale="32500" lnSpcReduction="20000"/>
          </a:bodyPr>
          <a:lstStyle/>
          <a:p>
            <a:pPr marL="0" indent="0">
              <a:buNone/>
            </a:pPr>
            <a:r>
              <a:rPr lang="es-ES_tradnl" sz="8600" dirty="0">
                <a:latin typeface="+mj-lt"/>
              </a:rPr>
              <a:t>En la Asamblea Nacional Constituyente se dijo:</a:t>
            </a:r>
            <a:endParaRPr lang="es-ES" sz="8600" dirty="0">
              <a:latin typeface="+mj-lt"/>
            </a:endParaRPr>
          </a:p>
          <a:p>
            <a:pPr marL="0" indent="0" algn="just">
              <a:buNone/>
            </a:pPr>
            <a:endParaRPr lang="es-ES_tradnl" sz="8600" i="1" dirty="0">
              <a:latin typeface="+mj-lt"/>
            </a:endParaRPr>
          </a:p>
          <a:p>
            <a:pPr marL="0" indent="0" algn="just">
              <a:buNone/>
            </a:pPr>
            <a:r>
              <a:rPr lang="es-ES_tradnl" sz="8600" i="1" dirty="0">
                <a:latin typeface="+mj-lt"/>
              </a:rPr>
              <a:t>"Se extendería el derecho de petición ante organizaciones particulares </a:t>
            </a:r>
            <a:r>
              <a:rPr lang="es-ES_tradnl" sz="8600" i="1" dirty="0">
                <a:solidFill>
                  <a:srgbClr val="FF0000"/>
                </a:solidFill>
                <a:latin typeface="+mj-lt"/>
              </a:rPr>
              <a:t>para garantizar los derechos fundamentales. </a:t>
            </a:r>
            <a:r>
              <a:rPr lang="es-ES_tradnl" sz="8600" i="1" dirty="0">
                <a:latin typeface="+mj-lt"/>
              </a:rPr>
              <a:t>Hasta el momento los individuos se encuentran indefensos frente a los poderes privados organizados, pues </a:t>
            </a:r>
            <a:r>
              <a:rPr lang="es-ES_tradnl" sz="8600" i="1" dirty="0">
                <a:solidFill>
                  <a:srgbClr val="FF0000"/>
                </a:solidFill>
                <a:latin typeface="+mj-lt"/>
              </a:rPr>
              <a:t>no existen conductos regulares de petición para dirigirse a ellos, cuando han tomado medidas que los afectan directamente.</a:t>
            </a:r>
            <a:r>
              <a:rPr lang="es-ES_tradnl" sz="8600" i="1" dirty="0">
                <a:latin typeface="+mj-lt"/>
              </a:rPr>
              <a:t> La extensión de este derecho a los centros de poder privado, sería una medida de protección al individuo, </a:t>
            </a:r>
            <a:r>
              <a:rPr lang="es-ES_tradnl" sz="8600" i="1" dirty="0">
                <a:solidFill>
                  <a:srgbClr val="FF0000"/>
                </a:solidFill>
                <a:latin typeface="+mj-lt"/>
              </a:rPr>
              <a:t>que le permitiría el derecho a ser oído y a ser informado sobre decisiones que le conciernen. </a:t>
            </a:r>
          </a:p>
          <a:p>
            <a:pPr marL="0" indent="0" algn="just">
              <a:buNone/>
            </a:pPr>
            <a:r>
              <a:rPr lang="es-ES_tradnl" sz="8600" i="1" dirty="0">
                <a:latin typeface="+mj-lt"/>
              </a:rPr>
              <a:t>El objetivo es democratizar las relaciones en el interior de las organizaciones particulares y entre estas y quienes dependen transitoria o permanentemente de la decisión adoptada por una organización privada".</a:t>
            </a:r>
            <a:r>
              <a:rPr lang="es-ES" sz="8600" i="1" dirty="0">
                <a:latin typeface="+mj-lt"/>
              </a:rPr>
              <a:t> </a:t>
            </a:r>
            <a:endParaRPr lang="es-ES" sz="8600" i="1" dirty="0" smtClean="0">
              <a:latin typeface="+mj-lt"/>
            </a:endParaRPr>
          </a:p>
          <a:p>
            <a:pPr marL="0" indent="0" algn="just">
              <a:buNone/>
            </a:pPr>
            <a:r>
              <a:rPr lang="es-ES_tradnl" sz="6200" dirty="0" smtClean="0">
                <a:latin typeface="+mj-lt"/>
              </a:rPr>
              <a:t>Cfr</a:t>
            </a:r>
            <a:r>
              <a:rPr lang="es-ES_tradnl" sz="6200" dirty="0">
                <a:latin typeface="+mj-lt"/>
              </a:rPr>
              <a:t>. Proyecto de Acto Reformatorio de la Constitución Política de Colombia, Presidencia de la República, Febrero de 1991, p. 135.</a:t>
            </a:r>
          </a:p>
          <a:p>
            <a:pPr marL="0" indent="0" algn="just">
              <a:buNone/>
            </a:pPr>
            <a:endParaRPr lang="es-ES_tradnl" sz="7600" dirty="0">
              <a:latin typeface="+mj-lt"/>
            </a:endParaRPr>
          </a:p>
          <a:p>
            <a:pPr marL="0" indent="0">
              <a:buNone/>
            </a:pPr>
            <a:endParaRPr lang="es-ES" sz="1800" dirty="0"/>
          </a:p>
        </p:txBody>
      </p:sp>
    </p:spTree>
    <p:extLst>
      <p:ext uri="{BB962C8B-B14F-4D97-AF65-F5344CB8AC3E}">
        <p14:creationId xmlns:p14="http://schemas.microsoft.com/office/powerpoint/2010/main" xmlns="" val="9451735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2650" y="365127"/>
            <a:ext cx="7886700" cy="5991225"/>
          </a:xfrm>
        </p:spPr>
        <p:txBody>
          <a:bodyPr>
            <a:normAutofit fontScale="90000"/>
          </a:bodyPr>
          <a:lstStyle/>
          <a:p>
            <a:r>
              <a:rPr lang="es-CO" sz="3600" dirty="0"/>
              <a:t>“[E]l alcance de la expresión "organización privada" que emplea el art. 23 de la Constitución sugiere la idea de </a:t>
            </a:r>
            <a:r>
              <a:rPr lang="es-CO" sz="3600" i="1" dirty="0">
                <a:solidFill>
                  <a:srgbClr val="FF0000"/>
                </a:solidFill>
              </a:rPr>
              <a:t>una reunión o concurso de elementos personales, patrimoniales e ideales, convenientemente dispuestos para el logro de ciertos objetivos o finalidades vinculados a intereses específicos, con la capacidad, dados los poderes que detenta, para dirigir, condicionar o regular la conducta de los particulares, hasta el punto de poder afectar sus derechos fundamentales</a:t>
            </a:r>
            <a:r>
              <a:rPr lang="es-CO" sz="3600" dirty="0"/>
              <a:t>” (Sentencia T-001 de 1998).</a:t>
            </a:r>
            <a:r>
              <a:rPr lang="es-ES_tradnl" sz="3600" dirty="0"/>
              <a:t> </a:t>
            </a:r>
            <a:r>
              <a:rPr lang="es-ES" sz="3600" dirty="0"/>
              <a:t/>
            </a:r>
            <a:br>
              <a:rPr lang="es-ES" sz="3600" dirty="0"/>
            </a:br>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endParaRPr lang="es-CO"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53</a:t>
            </a:fld>
            <a:endParaRPr lang="en-US" altLang="en-US"/>
          </a:p>
        </p:txBody>
      </p:sp>
    </p:spTree>
    <p:extLst>
      <p:ext uri="{BB962C8B-B14F-4D97-AF65-F5344CB8AC3E}">
        <p14:creationId xmlns:p14="http://schemas.microsoft.com/office/powerpoint/2010/main" xmlns="" val="38984997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2650" y="365126"/>
            <a:ext cx="7886700" cy="6356350"/>
          </a:xfrm>
        </p:spPr>
        <p:txBody>
          <a:bodyPr>
            <a:normAutofit fontScale="90000"/>
          </a:bodyPr>
          <a:lstStyle/>
          <a:p>
            <a:r>
              <a:rPr lang="es-ES" sz="2700" b="1" dirty="0"/>
              <a:t>Desde la SU-166 DE 1999, la Corte había señalado las situaciones en que era procedente el Derecho de Petición a particulares:</a:t>
            </a:r>
            <a:br>
              <a:rPr lang="es-ES" sz="2700" b="1" dirty="0"/>
            </a:br>
            <a:r>
              <a:rPr lang="es-ES" sz="2700" b="1" dirty="0"/>
              <a:t/>
            </a:r>
            <a:br>
              <a:rPr lang="es-ES" sz="2700" b="1" dirty="0"/>
            </a:br>
            <a:r>
              <a:rPr lang="es-ES" sz="2700" b="1" dirty="0"/>
              <a:t/>
            </a:r>
            <a:br>
              <a:rPr lang="es-ES" sz="2700" b="1" dirty="0"/>
            </a:br>
            <a:r>
              <a:rPr lang="es-ES" sz="2700" b="1" dirty="0"/>
              <a:t>a) </a:t>
            </a:r>
            <a:br>
              <a:rPr lang="es-ES" sz="2700" b="1" dirty="0"/>
            </a:br>
            <a:r>
              <a:rPr lang="es-ES" sz="2700" dirty="0"/>
              <a:t>El particular presta un </a:t>
            </a:r>
            <a:r>
              <a:rPr lang="es-ES" sz="2700" b="1" dirty="0"/>
              <a:t>servicio público</a:t>
            </a:r>
            <a:r>
              <a:rPr lang="es-ES" sz="2700" dirty="0"/>
              <a:t> (entidades financieras, bancarias, o cooperativas, universidades privadas, administradoras de pensiones dirigidas por particular.</a:t>
            </a:r>
            <a:br>
              <a:rPr lang="es-ES" sz="2700" dirty="0"/>
            </a:br>
            <a:r>
              <a:rPr lang="es-ES" sz="2700" dirty="0"/>
              <a:t>El particular realiza </a:t>
            </a:r>
            <a:r>
              <a:rPr lang="es-ES" sz="2700" b="1" dirty="0"/>
              <a:t>funciones públicas (</a:t>
            </a:r>
            <a:r>
              <a:rPr lang="es-ES" sz="2700" dirty="0"/>
              <a:t>empresas promotoras de salud privadas y las Cámaras de Comercio) </a:t>
            </a:r>
            <a:br>
              <a:rPr lang="es-ES" sz="2700" dirty="0"/>
            </a:br>
            <a:r>
              <a:rPr lang="es-ES" sz="2700" dirty="0"/>
              <a:t>Aquí, “</a:t>
            </a:r>
            <a:r>
              <a:rPr lang="es-ES" sz="2700" i="1" dirty="0"/>
              <a:t>el derecho de petición opera como si se tratase de una autoridad pública”</a:t>
            </a:r>
            <a:r>
              <a:rPr lang="es-ES" sz="2700" dirty="0"/>
              <a:t>: tiene el deber de dar respuesta a las peticiones. Art 23 C.P.</a:t>
            </a:r>
            <a:br>
              <a:rPr lang="es-ES" sz="2700" dirty="0"/>
            </a:br>
            <a:r>
              <a:rPr lang="es-ES" sz="2700" b="1" dirty="0"/>
              <a:t>b) </a:t>
            </a:r>
            <a:r>
              <a:rPr lang="es-ES" sz="2700" dirty="0"/>
              <a:t>El derecho de petición constituye un medio para obtener la efectividad de otro derecho fundamental.</a:t>
            </a:r>
            <a:br>
              <a:rPr lang="es-ES" sz="2700" dirty="0"/>
            </a:br>
            <a:r>
              <a:rPr lang="es-ES" sz="2700" b="1" dirty="0"/>
              <a:t>c) </a:t>
            </a:r>
            <a:r>
              <a:rPr lang="es-ES" sz="2700" dirty="0"/>
              <a:t>Relaciones asimétricas: subordinación;  indefensión; ejercicio de posición dominante.</a:t>
            </a:r>
            <a:r>
              <a:rPr lang="es-ES" dirty="0"/>
              <a:t/>
            </a:r>
            <a:br>
              <a:rPr lang="es-ES" dirty="0"/>
            </a:br>
            <a:r>
              <a:rPr lang="es-ES" dirty="0"/>
              <a:t/>
            </a:r>
            <a:br>
              <a:rPr lang="es-ES" dirty="0"/>
            </a:br>
            <a:endParaRPr lang="es-ES" dirty="0"/>
          </a:p>
        </p:txBody>
      </p:sp>
      <p:sp>
        <p:nvSpPr>
          <p:cNvPr id="4" name="Marcador de pie de página 3"/>
          <p:cNvSpPr>
            <a:spLocks noGrp="1"/>
          </p:cNvSpPr>
          <p:nvPr>
            <p:ph type="ftr" sz="quarter" idx="11"/>
          </p:nvPr>
        </p:nvSpPr>
        <p:spPr/>
        <p:txBody>
          <a:bodyPr/>
          <a:lstStyle/>
          <a:p>
            <a:pPr>
              <a:defRPr/>
            </a:pPr>
            <a:r>
              <a:rPr lang="en-US" altLang="en-US" dirty="0" err="1" smtClean="0"/>
              <a:t>Germán</a:t>
            </a:r>
            <a:r>
              <a:rPr lang="en-US" altLang="en-US" dirty="0" smtClean="0"/>
              <a:t> </a:t>
            </a:r>
            <a:r>
              <a:rPr lang="en-US" altLang="en-US" dirty="0" err="1" smtClean="0"/>
              <a:t>Bula</a:t>
            </a:r>
            <a:r>
              <a:rPr lang="en-US" altLang="en-US" dirty="0" smtClean="0"/>
              <a:t> Escobar</a:t>
            </a:r>
            <a:endParaRPr lang="en-US" altLang="en-US" dirty="0"/>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54</a:t>
            </a:fld>
            <a:endParaRPr lang="en-US" altLang="en-US"/>
          </a:p>
        </p:txBody>
      </p:sp>
      <p:sp>
        <p:nvSpPr>
          <p:cNvPr id="6" name="Marcador de contenido 5"/>
          <p:cNvSpPr>
            <a:spLocks noGrp="1"/>
          </p:cNvSpPr>
          <p:nvPr>
            <p:ph idx="1"/>
          </p:nvPr>
        </p:nvSpPr>
        <p:spPr>
          <a:xfrm>
            <a:off x="2152650" y="152401"/>
            <a:ext cx="7886700" cy="6024563"/>
          </a:xfrm>
        </p:spPr>
        <p:txBody>
          <a:bodyPr/>
          <a:lstStyle/>
          <a:p>
            <a:endParaRPr lang="es-ES" dirty="0"/>
          </a:p>
        </p:txBody>
      </p:sp>
    </p:spTree>
    <p:extLst>
      <p:ext uri="{BB962C8B-B14F-4D97-AF65-F5344CB8AC3E}">
        <p14:creationId xmlns:p14="http://schemas.microsoft.com/office/powerpoint/2010/main" xmlns="" val="22831470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s-MX" dirty="0" smtClean="0">
                <a:solidFill>
                  <a:srgbClr val="FF0000"/>
                </a:solidFill>
              </a:rPr>
              <a:t>Derecho de petición ante particulares</a:t>
            </a:r>
            <a:endParaRPr lang="es-MX" dirty="0">
              <a:solidFill>
                <a:srgbClr val="FF0000"/>
              </a:solidFill>
            </a:endParaRPr>
          </a:p>
        </p:txBody>
      </p:sp>
      <p:sp>
        <p:nvSpPr>
          <p:cNvPr id="114691" name="Content Placeholder 2"/>
          <p:cNvSpPr>
            <a:spLocks noGrp="1"/>
          </p:cNvSpPr>
          <p:nvPr>
            <p:ph idx="1"/>
          </p:nvPr>
        </p:nvSpPr>
        <p:spPr>
          <a:xfrm>
            <a:off x="1981200" y="1600201"/>
            <a:ext cx="8229600" cy="4911725"/>
          </a:xfrm>
        </p:spPr>
        <p:txBody>
          <a:bodyPr/>
          <a:lstStyle/>
          <a:p>
            <a:r>
              <a:rPr lang="en-US" smtClean="0">
                <a:ea typeface="ＭＳ Ｐゴシック" pitchFamily="34" charset="-128"/>
              </a:rPr>
              <a:t>Art. 23 </a:t>
            </a:r>
            <a:r>
              <a:rPr lang="es-MX" smtClean="0">
                <a:ea typeface="ＭＳ Ｐゴシック" pitchFamily="34" charset="-128"/>
              </a:rPr>
              <a:t>C.P.: su desarrollo corresponde al legislador</a:t>
            </a:r>
          </a:p>
          <a:p>
            <a:r>
              <a:rPr lang="es-MX" smtClean="0">
                <a:ea typeface="ＭＳ Ｐゴシック" pitchFamily="34" charset="-128"/>
              </a:rPr>
              <a:t>Jurisprudencia:</a:t>
            </a:r>
          </a:p>
          <a:p>
            <a:pPr>
              <a:buFontTx/>
              <a:buNone/>
            </a:pPr>
            <a:endParaRPr lang="es-MX" smtClean="0">
              <a:ea typeface="ＭＳ Ｐゴシック" pitchFamily="34" charset="-128"/>
            </a:endParaRPr>
          </a:p>
          <a:p>
            <a:pPr>
              <a:buFontTx/>
              <a:buNone/>
            </a:pPr>
            <a:r>
              <a:rPr lang="es-MX" smtClean="0">
                <a:ea typeface="ＭＳ Ｐゴシック" pitchFamily="34" charset="-128"/>
              </a:rPr>
              <a:t>          ANTE </a:t>
            </a:r>
          </a:p>
          <a:p>
            <a:pPr>
              <a:buFontTx/>
              <a:buNone/>
            </a:pPr>
            <a:r>
              <a:rPr lang="es-MX" smtClean="0">
                <a:ea typeface="ＭＳ Ｐゴシック" pitchFamily="34" charset="-128"/>
              </a:rPr>
              <a:t>PARTICULARES</a:t>
            </a:r>
          </a:p>
          <a:p>
            <a:pPr>
              <a:buFontTx/>
              <a:buNone/>
            </a:pPr>
            <a:r>
              <a:rPr lang="es-MX" smtClean="0">
                <a:ea typeface="ＭＳ Ｐゴシック" pitchFamily="34" charset="-128"/>
              </a:rPr>
              <a:t>(T-251-2008)</a:t>
            </a:r>
          </a:p>
        </p:txBody>
      </p:sp>
      <p:sp>
        <p:nvSpPr>
          <p:cNvPr id="114692" name="TextBox 4"/>
          <p:cNvSpPr txBox="1">
            <a:spLocks noChangeArrowheads="1"/>
          </p:cNvSpPr>
          <p:nvPr/>
        </p:nvSpPr>
        <p:spPr bwMode="auto">
          <a:xfrm>
            <a:off x="5791200" y="2971801"/>
            <a:ext cx="4648200" cy="3540125"/>
          </a:xfrm>
          <a:prstGeom prst="rect">
            <a:avLst/>
          </a:prstGeom>
          <a:noFill/>
          <a:ln w="9525">
            <a:noFill/>
            <a:miter lim="800000"/>
            <a:headEnd/>
            <a:tailEnd/>
          </a:ln>
        </p:spPr>
        <p:txBody>
          <a:bodyPr>
            <a:spAutoFit/>
          </a:bodyPr>
          <a:lstStyle/>
          <a:p>
            <a:pPr algn="just">
              <a:buFontTx/>
              <a:buChar char="-"/>
            </a:pPr>
            <a:r>
              <a:rPr lang="es-MX">
                <a:latin typeface="Calibri" pitchFamily="34" charset="0"/>
              </a:rPr>
              <a:t>Cuando están encargados de un servicio o función pública (adquiere estatus de autoridad)</a:t>
            </a:r>
          </a:p>
          <a:p>
            <a:pPr algn="just"/>
            <a:endParaRPr lang="es-MX">
              <a:latin typeface="Calibri" pitchFamily="34" charset="0"/>
            </a:endParaRPr>
          </a:p>
          <a:p>
            <a:pPr algn="just"/>
            <a:r>
              <a:rPr lang="es-MX">
                <a:latin typeface="Calibri" pitchFamily="34" charset="0"/>
              </a:rPr>
              <a:t>- Cuando la persona está en una situación de indefensión (diferente a subordinación)</a:t>
            </a:r>
          </a:p>
          <a:p>
            <a:pPr algn="just"/>
            <a:r>
              <a:rPr lang="es-MX" sz="1600">
                <a:latin typeface="Calibri" pitchFamily="34" charset="0"/>
              </a:rPr>
              <a:t>“ una situación  particular  que  se caracteriza por  la ausencia o insuficiencia  de  medios físicos y jurídicos  de  defensa mediante  los  cuales pueda resistir u oponerse  a  la agresión, amenaza o vulneración  de  sus garantías </a:t>
            </a:r>
            <a:r>
              <a:rPr lang="es-MX" sz="1600" i="1">
                <a:latin typeface="Calibri" pitchFamily="34" charset="0"/>
              </a:rPr>
              <a:t>iusfundamentales”</a:t>
            </a:r>
            <a:endParaRPr lang="es-MX" sz="1600">
              <a:latin typeface="Calibri" pitchFamily="34" charset="0"/>
            </a:endParaRPr>
          </a:p>
          <a:p>
            <a:pPr algn="just"/>
            <a:endParaRPr lang="es-MX">
              <a:latin typeface="Calibri" pitchFamily="34" charset="0"/>
            </a:endParaRPr>
          </a:p>
          <a:p>
            <a:pPr algn="just"/>
            <a:r>
              <a:rPr lang="es-MX">
                <a:latin typeface="Calibri" pitchFamily="34" charset="0"/>
              </a:rPr>
              <a:t>- Cuando es necesario para proteger un derecho </a:t>
            </a:r>
            <a:r>
              <a:rPr lang="en-US">
                <a:latin typeface="Calibri" pitchFamily="34" charset="0"/>
              </a:rPr>
              <a:t>fundamental</a:t>
            </a:r>
          </a:p>
        </p:txBody>
      </p:sp>
      <p:sp>
        <p:nvSpPr>
          <p:cNvPr id="6" name="16 Abrir llave"/>
          <p:cNvSpPr/>
          <p:nvPr/>
        </p:nvSpPr>
        <p:spPr>
          <a:xfrm>
            <a:off x="5029200" y="3124200"/>
            <a:ext cx="304800" cy="3124200"/>
          </a:xfrm>
          <a:prstGeom prst="leftBrace">
            <a:avLst/>
          </a:pr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s-ES_tradnl" dirty="0"/>
          </a:p>
        </p:txBody>
      </p:sp>
    </p:spTree>
    <p:extLst>
      <p:ext uri="{BB962C8B-B14F-4D97-AF65-F5344CB8AC3E}">
        <p14:creationId xmlns:p14="http://schemas.microsoft.com/office/powerpoint/2010/main" xmlns="" val="216479438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130622"/>
            <a:ext cx="8229600" cy="778098"/>
          </a:xfrm>
        </p:spPr>
        <p:txBody>
          <a:bodyPr>
            <a:normAutofit/>
          </a:bodyPr>
          <a:lstStyle/>
          <a:p>
            <a:r>
              <a:rPr lang="es-MX" dirty="0" smtClean="0">
                <a:solidFill>
                  <a:srgbClr val="FF0000"/>
                </a:solidFill>
              </a:rPr>
              <a:t>En el debate de la Ley estatutaria</a:t>
            </a:r>
            <a:endParaRPr lang="es-ES" dirty="0"/>
          </a:p>
        </p:txBody>
      </p:sp>
      <p:sp>
        <p:nvSpPr>
          <p:cNvPr id="3" name="Marcador de contenido 2"/>
          <p:cNvSpPr>
            <a:spLocks noGrp="1"/>
          </p:cNvSpPr>
          <p:nvPr>
            <p:ph idx="1"/>
          </p:nvPr>
        </p:nvSpPr>
        <p:spPr>
          <a:xfrm>
            <a:off x="1991544" y="908720"/>
            <a:ext cx="8229600" cy="5616624"/>
          </a:xfrm>
        </p:spPr>
        <p:txBody>
          <a:bodyPr>
            <a:normAutofit fontScale="32500" lnSpcReduction="20000"/>
          </a:bodyPr>
          <a:lstStyle/>
          <a:p>
            <a:pPr marL="0" indent="0" algn="just">
              <a:buNone/>
            </a:pPr>
            <a:endParaRPr lang="es-CO" sz="6800" dirty="0"/>
          </a:p>
          <a:p>
            <a:pPr marL="0" indent="0" algn="just">
              <a:buNone/>
            </a:pPr>
            <a:endParaRPr lang="es-CO" sz="7400" dirty="0"/>
          </a:p>
          <a:p>
            <a:pPr marL="0" indent="0" algn="just">
              <a:buNone/>
            </a:pPr>
            <a:r>
              <a:rPr lang="es-CO" sz="7400" dirty="0"/>
              <a:t>“dentro de la posibilidad que tienen los particulares de solicitar a entidades privadas que respondan derechos de petición, </a:t>
            </a:r>
            <a:r>
              <a:rPr lang="es-CO" sz="7400" dirty="0">
                <a:solidFill>
                  <a:srgbClr val="FF0000"/>
                </a:solidFill>
              </a:rPr>
              <a:t>simplemente anexar una frase que diga: Siempre que estas busquen garantizar los derechos fundamentales de las personas</a:t>
            </a:r>
            <a:r>
              <a:rPr lang="es-CO" sz="7400" dirty="0"/>
              <a:t>, porque uno no le puede pedir a una entidad privada que le entregue cualquier información, porque hay unas limitaciones; pero si se trata de proteger los derechos fundamentales de las personas, sí debería estar la entidad privada obligada a contestar los derechos respetuosos de petición.</a:t>
            </a:r>
          </a:p>
          <a:p>
            <a:pPr marL="0" indent="0" algn="just">
              <a:buNone/>
            </a:pPr>
            <a:r>
              <a:rPr lang="es-CO" sz="7400" dirty="0"/>
              <a:t>Esas son las dos proposiciones que radiqué… hemos acordado que lo discutiríamos en la Plenaria y por lo tanto lo retiraría de la discusión en este momento, los dejaría como constancia para la Plenaria. Gracias señor Presidente.</a:t>
            </a:r>
            <a:r>
              <a:rPr lang="es-CO" sz="7400" dirty="0">
                <a:latin typeface="+mj-lt"/>
                <a:ea typeface="Times New Roman" panose="02020603050405020304" pitchFamily="18" charset="0"/>
              </a:rPr>
              <a:t>” </a:t>
            </a:r>
          </a:p>
          <a:p>
            <a:pPr marL="0" indent="0" algn="just">
              <a:buNone/>
            </a:pPr>
            <a:r>
              <a:rPr lang="es-CO" sz="7400" dirty="0">
                <a:latin typeface="+mj-lt"/>
                <a:ea typeface="Times New Roman" panose="02020603050405020304" pitchFamily="18" charset="0"/>
              </a:rPr>
              <a:t>Honorable Representante Miguel Gómez Martínez</a:t>
            </a:r>
            <a:endParaRPr lang="es-CO" sz="7400" dirty="0">
              <a:latin typeface="+mj-lt"/>
            </a:endParaRPr>
          </a:p>
          <a:p>
            <a:pPr marL="0" indent="0" algn="just">
              <a:buNone/>
            </a:pPr>
            <a:endParaRPr lang="es-CO" dirty="0" smtClean="0"/>
          </a:p>
          <a:p>
            <a:pPr marL="0" indent="0" algn="just">
              <a:buNone/>
            </a:pPr>
            <a:endParaRPr lang="es-CO" sz="2000" dirty="0"/>
          </a:p>
          <a:p>
            <a:pPr marL="0" indent="0" algn="just">
              <a:buNone/>
            </a:pPr>
            <a:endParaRPr lang="es-CO" dirty="0"/>
          </a:p>
          <a:p>
            <a:pPr marL="0" indent="0" algn="just">
              <a:buNone/>
            </a:pPr>
            <a:endParaRPr lang="es-CO" dirty="0"/>
          </a:p>
          <a:p>
            <a:pPr marL="0" indent="0">
              <a:buNone/>
            </a:pPr>
            <a:endParaRPr lang="es-ES" dirty="0"/>
          </a:p>
        </p:txBody>
      </p:sp>
    </p:spTree>
    <p:extLst>
      <p:ext uri="{BB962C8B-B14F-4D97-AF65-F5344CB8AC3E}">
        <p14:creationId xmlns:p14="http://schemas.microsoft.com/office/powerpoint/2010/main" xmlns="" val="68543338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1981200" y="76200"/>
            <a:ext cx="7886700" cy="5715000"/>
          </a:xfrm>
        </p:spPr>
        <p:txBody>
          <a:bodyPr>
            <a:normAutofit fontScale="70000" lnSpcReduction="20000"/>
          </a:bodyPr>
          <a:lstStyle/>
          <a:p>
            <a:pPr marL="0" indent="0" algn="ctr">
              <a:buNone/>
            </a:pPr>
            <a:endParaRPr lang="es-CO" sz="4400" b="1" dirty="0"/>
          </a:p>
          <a:p>
            <a:endParaRPr lang="es-CO" sz="4400" dirty="0"/>
          </a:p>
          <a:p>
            <a:r>
              <a:rPr lang="es-CO" sz="4400" dirty="0"/>
              <a:t>La aplicación del D Privado a las organizaciones privadas no se afecta en su vigencia por la posibilidad de utilizar el D de Petición.</a:t>
            </a:r>
          </a:p>
          <a:p>
            <a:r>
              <a:rPr lang="es-CO" sz="4400" dirty="0"/>
              <a:t>Pero el legislador reconoce posibilidad de asimetrías, que en ocasiones son más grandes que las que se presentan entre el individuo y el Estado, y que pueden poner en juego derechos fundamentales</a:t>
            </a:r>
          </a:p>
          <a:p>
            <a:r>
              <a:rPr lang="es-CO" sz="4400" dirty="0"/>
              <a:t>Y consagra figuras como la acción de tutela y el derecho de petición para regular esas situaciones en clave constitucional</a:t>
            </a:r>
          </a:p>
          <a:p>
            <a:pPr marL="0" indent="0">
              <a:buNone/>
            </a:pPr>
            <a:endParaRPr lang="es-CO" sz="4400"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57</a:t>
            </a:fld>
            <a:endParaRPr lang="en-US" altLang="en-US"/>
          </a:p>
        </p:txBody>
      </p:sp>
    </p:spTree>
    <p:extLst>
      <p:ext uri="{BB962C8B-B14F-4D97-AF65-F5344CB8AC3E}">
        <p14:creationId xmlns:p14="http://schemas.microsoft.com/office/powerpoint/2010/main" xmlns="" val="6078618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130622"/>
            <a:ext cx="8229600" cy="778098"/>
          </a:xfrm>
        </p:spPr>
        <p:txBody>
          <a:bodyPr>
            <a:normAutofit fontScale="90000"/>
          </a:bodyPr>
          <a:lstStyle/>
          <a:p>
            <a:r>
              <a:rPr lang="es-MX" dirty="0">
                <a:solidFill>
                  <a:srgbClr val="FF0000"/>
                </a:solidFill>
              </a:rPr>
              <a:t>Derecho de petición ante particulares</a:t>
            </a:r>
            <a:endParaRPr lang="es-ES" dirty="0"/>
          </a:p>
        </p:txBody>
      </p:sp>
      <p:sp>
        <p:nvSpPr>
          <p:cNvPr id="3" name="Marcador de contenido 2"/>
          <p:cNvSpPr>
            <a:spLocks noGrp="1"/>
          </p:cNvSpPr>
          <p:nvPr>
            <p:ph idx="1"/>
          </p:nvPr>
        </p:nvSpPr>
        <p:spPr>
          <a:xfrm>
            <a:off x="1991544" y="908720"/>
            <a:ext cx="8229600" cy="5616624"/>
          </a:xfrm>
        </p:spPr>
        <p:txBody>
          <a:bodyPr>
            <a:normAutofit fontScale="25000" lnSpcReduction="20000"/>
          </a:bodyPr>
          <a:lstStyle/>
          <a:p>
            <a:pPr marL="0" indent="0" algn="just">
              <a:buNone/>
            </a:pPr>
            <a:r>
              <a:rPr lang="es-CO" sz="6800" dirty="0"/>
              <a:t>“La regulación del derecho de petición ante particulares </a:t>
            </a:r>
            <a:r>
              <a:rPr lang="es-CO" sz="6800" u="sng" dirty="0">
                <a:solidFill>
                  <a:srgbClr val="FF0000"/>
                </a:solidFill>
              </a:rPr>
              <a:t>no sigue los mismos principios y reglas del derecho de petición ante autoridades administrativas,</a:t>
            </a:r>
            <a:r>
              <a:rPr lang="es-CO" sz="6800" dirty="0"/>
              <a:t> toda vez que bajo los postulados del Estado Social de Derecho, </a:t>
            </a:r>
            <a:r>
              <a:rPr lang="es-CO" sz="6800" u="sng" dirty="0">
                <a:solidFill>
                  <a:srgbClr val="FF0000"/>
                </a:solidFill>
              </a:rPr>
              <a:t>las autoridades se encuentran al servicio de la persona y aquéllas ostentan potestades frente al administrado</a:t>
            </a:r>
            <a:r>
              <a:rPr lang="es-CO" sz="6800" dirty="0"/>
              <a:t>, lo que motiva la existencia de deberes, cargas y responsabilidades exigentes a la administración pública. </a:t>
            </a:r>
          </a:p>
          <a:p>
            <a:pPr marL="0" indent="0" algn="just">
              <a:buNone/>
            </a:pPr>
            <a:endParaRPr lang="es-CO" sz="4800" dirty="0"/>
          </a:p>
          <a:p>
            <a:pPr marL="0" indent="0" algn="just">
              <a:buNone/>
            </a:pPr>
            <a:r>
              <a:rPr lang="es-CO" sz="6800" dirty="0"/>
              <a:t>Por el contrario, las relaciones entre particulares se desarrollan </a:t>
            </a:r>
            <a:r>
              <a:rPr lang="es-CO" sz="6800" u="sng" dirty="0">
                <a:solidFill>
                  <a:srgbClr val="FF0000"/>
                </a:solidFill>
              </a:rPr>
              <a:t>bajo el postulado de libertad y la autonomía de la voluntad privada </a:t>
            </a:r>
            <a:r>
              <a:rPr lang="es-CO" sz="6800" dirty="0"/>
              <a:t>y, por tanto, no existen desequilibrios ni cargas diferenciales entre las personas. En consecuencia, no es factible trasladar de lleno la regulación del derecho de petición ante las autoridades al derecho de petición ante los particulares.”</a:t>
            </a:r>
          </a:p>
          <a:p>
            <a:pPr marL="0" indent="0" algn="just">
              <a:buNone/>
            </a:pPr>
            <a:endParaRPr lang="es-CO" sz="4800" dirty="0">
              <a:latin typeface="+mj-lt"/>
              <a:ea typeface="Times New Roman" panose="02020603050405020304" pitchFamily="18" charset="0"/>
            </a:endParaRPr>
          </a:p>
          <a:p>
            <a:pPr marL="0" indent="0" algn="just">
              <a:buNone/>
            </a:pPr>
            <a:r>
              <a:rPr lang="es-CO" sz="6800" dirty="0">
                <a:latin typeface="+mj-lt"/>
                <a:ea typeface="Times New Roman" panose="02020603050405020304" pitchFamily="18" charset="0"/>
              </a:rPr>
              <a:t>La disposición de que estarán sometidos a los principios y reglas establecidos en el Capítulo I de este título es “exequible bajo el entendido de que al derecho de petición ante organizaciones privadas se aplicarán, en lo pertinente, aquellas disposiciones del Capítulo I que sean compatibles con la naturaleza de las funciones que ejercen los particulares.”</a:t>
            </a:r>
            <a:r>
              <a:rPr lang="es-CO" sz="6800" dirty="0">
                <a:latin typeface="+mj-lt"/>
              </a:rPr>
              <a:t> </a:t>
            </a:r>
            <a:r>
              <a:rPr lang="es-CO" sz="6800" u="sng" dirty="0">
                <a:solidFill>
                  <a:srgbClr val="FF0000"/>
                </a:solidFill>
                <a:latin typeface="+mj-lt"/>
              </a:rPr>
              <a:t>Cfr. Corte Constitucional, Sentencia C-951 de 2014.</a:t>
            </a:r>
          </a:p>
          <a:p>
            <a:pPr marL="0" indent="0" algn="just">
              <a:buNone/>
            </a:pPr>
            <a:endParaRPr lang="es-CO" sz="4800" dirty="0">
              <a:latin typeface="+mj-lt"/>
            </a:endParaRPr>
          </a:p>
          <a:p>
            <a:pPr marL="0" indent="0" algn="just">
              <a:buNone/>
            </a:pPr>
            <a:r>
              <a:rPr lang="es-CO" sz="6800" dirty="0">
                <a:latin typeface="+mj-lt"/>
              </a:rPr>
              <a:t>Los particulares a los que se aplica el artículo 32 </a:t>
            </a:r>
            <a:r>
              <a:rPr lang="es-CO" sz="6800" dirty="0">
                <a:solidFill>
                  <a:srgbClr val="FF0000"/>
                </a:solidFill>
                <a:latin typeface="+mj-lt"/>
              </a:rPr>
              <a:t>no están sujetos a las normas que el Código de Procedimiento Administrativo y de lo Contencioso Administrativo establece para la actuación de las autoridades públicas, de manera que la respuesta que dan las organizaciones privadas a los derechos de petición que se les presenten no constituyen actos administrativos</a:t>
            </a:r>
            <a:r>
              <a:rPr lang="es-CO" sz="6800" dirty="0">
                <a:latin typeface="+mj-lt"/>
              </a:rPr>
              <a:t>, sino manifestaciones regidas primordialmente, excepto en su trámite, por el derecho común que le es aplicable a la relación con el peticionario, aunque amparables mediante la acción de tutela, según el Decreto 2591 de 1991 (artículos 42 a 45).</a:t>
            </a:r>
          </a:p>
          <a:p>
            <a:pPr marL="0" indent="0" algn="just">
              <a:buNone/>
            </a:pPr>
            <a:endParaRPr lang="es-CO" sz="8000" dirty="0">
              <a:latin typeface="+mj-lt"/>
            </a:endParaRPr>
          </a:p>
          <a:p>
            <a:pPr marL="0" indent="0" algn="just">
              <a:buNone/>
            </a:pPr>
            <a:endParaRPr lang="es-CO" dirty="0" smtClean="0"/>
          </a:p>
          <a:p>
            <a:pPr marL="0" indent="0" algn="just">
              <a:buNone/>
            </a:pPr>
            <a:endParaRPr lang="es-CO" sz="2000" dirty="0"/>
          </a:p>
          <a:p>
            <a:pPr marL="0" indent="0" algn="just">
              <a:buNone/>
            </a:pPr>
            <a:endParaRPr lang="es-CO" dirty="0"/>
          </a:p>
          <a:p>
            <a:pPr marL="0" indent="0" algn="just">
              <a:buNone/>
            </a:pPr>
            <a:endParaRPr lang="es-CO" dirty="0"/>
          </a:p>
          <a:p>
            <a:pPr marL="0" indent="0">
              <a:buNone/>
            </a:pPr>
            <a:endParaRPr lang="es-ES" dirty="0"/>
          </a:p>
        </p:txBody>
      </p:sp>
    </p:spTree>
    <p:extLst>
      <p:ext uri="{BB962C8B-B14F-4D97-AF65-F5344CB8AC3E}">
        <p14:creationId xmlns:p14="http://schemas.microsoft.com/office/powerpoint/2010/main" xmlns="" val="192698980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130622"/>
            <a:ext cx="8229600" cy="778098"/>
          </a:xfrm>
        </p:spPr>
        <p:txBody>
          <a:bodyPr>
            <a:normAutofit fontScale="90000"/>
          </a:bodyPr>
          <a:lstStyle/>
          <a:p>
            <a:r>
              <a:rPr lang="es-MX" dirty="0">
                <a:solidFill>
                  <a:srgbClr val="FF0000"/>
                </a:solidFill>
              </a:rPr>
              <a:t>Derecho de petición ante particulares</a:t>
            </a:r>
            <a:endParaRPr lang="es-ES" dirty="0"/>
          </a:p>
        </p:txBody>
      </p:sp>
      <p:sp>
        <p:nvSpPr>
          <p:cNvPr id="3" name="Marcador de contenido 2"/>
          <p:cNvSpPr>
            <a:spLocks noGrp="1"/>
          </p:cNvSpPr>
          <p:nvPr>
            <p:ph idx="1"/>
          </p:nvPr>
        </p:nvSpPr>
        <p:spPr>
          <a:xfrm>
            <a:off x="1991544" y="908720"/>
            <a:ext cx="8229600" cy="5616624"/>
          </a:xfrm>
        </p:spPr>
        <p:txBody>
          <a:bodyPr>
            <a:normAutofit fontScale="47500" lnSpcReduction="20000"/>
          </a:bodyPr>
          <a:lstStyle/>
          <a:p>
            <a:pPr marL="0" indent="0" algn="just">
              <a:buNone/>
            </a:pPr>
            <a:r>
              <a:rPr lang="es-CO" sz="6800" dirty="0"/>
              <a:t>“el derecho de petición es el género y el derecho a acceder a la información pública es una manifestación específica del mismo” Sentencia C-274 de 2013</a:t>
            </a:r>
          </a:p>
          <a:p>
            <a:pPr marL="0" indent="0" algn="just">
              <a:buNone/>
            </a:pPr>
            <a:endParaRPr lang="es-CO" sz="6800" dirty="0"/>
          </a:p>
          <a:p>
            <a:pPr marL="0" indent="0" algn="just">
              <a:buNone/>
            </a:pPr>
            <a:r>
              <a:rPr lang="es-CO" sz="6800" dirty="0"/>
              <a:t>“en el procedimiento del derecho de petición, las entidades estatales </a:t>
            </a:r>
            <a:r>
              <a:rPr lang="es-CO" sz="6800" dirty="0">
                <a:solidFill>
                  <a:srgbClr val="FF0000"/>
                </a:solidFill>
              </a:rPr>
              <a:t>y particulares </a:t>
            </a:r>
            <a:r>
              <a:rPr lang="es-CO" sz="6800" dirty="0"/>
              <a:t>deben actuar guiadas por la </a:t>
            </a:r>
            <a:r>
              <a:rPr lang="es-CO" sz="6800" dirty="0">
                <a:solidFill>
                  <a:srgbClr val="FF0000"/>
                </a:solidFill>
              </a:rPr>
              <a:t>igualdad, la moralidad, la eficacia, la economía, la celeridad, la imparcialidad y la publicidad</a:t>
            </a:r>
            <a:r>
              <a:rPr lang="es-CO" sz="6800" dirty="0"/>
              <a:t>. La Ley 1437 de 2011 reconoció esa obligación al señalar que los principios del artículo 3º… se aplican a la primera parte del Código, apartado en la que se encuentra el derecho de petición. C951 de 2011</a:t>
            </a:r>
            <a:endParaRPr lang="es-CO" sz="2000" dirty="0"/>
          </a:p>
          <a:p>
            <a:pPr marL="0" indent="0" algn="just">
              <a:buNone/>
            </a:pPr>
            <a:endParaRPr lang="es-CO" dirty="0"/>
          </a:p>
          <a:p>
            <a:pPr marL="0" indent="0" algn="just">
              <a:buNone/>
            </a:pPr>
            <a:endParaRPr lang="es-CO" dirty="0"/>
          </a:p>
          <a:p>
            <a:pPr marL="0" indent="0">
              <a:buNone/>
            </a:pPr>
            <a:endParaRPr lang="es-ES" dirty="0"/>
          </a:p>
        </p:txBody>
      </p:sp>
    </p:spTree>
    <p:extLst>
      <p:ext uri="{BB962C8B-B14F-4D97-AF65-F5344CB8AC3E}">
        <p14:creationId xmlns:p14="http://schemas.microsoft.com/office/powerpoint/2010/main" xmlns="" val="1409242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52601" y="363538"/>
            <a:ext cx="7929563" cy="703262"/>
          </a:xfrm>
        </p:spPr>
        <p:txBody>
          <a:bodyPr>
            <a:normAutofit fontScale="90000"/>
          </a:bodyPr>
          <a:lstStyle/>
          <a:p>
            <a:r>
              <a:rPr lang="es-CO" sz="3200"/>
              <a:t>GLOBAL COMPETITIVENESS REPORT </a:t>
            </a:r>
            <a:br>
              <a:rPr lang="es-CO" sz="3200"/>
            </a:br>
            <a:r>
              <a:rPr lang="es-CO" sz="3200"/>
              <a:t>2007-2008 –WEF – </a:t>
            </a:r>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3" name="Marcador de número de diapositiva 2"/>
          <p:cNvSpPr>
            <a:spLocks noGrp="1"/>
          </p:cNvSpPr>
          <p:nvPr>
            <p:ph type="sldNum" sz="quarter" idx="12"/>
          </p:nvPr>
        </p:nvSpPr>
        <p:spPr/>
        <p:txBody>
          <a:bodyPr/>
          <a:lstStyle/>
          <a:p>
            <a:pPr>
              <a:defRPr/>
            </a:pPr>
            <a:fld id="{B7EDDA10-9D98-458D-9336-41481B2B5298}" type="slidenum">
              <a:rPr lang="en-US" altLang="en-US" smtClean="0"/>
              <a:pPr>
                <a:defRPr/>
              </a:pPr>
              <a:t>6</a:t>
            </a:fld>
            <a:endParaRPr lang="en-US" altLang="en-US"/>
          </a:p>
        </p:txBody>
      </p:sp>
      <p:pic>
        <p:nvPicPr>
          <p:cNvPr id="37891" name="Picture 2"/>
          <p:cNvPicPr>
            <a:picLocks noChangeAspect="1" noChangeArrowheads="1"/>
          </p:cNvPicPr>
          <p:nvPr/>
        </p:nvPicPr>
        <p:blipFill>
          <a:blip r:embed="rId3" cstate="print"/>
          <a:srcRect/>
          <a:stretch>
            <a:fillRect/>
          </a:stretch>
        </p:blipFill>
        <p:spPr bwMode="auto">
          <a:xfrm>
            <a:off x="2452689" y="1866900"/>
            <a:ext cx="7058025" cy="4686300"/>
          </a:xfrm>
          <a:prstGeom prst="rect">
            <a:avLst/>
          </a:prstGeom>
          <a:noFill/>
          <a:ln w="9525">
            <a:noFill/>
            <a:miter lim="800000"/>
            <a:headEnd/>
            <a:tailEnd/>
          </a:ln>
        </p:spPr>
      </p:pic>
      <p:sp>
        <p:nvSpPr>
          <p:cNvPr id="37892" name="TextBox 5"/>
          <p:cNvSpPr txBox="1">
            <a:spLocks noChangeArrowheads="1"/>
          </p:cNvSpPr>
          <p:nvPr/>
        </p:nvSpPr>
        <p:spPr bwMode="auto">
          <a:xfrm>
            <a:off x="2524125" y="1106488"/>
            <a:ext cx="6357938" cy="646112"/>
          </a:xfrm>
          <a:prstGeom prst="rect">
            <a:avLst/>
          </a:prstGeom>
          <a:noFill/>
          <a:ln w="9525">
            <a:noFill/>
            <a:miter lim="800000"/>
            <a:headEnd/>
            <a:tailEnd/>
          </a:ln>
        </p:spPr>
        <p:txBody>
          <a:bodyPr>
            <a:spAutoFit/>
          </a:bodyPr>
          <a:lstStyle/>
          <a:p>
            <a:r>
              <a:rPr lang="es-CO"/>
              <a:t>PILARES DE LA COMPETITIVIDAD</a:t>
            </a:r>
          </a:p>
          <a:p>
            <a:r>
              <a:rPr lang="es-CO"/>
              <a:t>Colombia se encuentra en la posición 77 entre 134 países</a:t>
            </a:r>
          </a:p>
        </p:txBody>
      </p:sp>
      <p:sp>
        <p:nvSpPr>
          <p:cNvPr id="8" name="Rounded Rectangle 7"/>
          <p:cNvSpPr/>
          <p:nvPr/>
        </p:nvSpPr>
        <p:spPr>
          <a:xfrm>
            <a:off x="2595563" y="2286001"/>
            <a:ext cx="1071562" cy="14287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Tree>
    <p:extLst>
      <p:ext uri="{BB962C8B-B14F-4D97-AF65-F5344CB8AC3E}">
        <p14:creationId xmlns:p14="http://schemas.microsoft.com/office/powerpoint/2010/main" xmlns="" val="36708189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1827213" y="885826"/>
            <a:ext cx="8229600" cy="5135563"/>
          </a:xfrm>
        </p:spPr>
        <p:txBody>
          <a:bodyPr>
            <a:normAutofit/>
          </a:bodyPr>
          <a:lstStyle/>
          <a:p>
            <a:pPr marL="514350" indent="-514350" algn="just">
              <a:lnSpc>
                <a:spcPct val="80000"/>
              </a:lnSpc>
              <a:buFontTx/>
              <a:buAutoNum type="arabicPeriod"/>
            </a:pPr>
            <a:r>
              <a:rPr lang="es-MX" sz="2000" dirty="0">
                <a:ea typeface="ＭＳ Ｐゴシック" pitchFamily="34" charset="-128"/>
              </a:rPr>
              <a:t>Art.32: </a:t>
            </a:r>
          </a:p>
          <a:p>
            <a:pPr marL="514350" indent="-514350" algn="just">
              <a:lnSpc>
                <a:spcPct val="70000"/>
              </a:lnSpc>
              <a:buNone/>
            </a:pPr>
            <a:endParaRPr lang="es-MX" sz="2000" dirty="0">
              <a:ea typeface="ＭＳ Ｐゴシック" pitchFamily="34" charset="-128"/>
            </a:endParaRPr>
          </a:p>
          <a:p>
            <a:pPr marL="514350" indent="-514350" algn="just">
              <a:lnSpc>
                <a:spcPct val="70000"/>
              </a:lnSpc>
              <a:buNone/>
            </a:pPr>
            <a:r>
              <a:rPr lang="es-ES" sz="2000" dirty="0">
                <a:ea typeface="ＭＳ Ｐゴシック" pitchFamily="34" charset="-128"/>
              </a:rPr>
              <a:t>-  	En general se contempla la posibilidad de ejercer el derecho de petición para garantizar derechos fundamentales </a:t>
            </a:r>
            <a:r>
              <a:rPr lang="es-MX" sz="2000" dirty="0">
                <a:solidFill>
                  <a:srgbClr val="FF0000"/>
                </a:solidFill>
                <a:ea typeface="ＭＳ Ｐゴシック" pitchFamily="34" charset="-128"/>
              </a:rPr>
              <a:t>ante organizaciones privadas con o sin personería jurídicas, tales como sociedades, corporaciones, fundaciones, asociaciones, organizaciones religiosas, cooperativas, instituciones financieras o clubes.</a:t>
            </a:r>
            <a:endParaRPr lang="es-MX" sz="2000" dirty="0">
              <a:ea typeface="ＭＳ Ｐゴシック" pitchFamily="34" charset="-128"/>
            </a:endParaRPr>
          </a:p>
          <a:p>
            <a:pPr marL="514350" indent="-514350">
              <a:lnSpc>
                <a:spcPct val="70000"/>
              </a:lnSpc>
            </a:pPr>
            <a:endParaRPr lang="es-ES" sz="1400" dirty="0">
              <a:ea typeface="ＭＳ Ｐゴシック" pitchFamily="34" charset="-128"/>
            </a:endParaRPr>
          </a:p>
          <a:p>
            <a:pPr marL="514350" indent="-514350" algn="just">
              <a:lnSpc>
                <a:spcPct val="80000"/>
              </a:lnSpc>
              <a:buFontTx/>
              <a:buChar char="-"/>
            </a:pPr>
            <a:r>
              <a:rPr lang="es-MX" sz="2000" dirty="0">
                <a:ea typeface="ＭＳ Ｐゴシック" pitchFamily="34" charset="-128"/>
              </a:rPr>
              <a:t>Extiende </a:t>
            </a:r>
            <a:r>
              <a:rPr lang="es-MX" sz="2000" dirty="0">
                <a:solidFill>
                  <a:srgbClr val="FF0000"/>
                </a:solidFill>
                <a:ea typeface="ＭＳ Ｐゴシック" pitchFamily="34" charset="-128"/>
              </a:rPr>
              <a:t>ante cualquier persona (incluso naturales): indefensión, subordinación o posición dominante frente al peticionario.</a:t>
            </a:r>
          </a:p>
          <a:p>
            <a:pPr marL="514350" indent="-514350" algn="just">
              <a:lnSpc>
                <a:spcPct val="80000"/>
              </a:lnSpc>
              <a:buFontTx/>
              <a:buChar char="-"/>
            </a:pPr>
            <a:endParaRPr lang="es-MX" sz="2000" dirty="0">
              <a:ea typeface="ＭＳ Ｐゴシック" pitchFamily="34" charset="-128"/>
            </a:endParaRPr>
          </a:p>
          <a:p>
            <a:pPr marL="514350" indent="-514350" algn="just">
              <a:lnSpc>
                <a:spcPct val="80000"/>
              </a:lnSpc>
              <a:buNone/>
            </a:pPr>
            <a:endParaRPr lang="es-MX" sz="2000" dirty="0">
              <a:ea typeface="ＭＳ Ｐゴシック" pitchFamily="34" charset="-128"/>
            </a:endParaRPr>
          </a:p>
        </p:txBody>
      </p:sp>
    </p:spTree>
    <p:extLst>
      <p:ext uri="{BB962C8B-B14F-4D97-AF65-F5344CB8AC3E}">
        <p14:creationId xmlns:p14="http://schemas.microsoft.com/office/powerpoint/2010/main" xmlns="" val="30703278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1827213" y="76201"/>
            <a:ext cx="8229600" cy="6781799"/>
          </a:xfrm>
        </p:spPr>
        <p:txBody>
          <a:bodyPr>
            <a:normAutofit/>
          </a:bodyPr>
          <a:lstStyle/>
          <a:p>
            <a:pPr marL="514350" indent="-514350" algn="just">
              <a:lnSpc>
                <a:spcPct val="80000"/>
              </a:lnSpc>
              <a:buFontTx/>
              <a:buChar char="-"/>
            </a:pPr>
            <a:endParaRPr lang="es-MX" sz="2000" dirty="0">
              <a:ea typeface="ＭＳ Ｐゴシック" pitchFamily="34" charset="-128"/>
            </a:endParaRPr>
          </a:p>
          <a:p>
            <a:pPr marL="514350" indent="-514350" algn="just">
              <a:lnSpc>
                <a:spcPct val="80000"/>
              </a:lnSpc>
              <a:buFontTx/>
              <a:buAutoNum type="arabicPeriod" startAt="2"/>
            </a:pPr>
            <a:r>
              <a:rPr lang="es-MX" sz="2000" dirty="0">
                <a:ea typeface="ＭＳ Ｐゴシック" pitchFamily="34" charset="-128"/>
              </a:rPr>
              <a:t>Art.33: Extensión derecho de petición a las relaciones del usuario ante las: </a:t>
            </a:r>
          </a:p>
          <a:p>
            <a:pPr algn="just">
              <a:lnSpc>
                <a:spcPct val="80000"/>
              </a:lnSpc>
            </a:pPr>
            <a:r>
              <a:rPr lang="es-MX" sz="2000" dirty="0">
                <a:solidFill>
                  <a:srgbClr val="FF0000"/>
                </a:solidFill>
                <a:ea typeface="ＭＳ Ｐゴシック" pitchFamily="34" charset="-128"/>
              </a:rPr>
              <a:t>Cajas de Compensación</a:t>
            </a:r>
            <a:r>
              <a:rPr lang="es-MX" sz="2000" dirty="0">
                <a:ea typeface="ＭＳ Ｐゴシック" pitchFamily="34" charset="-128"/>
              </a:rPr>
              <a:t>, </a:t>
            </a:r>
          </a:p>
          <a:p>
            <a:pPr algn="just">
              <a:lnSpc>
                <a:spcPct val="80000"/>
              </a:lnSpc>
            </a:pPr>
            <a:r>
              <a:rPr lang="es-MX" sz="2000" dirty="0">
                <a:ea typeface="ＭＳ Ｐゴシック" pitchFamily="34" charset="-128"/>
              </a:rPr>
              <a:t>instituciones de seguridad  social integral, </a:t>
            </a:r>
          </a:p>
          <a:p>
            <a:pPr algn="just">
              <a:lnSpc>
                <a:spcPct val="80000"/>
              </a:lnSpc>
            </a:pPr>
            <a:r>
              <a:rPr lang="es-MX" sz="2000" dirty="0">
                <a:ea typeface="ＭＳ Ｐゴシック" pitchFamily="34" charset="-128"/>
              </a:rPr>
              <a:t>entidades que conforman el sistema financiero y bursátil </a:t>
            </a:r>
          </a:p>
          <a:p>
            <a:pPr algn="just">
              <a:lnSpc>
                <a:spcPct val="80000"/>
              </a:lnSpc>
            </a:pPr>
            <a:r>
              <a:rPr lang="es-MX" sz="2000" dirty="0">
                <a:ea typeface="ＭＳ Ｐゴシック" pitchFamily="34" charset="-128"/>
              </a:rPr>
              <a:t>y aquellas que prestan servicios públicos domiciliarios, que se rijan por el derecho privado (pero que se comportan como autoridades públicas en tanto prestan un servicio público y masivo, y están regidas por normas especiales y sujetas a un marcado control y vigilancia del Estado).</a:t>
            </a:r>
          </a:p>
          <a:p>
            <a:pPr algn="just">
              <a:lnSpc>
                <a:spcPct val="80000"/>
              </a:lnSpc>
            </a:pPr>
            <a:endParaRPr lang="es-MX" sz="2000" dirty="0">
              <a:ea typeface="ＭＳ Ｐゴシック" pitchFamily="34" charset="-128"/>
            </a:endParaRPr>
          </a:p>
          <a:p>
            <a:pPr marL="514350" indent="-514350">
              <a:lnSpc>
                <a:spcPct val="70000"/>
              </a:lnSpc>
              <a:buNone/>
            </a:pPr>
            <a:r>
              <a:rPr lang="es-ES" sz="2000" dirty="0"/>
              <a:t>Protección especial para los usuarios de entidades que de alguna manera prestan un servicio público.</a:t>
            </a:r>
          </a:p>
          <a:p>
            <a:pPr marL="514350" indent="-514350">
              <a:lnSpc>
                <a:spcPct val="70000"/>
              </a:lnSpc>
              <a:buNone/>
            </a:pPr>
            <a:r>
              <a:rPr lang="es-ES" sz="2000" dirty="0"/>
              <a:t>Se prevé la posibilidad de efectuar peticiones respetuosas ante las entidades prestadoras.</a:t>
            </a:r>
          </a:p>
          <a:p>
            <a:pPr marL="514350" indent="-514350">
              <a:lnSpc>
                <a:spcPct val="70000"/>
              </a:lnSpc>
              <a:buNone/>
            </a:pPr>
            <a:r>
              <a:rPr lang="es-ES" sz="2000" dirty="0"/>
              <a:t>Se rigen por los mismos principios y reglas aplicables al derecho de petición que se presenta ante las autoridades. Capítulos I y II de la ley estatutaria.</a:t>
            </a:r>
            <a:endParaRPr lang="es-MX" sz="2000" dirty="0">
              <a:ea typeface="ＭＳ Ｐゴシック" pitchFamily="34" charset="-128"/>
            </a:endParaRPr>
          </a:p>
          <a:p>
            <a:pPr marL="514350" indent="-514350">
              <a:lnSpc>
                <a:spcPct val="70000"/>
              </a:lnSpc>
              <a:buNone/>
            </a:pPr>
            <a:r>
              <a:rPr lang="es-MX" sz="2000" dirty="0">
                <a:ea typeface="ＭＳ Ｐゴシック" pitchFamily="34" charset="-128"/>
              </a:rPr>
              <a:t>	</a:t>
            </a:r>
          </a:p>
          <a:p>
            <a:pPr marL="514350" indent="-514350">
              <a:lnSpc>
                <a:spcPct val="70000"/>
              </a:lnSpc>
              <a:buNone/>
            </a:pPr>
            <a:r>
              <a:rPr lang="es-MX" sz="2000" dirty="0">
                <a:ea typeface="ＭＳ Ｐゴシック" pitchFamily="34" charset="-128"/>
              </a:rPr>
              <a:t>Objeto: Garantizar los derechos fundamentales del peticionario.</a:t>
            </a:r>
          </a:p>
          <a:p>
            <a:pPr marL="514350" indent="-514350">
              <a:lnSpc>
                <a:spcPct val="70000"/>
              </a:lnSpc>
              <a:buNone/>
            </a:pPr>
            <a:endParaRPr lang="es-MX" sz="2000" dirty="0">
              <a:ea typeface="ＭＳ Ｐゴシック" pitchFamily="34" charset="-128"/>
            </a:endParaRPr>
          </a:p>
          <a:p>
            <a:pPr marL="514350" indent="-514350">
              <a:lnSpc>
                <a:spcPct val="70000"/>
              </a:lnSpc>
              <a:buNone/>
            </a:pPr>
            <a:r>
              <a:rPr lang="es-MX" sz="2000" dirty="0">
                <a:ea typeface="ＭＳ Ｐゴシック" pitchFamily="34" charset="-128"/>
              </a:rPr>
              <a:t>	</a:t>
            </a:r>
          </a:p>
        </p:txBody>
      </p:sp>
    </p:spTree>
    <p:extLst>
      <p:ext uri="{BB962C8B-B14F-4D97-AF65-F5344CB8AC3E}">
        <p14:creationId xmlns:p14="http://schemas.microsoft.com/office/powerpoint/2010/main" xmlns="" val="227674752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09800" y="2819401"/>
            <a:ext cx="7543800" cy="944563"/>
          </a:xfrm>
        </p:spPr>
        <p:txBody>
          <a:bodyPr/>
          <a:lstStyle/>
          <a:p>
            <a:pPr algn="ctr">
              <a:defRPr/>
            </a:pPr>
            <a:r>
              <a:rPr lang="es-ES" sz="5400" dirty="0">
                <a:solidFill>
                  <a:schemeClr val="tx2">
                    <a:satMod val="130000"/>
                  </a:schemeClr>
                </a:solidFill>
              </a:rPr>
              <a:t>GRACIAS</a:t>
            </a:r>
          </a:p>
        </p:txBody>
      </p:sp>
      <p:sp>
        <p:nvSpPr>
          <p:cNvPr id="3" name="Marcador de pie de página 2"/>
          <p:cNvSpPr>
            <a:spLocks noGrp="1"/>
          </p:cNvSpPr>
          <p:nvPr>
            <p:ph type="ftr" sz="quarter" idx="11"/>
          </p:nvPr>
        </p:nvSpPr>
        <p:spPr/>
        <p:txBody>
          <a:bodyPr/>
          <a:lstStyle/>
          <a:p>
            <a:pPr>
              <a:defRPr/>
            </a:pPr>
            <a:r>
              <a:rPr lang="en-US" altLang="en-US" smtClean="0"/>
              <a:t>Germán Bula Escobar</a:t>
            </a:r>
            <a:endParaRPr lang="en-US" altLang="en-US"/>
          </a:p>
        </p:txBody>
      </p:sp>
      <p:sp>
        <p:nvSpPr>
          <p:cNvPr id="4" name="Marcador de número de diapositiva 3"/>
          <p:cNvSpPr>
            <a:spLocks noGrp="1"/>
          </p:cNvSpPr>
          <p:nvPr>
            <p:ph type="sldNum" sz="quarter" idx="12"/>
          </p:nvPr>
        </p:nvSpPr>
        <p:spPr/>
        <p:txBody>
          <a:bodyPr/>
          <a:lstStyle/>
          <a:p>
            <a:pPr>
              <a:defRPr/>
            </a:pPr>
            <a:fld id="{B7EDDA10-9D98-458D-9336-41481B2B5298}" type="slidenum">
              <a:rPr lang="en-US" altLang="en-US" smtClean="0"/>
              <a:pPr>
                <a:defRPr/>
              </a:pPr>
              <a:t>62</a:t>
            </a:fld>
            <a:endParaRPr lang="en-US" altLang="en-US"/>
          </a:p>
        </p:txBody>
      </p:sp>
    </p:spTree>
    <p:extLst>
      <p:ext uri="{BB962C8B-B14F-4D97-AF65-F5344CB8AC3E}">
        <p14:creationId xmlns:p14="http://schemas.microsoft.com/office/powerpoint/2010/main" xmlns="" val="113222138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endParaRPr lang="es-CO"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63</a:t>
            </a:fld>
            <a:endParaRPr lang="en-US" altLang="en-US"/>
          </a:p>
        </p:txBody>
      </p:sp>
    </p:spTree>
    <p:extLst>
      <p:ext uri="{BB962C8B-B14F-4D97-AF65-F5344CB8AC3E}">
        <p14:creationId xmlns:p14="http://schemas.microsoft.com/office/powerpoint/2010/main" xmlns="" val="10518669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a:xfrm>
            <a:off x="2057400" y="1143000"/>
            <a:ext cx="7886700" cy="4351338"/>
          </a:xfrm>
        </p:spPr>
        <p:txBody>
          <a:bodyPr>
            <a:normAutofit/>
          </a:bodyPr>
          <a:lstStyle/>
          <a:p>
            <a:pPr marL="0" indent="0" algn="ctr">
              <a:buNone/>
            </a:pPr>
            <a:endParaRPr lang="es-CO" sz="4400" b="1" dirty="0"/>
          </a:p>
          <a:p>
            <a:pPr marL="0" indent="0" algn="ctr">
              <a:buNone/>
            </a:pPr>
            <a:endParaRPr lang="es-CO" sz="4400" b="1" dirty="0"/>
          </a:p>
          <a:p>
            <a:pPr marL="0" indent="0" algn="ctr">
              <a:buNone/>
            </a:pPr>
            <a:endParaRPr lang="es-CO" sz="4400" b="1" dirty="0"/>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B7EDDA10-9D98-458D-9336-41481B2B5298}" type="slidenum">
              <a:rPr lang="en-US" altLang="en-US" smtClean="0"/>
              <a:pPr>
                <a:defRPr/>
              </a:pPr>
              <a:t>64</a:t>
            </a:fld>
            <a:endParaRPr lang="en-US" altLang="en-US"/>
          </a:p>
        </p:txBody>
      </p:sp>
    </p:spTree>
    <p:extLst>
      <p:ext uri="{BB962C8B-B14F-4D97-AF65-F5344CB8AC3E}">
        <p14:creationId xmlns:p14="http://schemas.microsoft.com/office/powerpoint/2010/main" xmlns="" val="2814750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3" cstate="print"/>
          <a:srcRect/>
          <a:stretch>
            <a:fillRect/>
          </a:stretch>
        </p:blipFill>
        <p:spPr bwMode="auto">
          <a:xfrm>
            <a:off x="1809750" y="1928814"/>
            <a:ext cx="8591550" cy="4410075"/>
          </a:xfrm>
          <a:prstGeom prst="rect">
            <a:avLst/>
          </a:prstGeom>
          <a:noFill/>
          <a:ln w="9525">
            <a:noFill/>
            <a:miter lim="800000"/>
            <a:headEnd/>
            <a:tailEnd/>
          </a:ln>
        </p:spPr>
      </p:pic>
      <p:sp>
        <p:nvSpPr>
          <p:cNvPr id="38915" name="TextBox 5"/>
          <p:cNvSpPr txBox="1">
            <a:spLocks noChangeArrowheads="1"/>
          </p:cNvSpPr>
          <p:nvPr/>
        </p:nvSpPr>
        <p:spPr bwMode="auto">
          <a:xfrm>
            <a:off x="1881188" y="1143001"/>
            <a:ext cx="7567612" cy="646113"/>
          </a:xfrm>
          <a:prstGeom prst="rect">
            <a:avLst/>
          </a:prstGeom>
          <a:noFill/>
          <a:ln w="9525">
            <a:noFill/>
            <a:miter lim="800000"/>
            <a:headEnd/>
            <a:tailEnd/>
          </a:ln>
        </p:spPr>
        <p:txBody>
          <a:bodyPr>
            <a:spAutoFit/>
          </a:bodyPr>
          <a:lstStyle/>
          <a:p>
            <a:r>
              <a:rPr lang="es-CO" i="1"/>
              <a:t>De los factores críticos, cuáles tienen que ver con instituciones y costos de transacción?</a:t>
            </a:r>
          </a:p>
        </p:txBody>
      </p:sp>
      <p:sp>
        <p:nvSpPr>
          <p:cNvPr id="6" name="Title 1"/>
          <p:cNvSpPr txBox="1">
            <a:spLocks/>
          </p:cNvSpPr>
          <p:nvPr/>
        </p:nvSpPr>
        <p:spPr bwMode="auto">
          <a:xfrm>
            <a:off x="1752601" y="363538"/>
            <a:ext cx="7929563" cy="703262"/>
          </a:xfrm>
          <a:prstGeom prst="rect">
            <a:avLst/>
          </a:prstGeom>
          <a:noFill/>
          <a:ln w="9525">
            <a:noFill/>
            <a:miter lim="800000"/>
            <a:headEnd/>
            <a:tailEnd/>
          </a:ln>
        </p:spPr>
        <p:txBody>
          <a:bodyPr anchor="b"/>
          <a:lstStyle/>
          <a:p>
            <a:pPr eaLnBrk="0" hangingPunct="0">
              <a:defRPr/>
            </a:pPr>
            <a:r>
              <a:rPr lang="es-CO" sz="3200" b="1" kern="0">
                <a:solidFill>
                  <a:schemeClr val="tx2"/>
                </a:solidFill>
                <a:latin typeface="+mj-lt"/>
                <a:ea typeface="+mj-ea"/>
                <a:cs typeface="+mj-cs"/>
              </a:rPr>
              <a:t>GLOBAL COMPETITIVENESS REPORT </a:t>
            </a:r>
            <a:br>
              <a:rPr lang="es-CO" sz="3200" b="1" kern="0">
                <a:solidFill>
                  <a:schemeClr val="tx2"/>
                </a:solidFill>
                <a:latin typeface="+mj-lt"/>
                <a:ea typeface="+mj-ea"/>
                <a:cs typeface="+mj-cs"/>
              </a:rPr>
            </a:br>
            <a:r>
              <a:rPr lang="es-CO" sz="3200" b="1" kern="0">
                <a:solidFill>
                  <a:schemeClr val="tx2"/>
                </a:solidFill>
                <a:latin typeface="+mj-lt"/>
                <a:ea typeface="+mj-ea"/>
                <a:cs typeface="+mj-cs"/>
              </a:rPr>
              <a:t>2007-2008 –WEF – </a:t>
            </a:r>
            <a:endParaRPr lang="es-CO" sz="3200" b="1" kern="0" dirty="0">
              <a:solidFill>
                <a:schemeClr val="tx2"/>
              </a:solidFill>
              <a:latin typeface="+mj-lt"/>
              <a:ea typeface="+mj-ea"/>
              <a:cs typeface="+mj-cs"/>
            </a:endParaRPr>
          </a:p>
        </p:txBody>
      </p:sp>
      <p:sp>
        <p:nvSpPr>
          <p:cNvPr id="2" name="Marcador de pie de página 1"/>
          <p:cNvSpPr>
            <a:spLocks noGrp="1"/>
          </p:cNvSpPr>
          <p:nvPr>
            <p:ph type="ftr" sz="quarter" idx="11"/>
          </p:nvPr>
        </p:nvSpPr>
        <p:spPr/>
        <p:txBody>
          <a:bodyPr/>
          <a:lstStyle/>
          <a:p>
            <a:pPr>
              <a:defRPr/>
            </a:pPr>
            <a:r>
              <a:rPr lang="en-US" altLang="en-US" smtClean="0"/>
              <a:t>Germán Bula Escobar</a:t>
            </a:r>
            <a:endParaRPr lang="en-US" altLang="en-US"/>
          </a:p>
        </p:txBody>
      </p:sp>
      <p:sp>
        <p:nvSpPr>
          <p:cNvPr id="3" name="Marcador de número de diapositiva 2"/>
          <p:cNvSpPr>
            <a:spLocks noGrp="1"/>
          </p:cNvSpPr>
          <p:nvPr>
            <p:ph type="sldNum" sz="quarter" idx="12"/>
          </p:nvPr>
        </p:nvSpPr>
        <p:spPr/>
        <p:txBody>
          <a:bodyPr/>
          <a:lstStyle/>
          <a:p>
            <a:pPr>
              <a:defRPr/>
            </a:pPr>
            <a:fld id="{B7EDDA10-9D98-458D-9336-41481B2B5298}" type="slidenum">
              <a:rPr lang="en-US" altLang="en-US" smtClean="0"/>
              <a:pPr>
                <a:defRPr/>
              </a:pPr>
              <a:t>7</a:t>
            </a:fld>
            <a:endParaRPr lang="en-US" altLang="en-US"/>
          </a:p>
        </p:txBody>
      </p:sp>
    </p:spTree>
    <p:extLst>
      <p:ext uri="{BB962C8B-B14F-4D97-AF65-F5344CB8AC3E}">
        <p14:creationId xmlns:p14="http://schemas.microsoft.com/office/powerpoint/2010/main" xmlns="" val="2598322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flipV="1">
            <a:off x="1981200" y="0"/>
            <a:ext cx="7543800" cy="122238"/>
          </a:xfrm>
        </p:spPr>
        <p:txBody>
          <a:bodyPr>
            <a:normAutofit fontScale="90000"/>
          </a:bodyPr>
          <a:lstStyle/>
          <a:p>
            <a:endParaRPr lang="es-ES" dirty="0"/>
          </a:p>
        </p:txBody>
      </p:sp>
      <p:sp>
        <p:nvSpPr>
          <p:cNvPr id="3" name="2 Marcador de contenido"/>
          <p:cNvSpPr>
            <a:spLocks noGrp="1"/>
          </p:cNvSpPr>
          <p:nvPr>
            <p:ph idx="1"/>
          </p:nvPr>
        </p:nvSpPr>
        <p:spPr>
          <a:xfrm>
            <a:off x="1981200" y="1"/>
            <a:ext cx="8229600" cy="6130925"/>
          </a:xfrm>
        </p:spPr>
        <p:txBody>
          <a:bodyPr>
            <a:normAutofit fontScale="85000" lnSpcReduction="20000"/>
          </a:bodyPr>
          <a:lstStyle/>
          <a:p>
            <a:pPr>
              <a:buNone/>
            </a:pPr>
            <a:r>
              <a:rPr lang="en-US" sz="1800" b="1" dirty="0"/>
              <a:t>1st pillar: Institutions		                                08/134	     15/144</a:t>
            </a:r>
            <a:endParaRPr lang="es-ES" sz="1800" b="1" dirty="0"/>
          </a:p>
          <a:p>
            <a:pPr>
              <a:buNone/>
            </a:pPr>
            <a:r>
              <a:rPr lang="en-US" sz="1800" b="1" dirty="0"/>
              <a:t> 1.01 Property rights .................................................................73.............84 </a:t>
            </a:r>
            <a:endParaRPr lang="es-ES" sz="1800" b="1" dirty="0"/>
          </a:p>
          <a:p>
            <a:pPr>
              <a:buNone/>
            </a:pPr>
            <a:r>
              <a:rPr lang="en-US" sz="1800" b="1" dirty="0"/>
              <a:t>1.02 Intellectual property protection ......................................74.............96 </a:t>
            </a:r>
            <a:endParaRPr lang="es-ES" sz="1800" b="1" dirty="0"/>
          </a:p>
          <a:p>
            <a:pPr>
              <a:buNone/>
            </a:pPr>
            <a:r>
              <a:rPr lang="en-US" sz="1800" b="1" dirty="0"/>
              <a:t>1.03 Diversion of public funds ................................................87...........128 </a:t>
            </a:r>
            <a:endParaRPr lang="es-ES" sz="1800" b="1" dirty="0"/>
          </a:p>
          <a:p>
            <a:pPr>
              <a:buNone/>
            </a:pPr>
            <a:r>
              <a:rPr lang="en-US" sz="1800" b="1" dirty="0"/>
              <a:t>1.04 Public trust in politicians ................................................80...........125 </a:t>
            </a:r>
            <a:endParaRPr lang="es-ES" sz="1800" b="1" dirty="0"/>
          </a:p>
          <a:p>
            <a:pPr>
              <a:buNone/>
            </a:pPr>
            <a:r>
              <a:rPr lang="en-US" sz="1800" b="1" dirty="0"/>
              <a:t>1.05 Irregular payments and bribes ....................................... **...........105 </a:t>
            </a:r>
            <a:endParaRPr lang="es-ES" sz="1800" b="1" dirty="0"/>
          </a:p>
          <a:p>
            <a:pPr>
              <a:buNone/>
            </a:pPr>
            <a:r>
              <a:rPr lang="en-US" sz="1800" b="1" dirty="0"/>
              <a:t>1.06 Judicial independence ....................................................63...........112 </a:t>
            </a:r>
            <a:endParaRPr lang="es-ES" sz="1800" b="1" dirty="0"/>
          </a:p>
          <a:p>
            <a:pPr>
              <a:buNone/>
            </a:pPr>
            <a:r>
              <a:rPr lang="en-US" sz="1800" b="1" dirty="0"/>
              <a:t>1.07 Favoritism in decisions of government officials ...........95...........107 </a:t>
            </a:r>
            <a:endParaRPr lang="es-ES" sz="1800" b="1" dirty="0"/>
          </a:p>
          <a:p>
            <a:pPr>
              <a:buNone/>
            </a:pPr>
            <a:r>
              <a:rPr lang="en-US" sz="1800" b="1" dirty="0"/>
              <a:t>1.08 Wastefulness of government spending .........................79...........101 </a:t>
            </a:r>
            <a:endParaRPr lang="es-ES" sz="1800" b="1" dirty="0"/>
          </a:p>
          <a:p>
            <a:pPr>
              <a:buNone/>
            </a:pPr>
            <a:r>
              <a:rPr lang="en-US" sz="1800" b="1" dirty="0"/>
              <a:t>1.09 Burden of government regulation ..................................96...........122 </a:t>
            </a:r>
            <a:endParaRPr lang="es-ES" sz="1800" b="1" dirty="0"/>
          </a:p>
          <a:p>
            <a:pPr>
              <a:buNone/>
            </a:pPr>
            <a:r>
              <a:rPr lang="en-US" sz="1800" b="1" dirty="0"/>
              <a:t>1.10 -1.11 Efficiency of legal framework………………..........60*............91 </a:t>
            </a:r>
            <a:endParaRPr lang="es-ES" sz="1800" b="1" dirty="0"/>
          </a:p>
          <a:p>
            <a:pPr>
              <a:buNone/>
            </a:pPr>
            <a:r>
              <a:rPr lang="en-US" sz="1800" b="1" dirty="0"/>
              <a:t>1.12 Transparency of government policymaking ..................48.............84 </a:t>
            </a:r>
            <a:endParaRPr lang="es-ES" sz="1800" b="1" dirty="0"/>
          </a:p>
          <a:p>
            <a:pPr>
              <a:buNone/>
            </a:pPr>
            <a:r>
              <a:rPr lang="en-US" sz="1800" b="1" dirty="0"/>
              <a:t>1.13 Business costs of terrorism ..........................................134...........138 </a:t>
            </a:r>
            <a:endParaRPr lang="es-ES" sz="1800" b="1" dirty="0"/>
          </a:p>
          <a:p>
            <a:pPr>
              <a:buNone/>
            </a:pPr>
            <a:r>
              <a:rPr lang="en-US" sz="1800" b="1" dirty="0"/>
              <a:t>1.14 Business costs of crime and violence...........................118...........134 </a:t>
            </a:r>
            <a:endParaRPr lang="es-ES" sz="1800" b="1" dirty="0"/>
          </a:p>
          <a:p>
            <a:pPr>
              <a:buNone/>
            </a:pPr>
            <a:r>
              <a:rPr lang="en-US" sz="1800" b="1" dirty="0"/>
              <a:t>1.15 Organized crime ..............................................................129...........139 </a:t>
            </a:r>
            <a:endParaRPr lang="es-ES" sz="1800" b="1" dirty="0"/>
          </a:p>
          <a:p>
            <a:pPr>
              <a:buNone/>
            </a:pPr>
            <a:r>
              <a:rPr lang="en-US" sz="1800" b="1" dirty="0"/>
              <a:t>1.16 Reliability of police services ............................................77.............78 </a:t>
            </a:r>
            <a:endParaRPr lang="es-ES" sz="1800" b="1" dirty="0"/>
          </a:p>
          <a:p>
            <a:pPr>
              <a:buNone/>
            </a:pPr>
            <a:r>
              <a:rPr lang="en-US" sz="1800" b="1" dirty="0"/>
              <a:t>1.17 Ethical behavior of firms ..................................................68...........110 </a:t>
            </a:r>
            <a:endParaRPr lang="es-ES" sz="1800" b="1" dirty="0"/>
          </a:p>
          <a:p>
            <a:pPr>
              <a:buNone/>
            </a:pPr>
            <a:r>
              <a:rPr lang="en-US" sz="1800" b="1" dirty="0"/>
              <a:t>1.18 Strength of auditing and reporting standards ................83.............77 </a:t>
            </a:r>
            <a:endParaRPr lang="es-ES" sz="1800" b="1" dirty="0"/>
          </a:p>
          <a:p>
            <a:pPr>
              <a:buNone/>
            </a:pPr>
            <a:r>
              <a:rPr lang="en-US" sz="1800" b="1" dirty="0"/>
              <a:t>1.19 Efficacy of corporate boards ...........................................77.............40 </a:t>
            </a:r>
            <a:endParaRPr lang="es-ES" sz="1800" b="1" dirty="0"/>
          </a:p>
          <a:p>
            <a:pPr>
              <a:buNone/>
            </a:pPr>
            <a:r>
              <a:rPr lang="en-US" sz="1800" b="1" dirty="0"/>
              <a:t>1.20 Protection of minority shareholders’ interests ..............64.............68 </a:t>
            </a:r>
            <a:endParaRPr lang="es-ES" sz="1800" b="1" dirty="0"/>
          </a:p>
          <a:p>
            <a:pPr>
              <a:buNone/>
            </a:pPr>
            <a:r>
              <a:rPr lang="en-US" sz="1800" b="1" dirty="0"/>
              <a:t>1.21 Strength of investor protection, 0–10 (best)* ................. **...............6</a:t>
            </a:r>
            <a:endParaRPr lang="es-ES" sz="1800" b="1" dirty="0"/>
          </a:p>
          <a:p>
            <a:pPr>
              <a:buNone/>
            </a:pPr>
            <a:endParaRPr lang="es-ES" sz="1800" dirty="0"/>
          </a:p>
        </p:txBody>
      </p:sp>
      <p:sp>
        <p:nvSpPr>
          <p:cNvPr id="4" name="3 Marcador de pie de página"/>
          <p:cNvSpPr>
            <a:spLocks noGrp="1"/>
          </p:cNvSpPr>
          <p:nvPr>
            <p:ph type="ftr" sz="quarter" idx="11"/>
          </p:nvPr>
        </p:nvSpPr>
        <p:spPr/>
        <p:txBody>
          <a:bodyPr/>
          <a:lstStyle/>
          <a:p>
            <a:pPr>
              <a:defRPr/>
            </a:pPr>
            <a:r>
              <a:rPr lang="en-US" altLang="en-US" smtClean="0"/>
              <a:t>Germán Bula Escobar</a:t>
            </a:r>
            <a:endParaRPr lang="en-US" altLang="en-US"/>
          </a:p>
        </p:txBody>
      </p:sp>
      <p:sp>
        <p:nvSpPr>
          <p:cNvPr id="5" name="4 Marcador de número de diapositiva"/>
          <p:cNvSpPr>
            <a:spLocks noGrp="1"/>
          </p:cNvSpPr>
          <p:nvPr>
            <p:ph type="sldNum" sz="quarter" idx="12"/>
          </p:nvPr>
        </p:nvSpPr>
        <p:spPr/>
        <p:txBody>
          <a:bodyPr/>
          <a:lstStyle/>
          <a:p>
            <a:pPr>
              <a:defRPr/>
            </a:pPr>
            <a:fld id="{B7EDDA10-9D98-458D-9336-41481B2B5298}" type="slidenum">
              <a:rPr lang="en-US" altLang="en-US" smtClean="0"/>
              <a:pPr>
                <a:defRPr/>
              </a:pPr>
              <a:t>8</a:t>
            </a:fld>
            <a:endParaRPr lang="en-US" altLang="en-US"/>
          </a:p>
        </p:txBody>
      </p:sp>
    </p:spTree>
    <p:extLst>
      <p:ext uri="{BB962C8B-B14F-4D97-AF65-F5344CB8AC3E}">
        <p14:creationId xmlns:p14="http://schemas.microsoft.com/office/powerpoint/2010/main" xmlns="" val="2597422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981200" y="122238"/>
            <a:ext cx="7543800" cy="1295400"/>
          </a:xfrm>
          <a:prstGeom prst="rect">
            <a:avLst/>
          </a:prstGeom>
        </p:spPr>
        <p:txBody>
          <a:bodyPr/>
          <a:lstStyle/>
          <a:p>
            <a:pPr>
              <a:defRPr/>
            </a:pPr>
            <a:r>
              <a:rPr lang="en-US" sz="3900" b="1" kern="0" dirty="0" err="1">
                <a:solidFill>
                  <a:schemeClr val="tx2"/>
                </a:solidFill>
                <a:latin typeface="+mj-lt"/>
                <a:ea typeface="+mj-ea"/>
                <a:cs typeface="+mj-cs"/>
              </a:rPr>
              <a:t>Desarrollo</a:t>
            </a:r>
            <a:r>
              <a:rPr lang="en-US" sz="3900" b="1" kern="0" dirty="0">
                <a:solidFill>
                  <a:schemeClr val="tx2"/>
                </a:solidFill>
                <a:latin typeface="+mj-lt"/>
                <a:ea typeface="+mj-ea"/>
                <a:cs typeface="+mj-cs"/>
              </a:rPr>
              <a:t> </a:t>
            </a:r>
            <a:r>
              <a:rPr lang="en-US" sz="3900" b="1" kern="0" dirty="0" err="1">
                <a:solidFill>
                  <a:schemeClr val="tx2"/>
                </a:solidFill>
                <a:latin typeface="+mj-lt"/>
                <a:ea typeface="+mj-ea"/>
                <a:cs typeface="+mj-cs"/>
              </a:rPr>
              <a:t>Humano</a:t>
            </a:r>
            <a:r>
              <a:rPr lang="en-US" sz="3900" b="1" kern="0" dirty="0">
                <a:solidFill>
                  <a:schemeClr val="tx2"/>
                </a:solidFill>
                <a:latin typeface="+mj-lt"/>
                <a:ea typeface="+mj-ea"/>
                <a:cs typeface="+mj-cs"/>
              </a:rPr>
              <a:t> (A. </a:t>
            </a:r>
            <a:r>
              <a:rPr lang="en-US" sz="3900" b="1" kern="0" dirty="0" err="1">
                <a:solidFill>
                  <a:schemeClr val="tx2"/>
                </a:solidFill>
                <a:latin typeface="+mj-lt"/>
                <a:ea typeface="+mj-ea"/>
                <a:cs typeface="+mj-cs"/>
              </a:rPr>
              <a:t>Sen</a:t>
            </a:r>
            <a:r>
              <a:rPr lang="en-US" sz="3900" b="1" kern="0" dirty="0">
                <a:solidFill>
                  <a:schemeClr val="tx2"/>
                </a:solidFill>
                <a:latin typeface="+mj-lt"/>
                <a:ea typeface="+mj-ea"/>
                <a:cs typeface="+mj-cs"/>
              </a:rPr>
              <a:t>): </a:t>
            </a:r>
            <a:r>
              <a:rPr lang="en-US" sz="3900" b="1" kern="0" dirty="0" err="1">
                <a:solidFill>
                  <a:schemeClr val="tx2"/>
                </a:solidFill>
                <a:latin typeface="+mj-lt"/>
                <a:ea typeface="+mj-ea"/>
                <a:cs typeface="+mj-cs"/>
              </a:rPr>
              <a:t>Relación</a:t>
            </a:r>
            <a:r>
              <a:rPr lang="en-US" sz="3900" b="1" kern="0" dirty="0">
                <a:solidFill>
                  <a:schemeClr val="tx2"/>
                </a:solidFill>
                <a:latin typeface="+mj-lt"/>
                <a:ea typeface="+mj-ea"/>
                <a:cs typeface="+mj-cs"/>
              </a:rPr>
              <a:t> Estado-</a:t>
            </a:r>
            <a:r>
              <a:rPr lang="en-US" sz="3900" b="1" kern="0" dirty="0" err="1">
                <a:solidFill>
                  <a:schemeClr val="tx2"/>
                </a:solidFill>
                <a:latin typeface="+mj-lt"/>
                <a:ea typeface="+mj-ea"/>
                <a:cs typeface="+mj-cs"/>
              </a:rPr>
              <a:t>Ciudadanía</a:t>
            </a:r>
            <a:endParaRPr lang="en-US" sz="3900" b="1" kern="0" dirty="0">
              <a:solidFill>
                <a:schemeClr val="tx2"/>
              </a:solidFill>
              <a:latin typeface="+mj-lt"/>
              <a:ea typeface="+mj-ea"/>
              <a:cs typeface="+mj-cs"/>
            </a:endParaRPr>
          </a:p>
        </p:txBody>
      </p:sp>
      <p:sp>
        <p:nvSpPr>
          <p:cNvPr id="3" name="2 Marcador de contenido"/>
          <p:cNvSpPr txBox="1">
            <a:spLocks/>
          </p:cNvSpPr>
          <p:nvPr/>
        </p:nvSpPr>
        <p:spPr>
          <a:xfrm>
            <a:off x="1981200" y="1679576"/>
            <a:ext cx="7467600" cy="4873625"/>
          </a:xfrm>
          <a:prstGeom prst="rect">
            <a:avLst/>
          </a:prstGeom>
        </p:spPr>
        <p:txBody>
          <a:bodyPr/>
          <a:lstStyle/>
          <a:p>
            <a:pPr marL="342900" indent="-342900" algn="just" eaLnBrk="0" hangingPunct="0">
              <a:spcBef>
                <a:spcPct val="20000"/>
              </a:spcBef>
              <a:buSzPct val="70000"/>
              <a:defRPr/>
            </a:pPr>
            <a:r>
              <a:rPr lang="es-ES" sz="2400" i="1" kern="0" dirty="0"/>
              <a:t>	</a:t>
            </a:r>
          </a:p>
          <a:p>
            <a:pPr marL="342900" indent="-342900" algn="just" eaLnBrk="0" hangingPunct="0">
              <a:spcBef>
                <a:spcPct val="20000"/>
              </a:spcBef>
              <a:buSzPct val="70000"/>
              <a:defRPr/>
            </a:pPr>
            <a:r>
              <a:rPr lang="es-ES" sz="2400" i="1" kern="0" dirty="0"/>
              <a:t>	“El desarrollo es la ampliación de la </a:t>
            </a:r>
            <a:r>
              <a:rPr lang="es-ES" sz="2400" b="1" i="1" kern="0" dirty="0"/>
              <a:t>capacidad de la población </a:t>
            </a:r>
            <a:r>
              <a:rPr lang="es-ES" sz="2400" i="1" kern="0" dirty="0"/>
              <a:t>para realizar actividades elegidas y valoradas libremente.” </a:t>
            </a:r>
          </a:p>
          <a:p>
            <a:pPr marL="342900" indent="-342900" algn="just" eaLnBrk="0" hangingPunct="0">
              <a:spcBef>
                <a:spcPct val="20000"/>
              </a:spcBef>
              <a:buSzPct val="70000"/>
              <a:defRPr/>
            </a:pPr>
            <a:endParaRPr lang="es-ES" sz="2400" i="1" kern="0" dirty="0"/>
          </a:p>
          <a:p>
            <a:pPr marL="342900" indent="-342900" algn="just" eaLnBrk="0" hangingPunct="0">
              <a:spcBef>
                <a:spcPct val="20000"/>
              </a:spcBef>
              <a:buSzPct val="70000"/>
              <a:defRPr/>
            </a:pPr>
            <a:r>
              <a:rPr lang="es-ES" sz="2400" i="1" kern="0" dirty="0"/>
              <a:t>	De esta forma, </a:t>
            </a:r>
            <a:r>
              <a:rPr lang="es-ES" sz="2400" b="1" i="1" kern="0" dirty="0"/>
              <a:t>combinando la acción del Estado, del mercado y de las diferentes organizaciones comunitarias</a:t>
            </a:r>
            <a:r>
              <a:rPr lang="es-ES" sz="2400" i="1" kern="0" dirty="0"/>
              <a:t>, el papel del desarrollo es proporcionar a la población las oportunidades para vivir dignamente y en plena libertad.  </a:t>
            </a:r>
          </a:p>
        </p:txBody>
      </p:sp>
      <p:sp>
        <p:nvSpPr>
          <p:cNvPr id="4" name="Marcador de pie de página 3"/>
          <p:cNvSpPr>
            <a:spLocks noGrp="1"/>
          </p:cNvSpPr>
          <p:nvPr>
            <p:ph type="ftr" sz="quarter" idx="11"/>
          </p:nvPr>
        </p:nvSpPr>
        <p:spPr/>
        <p:txBody>
          <a:bodyPr/>
          <a:lstStyle/>
          <a:p>
            <a:pPr>
              <a:defRPr/>
            </a:pPr>
            <a:r>
              <a:rPr lang="en-US" altLang="en-US" smtClean="0"/>
              <a:t>Germán Bula Escobar</a:t>
            </a:r>
            <a:endParaRPr lang="en-US" altLang="en-US"/>
          </a:p>
        </p:txBody>
      </p:sp>
      <p:sp>
        <p:nvSpPr>
          <p:cNvPr id="5" name="Marcador de número de diapositiva 4"/>
          <p:cNvSpPr>
            <a:spLocks noGrp="1"/>
          </p:cNvSpPr>
          <p:nvPr>
            <p:ph type="sldNum" sz="quarter" idx="12"/>
          </p:nvPr>
        </p:nvSpPr>
        <p:spPr/>
        <p:txBody>
          <a:bodyPr/>
          <a:lstStyle/>
          <a:p>
            <a:pPr>
              <a:defRPr/>
            </a:pPr>
            <a:fld id="{0EBA337A-91C5-4497-A019-8F996A3E488F}" type="slidenum">
              <a:rPr lang="en-US" altLang="en-US" smtClean="0"/>
              <a:pPr>
                <a:defRPr/>
              </a:pPr>
              <a:t>9</a:t>
            </a:fld>
            <a:endParaRPr lang="en-US" altLang="en-US"/>
          </a:p>
        </p:txBody>
      </p:sp>
    </p:spTree>
    <p:extLst>
      <p:ext uri="{BB962C8B-B14F-4D97-AF65-F5344CB8AC3E}">
        <p14:creationId xmlns:p14="http://schemas.microsoft.com/office/powerpoint/2010/main" xmlns="" val="135441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4506</Words>
  <Application>Microsoft Office PowerPoint</Application>
  <PresentationFormat>Personalizado</PresentationFormat>
  <Paragraphs>543</Paragraphs>
  <Slides>64</Slides>
  <Notes>12</Notes>
  <HiddenSlides>0</HiddenSlides>
  <MMClips>0</MMClips>
  <ScaleCrop>false</ScaleCrop>
  <HeadingPairs>
    <vt:vector size="4" baseType="variant">
      <vt:variant>
        <vt:lpstr>Tema</vt:lpstr>
      </vt:variant>
      <vt:variant>
        <vt:i4>1</vt:i4>
      </vt:variant>
      <vt:variant>
        <vt:lpstr>Títulos de diapositiva</vt:lpstr>
      </vt:variant>
      <vt:variant>
        <vt:i4>64</vt:i4>
      </vt:variant>
    </vt:vector>
  </HeadingPairs>
  <TitlesOfParts>
    <vt:vector size="65" baseType="lpstr">
      <vt:lpstr>Tema de Office</vt:lpstr>
      <vt:lpstr>DERECHO DE PETICIÓN – CAJAS DE COMPENSACIÓN FAMILIAR  Ley 1437 de 2011  LEY ESTATUTARIA 1755 DE 30 DE JUNIO 2015 </vt:lpstr>
      <vt:lpstr>Diapositiva 2</vt:lpstr>
      <vt:lpstr>Diapositiva 3</vt:lpstr>
      <vt:lpstr>Diapositiva 4</vt:lpstr>
      <vt:lpstr>Diapositiva 5</vt:lpstr>
      <vt:lpstr>GLOBAL COMPETITIVENESS REPORT  2007-2008 –WEF – </vt:lpstr>
      <vt:lpstr>Diapositiva 7</vt:lpstr>
      <vt:lpstr>Diapositiva 8</vt:lpstr>
      <vt:lpstr>Diapositiva 9</vt:lpstr>
      <vt:lpstr>BLAST y GALA</vt:lpstr>
      <vt:lpstr>Diapositiva 11</vt:lpstr>
      <vt:lpstr>Diapositiva 12</vt:lpstr>
      <vt:lpstr>Oportunidades Sociales</vt:lpstr>
      <vt:lpstr>Diapositiva 14</vt:lpstr>
      <vt:lpstr>… la queja frecuente…</vt:lpstr>
      <vt:lpstr>Diapositiva 16</vt:lpstr>
      <vt:lpstr>Diapositiva 17</vt:lpstr>
      <vt:lpstr>Diapositiva 18</vt:lpstr>
      <vt:lpstr>Diapositiva 19</vt:lpstr>
      <vt:lpstr>Diapositiva 20</vt:lpstr>
      <vt:lpstr>Diapositiva 21</vt:lpstr>
      <vt:lpstr>Diapositiva 22</vt:lpstr>
      <vt:lpstr>        </vt:lpstr>
      <vt:lpstr>Diapositiva 24</vt:lpstr>
      <vt:lpstr>Diapositiva 25</vt:lpstr>
      <vt:lpstr>Diapositiva 26</vt:lpstr>
      <vt:lpstr>Diapositiva 27</vt:lpstr>
      <vt:lpstr>Marco constitucional</vt:lpstr>
      <vt:lpstr>Diapositiva 29</vt:lpstr>
      <vt:lpstr>Sentencia C-818: INEXEQUIBILIDAD DE LOS ARTS. 13 A 33 DE LA LEY 1437 DE 2011</vt:lpstr>
      <vt:lpstr>Sentencia C-951 DE 2014</vt:lpstr>
      <vt:lpstr>Diapositiva 32</vt:lpstr>
      <vt:lpstr> La “reviviscencia” de las normas que regulaban el derecho de petición del Decreto Ley 01 de 1984) </vt:lpstr>
      <vt:lpstr>Diapositiva 34</vt:lpstr>
      <vt:lpstr>Ley  1755 de 2015  </vt:lpstr>
      <vt:lpstr>    </vt:lpstr>
      <vt:lpstr>Diapositiva 37</vt:lpstr>
      <vt:lpstr>Ley 1755 de 2015</vt:lpstr>
      <vt:lpstr>Ley 1755 de 2015</vt:lpstr>
      <vt:lpstr>Diapositiva 40</vt:lpstr>
      <vt:lpstr>Diapositiva 41</vt:lpstr>
      <vt:lpstr>LOS INTERESADOS -SUJETOS ACTIVOS-</vt:lpstr>
      <vt:lpstr>Diapositiva 43</vt:lpstr>
      <vt:lpstr>Diapositiva 44</vt:lpstr>
      <vt:lpstr>DERECHOS</vt:lpstr>
      <vt:lpstr>ESTADO -SUJETO PASIVO- Criterio material</vt:lpstr>
      <vt:lpstr>Diapositiva 47</vt:lpstr>
      <vt:lpstr>Diapositiva 48</vt:lpstr>
      <vt:lpstr>Diapositiva 49</vt:lpstr>
      <vt:lpstr>Diapositiva 50</vt:lpstr>
      <vt:lpstr>Diapositiva 51</vt:lpstr>
      <vt:lpstr>Diapositiva 52</vt:lpstr>
      <vt:lpstr>“[E]l alcance de la expresión "organización privada" que emplea el art. 23 de la Constitución sugiere la idea de una reunión o concurso de elementos personales, patrimoniales e ideales, convenientemente dispuestos para el logro de ciertos objetivos o finalidades vinculados a intereses específicos, con la capacidad, dados los poderes que detenta, para dirigir, condicionar o regular la conducta de los particulares, hasta el punto de poder afectar sus derechos fundamentales” (Sentencia T-001 de 1998).  </vt:lpstr>
      <vt:lpstr>Desde la SU-166 DE 1999, la Corte había señalado las situaciones en que era procedente el Derecho de Petición a particulares:   a)  El particular presta un servicio público (entidades financieras, bancarias, o cooperativas, universidades privadas, administradoras de pensiones dirigidas por particular. El particular realiza funciones públicas (empresas promotoras de salud privadas y las Cámaras de Comercio)  Aquí, “el derecho de petición opera como si se tratase de una autoridad pública”: tiene el deber de dar respuesta a las peticiones. Art 23 C.P. b) El derecho de petición constituye un medio para obtener la efectividad de otro derecho fundamental. c) Relaciones asimétricas: subordinación;  indefensión; ejercicio de posición dominante.  </vt:lpstr>
      <vt:lpstr>Derecho de petición ante particulares</vt:lpstr>
      <vt:lpstr>En el debate de la Ley estatutaria</vt:lpstr>
      <vt:lpstr>Diapositiva 57</vt:lpstr>
      <vt:lpstr>Derecho de petición ante particulares</vt:lpstr>
      <vt:lpstr>Derecho de petición ante particulares</vt:lpstr>
      <vt:lpstr>Diapositiva 60</vt:lpstr>
      <vt:lpstr>Diapositiva 61</vt:lpstr>
      <vt:lpstr>GRACIAS</vt:lpstr>
      <vt:lpstr>Diapositiva 63</vt:lpstr>
      <vt:lpstr>Diapositiva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DE PETICIÓN – CAJAS DE COMPENSACIÓN FAMILIAR  Ley 1437 de 2011  LEY ESTATUTARIA 1755 DE 30 DE JUNIO 2015</dc:title>
  <dc:creator>German</dc:creator>
  <cp:lastModifiedBy>Ledys Stella Riascos Su?rez</cp:lastModifiedBy>
  <cp:revision>5</cp:revision>
  <dcterms:created xsi:type="dcterms:W3CDTF">2015-10-15T15:28:36Z</dcterms:created>
  <dcterms:modified xsi:type="dcterms:W3CDTF">2017-08-02T16:34:18Z</dcterms:modified>
</cp:coreProperties>
</file>