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9" r:id="rId2"/>
    <p:sldId id="258" r:id="rId3"/>
    <p:sldId id="283" r:id="rId4"/>
    <p:sldId id="282" r:id="rId5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30" autoAdjust="0"/>
    <p:restoredTop sz="94660"/>
  </p:normalViewPr>
  <p:slideViewPr>
    <p:cSldViewPr>
      <p:cViewPr>
        <p:scale>
          <a:sx n="87" d="100"/>
          <a:sy n="87" d="100"/>
        </p:scale>
        <p:origin x="69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SF%202020\Proyectos%202020\Reportes%20seguimiento%20trimestrales%20a%20los%20proyectos%202020\para%20grafica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419" sz="1200" b="1" i="0" baseline="0" dirty="0">
                <a:effectLst/>
              </a:rPr>
              <a:t>EJECUCIÓN PRESUPUESTAL DE LOS PROYECTOS DE INVERSIÓN</a:t>
            </a:r>
            <a:endParaRPr lang="es-CO" sz="1200" dirty="0">
              <a:effectLst/>
            </a:endParaRPr>
          </a:p>
          <a:p>
            <a:pPr>
              <a:defRPr sz="1000"/>
            </a:pPr>
            <a:r>
              <a:rPr lang="es-419" sz="1200" b="1" i="0" baseline="0" dirty="0">
                <a:effectLst/>
              </a:rPr>
              <a:t> CORTE: 31/</a:t>
            </a:r>
            <a:r>
              <a:rPr lang="es-CO" sz="1200" b="1" i="0" baseline="0" dirty="0">
                <a:effectLst/>
              </a:rPr>
              <a:t>03</a:t>
            </a:r>
            <a:r>
              <a:rPr lang="es-419" sz="1200" b="1" i="0" baseline="0" dirty="0">
                <a:effectLst/>
              </a:rPr>
              <a:t>/20</a:t>
            </a:r>
            <a:r>
              <a:rPr lang="es-CO" sz="1200" b="1" i="0" baseline="0" dirty="0">
                <a:effectLst/>
              </a:rPr>
              <a:t>20</a:t>
            </a:r>
            <a:endParaRPr lang="es-CO" sz="1200" dirty="0">
              <a:effectLst/>
            </a:endParaRPr>
          </a:p>
        </c:rich>
      </c:tx>
      <c:layout>
        <c:manualLayout>
          <c:xMode val="edge"/>
          <c:yMode val="edge"/>
          <c:x val="0.28276698211983181"/>
          <c:y val="3.00601591934715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Hoja1!$F$13</c:f>
              <c:strCache>
                <c:ptCount val="1"/>
                <c:pt idx="0">
                  <c:v>Apropiación vigente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Hoja1!$F$14:$F$19</c:f>
              <c:numCache>
                <c:formatCode>"$"#,##0_);[Red]\("$"#,##0\)</c:formatCode>
                <c:ptCount val="6"/>
                <c:pt idx="0">
                  <c:v>3614241398</c:v>
                </c:pt>
                <c:pt idx="1">
                  <c:v>2256623124</c:v>
                </c:pt>
                <c:pt idx="2">
                  <c:v>685755478</c:v>
                </c:pt>
                <c:pt idx="3">
                  <c:v>545060000</c:v>
                </c:pt>
                <c:pt idx="4">
                  <c:v>515000000</c:v>
                </c:pt>
                <c:pt idx="5">
                  <c:v>383320000</c:v>
                </c:pt>
              </c:numCache>
            </c:numRef>
          </c:val>
        </c:ser>
        <c:ser>
          <c:idx val="1"/>
          <c:order val="1"/>
          <c:tx>
            <c:strRef>
              <c:f>Hoja1!$G$13</c:f>
              <c:strCache>
                <c:ptCount val="1"/>
                <c:pt idx="0">
                  <c:v>Compromisos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Hoja1!$G$14:$G$19</c:f>
              <c:numCache>
                <c:formatCode>"$"#,##0_);[Red]\("$"#,##0\)</c:formatCode>
                <c:ptCount val="6"/>
                <c:pt idx="0">
                  <c:v>2210534667</c:v>
                </c:pt>
                <c:pt idx="1">
                  <c:v>878183787.70000005</c:v>
                </c:pt>
                <c:pt idx="2">
                  <c:v>285291361</c:v>
                </c:pt>
                <c:pt idx="3">
                  <c:v>78000000</c:v>
                </c:pt>
                <c:pt idx="4">
                  <c:v>0</c:v>
                </c:pt>
                <c:pt idx="5">
                  <c:v>174183334</c:v>
                </c:pt>
              </c:numCache>
            </c:numRef>
          </c:val>
        </c:ser>
        <c:ser>
          <c:idx val="2"/>
          <c:order val="2"/>
          <c:tx>
            <c:strRef>
              <c:f>Hoja1!$H$13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Hoja1!$H$14:$H$19</c:f>
              <c:numCache>
                <c:formatCode>"$"#,##0_);[Red]\("$"#,##0\)</c:formatCode>
                <c:ptCount val="6"/>
                <c:pt idx="0">
                  <c:v>146816333</c:v>
                </c:pt>
                <c:pt idx="1">
                  <c:v>42180000</c:v>
                </c:pt>
                <c:pt idx="2">
                  <c:v>6390390.6200000001</c:v>
                </c:pt>
                <c:pt idx="3">
                  <c:v>7400000</c:v>
                </c:pt>
                <c:pt idx="4">
                  <c:v>0</c:v>
                </c:pt>
                <c:pt idx="5">
                  <c:v>3970000</c:v>
                </c:pt>
              </c:numCache>
            </c:numRef>
          </c:val>
        </c:ser>
        <c:ser>
          <c:idx val="3"/>
          <c:order val="3"/>
          <c:tx>
            <c:strRef>
              <c:f>Hoja1!$I$13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Hoja1!$E$14:$E$19</c:f>
              <c:strCache>
                <c:ptCount val="6"/>
                <c:pt idx="0">
                  <c:v>CAPACIDAD</c:v>
                </c:pt>
                <c:pt idx="1">
                  <c:v>TIC</c:v>
                </c:pt>
                <c:pt idx="2">
                  <c:v>OPU</c:v>
                </c:pt>
                <c:pt idx="3">
                  <c:v>DOCUMENTAL</c:v>
                </c:pt>
                <c:pt idx="4">
                  <c:v>ESTUDIOS</c:v>
                </c:pt>
                <c:pt idx="5">
                  <c:v>TALENTO HUMANO</c:v>
                </c:pt>
              </c:strCache>
            </c:strRef>
          </c:cat>
          <c:val>
            <c:numRef>
              <c:f>Hoja1!$I$14:$I$19</c:f>
              <c:numCache>
                <c:formatCode>"$"#,##0_);[Red]\("$"#,##0\)</c:formatCode>
                <c:ptCount val="6"/>
                <c:pt idx="0">
                  <c:v>126816333</c:v>
                </c:pt>
                <c:pt idx="1">
                  <c:v>42180000</c:v>
                </c:pt>
                <c:pt idx="2">
                  <c:v>0</c:v>
                </c:pt>
                <c:pt idx="3">
                  <c:v>7400000</c:v>
                </c:pt>
                <c:pt idx="4">
                  <c:v>0</c:v>
                </c:pt>
                <c:pt idx="5">
                  <c:v>3970000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746093872"/>
        <c:axId val="-746089520"/>
      </c:barChart>
      <c:catAx>
        <c:axId val="-74609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746089520"/>
        <c:crosses val="autoZero"/>
        <c:auto val="1"/>
        <c:lblAlgn val="ctr"/>
        <c:lblOffset val="100"/>
        <c:noMultiLvlLbl val="0"/>
      </c:catAx>
      <c:valAx>
        <c:axId val="-746089520"/>
        <c:scaling>
          <c:orientation val="minMax"/>
        </c:scaling>
        <c:delete val="1"/>
        <c:axPos val="l"/>
        <c:numFmt formatCode="&quot;$&quot;#,##0_);[Red]\(&quot;$&quot;#,##0\)" sourceLinked="1"/>
        <c:majorTickMark val="none"/>
        <c:minorTickMark val="none"/>
        <c:tickLblPos val="nextTo"/>
        <c:crossAx val="-746093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21B79F-6E94-4057-BAA2-9B00FC9D97D0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41C64-812B-41D8-AEDC-BD8568F23D6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63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E191FD7-CCF4-0540-9381-BE2D0A8A2504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583C3D2-44CD-E64A-9F66-43F1F018888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79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6384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365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3C3D2-44CD-E64A-9F66-43F1F01888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2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996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438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104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892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1466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923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9829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623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702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3544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6713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81A32-F4DA-40F7-95C2-4CE4C3C8E5B5}" type="datetimeFigureOut">
              <a:rPr lang="es-CO" smtClean="0"/>
              <a:t>19/05/2020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E66E2-63FA-4745-8B9E-3D2FCB403D0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600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0" y="0"/>
            <a:ext cx="6372225" cy="6858000"/>
          </a:xfrm>
          <a:prstGeom prst="rect">
            <a:avLst/>
          </a:prstGeom>
          <a:solidFill>
            <a:srgbClr val="2278B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pic>
        <p:nvPicPr>
          <p:cNvPr id="2051" name="Imagen 1" descr="fondo power poin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0"/>
            <a:ext cx="9144000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ángulo redondeado 1"/>
          <p:cNvSpPr/>
          <p:nvPr/>
        </p:nvSpPr>
        <p:spPr>
          <a:xfrm>
            <a:off x="3347864" y="4850117"/>
            <a:ext cx="5364733" cy="136815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INFORME I TRIMESTRE</a:t>
            </a:r>
          </a:p>
          <a:p>
            <a:pPr algn="r"/>
            <a:r>
              <a:rPr lang="es-ES" sz="2000" b="1" dirty="0" smtClean="0">
                <a:latin typeface="Arial Narrow" panose="020B0606020202030204" pitchFamily="34" charset="0"/>
              </a:rPr>
              <a:t>EJECUCI</a:t>
            </a:r>
            <a:r>
              <a:rPr lang="es-419" sz="2000" b="1" dirty="0" err="1" smtClean="0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 DE LOS PROYECTOS DE INVERSI</a:t>
            </a:r>
            <a:r>
              <a:rPr lang="es-419" sz="2000" b="1" dirty="0" err="1">
                <a:latin typeface="Arial Narrow" panose="020B0606020202030204" pitchFamily="34" charset="0"/>
              </a:rPr>
              <a:t>Ó</a:t>
            </a:r>
            <a:r>
              <a:rPr lang="es-ES" sz="2000" b="1" dirty="0" smtClean="0">
                <a:latin typeface="Arial Narrow" panose="020B0606020202030204" pitchFamily="34" charset="0"/>
              </a:rPr>
              <a:t>N</a:t>
            </a:r>
          </a:p>
          <a:p>
            <a:pPr algn="r"/>
            <a:endParaRPr lang="es-ES" sz="2000" b="1" dirty="0">
              <a:latin typeface="Arial Narrow" panose="020B0606020202030204" pitchFamily="34" charset="0"/>
            </a:endParaRPr>
          </a:p>
          <a:p>
            <a:pPr algn="r"/>
            <a:r>
              <a:rPr lang="es-419" sz="2000" b="1" dirty="0" smtClean="0">
                <a:latin typeface="Arial Narrow" panose="020B0606020202030204" pitchFamily="34" charset="0"/>
              </a:rPr>
              <a:t>31/</a:t>
            </a:r>
            <a:r>
              <a:rPr lang="es-CO" sz="2000" b="1" dirty="0" smtClean="0">
                <a:latin typeface="Arial Narrow" panose="020B0606020202030204" pitchFamily="34" charset="0"/>
              </a:rPr>
              <a:t>03</a:t>
            </a:r>
            <a:r>
              <a:rPr lang="es-419" sz="2000" b="1" dirty="0" smtClean="0">
                <a:latin typeface="Arial Narrow" panose="020B0606020202030204" pitchFamily="34" charset="0"/>
              </a:rPr>
              <a:t>/20</a:t>
            </a:r>
            <a:r>
              <a:rPr lang="es-CO" sz="2000" b="1" smtClean="0">
                <a:latin typeface="Arial Narrow" panose="020B0606020202030204" pitchFamily="34" charset="0"/>
              </a:rPr>
              <a:t>20</a:t>
            </a:r>
            <a:endParaRPr lang="es-419" sz="2000" b="1" dirty="0" smtClean="0">
              <a:latin typeface="Arial Narrow" panose="020B0606020202030204" pitchFamily="34" charset="0"/>
            </a:endParaRPr>
          </a:p>
          <a:p>
            <a:pPr algn="r"/>
            <a:endParaRPr lang="es-419" sz="2600" b="1" dirty="0">
              <a:latin typeface="Arial Narrow" panose="020B0606020202030204" pitchFamily="34" charset="0"/>
            </a:endParaRPr>
          </a:p>
          <a:p>
            <a:pPr algn="r"/>
            <a:r>
              <a:rPr lang="es-419" sz="800" b="1" dirty="0" smtClean="0">
                <a:latin typeface="Arial Narrow" panose="020B0606020202030204" pitchFamily="34" charset="0"/>
              </a:rPr>
              <a:t> </a:t>
            </a:r>
          </a:p>
          <a:p>
            <a:pPr algn="r"/>
            <a:endParaRPr lang="es-419" sz="800" b="1" dirty="0">
              <a:latin typeface="Arial Narrow" panose="020B060602020203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588224" y="6201051"/>
            <a:ext cx="221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000" dirty="0" smtClean="0">
                <a:solidFill>
                  <a:schemeClr val="bg1"/>
                </a:solidFill>
              </a:rPr>
              <a:t>Elaboró: Oficina Asesora de Planeación</a:t>
            </a:r>
            <a:endParaRPr lang="es-419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3" name="Rectángulo redondeado 2"/>
          <p:cNvSpPr/>
          <p:nvPr/>
        </p:nvSpPr>
        <p:spPr>
          <a:xfrm>
            <a:off x="2627784" y="6112062"/>
            <a:ext cx="4464496" cy="36004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500" dirty="0" smtClean="0">
                <a:solidFill>
                  <a:schemeClr val="tx1"/>
                </a:solidFill>
              </a:rPr>
              <a:t>Total </a:t>
            </a:r>
            <a:r>
              <a:rPr lang="es-419" sz="1500" dirty="0">
                <a:solidFill>
                  <a:schemeClr val="tx1"/>
                </a:solidFill>
              </a:rPr>
              <a:t>P</a:t>
            </a:r>
            <a:r>
              <a:rPr lang="es-419" sz="1500" dirty="0" smtClean="0">
                <a:solidFill>
                  <a:schemeClr val="tx1"/>
                </a:solidFill>
              </a:rPr>
              <a:t>resupuesto de </a:t>
            </a:r>
            <a:r>
              <a:rPr lang="es-ES" sz="1500" dirty="0" smtClean="0">
                <a:solidFill>
                  <a:schemeClr val="tx1"/>
                </a:solidFill>
              </a:rPr>
              <a:t>Inversión</a:t>
            </a:r>
            <a:r>
              <a:rPr lang="es-419" sz="1500" dirty="0" smtClean="0">
                <a:solidFill>
                  <a:schemeClr val="tx1"/>
                </a:solidFill>
              </a:rPr>
              <a:t>:</a:t>
            </a:r>
            <a:r>
              <a:rPr lang="es-ES" sz="1500" dirty="0" smtClean="0">
                <a:solidFill>
                  <a:schemeClr val="tx1"/>
                </a:solidFill>
              </a:rPr>
              <a:t> </a:t>
            </a:r>
            <a:r>
              <a:rPr lang="es-ES" sz="1500" dirty="0" smtClean="0">
                <a:solidFill>
                  <a:schemeClr val="tx1"/>
                </a:solidFill>
              </a:rPr>
              <a:t>$</a:t>
            </a:r>
            <a:r>
              <a:rPr lang="es-CO" sz="1500" dirty="0" smtClean="0">
                <a:solidFill>
                  <a:schemeClr val="tx1"/>
                </a:solidFill>
              </a:rPr>
              <a:t>8.000.000.000</a:t>
            </a:r>
            <a:endParaRPr lang="es-CO" sz="1500" dirty="0">
              <a:solidFill>
                <a:schemeClr val="tx1"/>
              </a:solidFill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1547664" y="15632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 smtClean="0"/>
              <a:t>Distribución porcentual presupuesto inversión </a:t>
            </a:r>
            <a:r>
              <a:rPr lang="es-ES" sz="2000" dirty="0" smtClean="0"/>
              <a:t>2020</a:t>
            </a:r>
            <a:endParaRPr lang="es-CO" sz="2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918009"/>
              </p:ext>
            </p:extLst>
          </p:nvPr>
        </p:nvGraphicFramePr>
        <p:xfrm>
          <a:off x="899590" y="2212316"/>
          <a:ext cx="7344817" cy="3914073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3909736"/>
                <a:gridCol w="1851446"/>
                <a:gridCol w="1583635"/>
              </a:tblGrid>
              <a:tr h="52964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Proyecto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Total Inversión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1000" b="1" dirty="0">
                          <a:effectLst/>
                        </a:rPr>
                        <a:t>% Participación</a:t>
                      </a:r>
                      <a:endParaRPr lang="es-419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42520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FORTALECIMIENTO DE LA CAPACIDAD INSTITUCIONAL PARA MEJORAR LA INSPECCIÓN, VIGILANCIA Y CONTROL DE LA SUPERINTENDENCIA DEL SUBSIDIO FAMILIAR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$3.614.241.398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9525" marR="9525" marT="9525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DE LA GESTIÓN DE LA TECNOLOGÍA DE LA INFORMACIÓN Y LAS COMUNICACIONES (TICS) DE LA SUPERINTENDENCIA DEL SUBSIDIO FAMILIAR, BAJO EL MARCO DE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r>
                        <a:rPr lang="es-419" sz="900" dirty="0" smtClean="0">
                          <a:effectLst/>
                        </a:rPr>
                        <a:t>REFERENCIA DE ARQUITECTURA EMPRESARIAL (MRAE).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$2.256.623.124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</a:tr>
              <a:tr h="56578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MEJORAMIENTO DEL PROCESO DE INTERACCIÓN CON EL CIUDADANO EN LA SUPERINTENDENCIA DE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$685.755.478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</a:tr>
              <a:tr h="565785">
                <a:tc>
                  <a:txBody>
                    <a:bodyPr/>
                    <a:lstStyle/>
                    <a:p>
                      <a:pPr marL="0" marR="0" indent="0" algn="just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419" sz="900" dirty="0" smtClean="0">
                          <a:effectLst/>
                        </a:rPr>
                        <a:t>IMPLEMENTACIÓN DEL SISTEMA INTEGRADO DE GESTIÓN DOCUMENTAL DE LA SUPERINTENDENCIA DEL SUBSIDIO FAMILIAR</a:t>
                      </a:r>
                      <a:endParaRPr lang="es-419" sz="9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900" dirty="0" smtClean="0">
                          <a:effectLst/>
                        </a:rPr>
                        <a:t>$545.060.000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</a:tr>
              <a:tr h="48189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ESTUDIOS PARA LA GESTIÓN DEL CONOCIMIENTO DEL SISTEMA DEL SUBSIDIO FAMILIAR</a:t>
                      </a:r>
                      <a:r>
                        <a:rPr lang="es-CO" sz="900" dirty="0" smtClean="0">
                          <a:effectLst/>
                        </a:rPr>
                        <a:t> 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$515.000.000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</a:tr>
              <a:tr h="54145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419" sz="900" dirty="0" smtClean="0">
                          <a:effectLst/>
                        </a:rPr>
                        <a:t>FORTALECIMIENTO ESTRATÉGICO DEL TALENTO HUMANO PARA LA GESTIÓN ORGANIZACIONAL DE LA SUPERINTENDENCIA DEL SUBSIDIO FAMILIAR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$383.320.000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221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4" name="Rectángulo redondeado 3"/>
          <p:cNvSpPr/>
          <p:nvPr/>
        </p:nvSpPr>
        <p:spPr>
          <a:xfrm>
            <a:off x="1533820" y="908720"/>
            <a:ext cx="6328270" cy="3783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2000" dirty="0"/>
              <a:t>Ejecución presupuestal inversión, </a:t>
            </a:r>
            <a:r>
              <a:rPr lang="es-419" sz="2000" dirty="0" smtClean="0"/>
              <a:t>C</a:t>
            </a:r>
            <a:r>
              <a:rPr lang="es-ES" sz="2000" dirty="0" err="1" smtClean="0"/>
              <a:t>orte</a:t>
            </a:r>
            <a:r>
              <a:rPr lang="es-ES" sz="2000" dirty="0"/>
              <a:t>: </a:t>
            </a:r>
            <a:r>
              <a:rPr lang="es-CO" sz="2000" dirty="0" smtClean="0"/>
              <a:t>3</a:t>
            </a:r>
            <a:r>
              <a:rPr lang="es-419" sz="2000" dirty="0" smtClean="0"/>
              <a:t>1</a:t>
            </a:r>
            <a:r>
              <a:rPr lang="es-ES" sz="2000" dirty="0" smtClean="0"/>
              <a:t>/</a:t>
            </a:r>
            <a:r>
              <a:rPr lang="es-CO" sz="2000" dirty="0" smtClean="0"/>
              <a:t>03</a:t>
            </a:r>
            <a:r>
              <a:rPr lang="es-ES" sz="2000" dirty="0" smtClean="0"/>
              <a:t>/2020</a:t>
            </a:r>
            <a:endParaRPr lang="es-CO" sz="1500" dirty="0"/>
          </a:p>
        </p:txBody>
      </p:sp>
      <p:graphicFrame>
        <p:nvGraphicFramePr>
          <p:cNvPr id="13" name="Tab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9928466"/>
              </p:ext>
            </p:extLst>
          </p:nvPr>
        </p:nvGraphicFramePr>
        <p:xfrm>
          <a:off x="3222228" y="1409018"/>
          <a:ext cx="2501900" cy="27114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224136"/>
                <a:gridCol w="1277764"/>
              </a:tblGrid>
              <a:tr h="2711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Apropiación Vigente </a:t>
                      </a:r>
                      <a:endParaRPr lang="es-419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1000" dirty="0">
                          <a:effectLst/>
                        </a:rPr>
                        <a:t>$    </a:t>
                      </a:r>
                      <a:r>
                        <a:rPr lang="es-CO" sz="1000" dirty="0" smtClean="0">
                          <a:effectLst/>
                        </a:rPr>
                        <a:t>8.000</a:t>
                      </a:r>
                      <a:r>
                        <a:rPr lang="es-419" sz="1000" dirty="0" smtClean="0">
                          <a:effectLst/>
                        </a:rPr>
                        <a:t>.000.000</a:t>
                      </a:r>
                      <a:endParaRPr lang="es-419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4" name="Tab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425359"/>
              </p:ext>
            </p:extLst>
          </p:nvPr>
        </p:nvGraphicFramePr>
        <p:xfrm>
          <a:off x="3563888" y="1848114"/>
          <a:ext cx="1872208" cy="788798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296144"/>
                <a:gridCol w="576064"/>
              </a:tblGrid>
              <a:tr h="1453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 smtClean="0">
                          <a:effectLst/>
                        </a:rPr>
                        <a:t>Estado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b="1" dirty="0">
                          <a:effectLst/>
                        </a:rPr>
                        <a:t>%</a:t>
                      </a:r>
                      <a:endParaRPr lang="es-419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b"/>
                </a:tc>
              </a:tr>
              <a:tr h="2609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Compromisos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45,33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1054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Obligaciones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2,58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  <a:tr h="2292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419" sz="900" dirty="0">
                          <a:effectLst/>
                        </a:rPr>
                        <a:t>Pagos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900" dirty="0" smtClean="0">
                          <a:effectLst/>
                        </a:rPr>
                        <a:t>2,25</a:t>
                      </a:r>
                      <a:r>
                        <a:rPr lang="es-419" sz="900" dirty="0" smtClean="0">
                          <a:effectLst/>
                        </a:rPr>
                        <a:t>%</a:t>
                      </a:r>
                      <a:endParaRPr lang="es-419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/>
                </a:tc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31378"/>
              </p:ext>
            </p:extLst>
          </p:nvPr>
        </p:nvGraphicFramePr>
        <p:xfrm>
          <a:off x="536365" y="2852936"/>
          <a:ext cx="8064893" cy="3592502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664293"/>
                <a:gridCol w="864096"/>
                <a:gridCol w="792088"/>
                <a:gridCol w="792088"/>
                <a:gridCol w="792088"/>
                <a:gridCol w="720080"/>
                <a:gridCol w="720080"/>
                <a:gridCol w="720080"/>
              </a:tblGrid>
              <a:tr h="34899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LOS PROYECTOS DE INVERSIÓN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Compromiso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Obligado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Pagos</a:t>
                      </a:r>
                    </a:p>
                  </a:txBody>
                  <a:tcPr marL="9525" marR="9525" marT="9525" marB="0" anchor="ctr"/>
                </a:tc>
              </a:tr>
              <a:tr h="601658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CAPACIDAD INSTITUCIONAL PARA MEJORAR LA INSPECCIÓN, VIGILANCIA Y CONTROL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$3.614.241.398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$2.210.534.667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$146.816.333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$126.816.333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61,16%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3,51%</a:t>
                      </a: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DE LA GESTIÓN DE LA TECNOLOGÍA DE LA INFORMACIÓN Y LAS COMUNICACIONES (TICS) DE LA SUPERINTENDENCIA DEL SUBSIDIO FAMILIAR, BAJO EL MARCO DE REFERENCIA DE ARQUITECTURA EMPRESARIAL (MRAE).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$2.256.623.124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$878.183.788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$42.180.000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$42.180.000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38,92%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1,87%</a:t>
                      </a: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MEJORAMIENTO DEL PROCESO DE INTERACCIÓN CON EL CIUDADANO EN LA SUPERINTENDENCIA DE SUBSIDIO FAMILIAR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$685.755.478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$285.291.361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$6.390.391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377143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IMPLEMENTACIÓN DEL SISTEMA INTEGRADO DE GESTIÓN DOCUMENTAL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$545.060.000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$78.000.000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$7.400.000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$7.400.000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1,36%</a:t>
                      </a:r>
                    </a:p>
                  </a:txBody>
                  <a:tcPr marL="9525" marR="9525" marT="9525" marB="0" anchor="ctr"/>
                </a:tc>
              </a:tr>
              <a:tr h="452572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ESTUDIOS PARA LA GESTIÓN DEL CONOCIMIENTO DEL SISTEMA DEL SUBSIDIO FAMILIAR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$515.000.000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</a:tr>
              <a:tr h="301714"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FORTALECIMIENTO ESTRATÉGICO DEL TALENTO HUMANO PARA LA GESTIÓN ORGANIZACIONAL DE LA SUPERINTENDENCIA DEL SUBSIDIO FAMILIAR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$383.320.000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$174.183.334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$3.970.000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$3.970.000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45,44%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1,04%</a:t>
                      </a:r>
                    </a:p>
                  </a:txBody>
                  <a:tcPr marL="9525" marR="9525" marT="9525" marB="0" anchor="ctr"/>
                </a:tc>
              </a:tr>
              <a:tr h="2309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$8.000.000.000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$3.626.193.150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$206.756.724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$180.366.333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45,33%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6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 rot="5400000">
            <a:off x="7420962" y="292006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85301"/>
            <a:ext cx="2140841" cy="503999"/>
          </a:xfrm>
          <a:blipFill>
            <a:blip r:embed="rId4"/>
            <a:tile tx="0" ty="0" sx="100000" sy="100000" flip="none" algn="tl"/>
          </a:blipFill>
          <a:ln>
            <a:noFill/>
          </a:ln>
        </p:spPr>
      </p:pic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xmlns="" id="{4E418F28-3304-0843-AE29-DB309383B3E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5477" y="332656"/>
            <a:ext cx="2139001" cy="446400"/>
          </a:xfrm>
        </p:spPr>
      </p:pic>
      <p:sp>
        <p:nvSpPr>
          <p:cNvPr id="5" name="Rectángulo 17">
            <a:extLst>
              <a:ext uri="{FF2B5EF4-FFF2-40B4-BE49-F238E27FC236}">
                <a16:creationId xmlns:a16="http://schemas.microsoft.com/office/drawing/2014/main" xmlns="" id="{BACF7A39-0D84-1545-B810-B1CA1841C984}"/>
              </a:ext>
            </a:extLst>
          </p:cNvPr>
          <p:cNvSpPr>
            <a:spLocks/>
          </p:cNvSpPr>
          <p:nvPr/>
        </p:nvSpPr>
        <p:spPr>
          <a:xfrm>
            <a:off x="0" y="-11410"/>
            <a:ext cx="9144000" cy="172641"/>
          </a:xfrm>
          <a:prstGeom prst="rect">
            <a:avLst/>
          </a:prstGeom>
          <a:solidFill>
            <a:srgbClr val="1B8BD4"/>
          </a:solidFill>
          <a:ln w="9525" cap="flat" cmpd="sng" algn="ctr">
            <a:noFill/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0" name="Rectángulo 9"/>
          <p:cNvSpPr/>
          <p:nvPr/>
        </p:nvSpPr>
        <p:spPr>
          <a:xfrm>
            <a:off x="1043608" y="6022453"/>
            <a:ext cx="29172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419" sz="800" dirty="0" smtClean="0"/>
              <a:t>Fuente</a:t>
            </a:r>
            <a:r>
              <a:rPr lang="es-419" sz="800" dirty="0"/>
              <a:t>: </a:t>
            </a:r>
            <a:r>
              <a:rPr lang="es-419" sz="800" dirty="0" smtClean="0"/>
              <a:t>SIIF-Nación – Ministerio de Hacienda y Crédito Público </a:t>
            </a:r>
          </a:p>
          <a:p>
            <a:r>
              <a:rPr lang="es-419" sz="800" dirty="0"/>
              <a:t> </a:t>
            </a:r>
            <a:r>
              <a:rPr lang="es-419" sz="800" dirty="0" smtClean="0"/>
              <a:t>              SPI-Departamento </a:t>
            </a:r>
            <a:r>
              <a:rPr lang="es-419" sz="800" dirty="0"/>
              <a:t>Nacional de Planeación</a:t>
            </a:r>
          </a:p>
        </p:txBody>
      </p:sp>
      <p:graphicFrame>
        <p:nvGraphicFramePr>
          <p:cNvPr id="9" name="Grá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5267783"/>
              </p:ext>
            </p:extLst>
          </p:nvPr>
        </p:nvGraphicFramePr>
        <p:xfrm>
          <a:off x="870316" y="1268760"/>
          <a:ext cx="7734885" cy="4446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900651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 Power Point" id="{6CFFCC78-DFFA-4828-B453-330CFDC76396}" vid="{A3291A50-899F-4D56-BE79-C05A3E13D7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</TotalTime>
  <Words>453</Words>
  <Application>Microsoft Office PowerPoint</Application>
  <PresentationFormat>Presentación en pantalla (4:3)</PresentationFormat>
  <Paragraphs>112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Pablo Emilio Vidarte Coronado</dc:creator>
  <cp:lastModifiedBy>Paola</cp:lastModifiedBy>
  <cp:revision>148</cp:revision>
  <cp:lastPrinted>2019-03-18T21:50:23Z</cp:lastPrinted>
  <dcterms:created xsi:type="dcterms:W3CDTF">2015-02-25T13:32:47Z</dcterms:created>
  <dcterms:modified xsi:type="dcterms:W3CDTF">2020-05-19T22:39:18Z</dcterms:modified>
</cp:coreProperties>
</file>