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83" r:id="rId4"/>
    <p:sldId id="282" r:id="rId5"/>
  </p:sldIdLst>
  <p:sldSz cx="9144000" cy="6858000" type="screen4x3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0" autoAdjust="0"/>
    <p:restoredTop sz="94660"/>
  </p:normalViewPr>
  <p:slideViewPr>
    <p:cSldViewPr>
      <p:cViewPr>
        <p:scale>
          <a:sx n="98" d="100"/>
          <a:sy n="98" d="100"/>
        </p:scale>
        <p:origin x="3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419" sz="1000" b="1" i="0" baseline="0">
                <a:effectLst/>
              </a:rPr>
              <a:t>EJECUCIÓN PRESUPUESTAL DE LOS PROYECTOS DE INVERSIÓN</a:t>
            </a:r>
            <a:endParaRPr lang="es-CO" sz="1000">
              <a:effectLst/>
            </a:endParaRPr>
          </a:p>
          <a:p>
            <a:pPr>
              <a:defRPr sz="1000"/>
            </a:pPr>
            <a:r>
              <a:rPr lang="es-419" sz="1000" b="1" i="0" baseline="0">
                <a:effectLst/>
              </a:rPr>
              <a:t> CORTE: 3</a:t>
            </a:r>
            <a:r>
              <a:rPr lang="es-CO" sz="1000" b="1" i="0" baseline="0">
                <a:effectLst/>
              </a:rPr>
              <a:t>0</a:t>
            </a:r>
            <a:r>
              <a:rPr lang="es-419" sz="1000" b="1" i="0" baseline="0">
                <a:effectLst/>
              </a:rPr>
              <a:t>/</a:t>
            </a:r>
            <a:r>
              <a:rPr lang="es-CO" sz="1000" b="1" i="0" baseline="0">
                <a:effectLst/>
              </a:rPr>
              <a:t>06</a:t>
            </a:r>
            <a:r>
              <a:rPr lang="es-419" sz="1000" b="1" i="0" baseline="0">
                <a:effectLst/>
              </a:rPr>
              <a:t>/20</a:t>
            </a:r>
            <a:r>
              <a:rPr lang="es-CO" sz="1000" b="1" i="0" baseline="0">
                <a:effectLst/>
              </a:rPr>
              <a:t>20</a:t>
            </a:r>
            <a:endParaRPr lang="es-CO" sz="1000">
              <a:effectLst/>
            </a:endParaRPr>
          </a:p>
        </c:rich>
      </c:tx>
      <c:layout>
        <c:manualLayout>
          <c:xMode val="edge"/>
          <c:yMode val="edge"/>
          <c:x val="0.32498876387472098"/>
          <c:y val="4.42568984872327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Hoja1!$F$13</c:f>
              <c:strCache>
                <c:ptCount val="1"/>
                <c:pt idx="0">
                  <c:v>Apropiación vigente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DOCUMENTAL</c:v>
                </c:pt>
                <c:pt idx="4">
                  <c:v>ESTUDIOS</c:v>
                </c:pt>
                <c:pt idx="5">
                  <c:v>TALENTO HUMANO</c:v>
                </c:pt>
              </c:strCache>
            </c:strRef>
          </c:cat>
          <c:val>
            <c:numRef>
              <c:f>Hoja1!$F$14:$F$19</c:f>
              <c:numCache>
                <c:formatCode>"$"#,##0_);[Red]\("$"#,##0\)</c:formatCode>
                <c:ptCount val="6"/>
                <c:pt idx="0">
                  <c:v>3614241398</c:v>
                </c:pt>
                <c:pt idx="1">
                  <c:v>2256623124</c:v>
                </c:pt>
                <c:pt idx="2">
                  <c:v>685755478</c:v>
                </c:pt>
                <c:pt idx="3">
                  <c:v>545060000</c:v>
                </c:pt>
                <c:pt idx="4">
                  <c:v>515000000</c:v>
                </c:pt>
                <c:pt idx="5">
                  <c:v>383320000</c:v>
                </c:pt>
              </c:numCache>
            </c:numRef>
          </c:val>
        </c:ser>
        <c:ser>
          <c:idx val="1"/>
          <c:order val="1"/>
          <c:tx>
            <c:strRef>
              <c:f>Hoja1!$G$13</c:f>
              <c:strCache>
                <c:ptCount val="1"/>
                <c:pt idx="0">
                  <c:v>Compromisos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DOCUMENTAL</c:v>
                </c:pt>
                <c:pt idx="4">
                  <c:v>ESTUDIOS</c:v>
                </c:pt>
                <c:pt idx="5">
                  <c:v>TALENTO HUMANO</c:v>
                </c:pt>
              </c:strCache>
            </c:strRef>
          </c:cat>
          <c:val>
            <c:numRef>
              <c:f>Hoja1!$G$14:$G$19</c:f>
              <c:numCache>
                <c:formatCode>"$"#,##0_);[Red]\("$"#,##0\)</c:formatCode>
                <c:ptCount val="6"/>
                <c:pt idx="0">
                  <c:v>2266534667</c:v>
                </c:pt>
                <c:pt idx="1">
                  <c:v>886356774</c:v>
                </c:pt>
                <c:pt idx="2">
                  <c:v>402866653</c:v>
                </c:pt>
                <c:pt idx="3">
                  <c:v>78000000</c:v>
                </c:pt>
                <c:pt idx="4">
                  <c:v>0</c:v>
                </c:pt>
                <c:pt idx="5">
                  <c:v>174183334</c:v>
                </c:pt>
              </c:numCache>
            </c:numRef>
          </c:val>
        </c:ser>
        <c:ser>
          <c:idx val="2"/>
          <c:order val="2"/>
          <c:tx>
            <c:strRef>
              <c:f>Hoja1!$H$13</c:f>
              <c:strCache>
                <c:ptCount val="1"/>
                <c:pt idx="0">
                  <c:v>Obligaciones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DOCUMENTAL</c:v>
                </c:pt>
                <c:pt idx="4">
                  <c:v>ESTUDIOS</c:v>
                </c:pt>
                <c:pt idx="5">
                  <c:v>TALENTO HUMANO</c:v>
                </c:pt>
              </c:strCache>
            </c:strRef>
          </c:cat>
          <c:val>
            <c:numRef>
              <c:f>Hoja1!$H$14:$H$19</c:f>
              <c:numCache>
                <c:formatCode>"$"#,##0_);[Red]\("$"#,##0\)</c:formatCode>
                <c:ptCount val="6"/>
                <c:pt idx="0">
                  <c:v>827749667</c:v>
                </c:pt>
                <c:pt idx="1">
                  <c:v>302983541</c:v>
                </c:pt>
                <c:pt idx="2">
                  <c:v>63138809</c:v>
                </c:pt>
                <c:pt idx="3">
                  <c:v>29600000</c:v>
                </c:pt>
                <c:pt idx="4">
                  <c:v>0</c:v>
                </c:pt>
                <c:pt idx="5">
                  <c:v>36070000</c:v>
                </c:pt>
              </c:numCache>
            </c:numRef>
          </c:val>
        </c:ser>
        <c:ser>
          <c:idx val="3"/>
          <c:order val="3"/>
          <c:tx>
            <c:strRef>
              <c:f>Hoja1!$I$13</c:f>
              <c:strCache>
                <c:ptCount val="1"/>
                <c:pt idx="0">
                  <c:v>Pagos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DOCUMENTAL</c:v>
                </c:pt>
                <c:pt idx="4">
                  <c:v>ESTUDIOS</c:v>
                </c:pt>
                <c:pt idx="5">
                  <c:v>TALENTO HUMANO</c:v>
                </c:pt>
              </c:strCache>
            </c:strRef>
          </c:cat>
          <c:val>
            <c:numRef>
              <c:f>Hoja1!$I$14:$I$19</c:f>
              <c:numCache>
                <c:formatCode>"$"#,##0_);[Red]\("$"#,##0\)</c:formatCode>
                <c:ptCount val="6"/>
                <c:pt idx="0">
                  <c:v>827749667</c:v>
                </c:pt>
                <c:pt idx="1">
                  <c:v>302983541</c:v>
                </c:pt>
                <c:pt idx="2">
                  <c:v>63138809</c:v>
                </c:pt>
                <c:pt idx="3">
                  <c:v>29600000</c:v>
                </c:pt>
                <c:pt idx="4">
                  <c:v>0</c:v>
                </c:pt>
                <c:pt idx="5">
                  <c:v>36070000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6369184"/>
        <c:axId val="116363744"/>
      </c:barChart>
      <c:catAx>
        <c:axId val="11636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6363744"/>
        <c:crosses val="autoZero"/>
        <c:auto val="1"/>
        <c:lblAlgn val="ctr"/>
        <c:lblOffset val="100"/>
        <c:noMultiLvlLbl val="0"/>
      </c:catAx>
      <c:valAx>
        <c:axId val="116363744"/>
        <c:scaling>
          <c:orientation val="minMax"/>
        </c:scaling>
        <c:delete val="1"/>
        <c:axPos val="l"/>
        <c:numFmt formatCode="&quot;$&quot;#,##0_);[Red]\(&quot;$&quot;#,##0\)" sourceLinked="1"/>
        <c:majorTickMark val="none"/>
        <c:minorTickMark val="none"/>
        <c:tickLblPos val="nextTo"/>
        <c:crossAx val="116369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860927068709534"/>
          <c:y val="0.20798310967106479"/>
          <c:w val="0.24496798335538475"/>
          <c:h val="0.191834821006621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1B79F-6E94-4057-BAA2-9B00FC9D97D0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41C64-812B-41D8-AEDC-BD8568F23D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63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191FD7-CCF4-0540-9381-BE2D0A8A2504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83C3D2-44CD-E64A-9F66-43F1F01888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7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8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6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899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343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104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92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4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923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8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662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0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44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71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1A32-F4DA-40F7-95C2-4CE4C3C8E5B5}" type="datetimeFigureOut">
              <a:rPr lang="es-CO" smtClean="0"/>
              <a:t>10/07/2020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660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6372225" cy="6858000"/>
          </a:xfrm>
          <a:prstGeom prst="rect">
            <a:avLst/>
          </a:prstGeom>
          <a:solidFill>
            <a:srgbClr val="2278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2051" name="Imagen 1" descr="fondo power 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0"/>
            <a:ext cx="914400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3347864" y="4850117"/>
            <a:ext cx="5364733" cy="13681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INFORME </a:t>
            </a:r>
            <a:r>
              <a:rPr lang="es-419" sz="2000" b="1" dirty="0" smtClean="0">
                <a:latin typeface="Arial Narrow" panose="020B0606020202030204" pitchFamily="34" charset="0"/>
              </a:rPr>
              <a:t>I</a:t>
            </a:r>
            <a:r>
              <a:rPr lang="es-CO" sz="2000" b="1" dirty="0" smtClean="0">
                <a:latin typeface="Arial Narrow" panose="020B0606020202030204" pitchFamily="34" charset="0"/>
              </a:rPr>
              <a:t>I</a:t>
            </a:r>
            <a:r>
              <a:rPr lang="es-419" sz="2000" b="1" dirty="0" smtClean="0">
                <a:latin typeface="Arial Narrow" panose="020B0606020202030204" pitchFamily="34" charset="0"/>
              </a:rPr>
              <a:t> </a:t>
            </a:r>
            <a:r>
              <a:rPr lang="es-419" sz="2000" b="1" dirty="0" smtClean="0">
                <a:latin typeface="Arial Narrow" panose="020B0606020202030204" pitchFamily="34" charset="0"/>
              </a:rPr>
              <a:t>TRIMESTRE</a:t>
            </a:r>
          </a:p>
          <a:p>
            <a:pPr algn="r"/>
            <a:r>
              <a:rPr lang="es-ES" sz="2000" b="1" dirty="0" smtClean="0">
                <a:latin typeface="Arial Narrow" panose="020B0606020202030204" pitchFamily="34" charset="0"/>
              </a:rPr>
              <a:t>EJECUCI</a:t>
            </a:r>
            <a:r>
              <a:rPr lang="es-419" sz="2000" b="1" dirty="0" err="1" smtClean="0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 DE LOS PROYECTOS DE INVERSI</a:t>
            </a:r>
            <a:r>
              <a:rPr lang="es-419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</a:t>
            </a:r>
          </a:p>
          <a:p>
            <a:pPr algn="r"/>
            <a:endParaRPr lang="es-ES" sz="2000" b="1" dirty="0">
              <a:latin typeface="Arial Narrow" panose="020B0606020202030204" pitchFamily="34" charset="0"/>
            </a:endParaRPr>
          </a:p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3</a:t>
            </a:r>
            <a:r>
              <a:rPr lang="es-CO" sz="2000" b="1" dirty="0" smtClean="0">
                <a:latin typeface="Arial Narrow" panose="020B0606020202030204" pitchFamily="34" charset="0"/>
              </a:rPr>
              <a:t>0</a:t>
            </a:r>
            <a:r>
              <a:rPr lang="es-419" sz="2000" b="1" dirty="0" smtClean="0">
                <a:latin typeface="Arial Narrow" panose="020B0606020202030204" pitchFamily="34" charset="0"/>
              </a:rPr>
              <a:t>/</a:t>
            </a:r>
            <a:r>
              <a:rPr lang="es-CO" sz="2000" b="1" dirty="0" smtClean="0">
                <a:latin typeface="Arial Narrow" panose="020B0606020202030204" pitchFamily="34" charset="0"/>
              </a:rPr>
              <a:t>06</a:t>
            </a:r>
            <a:r>
              <a:rPr lang="es-419" sz="2000" b="1" dirty="0" smtClean="0">
                <a:latin typeface="Arial Narrow" panose="020B0606020202030204" pitchFamily="34" charset="0"/>
              </a:rPr>
              <a:t>/20</a:t>
            </a:r>
            <a:r>
              <a:rPr lang="es-CO" sz="2000" b="1" dirty="0" smtClean="0">
                <a:latin typeface="Arial Narrow" panose="020B0606020202030204" pitchFamily="34" charset="0"/>
              </a:rPr>
              <a:t>20</a:t>
            </a:r>
            <a:endParaRPr lang="es-419" sz="2000" b="1" dirty="0" smtClean="0">
              <a:latin typeface="Arial Narrow" panose="020B0606020202030204" pitchFamily="34" charset="0"/>
            </a:endParaRPr>
          </a:p>
          <a:p>
            <a:pPr algn="r"/>
            <a:endParaRPr lang="es-419" sz="2600" b="1" dirty="0">
              <a:latin typeface="Arial Narrow" panose="020B0606020202030204" pitchFamily="34" charset="0"/>
            </a:endParaRPr>
          </a:p>
          <a:p>
            <a:pPr algn="r"/>
            <a:r>
              <a:rPr lang="es-419" sz="800" b="1" dirty="0" smtClean="0">
                <a:latin typeface="Arial Narrow" panose="020B0606020202030204" pitchFamily="34" charset="0"/>
              </a:rPr>
              <a:t> </a:t>
            </a:r>
          </a:p>
          <a:p>
            <a:pPr algn="r"/>
            <a:endParaRPr lang="es-419" sz="800" b="1" dirty="0"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88224" y="6201051"/>
            <a:ext cx="221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dirty="0" smtClean="0">
                <a:solidFill>
                  <a:schemeClr val="bg1"/>
                </a:solidFill>
              </a:rPr>
              <a:t>Elaboró: Oficina Asesora de Planeación</a:t>
            </a:r>
            <a:endParaRPr lang="es-419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=""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=""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Rectángulo redondeado 2"/>
          <p:cNvSpPr/>
          <p:nvPr/>
        </p:nvSpPr>
        <p:spPr>
          <a:xfrm>
            <a:off x="2627784" y="6112062"/>
            <a:ext cx="4464496" cy="36004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dirty="0" smtClean="0">
                <a:solidFill>
                  <a:schemeClr val="tx1"/>
                </a:solidFill>
              </a:rPr>
              <a:t>Total </a:t>
            </a:r>
            <a:r>
              <a:rPr lang="es-419" sz="1500" dirty="0">
                <a:solidFill>
                  <a:schemeClr val="tx1"/>
                </a:solidFill>
              </a:rPr>
              <a:t>P</a:t>
            </a:r>
            <a:r>
              <a:rPr lang="es-419" sz="1500" dirty="0" smtClean="0">
                <a:solidFill>
                  <a:schemeClr val="tx1"/>
                </a:solidFill>
              </a:rPr>
              <a:t>resupuesto de </a:t>
            </a:r>
            <a:r>
              <a:rPr lang="es-ES" sz="1500" dirty="0" smtClean="0">
                <a:solidFill>
                  <a:schemeClr val="tx1"/>
                </a:solidFill>
              </a:rPr>
              <a:t>Inversión</a:t>
            </a:r>
            <a:r>
              <a:rPr lang="es-419" sz="1500" dirty="0" smtClean="0">
                <a:solidFill>
                  <a:schemeClr val="tx1"/>
                </a:solidFill>
              </a:rPr>
              <a:t>:</a:t>
            </a:r>
            <a:r>
              <a:rPr lang="es-ES" sz="1500" dirty="0" smtClean="0">
                <a:solidFill>
                  <a:schemeClr val="tx1"/>
                </a:solidFill>
              </a:rPr>
              <a:t> $</a:t>
            </a:r>
            <a:r>
              <a:rPr lang="es-CO" sz="1500" dirty="0" smtClean="0">
                <a:solidFill>
                  <a:schemeClr val="tx1"/>
                </a:solidFill>
              </a:rPr>
              <a:t>8.000.000.000</a:t>
            </a:r>
            <a:endParaRPr lang="es-CO" sz="1500" dirty="0">
              <a:solidFill>
                <a:schemeClr val="tx1"/>
              </a:solidFill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1547664" y="1268760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Distribución porcentual presupuesto inversión 2020</a:t>
            </a:r>
            <a:endParaRPr lang="es-CO" sz="2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733686"/>
              </p:ext>
            </p:extLst>
          </p:nvPr>
        </p:nvGraphicFramePr>
        <p:xfrm>
          <a:off x="971599" y="1988840"/>
          <a:ext cx="7344817" cy="3914073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909736"/>
                <a:gridCol w="1851446"/>
                <a:gridCol w="1583635"/>
              </a:tblGrid>
              <a:tr h="5296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Proyecto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Total Inversión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% Participación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42520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900" dirty="0" smtClean="0">
                          <a:effectLst/>
                        </a:rPr>
                        <a:t>FORTALECIMIENTO DE LA CAPACIDAD INSTITUCIONAL PARA MEJORAR LA INSPECCIÓN, VIGILANCIA Y CONTROL DE LA SUPERINTENDENCIA DEL SUBSIDIO FAMILIAR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dirty="0" smtClean="0">
                          <a:effectLst/>
                        </a:rPr>
                        <a:t>$3.614.241.398</a:t>
                      </a:r>
                      <a:endParaRPr lang="es-419" sz="9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ctr"/>
                </a:tc>
              </a:tr>
              <a:tr h="4818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FORTALECIMIENTO DE LA GESTIÓN DE LA TECNOLOGÍA DE LA INFORMACIÓN Y LAS COMUNICACIONES (TICS) DE LA SUPERINTENDENCIA DEL SUBSIDIO FAMILIAR, BAJO EL MARCO DE</a:t>
                      </a:r>
                      <a:r>
                        <a:rPr lang="es-CO" sz="900" dirty="0" smtClean="0">
                          <a:effectLst/>
                        </a:rPr>
                        <a:t> </a:t>
                      </a:r>
                      <a:r>
                        <a:rPr lang="es-419" sz="900" dirty="0" smtClean="0">
                          <a:effectLst/>
                        </a:rPr>
                        <a:t>REFERENCIA DE ARQUITECTURA EMPRESARIAL (MRAE).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$2.256.623.124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525" marR="9525" marT="9525" marB="0" anchor="ctr"/>
                </a:tc>
              </a:tr>
              <a:tr h="565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MEJORAMIENTO DEL PROCESO DE INTERACCIÓN CON EL CIUDADANO EN LA SUPERINTENDENCIA DE SUBSIDIO FAMILIAR</a:t>
                      </a:r>
                      <a:r>
                        <a:rPr lang="es-CO" sz="900" dirty="0" smtClean="0">
                          <a:effectLst/>
                        </a:rPr>
                        <a:t> 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$685.755.478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</a:tr>
              <a:tr h="565785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900" dirty="0" smtClean="0">
                          <a:effectLst/>
                        </a:rPr>
                        <a:t>IMPLEMENTACIÓN DEL SISTEMA INTEGRADO DE GESTIÓN DOCUMENTAL DE LA SUPERINTENDENCIA DEL SUBSIDIO FAMILIAR</a:t>
                      </a:r>
                      <a:endParaRPr lang="es-419" sz="9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dirty="0" smtClean="0">
                          <a:effectLst/>
                        </a:rPr>
                        <a:t>$545.060.000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</a:tr>
              <a:tr h="4818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ESTUDIOS PARA LA GESTIÓN DEL CONOCIMIENTO DEL SISTEMA DEL SUBSIDIO FAMILIAR</a:t>
                      </a:r>
                      <a:r>
                        <a:rPr lang="es-CO" sz="900" dirty="0" smtClean="0">
                          <a:effectLst/>
                        </a:rPr>
                        <a:t> 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$515.000.000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</a:tr>
              <a:tr h="5414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FORTALECIMIENTO ESTRATÉGICO DEL TALENTO HUMANO PARA LA GESTIÓN ORGANIZACIONAL DE LA SUPERINTENDENCIA DEL SUBSIDIO FAMILIAR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$383.320.000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2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=""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=""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ángulo redondeado 3"/>
          <p:cNvSpPr/>
          <p:nvPr/>
        </p:nvSpPr>
        <p:spPr>
          <a:xfrm>
            <a:off x="1533820" y="908720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/>
              <a:t>Ejecución presupuestal inversión, </a:t>
            </a:r>
            <a:r>
              <a:rPr lang="es-419" sz="2000" dirty="0" smtClean="0"/>
              <a:t>C</a:t>
            </a:r>
            <a:r>
              <a:rPr lang="es-ES" sz="2000" dirty="0" err="1" smtClean="0"/>
              <a:t>orte</a:t>
            </a:r>
            <a:r>
              <a:rPr lang="es-ES" sz="2000" dirty="0"/>
              <a:t>: </a:t>
            </a:r>
            <a:r>
              <a:rPr lang="es-CO" sz="2000" dirty="0" smtClean="0"/>
              <a:t>30</a:t>
            </a:r>
            <a:r>
              <a:rPr lang="es-ES" sz="2000" dirty="0" smtClean="0"/>
              <a:t>/</a:t>
            </a:r>
            <a:r>
              <a:rPr lang="es-CO" sz="2000" dirty="0" smtClean="0"/>
              <a:t>06</a:t>
            </a:r>
            <a:r>
              <a:rPr lang="es-ES" sz="2000" dirty="0" smtClean="0"/>
              <a:t>/2020</a:t>
            </a:r>
            <a:endParaRPr lang="es-CO" sz="1500" dirty="0"/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928466"/>
              </p:ext>
            </p:extLst>
          </p:nvPr>
        </p:nvGraphicFramePr>
        <p:xfrm>
          <a:off x="3222228" y="1409018"/>
          <a:ext cx="2501900" cy="271145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224136"/>
                <a:gridCol w="1277764"/>
              </a:tblGrid>
              <a:tr h="271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000" dirty="0">
                          <a:effectLst/>
                        </a:rPr>
                        <a:t>Apropiación Vigente </a:t>
                      </a:r>
                      <a:endParaRPr lang="es-419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000" dirty="0">
                          <a:effectLst/>
                        </a:rPr>
                        <a:t>$    </a:t>
                      </a:r>
                      <a:r>
                        <a:rPr lang="es-CO" sz="1000" dirty="0" smtClean="0">
                          <a:effectLst/>
                        </a:rPr>
                        <a:t>8.000</a:t>
                      </a:r>
                      <a:r>
                        <a:rPr lang="es-419" sz="1000" dirty="0" smtClean="0">
                          <a:effectLst/>
                        </a:rPr>
                        <a:t>.000.000</a:t>
                      </a:r>
                      <a:endParaRPr lang="es-419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072324"/>
              </p:ext>
            </p:extLst>
          </p:nvPr>
        </p:nvGraphicFramePr>
        <p:xfrm>
          <a:off x="3563888" y="1772816"/>
          <a:ext cx="1872208" cy="788798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1296144"/>
                <a:gridCol w="576064"/>
              </a:tblGrid>
              <a:tr h="145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b="1" dirty="0" smtClean="0">
                          <a:effectLst/>
                        </a:rPr>
                        <a:t>Estado</a:t>
                      </a:r>
                      <a:endParaRPr lang="es-419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b="1" dirty="0">
                          <a:effectLst/>
                        </a:rPr>
                        <a:t>%</a:t>
                      </a:r>
                      <a:endParaRPr lang="es-419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</a:tr>
              <a:tr h="260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Compromisos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47,59</a:t>
                      </a:r>
                      <a:r>
                        <a:rPr lang="es-419" sz="900" dirty="0" smtClean="0">
                          <a:effectLst/>
                        </a:rPr>
                        <a:t>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</a:tr>
              <a:tr h="105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Obligaciones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15,74</a:t>
                      </a:r>
                      <a:r>
                        <a:rPr lang="es-419" sz="900" dirty="0" smtClean="0">
                          <a:effectLst/>
                        </a:rPr>
                        <a:t>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</a:tr>
              <a:tr h="229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Pagos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15,74</a:t>
                      </a:r>
                      <a:r>
                        <a:rPr lang="es-419" sz="900" dirty="0" smtClean="0">
                          <a:effectLst/>
                        </a:rPr>
                        <a:t>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</a:tr>
            </a:tbl>
          </a:graphicData>
        </a:graphic>
      </p:graphicFrame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208879"/>
              </p:ext>
            </p:extLst>
          </p:nvPr>
        </p:nvGraphicFramePr>
        <p:xfrm>
          <a:off x="539553" y="2708920"/>
          <a:ext cx="8108400" cy="3592502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2664293"/>
                <a:gridCol w="864096"/>
                <a:gridCol w="792088"/>
                <a:gridCol w="792088"/>
                <a:gridCol w="792090"/>
                <a:gridCol w="763585"/>
                <a:gridCol w="748583"/>
                <a:gridCol w="691577"/>
              </a:tblGrid>
              <a:tr h="34899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LOS PROYECTOS DE INVERSIÓN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Compromiso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</a:t>
                      </a:r>
                      <a:endParaRPr lang="es-CO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Obligado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</a:t>
                      </a:r>
                      <a:endParaRPr lang="es-CO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s-CO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01658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FORTALECIMIENTO DE LA CAPACIDAD INSTITUCIONAL PARA MEJORAR LA INSPECCIÓN, VIGILANCIA Y CONTROL DE LA SUPERINTENDENCIA DEL SUBSIDIO FAMILIAR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$3.614.241.398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2.266.534.667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$827.749.667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$827.749.667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62,71%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22,9%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22,9%</a:t>
                      </a:r>
                    </a:p>
                  </a:txBody>
                  <a:tcPr marL="9525" marR="9525" marT="9525" marB="0" anchor="ctr"/>
                </a:tc>
              </a:tr>
              <a:tr h="452572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FORTALECIMIENTO DE LA GESTIÓN DE LA TECNOLOGÍA DE LA INFORMACIÓN Y LAS COMUNICACIONES (TICS) DE LA SUPERINTENDENCIA DEL SUBSIDIO FAMILIAR, BAJO EL MARCO DE REFERENCIA DE ARQUITECTURA EMPRESARIAL (MRAE).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$2.256.623.124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886.356.774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$302.983.541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$302.983.541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39,27 %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13,42%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13,42%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7143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MEJORAMIENTO DEL PROCESO DE INTERACCIÓN CON EL CIUDADANO EN LA SUPERINTENDENCIA DE SUBSIDIO FAMILIAR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$685.755.478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$402.866.653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$63.138.809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$63.138.809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58,74%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7143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IMPLEMENTACIÓN DEL SISTEMA INTEGRADO DE GESTIÓN DOCUMENTAL DE LA SUPERINTENDENCIA DEL SUBSIDIO FAMILIAR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$545.060.000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$78.000.000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$29.600.000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$29.600.000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5,43%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5,43%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52572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ESTUDIOS PARA LA GESTIÓN DEL CONOCIMIENTO DEL SISTEMA DEL SUBSIDIO FAMILIAR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$515.000.000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</a:tr>
              <a:tr h="301714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FORTALECIMIENTO ESTRATÉGICO DEL TALENTO HUMANO PARA LA GESTIÓN ORGANIZACIONAL DE LA SUPERINTENDENCIA DEL SUBSIDIO FAMILIAR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$383.320.000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$174.183.334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36.070.000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$36.070.000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45,44%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0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$8.000.000.000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3.807.941.429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$1.259.542.017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$1.259.542.017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47,59%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15,74%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15,74%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0" name="Rectángulo 9"/>
          <p:cNvSpPr/>
          <p:nvPr/>
        </p:nvSpPr>
        <p:spPr>
          <a:xfrm>
            <a:off x="517382" y="6381328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</p:spTree>
    <p:extLst>
      <p:ext uri="{BB962C8B-B14F-4D97-AF65-F5344CB8AC3E}">
        <p14:creationId xmlns:p14="http://schemas.microsoft.com/office/powerpoint/2010/main" val="20911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=""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=""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ángulo 9"/>
          <p:cNvSpPr/>
          <p:nvPr/>
        </p:nvSpPr>
        <p:spPr>
          <a:xfrm>
            <a:off x="1043608" y="6022453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6069990"/>
              </p:ext>
            </p:extLst>
          </p:nvPr>
        </p:nvGraphicFramePr>
        <p:xfrm>
          <a:off x="539552" y="1203980"/>
          <a:ext cx="792088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9006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 Power Point" id="{6CFFCC78-DFFA-4828-B453-330CFDC76396}" vid="{A3291A50-899F-4D56-BE79-C05A3E13D7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1604</TotalTime>
  <Words>472</Words>
  <Application>Microsoft Office PowerPoint</Application>
  <PresentationFormat>Presentación en pantalla (4:3)</PresentationFormat>
  <Paragraphs>116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Emilio Vidarte Coronado</dc:creator>
  <cp:lastModifiedBy>Paola</cp:lastModifiedBy>
  <cp:revision>157</cp:revision>
  <cp:lastPrinted>2019-03-18T21:50:23Z</cp:lastPrinted>
  <dcterms:created xsi:type="dcterms:W3CDTF">2015-02-25T13:32:47Z</dcterms:created>
  <dcterms:modified xsi:type="dcterms:W3CDTF">2020-07-11T01:26:37Z</dcterms:modified>
</cp:coreProperties>
</file>