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4660"/>
  </p:normalViewPr>
  <p:slideViewPr>
    <p:cSldViewPr>
      <p:cViewPr varScale="1">
        <p:scale>
          <a:sx n="75" d="100"/>
          <a:sy n="75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Documents\SSF%202020\Proyectos%202020\Reportes%20seguimiento%20trimestrales%20a%20los%20proyectos%202020\para%20grafic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419"/>
              <a:t>EJECUCIÓN PRESUPUESTAL DE LOS PROYECTOS DE INVERSIÓN</a:t>
            </a:r>
            <a:endParaRPr lang="es-CO"/>
          </a:p>
          <a:p>
            <a:pPr>
              <a:defRPr/>
            </a:pPr>
            <a:r>
              <a:rPr lang="es-419"/>
              <a:t> CORTE: 3</a:t>
            </a:r>
            <a:r>
              <a:rPr lang="es-CO"/>
              <a:t>0</a:t>
            </a:r>
            <a:r>
              <a:rPr lang="es-419"/>
              <a:t>/</a:t>
            </a:r>
            <a:r>
              <a:rPr lang="es-CO"/>
              <a:t>09</a:t>
            </a:r>
            <a:r>
              <a:rPr lang="es-419"/>
              <a:t>/20</a:t>
            </a:r>
            <a:r>
              <a:rPr lang="es-CO"/>
              <a:t>20</a:t>
            </a:r>
          </a:p>
        </c:rich>
      </c:tx>
      <c:layout>
        <c:manualLayout>
          <c:xMode val="edge"/>
          <c:yMode val="edge"/>
          <c:x val="0.26622223134627554"/>
          <c:y val="2.6036759450611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Hoja1!$F$13</c:f>
              <c:strCache>
                <c:ptCount val="1"/>
                <c:pt idx="0">
                  <c:v>Apropiación vigente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Hoja1!$F$14:$F$19</c:f>
              <c:numCache>
                <c:formatCode>"$"#,##0;[Red]\-"$"#,##0</c:formatCode>
                <c:ptCount val="6"/>
                <c:pt idx="0">
                  <c:v>3614241398</c:v>
                </c:pt>
                <c:pt idx="1">
                  <c:v>2256623124</c:v>
                </c:pt>
                <c:pt idx="2">
                  <c:v>685755478</c:v>
                </c:pt>
                <c:pt idx="3">
                  <c:v>545060000</c:v>
                </c:pt>
                <c:pt idx="4">
                  <c:v>515000000</c:v>
                </c:pt>
                <c:pt idx="5">
                  <c:v>383320000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5C-4EB8-9FEC-F7015AEB0B08}"/>
            </c:ext>
          </c:extLst>
        </c:ser>
        <c:ser>
          <c:idx val="1"/>
          <c:order val="1"/>
          <c:tx>
            <c:strRef>
              <c:f>Hoja1!$G$13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Hoja1!$G$14:$G$19</c:f>
              <c:numCache>
                <c:formatCode>"$"#,##0;[Red]\-"$"#,##0</c:formatCode>
                <c:ptCount val="6"/>
                <c:pt idx="0">
                  <c:v>2580274666</c:v>
                </c:pt>
                <c:pt idx="1">
                  <c:v>965473775</c:v>
                </c:pt>
                <c:pt idx="2">
                  <c:v>512829980</c:v>
                </c:pt>
                <c:pt idx="3">
                  <c:v>90894840</c:v>
                </c:pt>
                <c:pt idx="4">
                  <c:v>514950000</c:v>
                </c:pt>
                <c:pt idx="5">
                  <c:v>180833334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5C-4EB8-9FEC-F7015AEB0B08}"/>
            </c:ext>
          </c:extLst>
        </c:ser>
        <c:ser>
          <c:idx val="2"/>
          <c:order val="2"/>
          <c:tx>
            <c:strRef>
              <c:f>Hoja1!$H$13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Hoja1!$H$14:$H$19</c:f>
              <c:numCache>
                <c:formatCode>"$"#,##0;[Red]\-"$"#,##0</c:formatCode>
                <c:ptCount val="6"/>
                <c:pt idx="0">
                  <c:v>1540856332</c:v>
                </c:pt>
                <c:pt idx="1">
                  <c:v>532609440</c:v>
                </c:pt>
                <c:pt idx="2">
                  <c:v>179889772.19999999</c:v>
                </c:pt>
                <c:pt idx="3">
                  <c:v>51800000</c:v>
                </c:pt>
                <c:pt idx="4">
                  <c:v>0</c:v>
                </c:pt>
                <c:pt idx="5">
                  <c:v>89476950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5C-4EB8-9FEC-F7015AEB0B08}"/>
            </c:ext>
          </c:extLst>
        </c:ser>
        <c:ser>
          <c:idx val="3"/>
          <c:order val="3"/>
          <c:tx>
            <c:strRef>
              <c:f>Hoja1!$I$13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Hoja1!$I$14:$I$19</c:f>
              <c:numCache>
                <c:formatCode>"$"#,##0;[Red]\-"$"#,##0</c:formatCode>
                <c:ptCount val="6"/>
                <c:pt idx="0">
                  <c:v>1540856332</c:v>
                </c:pt>
                <c:pt idx="1">
                  <c:v>532609440</c:v>
                </c:pt>
                <c:pt idx="2">
                  <c:v>179889772.19999999</c:v>
                </c:pt>
                <c:pt idx="3">
                  <c:v>51800000</c:v>
                </c:pt>
                <c:pt idx="4">
                  <c:v>0</c:v>
                </c:pt>
                <c:pt idx="5">
                  <c:v>89476950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5C-4EB8-9FEC-F7015AEB0B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08136848"/>
        <c:axId val="-2108137936"/>
      </c:barChart>
      <c:catAx>
        <c:axId val="-210813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108137936"/>
        <c:crosses val="autoZero"/>
        <c:auto val="1"/>
        <c:lblAlgn val="ctr"/>
        <c:lblOffset val="100"/>
        <c:noMultiLvlLbl val="0"/>
      </c:catAx>
      <c:valAx>
        <c:axId val="-2108137936"/>
        <c:scaling>
          <c:orientation val="minMax"/>
        </c:scaling>
        <c:delete val="1"/>
        <c:axPos val="l"/>
        <c:numFmt formatCode="&quot;$&quot;#,##0;[Red]\-&quot;$&quot;#,##0" sourceLinked="1"/>
        <c:majorTickMark val="none"/>
        <c:minorTickMark val="none"/>
        <c:tickLblPos val="nextTo"/>
        <c:crossAx val="-2108136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21/10/2020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</a:t>
            </a:r>
            <a:r>
              <a:rPr lang="es-419" sz="2000" b="1" dirty="0" smtClean="0">
                <a:latin typeface="Arial Narrow" panose="020B0606020202030204" pitchFamily="34" charset="0"/>
              </a:rPr>
              <a:t>II</a:t>
            </a:r>
            <a:r>
              <a:rPr lang="es-CO" sz="2000" b="1" dirty="0" smtClean="0">
                <a:latin typeface="Arial Narrow" panose="020B0606020202030204" pitchFamily="34" charset="0"/>
              </a:rPr>
              <a:t>I</a:t>
            </a:r>
            <a:r>
              <a:rPr lang="es-419" sz="2000" b="1" dirty="0" smtClean="0">
                <a:latin typeface="Arial Narrow" panose="020B0606020202030204" pitchFamily="34" charset="0"/>
              </a:rPr>
              <a:t> </a:t>
            </a:r>
            <a:r>
              <a:rPr lang="es-419" sz="2000" b="1" dirty="0" smtClean="0">
                <a:latin typeface="Arial Narrow" panose="020B0606020202030204" pitchFamily="34" charset="0"/>
              </a:rPr>
              <a:t>TRIMESTRE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</a:t>
            </a:r>
            <a:r>
              <a:rPr lang="es-CO" sz="2000" b="1" dirty="0" smtClean="0">
                <a:latin typeface="Arial Narrow" panose="020B0606020202030204" pitchFamily="34" charset="0"/>
              </a:rPr>
              <a:t>0</a:t>
            </a:r>
            <a:r>
              <a:rPr lang="es-419" sz="2000" b="1" dirty="0" smtClean="0">
                <a:latin typeface="Arial Narrow" panose="020B0606020202030204" pitchFamily="34" charset="0"/>
              </a:rPr>
              <a:t>/</a:t>
            </a:r>
            <a:r>
              <a:rPr lang="es-CO" sz="2000" b="1" dirty="0" smtClean="0">
                <a:latin typeface="Arial Narrow" panose="020B0606020202030204" pitchFamily="34" charset="0"/>
              </a:rPr>
              <a:t>09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dirty="0" smtClean="0">
                <a:latin typeface="Arial Narrow" panose="020B0606020202030204" pitchFamily="34" charset="0"/>
              </a:rPr>
              <a:t>20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2627784" y="6112062"/>
            <a:ext cx="446449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Total </a:t>
            </a:r>
            <a:r>
              <a:rPr lang="es-419" sz="1500" dirty="0">
                <a:solidFill>
                  <a:schemeClr val="tx1"/>
                </a:solidFill>
              </a:rPr>
              <a:t>P</a:t>
            </a:r>
            <a:r>
              <a:rPr lang="es-419" sz="1500" dirty="0" smtClean="0">
                <a:solidFill>
                  <a:schemeClr val="tx1"/>
                </a:solidFill>
              </a:rPr>
              <a:t>resupuesto de </a:t>
            </a:r>
            <a:r>
              <a:rPr lang="es-ES" sz="1500" dirty="0" smtClean="0">
                <a:solidFill>
                  <a:schemeClr val="tx1"/>
                </a:solidFill>
              </a:rPr>
              <a:t>Inversión</a:t>
            </a:r>
            <a:r>
              <a:rPr lang="es-419" sz="1500" dirty="0" smtClean="0">
                <a:solidFill>
                  <a:schemeClr val="tx1"/>
                </a:solidFill>
              </a:rPr>
              <a:t>:</a:t>
            </a:r>
            <a:r>
              <a:rPr lang="es-ES" sz="1500" dirty="0" smtClean="0">
                <a:solidFill>
                  <a:schemeClr val="tx1"/>
                </a:solidFill>
              </a:rPr>
              <a:t> $</a:t>
            </a:r>
            <a:r>
              <a:rPr lang="es-CO" sz="1500" dirty="0" smtClean="0">
                <a:solidFill>
                  <a:schemeClr val="tx1"/>
                </a:solidFill>
              </a:rPr>
              <a:t>8.000.000.000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26876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2020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33686"/>
              </p:ext>
            </p:extLst>
          </p:nvPr>
        </p:nvGraphicFramePr>
        <p:xfrm>
          <a:off x="971599" y="1988840"/>
          <a:ext cx="7344817" cy="391407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09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3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Proyecto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Total Inversión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% Participación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520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$3.614.241.398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r>
                        <a:rPr lang="es-419" sz="900" dirty="0" smtClean="0">
                          <a:effectLst/>
                        </a:rPr>
                        <a:t>REFERENCIA DE ARQUITECTURA EMPRESARIAL (MRAE).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$2.256.623.124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MEJORAMIENTO DEL PROCESO DE INTERACCIÓN CON EL CIUDADANO EN LA SUPERINTENDENCIA DE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$685.755.478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785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$545.060.000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ESTUDIOS PARA LA GESTIÓN DEL CONOCIMIENTO DEL SISTEMA DEL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$515.000.000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14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$383.320.000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30</a:t>
            </a:r>
            <a:r>
              <a:rPr lang="es-ES" sz="2000" dirty="0" smtClean="0"/>
              <a:t>/</a:t>
            </a:r>
            <a:r>
              <a:rPr lang="es-CO" sz="2000" dirty="0" smtClean="0"/>
              <a:t>09</a:t>
            </a:r>
            <a:r>
              <a:rPr lang="es-ES" sz="2000" dirty="0" smtClean="0"/>
              <a:t>/2020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928466"/>
              </p:ext>
            </p:extLst>
          </p:nvPr>
        </p:nvGraphicFramePr>
        <p:xfrm>
          <a:off x="3222228" y="1409018"/>
          <a:ext cx="2501900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7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Vigente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</a:t>
                      </a:r>
                      <a:r>
                        <a:rPr lang="es-CO" sz="1000" dirty="0" smtClean="0">
                          <a:effectLst/>
                        </a:rPr>
                        <a:t>8.000</a:t>
                      </a:r>
                      <a:r>
                        <a:rPr lang="es-419" sz="1000" dirty="0" smtClean="0">
                          <a:effectLst/>
                        </a:rPr>
                        <a:t>.000.000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230355"/>
              </p:ext>
            </p:extLst>
          </p:nvPr>
        </p:nvGraphicFramePr>
        <p:xfrm>
          <a:off x="3563888" y="1772816"/>
          <a:ext cx="1872208" cy="780924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60,56%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29,93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29,93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517382" y="6381328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06240"/>
              </p:ext>
            </p:extLst>
          </p:nvPr>
        </p:nvGraphicFramePr>
        <p:xfrm>
          <a:off x="899592" y="2646393"/>
          <a:ext cx="7196782" cy="316706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284646">
                  <a:extLst>
                    <a:ext uri="{9D8B030D-6E8A-4147-A177-3AD203B41FA5}">
                      <a16:colId xmlns:a16="http://schemas.microsoft.com/office/drawing/2014/main" val="463399107"/>
                    </a:ext>
                  </a:extLst>
                </a:gridCol>
                <a:gridCol w="856431">
                  <a:extLst>
                    <a:ext uri="{9D8B030D-6E8A-4147-A177-3AD203B41FA5}">
                      <a16:colId xmlns:a16="http://schemas.microsoft.com/office/drawing/2014/main" val="2391762668"/>
                    </a:ext>
                  </a:extLst>
                </a:gridCol>
                <a:gridCol w="856431">
                  <a:extLst>
                    <a:ext uri="{9D8B030D-6E8A-4147-A177-3AD203B41FA5}">
                      <a16:colId xmlns:a16="http://schemas.microsoft.com/office/drawing/2014/main" val="1616471432"/>
                    </a:ext>
                  </a:extLst>
                </a:gridCol>
                <a:gridCol w="856431">
                  <a:extLst>
                    <a:ext uri="{9D8B030D-6E8A-4147-A177-3AD203B41FA5}">
                      <a16:colId xmlns:a16="http://schemas.microsoft.com/office/drawing/2014/main" val="1322167915"/>
                    </a:ext>
                  </a:extLst>
                </a:gridCol>
                <a:gridCol w="856431">
                  <a:extLst>
                    <a:ext uri="{9D8B030D-6E8A-4147-A177-3AD203B41FA5}">
                      <a16:colId xmlns:a16="http://schemas.microsoft.com/office/drawing/2014/main" val="1365078088"/>
                    </a:ext>
                  </a:extLst>
                </a:gridCol>
                <a:gridCol w="828804">
                  <a:extLst>
                    <a:ext uri="{9D8B030D-6E8A-4147-A177-3AD203B41FA5}">
                      <a16:colId xmlns:a16="http://schemas.microsoft.com/office/drawing/2014/main" val="2379225796"/>
                    </a:ext>
                  </a:extLst>
                </a:gridCol>
                <a:gridCol w="828804">
                  <a:extLst>
                    <a:ext uri="{9D8B030D-6E8A-4147-A177-3AD203B41FA5}">
                      <a16:colId xmlns:a16="http://schemas.microsoft.com/office/drawing/2014/main" val="2162583723"/>
                    </a:ext>
                  </a:extLst>
                </a:gridCol>
                <a:gridCol w="828804">
                  <a:extLst>
                    <a:ext uri="{9D8B030D-6E8A-4147-A177-3AD203B41FA5}">
                      <a16:colId xmlns:a16="http://schemas.microsoft.com/office/drawing/2014/main" val="549013430"/>
                    </a:ext>
                  </a:extLst>
                </a:gridCol>
              </a:tblGrid>
              <a:tr h="7703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000" b="1" u="none" strike="noStrike" dirty="0">
                          <a:effectLst/>
                        </a:rPr>
                        <a:t>NOMBRE DE LOS PROYECTOS DE INVERSIÓN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Apropiación vigente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Compromisos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Obligaciones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Pagos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% Compromiso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% Obligado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% Pagos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1064043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CAPACIDAD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$3.614.241.398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$2.580.274.666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$1.540.856.332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$1.540.856.332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71,39%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42,63%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42,63%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4279614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TIC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$2.256.623.124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$965.473.775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$532.609.440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$532.609.440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42,78%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23,60%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23,60%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3318573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OPU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$685.755.478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$512.829.980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$179.889.772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$179.889.772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74,78%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26,23%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26,23%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9507726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DOCUMENTAL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$545.060.000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$90.894.840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$51.800.000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$51.800.000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16,68%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9,50%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9,50%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9399304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ESTUDIOS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$515.000.000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$514.950.000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99,99%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4039257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1000" b="1" u="none" strike="noStrike" dirty="0">
                          <a:effectLst/>
                        </a:rPr>
                        <a:t>TALENTO HUMANO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$383.320.000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$180.833.334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>
                          <a:effectLst/>
                        </a:rPr>
                        <a:t>$89.476.950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u="none" strike="noStrike" dirty="0">
                          <a:effectLst/>
                        </a:rPr>
                        <a:t>$89.476.950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47,18%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23,34%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23,34%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13812607"/>
                  </a:ext>
                </a:extLst>
              </a:tr>
              <a:tr h="3423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Total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1" u="none" strike="noStrike" dirty="0">
                          <a:effectLst/>
                        </a:rPr>
                        <a:t>$8.000.000.000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1" u="none" strike="noStrike" dirty="0">
                          <a:effectLst/>
                        </a:rPr>
                        <a:t>$4.845.256.595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1" u="none" strike="noStrike" dirty="0">
                          <a:effectLst/>
                        </a:rPr>
                        <a:t>$2.394.632.494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00" b="1" u="none" strike="noStrike" dirty="0">
                          <a:effectLst/>
                        </a:rPr>
                        <a:t>$2.394.632.494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60,57%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29,93%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29,93%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010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200756"/>
              </p:ext>
            </p:extLst>
          </p:nvPr>
        </p:nvGraphicFramePr>
        <p:xfrm>
          <a:off x="251520" y="1211443"/>
          <a:ext cx="8280920" cy="4642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</TotalTime>
  <Words>373</Words>
  <Application>Microsoft Office PowerPoint</Application>
  <PresentationFormat>Presentación en pantalla (4:3)</PresentationFormat>
  <Paragraphs>114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Lenovo</cp:lastModifiedBy>
  <cp:revision>162</cp:revision>
  <cp:lastPrinted>2019-03-18T21:50:23Z</cp:lastPrinted>
  <dcterms:created xsi:type="dcterms:W3CDTF">2015-02-25T13:32:47Z</dcterms:created>
  <dcterms:modified xsi:type="dcterms:W3CDTF">2020-10-22T04:22:22Z</dcterms:modified>
</cp:coreProperties>
</file>