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9" r:id="rId2"/>
    <p:sldId id="258" r:id="rId3"/>
    <p:sldId id="283" r:id="rId4"/>
    <p:sldId id="282" r:id="rId5"/>
  </p:sldIdLst>
  <p:sldSz cx="9144000" cy="6858000" type="screen4x3"/>
  <p:notesSz cx="7010400" cy="9296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78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27102A9-8310-4765-A935-A1911B00CA55}" styleName="Estilo claro 1 - Acento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27F97BB-C833-4FB7-BDE5-3F7075034690}" styleName="Estilo temático 2 - Énfasi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Estilo claro 3 - Acento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E171933-4619-4E11-9A3F-F7608DF75F80}" styleName="Estilo medio 1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Estilo claro 1 - Acento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Estilo medio 1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30" autoAdjust="0"/>
    <p:restoredTop sz="94660"/>
  </p:normalViewPr>
  <p:slideViewPr>
    <p:cSldViewPr>
      <p:cViewPr varScale="1">
        <p:scale>
          <a:sx n="75" d="100"/>
          <a:sy n="75" d="100"/>
        </p:scale>
        <p:origin x="105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ovo\Documents\SSF%202021\Proyectos%202021\Informes%20Ejecucion%20Trimestral%20Proyectos%20Inversi&#243;n\2021\II%20trim\Para%20gr&#225;ficar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cap="all" spc="120" normalizeH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CO" sz="1200"/>
              <a:t>Ejecución presupuestal proyectos de inversion - Corte:</a:t>
            </a:r>
            <a:r>
              <a:rPr lang="es-CO" sz="1200" baseline="0"/>
              <a:t> 30/06/2021</a:t>
            </a:r>
            <a:endParaRPr lang="es-CO" sz="120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cap="all" spc="120" normalizeH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Hoja1!$E$19</c:f>
              <c:strCache>
                <c:ptCount val="1"/>
                <c:pt idx="0">
                  <c:v>CAPACIDAD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Hoja1!$F$18:$I$18</c:f>
              <c:strCache>
                <c:ptCount val="4"/>
                <c:pt idx="0">
                  <c:v>Apropiación</c:v>
                </c:pt>
                <c:pt idx="1">
                  <c:v>Compromisos</c:v>
                </c:pt>
                <c:pt idx="2">
                  <c:v>Obligaciones</c:v>
                </c:pt>
                <c:pt idx="3">
                  <c:v>Pagos</c:v>
                </c:pt>
              </c:strCache>
            </c:strRef>
          </c:cat>
          <c:val>
            <c:numRef>
              <c:f>Hoja1!$F$19:$I$19</c:f>
              <c:numCache>
                <c:formatCode>"$"#,##0_);[Red]\("$"#,##0\)</c:formatCode>
                <c:ptCount val="4"/>
                <c:pt idx="0">
                  <c:v>15789028074</c:v>
                </c:pt>
                <c:pt idx="1">
                  <c:v>8184991016</c:v>
                </c:pt>
                <c:pt idx="2">
                  <c:v>1751736773</c:v>
                </c:pt>
                <c:pt idx="3">
                  <c:v>1751736773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20-460B-A764-DFACE39A3334}"/>
            </c:ext>
          </c:extLst>
        </c:ser>
        <c:ser>
          <c:idx val="1"/>
          <c:order val="1"/>
          <c:tx>
            <c:strRef>
              <c:f>Hoja1!$E$20</c:f>
              <c:strCache>
                <c:ptCount val="1"/>
                <c:pt idx="0">
                  <c:v>TIC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Hoja1!$F$18:$I$18</c:f>
              <c:strCache>
                <c:ptCount val="4"/>
                <c:pt idx="0">
                  <c:v>Apropiación</c:v>
                </c:pt>
                <c:pt idx="1">
                  <c:v>Compromisos</c:v>
                </c:pt>
                <c:pt idx="2">
                  <c:v>Obligaciones</c:v>
                </c:pt>
                <c:pt idx="3">
                  <c:v>Pagos</c:v>
                </c:pt>
              </c:strCache>
            </c:strRef>
          </c:cat>
          <c:val>
            <c:numRef>
              <c:f>Hoja1!$F$20:$I$20</c:f>
              <c:numCache>
                <c:formatCode>"$"#,##0_);[Red]\("$"#,##0\)</c:formatCode>
                <c:ptCount val="4"/>
                <c:pt idx="0">
                  <c:v>3068510562</c:v>
                </c:pt>
                <c:pt idx="1">
                  <c:v>1366034828</c:v>
                </c:pt>
                <c:pt idx="2">
                  <c:v>336948504</c:v>
                </c:pt>
                <c:pt idx="3">
                  <c:v>336948504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920-460B-A764-DFACE39A3334}"/>
            </c:ext>
          </c:extLst>
        </c:ser>
        <c:ser>
          <c:idx val="2"/>
          <c:order val="2"/>
          <c:tx>
            <c:strRef>
              <c:f>Hoja1!$E$21</c:f>
              <c:strCache>
                <c:ptCount val="1"/>
                <c:pt idx="0">
                  <c:v>OPU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Hoja1!$F$18:$I$18</c:f>
              <c:strCache>
                <c:ptCount val="4"/>
                <c:pt idx="0">
                  <c:v>Apropiación</c:v>
                </c:pt>
                <c:pt idx="1">
                  <c:v>Compromisos</c:v>
                </c:pt>
                <c:pt idx="2">
                  <c:v>Obligaciones</c:v>
                </c:pt>
                <c:pt idx="3">
                  <c:v>Pagos</c:v>
                </c:pt>
              </c:strCache>
            </c:strRef>
          </c:cat>
          <c:val>
            <c:numRef>
              <c:f>Hoja1!$F$21:$I$21</c:f>
              <c:numCache>
                <c:formatCode>"$"#,##0_);[Red]\("$"#,##0\)</c:formatCode>
                <c:ptCount val="4"/>
                <c:pt idx="0">
                  <c:v>900586143</c:v>
                </c:pt>
                <c:pt idx="1">
                  <c:v>422621091</c:v>
                </c:pt>
                <c:pt idx="2">
                  <c:v>133616734.3</c:v>
                </c:pt>
                <c:pt idx="3">
                  <c:v>133616734.3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920-460B-A764-DFACE39A3334}"/>
            </c:ext>
          </c:extLst>
        </c:ser>
        <c:ser>
          <c:idx val="3"/>
          <c:order val="3"/>
          <c:tx>
            <c:strRef>
              <c:f>Hoja1!$E$22</c:f>
              <c:strCache>
                <c:ptCount val="1"/>
                <c:pt idx="0">
                  <c:v>TH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Hoja1!$F$18:$I$18</c:f>
              <c:strCache>
                <c:ptCount val="4"/>
                <c:pt idx="0">
                  <c:v>Apropiación</c:v>
                </c:pt>
                <c:pt idx="1">
                  <c:v>Compromisos</c:v>
                </c:pt>
                <c:pt idx="2">
                  <c:v>Obligaciones</c:v>
                </c:pt>
                <c:pt idx="3">
                  <c:v>Pagos</c:v>
                </c:pt>
              </c:strCache>
            </c:strRef>
          </c:cat>
          <c:val>
            <c:numRef>
              <c:f>Hoja1!$F$22:$I$22</c:f>
              <c:numCache>
                <c:formatCode>"$"#,##0_);[Red]\("$"#,##0\)</c:formatCode>
                <c:ptCount val="4"/>
                <c:pt idx="0">
                  <c:v>762800000</c:v>
                </c:pt>
                <c:pt idx="1">
                  <c:v>588062262</c:v>
                </c:pt>
                <c:pt idx="2">
                  <c:v>51919565</c:v>
                </c:pt>
                <c:pt idx="3">
                  <c:v>51919565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920-460B-A764-DFACE39A3334}"/>
            </c:ext>
          </c:extLst>
        </c:ser>
        <c:ser>
          <c:idx val="4"/>
          <c:order val="4"/>
          <c:tx>
            <c:strRef>
              <c:f>Hoja1!$E$23</c:f>
              <c:strCache>
                <c:ptCount val="1"/>
                <c:pt idx="0">
                  <c:v>ESTUDIOS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Hoja1!$F$18:$I$18</c:f>
              <c:strCache>
                <c:ptCount val="4"/>
                <c:pt idx="0">
                  <c:v>Apropiación</c:v>
                </c:pt>
                <c:pt idx="1">
                  <c:v>Compromisos</c:v>
                </c:pt>
                <c:pt idx="2">
                  <c:v>Obligaciones</c:v>
                </c:pt>
                <c:pt idx="3">
                  <c:v>Pagos</c:v>
                </c:pt>
              </c:strCache>
            </c:strRef>
          </c:cat>
          <c:val>
            <c:numRef>
              <c:f>Hoja1!$F$23:$I$23</c:f>
              <c:numCache>
                <c:formatCode>"$"#,##0_);[Red]\("$"#,##0\)</c:formatCode>
                <c:ptCount val="4"/>
                <c:pt idx="0">
                  <c:v>530450000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920-460B-A764-DFACE39A3334}"/>
            </c:ext>
          </c:extLst>
        </c:ser>
        <c:ser>
          <c:idx val="5"/>
          <c:order val="5"/>
          <c:tx>
            <c:strRef>
              <c:f>Hoja1!$E$24</c:f>
              <c:strCache>
                <c:ptCount val="1"/>
                <c:pt idx="0">
                  <c:v>DOCUMENTAL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Hoja1!$F$18:$I$18</c:f>
              <c:strCache>
                <c:ptCount val="4"/>
                <c:pt idx="0">
                  <c:v>Apropiación</c:v>
                </c:pt>
                <c:pt idx="1">
                  <c:v>Compromisos</c:v>
                </c:pt>
                <c:pt idx="2">
                  <c:v>Obligaciones</c:v>
                </c:pt>
                <c:pt idx="3">
                  <c:v>Pagos</c:v>
                </c:pt>
              </c:strCache>
            </c:strRef>
          </c:cat>
          <c:val>
            <c:numRef>
              <c:f>Hoja1!$F$24:$I$24</c:f>
              <c:numCache>
                <c:formatCode>"$"#,##0_);[Red]\("$"#,##0\)</c:formatCode>
                <c:ptCount val="4"/>
                <c:pt idx="0">
                  <c:v>232000000</c:v>
                </c:pt>
                <c:pt idx="1">
                  <c:v>28450800</c:v>
                </c:pt>
                <c:pt idx="2">
                  <c:v>3793440</c:v>
                </c:pt>
                <c:pt idx="3">
                  <c:v>3793440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920-460B-A764-DFACE39A333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1994284912"/>
        <c:axId val="1994281168"/>
      </c:barChart>
      <c:catAx>
        <c:axId val="19942849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994281168"/>
        <c:crosses val="autoZero"/>
        <c:auto val="1"/>
        <c:lblAlgn val="ctr"/>
        <c:lblOffset val="100"/>
        <c:noMultiLvlLbl val="0"/>
      </c:catAx>
      <c:valAx>
        <c:axId val="1994281168"/>
        <c:scaling>
          <c:orientation val="minMax"/>
        </c:scaling>
        <c:delete val="1"/>
        <c:axPos val="l"/>
        <c:numFmt formatCode="&quot;$&quot;#,##0_);[Red]\(&quot;$&quot;#,##0\)" sourceLinked="1"/>
        <c:majorTickMark val="none"/>
        <c:minorTickMark val="none"/>
        <c:tickLblPos val="nextTo"/>
        <c:crossAx val="19942849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5146739816103297"/>
          <c:y val="7.7141215078666475E-2"/>
          <c:w val="0.67763457073507838"/>
          <c:h val="6.206874449847451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21B79F-6E94-4057-BAA2-9B00FC9D97D0}" type="datetimeFigureOut">
              <a:rPr lang="es-CO" smtClean="0"/>
              <a:t>12/07/2021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541C64-812B-41D8-AEDC-BD8568F23D6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726364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E191FD7-CCF4-0540-9381-BE2D0A8A2504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583C3D2-44CD-E64A-9F66-43F1F01888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079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3C3D2-44CD-E64A-9F66-43F1F018888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6384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3C3D2-44CD-E64A-9F66-43F1F018888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3653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3C3D2-44CD-E64A-9F66-43F1F018888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523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12/07/2021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78996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12/07/2021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73438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12/07/2021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81046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12/07/2021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6892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12/07/2021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31466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12/07/2021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89230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12/07/2021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29829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12/07/2021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36623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12/07/2021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57022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12/07/2021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3544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12/07/2021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96713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81A32-F4DA-40F7-95C2-4CE4C3C8E5B5}" type="datetimeFigureOut">
              <a:rPr lang="es-CO" smtClean="0"/>
              <a:t>12/07/2021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56600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chart" Target="../charts/char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0"/>
            <a:ext cx="6372225" cy="6858000"/>
          </a:xfrm>
          <a:prstGeom prst="rect">
            <a:avLst/>
          </a:prstGeom>
          <a:solidFill>
            <a:srgbClr val="2278B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pic>
        <p:nvPicPr>
          <p:cNvPr id="2051" name="Imagen 1" descr="fondo power poin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0"/>
            <a:ext cx="9144000" cy="687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ángulo redondeado 1"/>
          <p:cNvSpPr/>
          <p:nvPr/>
        </p:nvSpPr>
        <p:spPr>
          <a:xfrm>
            <a:off x="3347864" y="4850117"/>
            <a:ext cx="5364733" cy="1368152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419" sz="2000" b="1" dirty="0" smtClean="0">
                <a:latin typeface="Arial Narrow" panose="020B0606020202030204" pitchFamily="34" charset="0"/>
              </a:rPr>
              <a:t>INFORME </a:t>
            </a:r>
            <a:r>
              <a:rPr lang="es-CO" sz="2000" b="1" dirty="0" smtClean="0">
                <a:latin typeface="Arial Narrow" panose="020B0606020202030204" pitchFamily="34" charset="0"/>
              </a:rPr>
              <a:t>II </a:t>
            </a:r>
            <a:r>
              <a:rPr lang="es-419" sz="2000" b="1" dirty="0" smtClean="0">
                <a:latin typeface="Arial Narrow" panose="020B0606020202030204" pitchFamily="34" charset="0"/>
              </a:rPr>
              <a:t>TRIMESTRE 2021</a:t>
            </a:r>
          </a:p>
          <a:p>
            <a:pPr algn="r"/>
            <a:r>
              <a:rPr lang="es-ES" sz="2000" b="1" dirty="0" smtClean="0">
                <a:latin typeface="Arial Narrow" panose="020B0606020202030204" pitchFamily="34" charset="0"/>
              </a:rPr>
              <a:t>EJECUCI</a:t>
            </a:r>
            <a:r>
              <a:rPr lang="es-419" sz="2000" b="1" dirty="0" err="1" smtClean="0">
                <a:latin typeface="Arial Narrow" panose="020B0606020202030204" pitchFamily="34" charset="0"/>
              </a:rPr>
              <a:t>Ó</a:t>
            </a:r>
            <a:r>
              <a:rPr lang="es-ES" sz="2000" b="1" dirty="0" smtClean="0">
                <a:latin typeface="Arial Narrow" panose="020B0606020202030204" pitchFamily="34" charset="0"/>
              </a:rPr>
              <a:t>N DE LOS PROYECTOS DE INVERSI</a:t>
            </a:r>
            <a:r>
              <a:rPr lang="es-419" sz="2000" b="1" dirty="0" err="1">
                <a:latin typeface="Arial Narrow" panose="020B0606020202030204" pitchFamily="34" charset="0"/>
              </a:rPr>
              <a:t>Ó</a:t>
            </a:r>
            <a:r>
              <a:rPr lang="es-ES" sz="2000" b="1" dirty="0" smtClean="0">
                <a:latin typeface="Arial Narrow" panose="020B0606020202030204" pitchFamily="34" charset="0"/>
              </a:rPr>
              <a:t>N</a:t>
            </a:r>
          </a:p>
          <a:p>
            <a:pPr algn="r"/>
            <a:endParaRPr lang="es-ES" sz="2000" b="1" dirty="0">
              <a:latin typeface="Arial Narrow" panose="020B0606020202030204" pitchFamily="34" charset="0"/>
            </a:endParaRPr>
          </a:p>
          <a:p>
            <a:pPr algn="r"/>
            <a:r>
              <a:rPr lang="es-419" sz="2000" b="1" dirty="0" smtClean="0">
                <a:latin typeface="Arial Narrow" panose="020B0606020202030204" pitchFamily="34" charset="0"/>
              </a:rPr>
              <a:t>3</a:t>
            </a:r>
            <a:r>
              <a:rPr lang="es-CO" sz="2000" b="1" dirty="0">
                <a:latin typeface="Arial Narrow" panose="020B0606020202030204" pitchFamily="34" charset="0"/>
              </a:rPr>
              <a:t>0</a:t>
            </a:r>
            <a:r>
              <a:rPr lang="es-419" sz="2000" b="1" dirty="0" smtClean="0">
                <a:latin typeface="Arial Narrow" panose="020B0606020202030204" pitchFamily="34" charset="0"/>
              </a:rPr>
              <a:t>/</a:t>
            </a:r>
            <a:r>
              <a:rPr lang="es-CO" sz="2000" b="1" dirty="0" smtClean="0">
                <a:latin typeface="Arial Narrow" panose="020B0606020202030204" pitchFamily="34" charset="0"/>
              </a:rPr>
              <a:t>06</a:t>
            </a:r>
            <a:r>
              <a:rPr lang="es-419" sz="2000" b="1" dirty="0" smtClean="0">
                <a:latin typeface="Arial Narrow" panose="020B0606020202030204" pitchFamily="34" charset="0"/>
              </a:rPr>
              <a:t>/20</a:t>
            </a:r>
            <a:r>
              <a:rPr lang="es-CO" sz="2000" b="1" dirty="0" smtClean="0">
                <a:latin typeface="Arial Narrow" panose="020B0606020202030204" pitchFamily="34" charset="0"/>
              </a:rPr>
              <a:t>21</a:t>
            </a:r>
            <a:endParaRPr lang="es-419" sz="2000" b="1" dirty="0" smtClean="0">
              <a:latin typeface="Arial Narrow" panose="020B0606020202030204" pitchFamily="34" charset="0"/>
            </a:endParaRPr>
          </a:p>
          <a:p>
            <a:pPr algn="r"/>
            <a:endParaRPr lang="es-419" sz="2600" b="1" dirty="0">
              <a:latin typeface="Arial Narrow" panose="020B0606020202030204" pitchFamily="34" charset="0"/>
            </a:endParaRPr>
          </a:p>
          <a:p>
            <a:pPr algn="r"/>
            <a:r>
              <a:rPr lang="es-419" sz="800" b="1" dirty="0" smtClean="0">
                <a:latin typeface="Arial Narrow" panose="020B0606020202030204" pitchFamily="34" charset="0"/>
              </a:rPr>
              <a:t> </a:t>
            </a:r>
          </a:p>
          <a:p>
            <a:pPr algn="r"/>
            <a:endParaRPr lang="es-419" sz="800" b="1" dirty="0">
              <a:latin typeface="Arial Narrow" panose="020B060602020203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6588224" y="6201051"/>
            <a:ext cx="22126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1000" dirty="0" smtClean="0">
                <a:solidFill>
                  <a:schemeClr val="bg1"/>
                </a:solidFill>
              </a:rPr>
              <a:t>Elaboró: Oficina Asesora de Planeación</a:t>
            </a:r>
            <a:endParaRPr lang="es-419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4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 rot="5400000">
            <a:off x="7420962" y="29200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85301"/>
            <a:ext cx="2140841" cy="503999"/>
          </a:xfrm>
          <a:blipFill>
            <a:blip r:embed="rId4"/>
            <a:tile tx="0" ty="0" sx="100000" sy="100000" flip="none" algn="tl"/>
          </a:blipFill>
          <a:ln>
            <a:noFill/>
          </a:ln>
        </p:spPr>
      </p:pic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4E418F28-3304-0843-AE29-DB309383B3E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5477" y="332656"/>
            <a:ext cx="2139001" cy="446400"/>
          </a:xfrm>
        </p:spPr>
      </p:pic>
      <p:sp>
        <p:nvSpPr>
          <p:cNvPr id="5" name="Rectángulo 17">
            <a:extLst>
              <a:ext uri="{FF2B5EF4-FFF2-40B4-BE49-F238E27FC236}">
                <a16:creationId xmlns:a16="http://schemas.microsoft.com/office/drawing/2014/main" id="{BACF7A39-0D84-1545-B810-B1CA1841C984}"/>
              </a:ext>
            </a:extLst>
          </p:cNvPr>
          <p:cNvSpPr>
            <a:spLocks/>
          </p:cNvSpPr>
          <p:nvPr/>
        </p:nvSpPr>
        <p:spPr>
          <a:xfrm>
            <a:off x="0" y="-11410"/>
            <a:ext cx="9144000" cy="172641"/>
          </a:xfrm>
          <a:prstGeom prst="rect">
            <a:avLst/>
          </a:prstGeom>
          <a:solidFill>
            <a:srgbClr val="1B8BD4"/>
          </a:solidFill>
          <a:ln w="9525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" name="Rectángulo redondeado 2"/>
          <p:cNvSpPr/>
          <p:nvPr/>
        </p:nvSpPr>
        <p:spPr>
          <a:xfrm>
            <a:off x="1759471" y="6031890"/>
            <a:ext cx="5904656" cy="493454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500" b="1" dirty="0" smtClean="0">
                <a:solidFill>
                  <a:schemeClr val="tx1"/>
                </a:solidFill>
              </a:rPr>
              <a:t>Total </a:t>
            </a:r>
            <a:r>
              <a:rPr lang="es-419" sz="1500" b="1" dirty="0">
                <a:solidFill>
                  <a:schemeClr val="tx1"/>
                </a:solidFill>
              </a:rPr>
              <a:t>P</a:t>
            </a:r>
            <a:r>
              <a:rPr lang="es-419" sz="1500" b="1" dirty="0" smtClean="0">
                <a:solidFill>
                  <a:schemeClr val="tx1"/>
                </a:solidFill>
              </a:rPr>
              <a:t>resupuesto de </a:t>
            </a:r>
            <a:r>
              <a:rPr lang="es-ES" sz="1500" b="1" dirty="0" smtClean="0">
                <a:solidFill>
                  <a:schemeClr val="tx1"/>
                </a:solidFill>
              </a:rPr>
              <a:t>Inversión</a:t>
            </a:r>
            <a:r>
              <a:rPr lang="es-419" sz="1500" b="1" dirty="0" smtClean="0">
                <a:solidFill>
                  <a:schemeClr val="tx1"/>
                </a:solidFill>
              </a:rPr>
              <a:t>:</a:t>
            </a:r>
            <a:r>
              <a:rPr lang="es-ES" sz="1500" b="1" dirty="0" smtClean="0">
                <a:solidFill>
                  <a:schemeClr val="tx1"/>
                </a:solidFill>
              </a:rPr>
              <a:t> $</a:t>
            </a:r>
            <a:r>
              <a:rPr lang="es-CO" sz="1500" b="1" dirty="0">
                <a:solidFill>
                  <a:schemeClr val="tx1"/>
                </a:solidFill>
              </a:rPr>
              <a:t> </a:t>
            </a:r>
            <a:r>
              <a:rPr lang="es-CO" sz="1500" b="1" dirty="0" smtClean="0">
                <a:solidFill>
                  <a:schemeClr val="tx1"/>
                </a:solidFill>
              </a:rPr>
              <a:t>21.283.374.779</a:t>
            </a:r>
            <a:endParaRPr lang="es-CO" sz="1500" b="1" dirty="0">
              <a:solidFill>
                <a:schemeClr val="tx1"/>
              </a:solidFill>
            </a:endParaRPr>
          </a:p>
        </p:txBody>
      </p:sp>
      <p:sp>
        <p:nvSpPr>
          <p:cNvPr id="4" name="Rectángulo redondeado 3"/>
          <p:cNvSpPr/>
          <p:nvPr/>
        </p:nvSpPr>
        <p:spPr>
          <a:xfrm>
            <a:off x="1547664" y="1268760"/>
            <a:ext cx="6328270" cy="3783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dirty="0" smtClean="0"/>
              <a:t>Distribución porcentual presupuesto inversión 2021</a:t>
            </a:r>
            <a:endParaRPr lang="es-CO" sz="2000" dirty="0"/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3677191"/>
              </p:ext>
            </p:extLst>
          </p:nvPr>
        </p:nvGraphicFramePr>
        <p:xfrm>
          <a:off x="539552" y="1955040"/>
          <a:ext cx="7920880" cy="3778216"/>
        </p:xfrm>
        <a:graphic>
          <a:graphicData uri="http://schemas.openxmlformats.org/drawingml/2006/table">
            <a:tbl>
              <a:tblPr>
                <a:tableStyleId>{5FD0F851-EC5A-4D38-B0AD-8093EC10F338}</a:tableStyleId>
              </a:tblPr>
              <a:tblGrid>
                <a:gridCol w="5158940">
                  <a:extLst>
                    <a:ext uri="{9D8B030D-6E8A-4147-A177-3AD203B41FA5}">
                      <a16:colId xmlns:a16="http://schemas.microsoft.com/office/drawing/2014/main" val="3799670548"/>
                    </a:ext>
                  </a:extLst>
                </a:gridCol>
                <a:gridCol w="1380970">
                  <a:extLst>
                    <a:ext uri="{9D8B030D-6E8A-4147-A177-3AD203B41FA5}">
                      <a16:colId xmlns:a16="http://schemas.microsoft.com/office/drawing/2014/main" val="3751264760"/>
                    </a:ext>
                  </a:extLst>
                </a:gridCol>
                <a:gridCol w="1380970">
                  <a:extLst>
                    <a:ext uri="{9D8B030D-6E8A-4147-A177-3AD203B41FA5}">
                      <a16:colId xmlns:a16="http://schemas.microsoft.com/office/drawing/2014/main" val="930302457"/>
                    </a:ext>
                  </a:extLst>
                </a:gridCol>
              </a:tblGrid>
              <a:tr h="44821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</a:rPr>
                        <a:t>PROYECTO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>
                          <a:effectLst/>
                        </a:rPr>
                        <a:t>APROPIACIÓN VIGENTE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</a:rPr>
                        <a:t>PORCENTAJE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37190274"/>
                  </a:ext>
                </a:extLst>
              </a:tr>
              <a:tr h="4974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100" u="none" strike="noStrike" dirty="0">
                          <a:effectLst/>
                        </a:rPr>
                        <a:t>FORTALECIMIENTO DE LA CAPACIDAD INSTITUCIONAL PARA MEJORAR LA INSPECCIÓN, VIGILANCIA Y CONTROL DE LA SUPERINTENDENCIA DEL SUBSIDIO FAMILIAR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200" u="none" strike="noStrike" dirty="0">
                          <a:effectLst/>
                        </a:rPr>
                        <a:t>$ 15.789.028.074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200" u="none" strike="noStrike" dirty="0">
                          <a:effectLst/>
                        </a:rPr>
                        <a:t>74%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30361437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100" u="none" strike="noStrike">
                          <a:effectLst/>
                        </a:rPr>
                        <a:t>FORTALECIMIENTO DE LA GESTIÓN DE LA TECNOLOGÍA DE LA INFORMACIÓN Y LAS COMUNICACIONES (TICS) DE LA SUPERINTENDENCIA DEL SUBSIDIO FAMILIAR, BAJO EL MARCO DE REFERENCIA DE ARQUITECTURA EMPRESARIAL (MRAE).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200" u="none" strike="noStrike" dirty="0">
                          <a:effectLst/>
                        </a:rPr>
                        <a:t>$ 3.068.510.562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200" u="none" strike="noStrike" dirty="0">
                          <a:effectLst/>
                        </a:rPr>
                        <a:t>14%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10342316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100" u="none" strike="noStrike">
                          <a:effectLst/>
                        </a:rPr>
                        <a:t>MEJORAMIENTO DEL PROCESO DE INTERACCIÓN CON EL CIUDADANO EN LA SUPERINTENDENCIA DE SUBSIDIO FAMILIAR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200" u="none" strike="noStrike">
                          <a:effectLst/>
                        </a:rPr>
                        <a:t>$ 900.586.143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200" u="none" strike="noStrike" dirty="0">
                          <a:effectLst/>
                        </a:rPr>
                        <a:t>4%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67119317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100" u="none" strike="noStrike">
                          <a:effectLst/>
                        </a:rPr>
                        <a:t>FORTALECIMIENTO ESTRATÉGICO DEL TALENTO HUMANO PARA LA GESTIÓN ORGANIZACIONAL DE LA SUPERINTENDENCIA DEL SUBSIDIO FAMILIAR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200" u="none" strike="noStrike">
                          <a:effectLst/>
                        </a:rPr>
                        <a:t>$ 762.800.000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200" u="none" strike="noStrike" dirty="0">
                          <a:effectLst/>
                        </a:rPr>
                        <a:t>4%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7807752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100" u="none" strike="noStrike">
                          <a:effectLst/>
                        </a:rPr>
                        <a:t>ESTUDIOS PARA LA GESTIÓN DEL CONOCIMIENTO DEL SISTEMA DEL SUBSIDIO FAMILIAR. NACIONAL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200" u="none" strike="noStrike">
                          <a:effectLst/>
                        </a:rPr>
                        <a:t>$ 530.450.000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200" u="none" strike="noStrike" dirty="0">
                          <a:effectLst/>
                        </a:rPr>
                        <a:t>2%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7772996"/>
                  </a:ext>
                </a:extLst>
              </a:tr>
              <a:tr h="67232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100" u="none" strike="noStrike">
                          <a:effectLst/>
                        </a:rPr>
                        <a:t>IMPLEMENTACIÓN DEL SISTEMA INTEGRADO DE GESTIÓN DOCUMENTAL DE LA SUPERINTENDENCIA DEL SUBSIDIO FAMILIAR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200" u="none" strike="noStrike">
                          <a:effectLst/>
                        </a:rPr>
                        <a:t>$ 232.000.000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200" u="none" strike="noStrike" dirty="0">
                          <a:effectLst/>
                        </a:rPr>
                        <a:t>1%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843304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2217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 rot="5400000">
            <a:off x="7420962" y="29200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85301"/>
            <a:ext cx="2140841" cy="503999"/>
          </a:xfrm>
          <a:blipFill>
            <a:blip r:embed="rId4"/>
            <a:tile tx="0" ty="0" sx="100000" sy="100000" flip="none" algn="tl"/>
          </a:blipFill>
          <a:ln>
            <a:noFill/>
          </a:ln>
        </p:spPr>
      </p:pic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4E418F28-3304-0843-AE29-DB309383B3E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5477" y="332656"/>
            <a:ext cx="2139001" cy="446400"/>
          </a:xfrm>
        </p:spPr>
      </p:pic>
      <p:sp>
        <p:nvSpPr>
          <p:cNvPr id="5" name="Rectángulo 17">
            <a:extLst>
              <a:ext uri="{FF2B5EF4-FFF2-40B4-BE49-F238E27FC236}">
                <a16:creationId xmlns:a16="http://schemas.microsoft.com/office/drawing/2014/main" id="{BACF7A39-0D84-1545-B810-B1CA1841C984}"/>
              </a:ext>
            </a:extLst>
          </p:cNvPr>
          <p:cNvSpPr>
            <a:spLocks/>
          </p:cNvSpPr>
          <p:nvPr/>
        </p:nvSpPr>
        <p:spPr>
          <a:xfrm>
            <a:off x="0" y="-11410"/>
            <a:ext cx="9144000" cy="172641"/>
          </a:xfrm>
          <a:prstGeom prst="rect">
            <a:avLst/>
          </a:prstGeom>
          <a:solidFill>
            <a:srgbClr val="1B8BD4"/>
          </a:solidFill>
          <a:ln w="9525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" name="Rectángulo redondeado 3"/>
          <p:cNvSpPr/>
          <p:nvPr/>
        </p:nvSpPr>
        <p:spPr>
          <a:xfrm>
            <a:off x="1533820" y="908719"/>
            <a:ext cx="6422556" cy="40764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dirty="0"/>
              <a:t>Ejecución presupuestal inversión, </a:t>
            </a:r>
            <a:r>
              <a:rPr lang="es-419" sz="2000" dirty="0" smtClean="0"/>
              <a:t>C</a:t>
            </a:r>
            <a:r>
              <a:rPr lang="es-ES" sz="2000" dirty="0" err="1" smtClean="0"/>
              <a:t>orte</a:t>
            </a:r>
            <a:r>
              <a:rPr lang="es-ES" sz="2000" dirty="0"/>
              <a:t>: </a:t>
            </a:r>
            <a:r>
              <a:rPr lang="es-CO" sz="2000" dirty="0" smtClean="0"/>
              <a:t>30</a:t>
            </a:r>
            <a:r>
              <a:rPr lang="es-ES" sz="2000" dirty="0" smtClean="0"/>
              <a:t>/</a:t>
            </a:r>
            <a:r>
              <a:rPr lang="es-CO" sz="2000" dirty="0" smtClean="0"/>
              <a:t>06</a:t>
            </a:r>
            <a:r>
              <a:rPr lang="es-ES" sz="2000" dirty="0" smtClean="0"/>
              <a:t>/2021</a:t>
            </a:r>
            <a:endParaRPr lang="es-CO" sz="1500" dirty="0"/>
          </a:p>
        </p:txBody>
      </p:sp>
      <p:graphicFrame>
        <p:nvGraphicFramePr>
          <p:cNvPr id="13" name="Tab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876264"/>
              </p:ext>
            </p:extLst>
          </p:nvPr>
        </p:nvGraphicFramePr>
        <p:xfrm>
          <a:off x="3131840" y="1426656"/>
          <a:ext cx="2933948" cy="271145"/>
        </p:xfrm>
        <a:graphic>
          <a:graphicData uri="http://schemas.openxmlformats.org/drawingml/2006/table">
            <a:tbl>
              <a:tblPr>
                <a:tableStyleId>{C083E6E3-FA7D-4D7B-A595-EF9225AFEA82}</a:tableStyleId>
              </a:tblPr>
              <a:tblGrid>
                <a:gridCol w="14355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84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11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1200" dirty="0">
                          <a:effectLst/>
                        </a:rPr>
                        <a:t>Apropiación </a:t>
                      </a:r>
                      <a:r>
                        <a:rPr lang="es-419" sz="1200" dirty="0" smtClean="0">
                          <a:effectLst/>
                        </a:rPr>
                        <a:t>Vigente </a:t>
                      </a:r>
                      <a:endParaRPr lang="es-419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1200" dirty="0">
                          <a:effectLst/>
                        </a:rPr>
                        <a:t>$   </a:t>
                      </a:r>
                      <a:r>
                        <a:rPr lang="es-419" sz="1200" dirty="0" smtClean="0">
                          <a:effectLst/>
                        </a:rPr>
                        <a:t>$ 21.283.374.779</a:t>
                      </a:r>
                      <a:endParaRPr lang="es-419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Tab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7143174"/>
              </p:ext>
            </p:extLst>
          </p:nvPr>
        </p:nvGraphicFramePr>
        <p:xfrm>
          <a:off x="3563888" y="1808093"/>
          <a:ext cx="2016224" cy="911618"/>
        </p:xfrm>
        <a:graphic>
          <a:graphicData uri="http://schemas.openxmlformats.org/drawingml/2006/table">
            <a:tbl>
              <a:tblPr>
                <a:tableStyleId>{5FD0F851-EC5A-4D38-B0AD-8093EC10F338}</a:tableStyleId>
              </a:tblPr>
              <a:tblGrid>
                <a:gridCol w="13958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03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95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1200" b="1" dirty="0" smtClean="0">
                          <a:effectLst/>
                        </a:rPr>
                        <a:t>Estado</a:t>
                      </a:r>
                      <a:endParaRPr lang="es-419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1200" b="1" dirty="0">
                          <a:effectLst/>
                        </a:rPr>
                        <a:t>%</a:t>
                      </a:r>
                      <a:endParaRPr lang="es-419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2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1200" dirty="0">
                          <a:effectLst/>
                        </a:rPr>
                        <a:t>Compromisos</a:t>
                      </a:r>
                      <a:endParaRPr lang="es-419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1200" dirty="0" smtClean="0">
                          <a:effectLst/>
                        </a:rPr>
                        <a:t>49,76%</a:t>
                      </a:r>
                      <a:endParaRPr lang="es-419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42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1200" dirty="0">
                          <a:effectLst/>
                        </a:rPr>
                        <a:t>Obligaciones</a:t>
                      </a:r>
                      <a:endParaRPr lang="es-419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1200" dirty="0" smtClean="0">
                          <a:effectLst/>
                        </a:rPr>
                        <a:t>10,7%</a:t>
                      </a:r>
                      <a:endParaRPr lang="es-419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08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1200" dirty="0">
                          <a:effectLst/>
                        </a:rPr>
                        <a:t>Pagos</a:t>
                      </a:r>
                      <a:endParaRPr lang="es-419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1200" dirty="0" smtClean="0">
                          <a:effectLst/>
                        </a:rPr>
                        <a:t>10,7%</a:t>
                      </a:r>
                      <a:endParaRPr lang="es-419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Rectángulo 9"/>
          <p:cNvSpPr/>
          <p:nvPr/>
        </p:nvSpPr>
        <p:spPr>
          <a:xfrm>
            <a:off x="517382" y="6381328"/>
            <a:ext cx="291723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419" sz="800" dirty="0" smtClean="0"/>
              <a:t>Fuente</a:t>
            </a:r>
            <a:r>
              <a:rPr lang="es-419" sz="800" dirty="0"/>
              <a:t>: </a:t>
            </a:r>
            <a:r>
              <a:rPr lang="es-419" sz="800" dirty="0" smtClean="0"/>
              <a:t>SIIF-Nación – Ministerio de Hacienda y Crédito Público </a:t>
            </a:r>
          </a:p>
          <a:p>
            <a:r>
              <a:rPr lang="es-419" sz="800" dirty="0"/>
              <a:t> </a:t>
            </a:r>
            <a:r>
              <a:rPr lang="es-419" sz="800" dirty="0" smtClean="0"/>
              <a:t>              SPI-Departamento </a:t>
            </a:r>
            <a:r>
              <a:rPr lang="es-419" sz="800" dirty="0"/>
              <a:t>Nacional de Planeación</a:t>
            </a: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108310"/>
              </p:ext>
            </p:extLst>
          </p:nvPr>
        </p:nvGraphicFramePr>
        <p:xfrm>
          <a:off x="539551" y="2852934"/>
          <a:ext cx="8208914" cy="3016527"/>
        </p:xfrm>
        <a:graphic>
          <a:graphicData uri="http://schemas.openxmlformats.org/drawingml/2006/table">
            <a:tbl>
              <a:tblPr>
                <a:tableStyleId>{FABFCF23-3B69-468F-B69F-88F6DE6A72F2}</a:tableStyleId>
              </a:tblPr>
              <a:tblGrid>
                <a:gridCol w="1368153">
                  <a:extLst>
                    <a:ext uri="{9D8B030D-6E8A-4147-A177-3AD203B41FA5}">
                      <a16:colId xmlns:a16="http://schemas.microsoft.com/office/drawing/2014/main" val="162324993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3547364188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1139354820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74392375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1920508966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1968648665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1559943096"/>
                    </a:ext>
                  </a:extLst>
                </a:gridCol>
                <a:gridCol w="792089">
                  <a:extLst>
                    <a:ext uri="{9D8B030D-6E8A-4147-A177-3AD203B41FA5}">
                      <a16:colId xmlns:a16="http://schemas.microsoft.com/office/drawing/2014/main" val="2602977429"/>
                    </a:ext>
                  </a:extLst>
                </a:gridCol>
              </a:tblGrid>
              <a:tr h="5327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200" b="1" u="none" strike="noStrike" dirty="0">
                          <a:effectLst/>
                        </a:rPr>
                        <a:t>NOMBRE DE LOS PROYECTOS DE INVERSIÓN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</a:rPr>
                        <a:t>Apropiación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</a:rPr>
                        <a:t>Compromisos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</a:rPr>
                        <a:t>Obligaciones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</a:rPr>
                        <a:t>Pagos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</a:rPr>
                        <a:t>% Compromiso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</a:rPr>
                        <a:t>% Obligado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</a:rPr>
                        <a:t>% Pagos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42621447"/>
                  </a:ext>
                </a:extLst>
              </a:tr>
              <a:tr h="339009"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CO" sz="1200" b="1" u="none" strike="noStrike" dirty="0">
                          <a:effectLst/>
                        </a:rPr>
                        <a:t>CAPACIDAD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u="none" strike="noStrike" dirty="0">
                          <a:effectLst/>
                        </a:rPr>
                        <a:t>$ 15.789.028.074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$ 8.184.991.016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$ 1.751.736.773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$ 1.751.736.773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51,84%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11,09%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11,09%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56108628"/>
                  </a:ext>
                </a:extLst>
              </a:tr>
              <a:tr h="424308"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CO" sz="1200" b="1" u="none" strike="noStrike" dirty="0">
                          <a:effectLst/>
                        </a:rPr>
                        <a:t>TIC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u="none" strike="noStrike" dirty="0">
                          <a:effectLst/>
                        </a:rPr>
                        <a:t>$ 3.068.510.562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$ 1.366.034.828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$ 336.948.504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$ 336.948.504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44,52%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10,98%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10,98%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42777465"/>
                  </a:ext>
                </a:extLst>
              </a:tr>
              <a:tr h="339009"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CO" sz="1200" b="1" u="none" strike="noStrike" dirty="0">
                          <a:effectLst/>
                        </a:rPr>
                        <a:t>OPU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u="none" strike="noStrike" dirty="0">
                          <a:effectLst/>
                        </a:rPr>
                        <a:t>$ 900.586.143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$ 422.621.091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$ 133.616.734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$ 133.616.734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46,93%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14,84%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14,84%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0072455"/>
                  </a:ext>
                </a:extLst>
              </a:tr>
              <a:tr h="339009"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CO" sz="1200" b="1" u="none" strike="noStrike" dirty="0">
                          <a:effectLst/>
                        </a:rPr>
                        <a:t>TH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u="none" strike="noStrike" dirty="0">
                          <a:effectLst/>
                        </a:rPr>
                        <a:t>$ 762.800.000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$ 588.062.262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$ 51.919.565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$ 51.919.565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77,09%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6,81%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6,81%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29820155"/>
                  </a:ext>
                </a:extLst>
              </a:tr>
              <a:tr h="339009"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CO" sz="1200" b="1" u="none" strike="noStrike" dirty="0">
                          <a:effectLst/>
                        </a:rPr>
                        <a:t>ESTUDIOS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u="none" strike="noStrike" dirty="0">
                          <a:effectLst/>
                        </a:rPr>
                        <a:t>$ 530.450.000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29828711"/>
                  </a:ext>
                </a:extLst>
              </a:tr>
              <a:tr h="339009"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CO" sz="1200" b="1" u="none" strike="noStrike" dirty="0">
                          <a:effectLst/>
                        </a:rPr>
                        <a:t>DOCUMENTAL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u="none" strike="noStrike" dirty="0">
                          <a:effectLst/>
                        </a:rPr>
                        <a:t>$ 232.000.000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$ 28.450.800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$ 3.793.440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$ 3.793.440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12,26%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20075630"/>
                  </a:ext>
                </a:extLst>
              </a:tr>
              <a:tr h="33900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</a:rPr>
                        <a:t>$ 21.283.374.779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$ 10.590.159.997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$ 2.278.015.016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$ 2.278.015.016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49,76%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10,70%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10,70%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732652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116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 rot="5400000">
            <a:off x="7420962" y="29200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85301"/>
            <a:ext cx="2140841" cy="503999"/>
          </a:xfrm>
          <a:blipFill>
            <a:blip r:embed="rId4"/>
            <a:tile tx="0" ty="0" sx="100000" sy="100000" flip="none" algn="tl"/>
          </a:blipFill>
          <a:ln>
            <a:noFill/>
          </a:ln>
        </p:spPr>
      </p:pic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4E418F28-3304-0843-AE29-DB309383B3E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5477" y="332656"/>
            <a:ext cx="2139001" cy="446400"/>
          </a:xfrm>
        </p:spPr>
      </p:pic>
      <p:sp>
        <p:nvSpPr>
          <p:cNvPr id="5" name="Rectángulo 17">
            <a:extLst>
              <a:ext uri="{FF2B5EF4-FFF2-40B4-BE49-F238E27FC236}">
                <a16:creationId xmlns:a16="http://schemas.microsoft.com/office/drawing/2014/main" id="{BACF7A39-0D84-1545-B810-B1CA1841C984}"/>
              </a:ext>
            </a:extLst>
          </p:cNvPr>
          <p:cNvSpPr>
            <a:spLocks/>
          </p:cNvSpPr>
          <p:nvPr/>
        </p:nvSpPr>
        <p:spPr>
          <a:xfrm>
            <a:off x="0" y="-11410"/>
            <a:ext cx="9144000" cy="172641"/>
          </a:xfrm>
          <a:prstGeom prst="rect">
            <a:avLst/>
          </a:prstGeom>
          <a:solidFill>
            <a:srgbClr val="1B8BD4"/>
          </a:solidFill>
          <a:ln w="9525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0" name="Rectángulo 9"/>
          <p:cNvSpPr/>
          <p:nvPr/>
        </p:nvSpPr>
        <p:spPr>
          <a:xfrm>
            <a:off x="1043608" y="6102468"/>
            <a:ext cx="374441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419" sz="1000" dirty="0" smtClean="0"/>
              <a:t>Fuente</a:t>
            </a:r>
            <a:r>
              <a:rPr lang="es-419" sz="1000" dirty="0"/>
              <a:t>: </a:t>
            </a:r>
            <a:r>
              <a:rPr lang="es-419" sz="1000" dirty="0" smtClean="0"/>
              <a:t>SIIF-Nación – Ministerio de Hacienda y Crédito Público </a:t>
            </a:r>
          </a:p>
          <a:p>
            <a:r>
              <a:rPr lang="es-419" sz="1000" dirty="0"/>
              <a:t> </a:t>
            </a:r>
            <a:r>
              <a:rPr lang="es-419" sz="1000" dirty="0" smtClean="0"/>
              <a:t>              SPI-Departamento </a:t>
            </a:r>
            <a:r>
              <a:rPr lang="es-419" sz="1000" dirty="0"/>
              <a:t>Nacional de </a:t>
            </a:r>
            <a:r>
              <a:rPr lang="es-419" sz="1000" dirty="0" smtClean="0"/>
              <a:t>Planeación</a:t>
            </a:r>
          </a:p>
          <a:p>
            <a:r>
              <a:rPr lang="es-419" sz="1000" dirty="0" smtClean="0"/>
              <a:t>Corte: </a:t>
            </a:r>
            <a:r>
              <a:rPr lang="es-419" sz="1000" dirty="0" smtClean="0"/>
              <a:t>30/06/2021</a:t>
            </a:r>
            <a:endParaRPr lang="es-419" sz="1000" dirty="0"/>
          </a:p>
        </p:txBody>
      </p:sp>
      <p:graphicFrame>
        <p:nvGraphicFramePr>
          <p:cNvPr id="12" name="Gráfico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5219469"/>
              </p:ext>
            </p:extLst>
          </p:nvPr>
        </p:nvGraphicFramePr>
        <p:xfrm>
          <a:off x="323528" y="1124744"/>
          <a:ext cx="8496944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900651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lantilla  Power Point" id="{6CFFCC78-DFFA-4828-B453-330CFDC76396}" vid="{A3291A50-899F-4D56-BE79-C05A3E13D7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1874</TotalTime>
  <Words>368</Words>
  <Application>Microsoft Office PowerPoint</Application>
  <PresentationFormat>Presentación en pantalla (4:3)</PresentationFormat>
  <Paragraphs>114</Paragraphs>
  <Slides>4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Arial Narrow</vt:lpstr>
      <vt:lpstr>Calibri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Pablo Emilio Vidarte Coronado</dc:creator>
  <cp:lastModifiedBy>Paola Milena Villada Castaño</cp:lastModifiedBy>
  <cp:revision>175</cp:revision>
  <cp:lastPrinted>2019-03-18T21:50:23Z</cp:lastPrinted>
  <dcterms:created xsi:type="dcterms:W3CDTF">2015-02-25T13:32:47Z</dcterms:created>
  <dcterms:modified xsi:type="dcterms:W3CDTF">2021-07-12T21:38:42Z</dcterms:modified>
</cp:coreProperties>
</file>