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0" autoAdjust="0"/>
    <p:restoredTop sz="94660"/>
  </p:normalViewPr>
  <p:slideViewPr>
    <p:cSldViewPr>
      <p:cViewPr varScale="1">
        <p:scale>
          <a:sx n="75" d="100"/>
          <a:sy n="75" d="100"/>
        </p:scale>
        <p:origin x="36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ocuments\SSF%202021\Proyectos%202021\Informes%20Ejecucion%20Trimestral%20Proyectos%20Inversi&#243;n\para%20grafic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419" sz="1200" b="1" dirty="0"/>
              <a:t>EJECUCIÓN PRESUPUESTAL DE LOS PROYECTOS DE INVERSIÓN</a:t>
            </a:r>
            <a:endParaRPr lang="es-CO" sz="1200" b="1" dirty="0"/>
          </a:p>
          <a:p>
            <a:pPr>
              <a:defRPr/>
            </a:pPr>
            <a:r>
              <a:rPr lang="es-419" sz="1200" b="1" dirty="0"/>
              <a:t> CORTE: 31/12/20</a:t>
            </a:r>
            <a:r>
              <a:rPr lang="es-CO" sz="1200" b="1" dirty="0"/>
              <a:t>20</a:t>
            </a:r>
          </a:p>
        </c:rich>
      </c:tx>
      <c:layout>
        <c:manualLayout>
          <c:xMode val="edge"/>
          <c:yMode val="edge"/>
          <c:x val="0.27301631055668868"/>
          <c:y val="2.05656273017030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Hoja1!$F$13</c:f>
              <c:strCache>
                <c:ptCount val="1"/>
                <c:pt idx="0">
                  <c:v>Apropiación con Reducción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ESTUDIOS</c:v>
                </c:pt>
                <c:pt idx="4">
                  <c:v>DOCUMENTAL</c:v>
                </c:pt>
                <c:pt idx="5">
                  <c:v>TALENTO HUMANO</c:v>
                </c:pt>
              </c:strCache>
            </c:strRef>
          </c:cat>
          <c:val>
            <c:numRef>
              <c:f>Hoja1!$F$14:$F$19</c:f>
              <c:numCache>
                <c:formatCode>"$"#,##0_);[Red]\("$"#,##0\)</c:formatCode>
                <c:ptCount val="6"/>
                <c:pt idx="0">
                  <c:v>3290326398</c:v>
                </c:pt>
                <c:pt idx="1">
                  <c:v>2120784124</c:v>
                </c:pt>
                <c:pt idx="2">
                  <c:v>685755478</c:v>
                </c:pt>
                <c:pt idx="3">
                  <c:v>515000000</c:v>
                </c:pt>
                <c:pt idx="4">
                  <c:v>409060000</c:v>
                </c:pt>
                <c:pt idx="5">
                  <c:v>311320000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8A-46AE-BCCE-E6EC09C6F69F}"/>
            </c:ext>
          </c:extLst>
        </c:ser>
        <c:ser>
          <c:idx val="1"/>
          <c:order val="1"/>
          <c:tx>
            <c:strRef>
              <c:f>Hoja1!$G$13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ESTUDIOS</c:v>
                </c:pt>
                <c:pt idx="4">
                  <c:v>DOCUMENTAL</c:v>
                </c:pt>
                <c:pt idx="5">
                  <c:v>TALENTO HUMANO</c:v>
                </c:pt>
              </c:strCache>
            </c:strRef>
          </c:cat>
          <c:val>
            <c:numRef>
              <c:f>Hoja1!$G$14:$G$19</c:f>
              <c:numCache>
                <c:formatCode>"$"#,##0;[Red]\-"$"#,##0</c:formatCode>
                <c:ptCount val="6"/>
                <c:pt idx="0">
                  <c:v>3207030864</c:v>
                </c:pt>
                <c:pt idx="1">
                  <c:v>1878438098.47</c:v>
                </c:pt>
                <c:pt idx="2">
                  <c:v>672803557.48000002</c:v>
                </c:pt>
                <c:pt idx="3">
                  <c:v>514950000</c:v>
                </c:pt>
                <c:pt idx="4">
                  <c:v>406528273.83999997</c:v>
                </c:pt>
                <c:pt idx="5">
                  <c:v>264351334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8A-46AE-BCCE-E6EC09C6F69F}"/>
            </c:ext>
          </c:extLst>
        </c:ser>
        <c:ser>
          <c:idx val="2"/>
          <c:order val="2"/>
          <c:tx>
            <c:strRef>
              <c:f>Hoja1!$H$13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ESTUDIOS</c:v>
                </c:pt>
                <c:pt idx="4">
                  <c:v>DOCUMENTAL</c:v>
                </c:pt>
                <c:pt idx="5">
                  <c:v>TALENTO HUMANO</c:v>
                </c:pt>
              </c:strCache>
            </c:strRef>
          </c:cat>
          <c:val>
            <c:numRef>
              <c:f>Hoja1!$H$14:$H$19</c:f>
              <c:numCache>
                <c:formatCode>"$"#,##0;[Red]\-"$"#,##0</c:formatCode>
                <c:ptCount val="6"/>
                <c:pt idx="0">
                  <c:v>2752453290</c:v>
                </c:pt>
                <c:pt idx="1">
                  <c:v>1216428848.71</c:v>
                </c:pt>
                <c:pt idx="2">
                  <c:v>517868795.92000002</c:v>
                </c:pt>
                <c:pt idx="3">
                  <c:v>154485000</c:v>
                </c:pt>
                <c:pt idx="4">
                  <c:v>324520366</c:v>
                </c:pt>
                <c:pt idx="5">
                  <c:v>254564209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8A-46AE-BCCE-E6EC09C6F69F}"/>
            </c:ext>
          </c:extLst>
        </c:ser>
        <c:ser>
          <c:idx val="3"/>
          <c:order val="3"/>
          <c:tx>
            <c:strRef>
              <c:f>Hoja1!$I$13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ESTUDIOS</c:v>
                </c:pt>
                <c:pt idx="4">
                  <c:v>DOCUMENTAL</c:v>
                </c:pt>
                <c:pt idx="5">
                  <c:v>TALENTO HUMANO</c:v>
                </c:pt>
              </c:strCache>
            </c:strRef>
          </c:cat>
          <c:val>
            <c:numRef>
              <c:f>Hoja1!$I$14:$I$19</c:f>
              <c:numCache>
                <c:formatCode>"$"#,##0;[Red]\-"$"#,##0</c:formatCode>
                <c:ptCount val="6"/>
                <c:pt idx="0">
                  <c:v>2752453290</c:v>
                </c:pt>
                <c:pt idx="1">
                  <c:v>1216428848.71</c:v>
                </c:pt>
                <c:pt idx="2">
                  <c:v>517868795.92000002</c:v>
                </c:pt>
                <c:pt idx="3">
                  <c:v>154485000</c:v>
                </c:pt>
                <c:pt idx="4">
                  <c:v>324520366</c:v>
                </c:pt>
                <c:pt idx="5">
                  <c:v>254564209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8A-46AE-BCCE-E6EC09C6F6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08136848"/>
        <c:axId val="-2108137936"/>
      </c:barChart>
      <c:catAx>
        <c:axId val="-210813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108137936"/>
        <c:crosses val="autoZero"/>
        <c:auto val="1"/>
        <c:lblAlgn val="ctr"/>
        <c:lblOffset val="100"/>
        <c:noMultiLvlLbl val="0"/>
      </c:catAx>
      <c:valAx>
        <c:axId val="-2108137936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-2108136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3/03/2021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</a:t>
            </a:r>
            <a:r>
              <a:rPr lang="es-CO" sz="2000" b="1" dirty="0" smtClean="0">
                <a:latin typeface="Arial Narrow" panose="020B0606020202030204" pitchFamily="34" charset="0"/>
              </a:rPr>
              <a:t>IV </a:t>
            </a:r>
            <a:r>
              <a:rPr lang="es-419" sz="2000" b="1" dirty="0" smtClean="0">
                <a:latin typeface="Arial Narrow" panose="020B0606020202030204" pitchFamily="34" charset="0"/>
              </a:rPr>
              <a:t>TRIMESTRE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</a:t>
            </a:r>
            <a:r>
              <a:rPr lang="es-CO" sz="2000" b="1" dirty="0" smtClean="0">
                <a:latin typeface="Arial Narrow" panose="020B0606020202030204" pitchFamily="34" charset="0"/>
              </a:rPr>
              <a:t>1</a:t>
            </a:r>
            <a:r>
              <a:rPr lang="es-419" sz="2000" b="1" dirty="0" smtClean="0">
                <a:latin typeface="Arial Narrow" panose="020B0606020202030204" pitchFamily="34" charset="0"/>
              </a:rPr>
              <a:t>/</a:t>
            </a:r>
            <a:r>
              <a:rPr lang="es-CO" sz="2000" b="1" dirty="0" smtClean="0">
                <a:latin typeface="Arial Narrow" panose="020B0606020202030204" pitchFamily="34" charset="0"/>
              </a:rPr>
              <a:t>12</a:t>
            </a:r>
            <a:r>
              <a:rPr lang="es-419" sz="2000" b="1" dirty="0" smtClean="0">
                <a:latin typeface="Arial Narrow" panose="020B0606020202030204" pitchFamily="34" charset="0"/>
              </a:rPr>
              <a:t>/20</a:t>
            </a:r>
            <a:r>
              <a:rPr lang="es-CO" sz="2000" b="1" dirty="0" smtClean="0">
                <a:latin typeface="Arial Narrow" panose="020B0606020202030204" pitchFamily="34" charset="0"/>
              </a:rPr>
              <a:t>20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1759471" y="6031890"/>
            <a:ext cx="5904656" cy="49345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 smtClean="0">
                <a:solidFill>
                  <a:schemeClr val="tx1"/>
                </a:solidFill>
              </a:rPr>
              <a:t>Total </a:t>
            </a:r>
            <a:r>
              <a:rPr lang="es-419" sz="1500" b="1" dirty="0">
                <a:solidFill>
                  <a:schemeClr val="tx1"/>
                </a:solidFill>
              </a:rPr>
              <a:t>P</a:t>
            </a:r>
            <a:r>
              <a:rPr lang="es-419" sz="1500" b="1" dirty="0" smtClean="0">
                <a:solidFill>
                  <a:schemeClr val="tx1"/>
                </a:solidFill>
              </a:rPr>
              <a:t>resupuesto de </a:t>
            </a:r>
            <a:r>
              <a:rPr lang="es-ES" sz="1500" b="1" dirty="0" smtClean="0">
                <a:solidFill>
                  <a:schemeClr val="tx1"/>
                </a:solidFill>
              </a:rPr>
              <a:t>Inversión después de reducción</a:t>
            </a:r>
            <a:r>
              <a:rPr lang="es-419" sz="1500" b="1" dirty="0" smtClean="0">
                <a:solidFill>
                  <a:schemeClr val="tx1"/>
                </a:solidFill>
              </a:rPr>
              <a:t>:</a:t>
            </a:r>
            <a:r>
              <a:rPr lang="es-ES" sz="1500" b="1" dirty="0" smtClean="0">
                <a:solidFill>
                  <a:schemeClr val="tx1"/>
                </a:solidFill>
              </a:rPr>
              <a:t> $</a:t>
            </a:r>
            <a:r>
              <a:rPr lang="es-CO" sz="1500" b="1" dirty="0" smtClean="0">
                <a:solidFill>
                  <a:schemeClr val="tx1"/>
                </a:solidFill>
              </a:rPr>
              <a:t>7.332.246.000</a:t>
            </a:r>
            <a:endParaRPr lang="es-CO" sz="1500" b="1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2020</a:t>
            </a:r>
            <a:endParaRPr lang="es-CO" sz="2000" dirty="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5861"/>
              </p:ext>
            </p:extLst>
          </p:nvPr>
        </p:nvGraphicFramePr>
        <p:xfrm>
          <a:off x="1039391" y="1896829"/>
          <a:ext cx="7344816" cy="4065312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4823876">
                  <a:extLst>
                    <a:ext uri="{9D8B030D-6E8A-4147-A177-3AD203B41FA5}">
                      <a16:colId xmlns:a16="http://schemas.microsoft.com/office/drawing/2014/main" val="1626569421"/>
                    </a:ext>
                  </a:extLst>
                </a:gridCol>
                <a:gridCol w="1440978">
                  <a:extLst>
                    <a:ext uri="{9D8B030D-6E8A-4147-A177-3AD203B41FA5}">
                      <a16:colId xmlns:a16="http://schemas.microsoft.com/office/drawing/2014/main" val="3557333518"/>
                    </a:ext>
                  </a:extLst>
                </a:gridCol>
                <a:gridCol w="1079962">
                  <a:extLst>
                    <a:ext uri="{9D8B030D-6E8A-4147-A177-3AD203B41FA5}">
                      <a16:colId xmlns:a16="http://schemas.microsoft.com/office/drawing/2014/main" val="1552374741"/>
                    </a:ext>
                  </a:extLst>
                </a:gridCol>
              </a:tblGrid>
              <a:tr h="568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 b="1" dirty="0">
                          <a:effectLst/>
                        </a:rPr>
                        <a:t>PROYECTO</a:t>
                      </a:r>
                      <a:endParaRPr lang="es-CO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 smtClean="0">
                          <a:effectLst/>
                        </a:rPr>
                        <a:t>APROPIACIÓN </a:t>
                      </a:r>
                      <a:r>
                        <a:rPr lang="es-CO" sz="1100" b="1" dirty="0">
                          <a:effectLst/>
                        </a:rPr>
                        <a:t>CON REDUCCIÓN</a:t>
                      </a:r>
                      <a:endParaRPr lang="es-CO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>
                          <a:effectLst/>
                        </a:rPr>
                        <a:t>PORCENTAJE</a:t>
                      </a:r>
                      <a:endParaRPr lang="es-CO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 anchor="ctr"/>
                </a:tc>
                <a:extLst>
                  <a:ext uri="{0D108BD9-81ED-4DB2-BD59-A6C34878D82A}">
                    <a16:rowId xmlns:a16="http://schemas.microsoft.com/office/drawing/2014/main" val="2710229145"/>
                  </a:ext>
                </a:extLst>
              </a:tr>
              <a:tr h="593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$ 3.290.326.398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45%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extLst>
                  <a:ext uri="{0D108BD9-81ED-4DB2-BD59-A6C34878D82A}">
                    <a16:rowId xmlns:a16="http://schemas.microsoft.com/office/drawing/2014/main" val="3721572478"/>
                  </a:ext>
                </a:extLst>
              </a:tr>
              <a:tr h="790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>
                          <a:effectLst/>
                        </a:rPr>
                        <a:t>FORTALECIMIENTO DE LA GESTIÓN DE LA TECNOLOGÍA DE LA INFORMACIÓN Y LAS COMUNICACIONES (TICS) DE LA SUPERINTENDENCIA DEL SUBSIDIO FAMILIAR, BAJO EL MARCO DE REFERENCIA DE ARQUITECTURA EMPRESARIAL (MRAE).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$ 2.120.784.124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29%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extLst>
                  <a:ext uri="{0D108BD9-81ED-4DB2-BD59-A6C34878D82A}">
                    <a16:rowId xmlns:a16="http://schemas.microsoft.com/office/drawing/2014/main" val="4281203252"/>
                  </a:ext>
                </a:extLst>
              </a:tr>
              <a:tr h="485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$ 685.755.478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9%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extLst>
                  <a:ext uri="{0D108BD9-81ED-4DB2-BD59-A6C34878D82A}">
                    <a16:rowId xmlns:a16="http://schemas.microsoft.com/office/drawing/2014/main" val="849026233"/>
                  </a:ext>
                </a:extLst>
              </a:tr>
              <a:tr h="485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>
                          <a:effectLst/>
                        </a:rPr>
                        <a:t>ESTUDIOS PARA LA GESTIÓN DEL CONOCIMIENTO DEL SISTEMA DEL SUBSIDIO FAMILIAR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$ 515.000.000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7%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extLst>
                  <a:ext uri="{0D108BD9-81ED-4DB2-BD59-A6C34878D82A}">
                    <a16:rowId xmlns:a16="http://schemas.microsoft.com/office/drawing/2014/main" val="47993338"/>
                  </a:ext>
                </a:extLst>
              </a:tr>
              <a:tr h="485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$ 409.060.000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6%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extLst>
                  <a:ext uri="{0D108BD9-81ED-4DB2-BD59-A6C34878D82A}">
                    <a16:rowId xmlns:a16="http://schemas.microsoft.com/office/drawing/2014/main" val="2955855205"/>
                  </a:ext>
                </a:extLst>
              </a:tr>
              <a:tr h="655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110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$ 311.320.000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4%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0" marB="0"/>
                </a:tc>
                <a:extLst>
                  <a:ext uri="{0D108BD9-81ED-4DB2-BD59-A6C34878D82A}">
                    <a16:rowId xmlns:a16="http://schemas.microsoft.com/office/drawing/2014/main" val="587958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19"/>
            <a:ext cx="6422556" cy="407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31</a:t>
            </a:r>
            <a:r>
              <a:rPr lang="es-ES" sz="2000" dirty="0" smtClean="0"/>
              <a:t>/</a:t>
            </a:r>
            <a:r>
              <a:rPr lang="es-CO" sz="2000" dirty="0" smtClean="0"/>
              <a:t>12</a:t>
            </a:r>
            <a:r>
              <a:rPr lang="es-ES" sz="2000" dirty="0" smtClean="0"/>
              <a:t>/2020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85574"/>
              </p:ext>
            </p:extLst>
          </p:nvPr>
        </p:nvGraphicFramePr>
        <p:xfrm>
          <a:off x="3222228" y="1409018"/>
          <a:ext cx="2501900" cy="323977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7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Apropiación </a:t>
                      </a:r>
                      <a:r>
                        <a:rPr lang="es-419" sz="1000" dirty="0" smtClean="0">
                          <a:effectLst/>
                        </a:rPr>
                        <a:t>Vigente con Reducción </a:t>
                      </a:r>
                      <a:endParaRPr lang="es-419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$    </a:t>
                      </a:r>
                      <a:r>
                        <a:rPr lang="es-CO" sz="1000" dirty="0" smtClean="0">
                          <a:effectLst/>
                        </a:rPr>
                        <a:t>7.332</a:t>
                      </a:r>
                      <a:r>
                        <a:rPr lang="es-419" sz="1000" dirty="0" smtClean="0">
                          <a:effectLst/>
                        </a:rPr>
                        <a:t>.246.000</a:t>
                      </a:r>
                      <a:endParaRPr lang="es-419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675344"/>
              </p:ext>
            </p:extLst>
          </p:nvPr>
        </p:nvGraphicFramePr>
        <p:xfrm>
          <a:off x="3563888" y="1772816"/>
          <a:ext cx="1872208" cy="78879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 smtClean="0">
                          <a:effectLst/>
                        </a:rPr>
                        <a:t>Estado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>
                          <a:effectLst/>
                        </a:rPr>
                        <a:t>%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Compromisos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94,71%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Obligaciones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71,2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Pagos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71,2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517382" y="6381328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439431"/>
              </p:ext>
            </p:extLst>
          </p:nvPr>
        </p:nvGraphicFramePr>
        <p:xfrm>
          <a:off x="546076" y="2654267"/>
          <a:ext cx="7848871" cy="364602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213006">
                  <a:extLst>
                    <a:ext uri="{9D8B030D-6E8A-4147-A177-3AD203B41FA5}">
                      <a16:colId xmlns:a16="http://schemas.microsoft.com/office/drawing/2014/main" val="730801737"/>
                    </a:ext>
                  </a:extLst>
                </a:gridCol>
                <a:gridCol w="1141654">
                  <a:extLst>
                    <a:ext uri="{9D8B030D-6E8A-4147-A177-3AD203B41FA5}">
                      <a16:colId xmlns:a16="http://schemas.microsoft.com/office/drawing/2014/main" val="201128422"/>
                    </a:ext>
                  </a:extLst>
                </a:gridCol>
                <a:gridCol w="1069443">
                  <a:extLst>
                    <a:ext uri="{9D8B030D-6E8A-4147-A177-3AD203B41FA5}">
                      <a16:colId xmlns:a16="http://schemas.microsoft.com/office/drawing/2014/main" val="3700547285"/>
                    </a:ext>
                  </a:extLst>
                </a:gridCol>
                <a:gridCol w="1071159">
                  <a:extLst>
                    <a:ext uri="{9D8B030D-6E8A-4147-A177-3AD203B41FA5}">
                      <a16:colId xmlns:a16="http://schemas.microsoft.com/office/drawing/2014/main" val="3721561640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1001334940"/>
                    </a:ext>
                  </a:extLst>
                </a:gridCol>
                <a:gridCol w="856241">
                  <a:extLst>
                    <a:ext uri="{9D8B030D-6E8A-4147-A177-3AD203B41FA5}">
                      <a16:colId xmlns:a16="http://schemas.microsoft.com/office/drawing/2014/main" val="677380214"/>
                    </a:ext>
                  </a:extLst>
                </a:gridCol>
                <a:gridCol w="849692">
                  <a:extLst>
                    <a:ext uri="{9D8B030D-6E8A-4147-A177-3AD203B41FA5}">
                      <a16:colId xmlns:a16="http://schemas.microsoft.com/office/drawing/2014/main" val="1203178414"/>
                    </a:ext>
                  </a:extLst>
                </a:gridCol>
                <a:gridCol w="720082">
                  <a:extLst>
                    <a:ext uri="{9D8B030D-6E8A-4147-A177-3AD203B41FA5}">
                      <a16:colId xmlns:a16="http://schemas.microsoft.com/office/drawing/2014/main" val="3426464488"/>
                    </a:ext>
                  </a:extLst>
                </a:gridCol>
              </a:tblGrid>
              <a:tr h="638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u="none" strike="noStrike" dirty="0">
                          <a:effectLst/>
                        </a:rPr>
                        <a:t>NOMBRE DE LOS PROYECTOS DE INVERSIÓN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Apropiación con Reducción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Compromisos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Obligaciones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Pagos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Compromiso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Obligado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% Pagos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4814367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100" u="none" strike="noStrike">
                          <a:effectLst/>
                        </a:rPr>
                        <a:t>CAPACIDAD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>
                          <a:effectLst/>
                        </a:rPr>
                        <a:t>$ 3.290.326.398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$3.207.030.864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$2.752.453.290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 dirty="0">
                          <a:effectLst/>
                        </a:rPr>
                        <a:t>$2.752.453.290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97,47%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83,65%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83,65%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2774234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100" u="none" strike="noStrike">
                          <a:effectLst/>
                        </a:rPr>
                        <a:t>TIC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>
                          <a:effectLst/>
                        </a:rPr>
                        <a:t>$ 2.120.784.124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$1.878.438.098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$1.216.428.849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$1.216.428.849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88,57%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57,36%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57,36%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3763210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100" u="none" strike="noStrike">
                          <a:effectLst/>
                        </a:rPr>
                        <a:t>OPU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>
                          <a:effectLst/>
                        </a:rPr>
                        <a:t>$ 685.755.478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$672.803.557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$517.868.796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$517.868.796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98,11%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75,52%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75,52%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66975148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100" u="none" strike="noStrike">
                          <a:effectLst/>
                        </a:rPr>
                        <a:t>ESTUDIOS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>
                          <a:effectLst/>
                        </a:rPr>
                        <a:t>$ 515.000.000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$514.950.000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$154.485.000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$154.485.000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99,99%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30,00%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30,00%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2694185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100" u="none" strike="noStrike">
                          <a:effectLst/>
                        </a:rPr>
                        <a:t>DOCUMENTAL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>
                          <a:effectLst/>
                        </a:rPr>
                        <a:t>$ 409.060.000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$406.528.274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$324.520.366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$324.520.366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99,38%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79,33%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79,33%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847171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100" u="none" strike="noStrike">
                          <a:effectLst/>
                        </a:rPr>
                        <a:t>TALENTO HUMANO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>
                          <a:effectLst/>
                        </a:rPr>
                        <a:t>$ 311.320.000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$264.351.334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$254.564.209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100" u="none" strike="noStrike">
                          <a:effectLst/>
                        </a:rPr>
                        <a:t>$254.564.209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84,91%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</a:rPr>
                        <a:t>81,77%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</a:rPr>
                        <a:t>81,77%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88019010"/>
                  </a:ext>
                </a:extLst>
              </a:tr>
              <a:tr h="4296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Total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$7.332.246.000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$6.944.102.128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$5.220.320.510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$5.220.320.510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94,71%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71,20%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71,20%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7033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022453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819502"/>
              </p:ext>
            </p:extLst>
          </p:nvPr>
        </p:nvGraphicFramePr>
        <p:xfrm>
          <a:off x="755576" y="1105534"/>
          <a:ext cx="7632848" cy="4893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1784</TotalTime>
  <Words>374</Words>
  <Application>Microsoft Office PowerPoint</Application>
  <PresentationFormat>Presentación en pantalla (4:3)</PresentationFormat>
  <Paragraphs>114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 Milena Villada Castaño</cp:lastModifiedBy>
  <cp:revision>168</cp:revision>
  <cp:lastPrinted>2019-03-18T21:50:23Z</cp:lastPrinted>
  <dcterms:created xsi:type="dcterms:W3CDTF">2015-02-25T13:32:47Z</dcterms:created>
  <dcterms:modified xsi:type="dcterms:W3CDTF">2021-03-03T17:53:04Z</dcterms:modified>
</cp:coreProperties>
</file>