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8F44A2F1-9E1F-4B54-A3A2-5F16C0AD49E2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73" d="100"/>
          <a:sy n="73" d="100"/>
        </p:scale>
        <p:origin x="12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r>
              <a:rPr lang="en-US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EJECUCIÓN </a:t>
            </a:r>
            <a:r>
              <a:rPr lang="en-US" dirty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PRESUPUESTO DE </a:t>
            </a:r>
            <a:r>
              <a:rPr lang="en-US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INVERSIÓN</a:t>
            </a:r>
            <a:endParaRPr lang="en-US" dirty="0">
              <a:solidFill>
                <a:srgbClr val="0091CF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defRPr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pPr>
            <a:r>
              <a:rPr lang="en-US" dirty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 MARZO 31 2023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rgbClr val="0091CF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622669608741443E-2"/>
          <c:y val="3.1575159729172374E-2"/>
          <c:w val="0.90563907687095746"/>
          <c:h val="0.787546413450611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'RESUMEN INV'!$E$6</c:f>
              <c:strCache>
                <c:ptCount val="1"/>
                <c:pt idx="0">
                  <c:v>APROPIACIÓN VIGENTE 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9.4466926533953461E-3"/>
                  <c:y val="-3.24763055091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C25-437E-8A06-D1E047A93C46}"/>
                </c:ext>
              </c:extLst>
            </c:dLbl>
            <c:dLbl>
              <c:idx val="2"/>
              <c:layout>
                <c:manualLayout>
                  <c:x val="-1.21457476972225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C25-437E-8A06-D1E047A93C46}"/>
                </c:ext>
              </c:extLst>
            </c:dLbl>
            <c:dLbl>
              <c:idx val="4"/>
              <c:layout>
                <c:manualLayout>
                  <c:x val="-8.097165131481703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C25-437E-8A06-D1E047A93C46}"/>
                </c:ext>
              </c:extLst>
            </c:dLbl>
            <c:dLbl>
              <c:idx val="5"/>
              <c:layout>
                <c:manualLayout>
                  <c:x val="-8.0971651314818028E-3"/>
                  <c:y val="-2.8867827119220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5-437E-8A06-D1E047A93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'RESUMEN INV'!$D$7:$D$11</c:f>
              <c:strCache>
                <c:ptCount val="5"/>
                <c:pt idx="0">
                  <c:v>MODERNIZACION DE LA INSPECCION, VIGILANCIA Y CONTROL DE LA SUPERINTENDENCIA DEL SUBSIDIO FAMILIAR.  NACIONAL</c:v>
                </c:pt>
                <c:pt idx="1">
                  <c:v>ESTUDIOS PARA LA GESTIÓN DEL CONOCIMIENTO DEL SISTEMA DEL SUBSIDIO FAMILIAR.  NACIONAL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 NACIONAL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IMPLEMENTACION DEL MODELO DE PLANEACION Y GESTION EN EL MARCO DE LA ARQUITECTURA EMPRESARIAL DE LA SUPERINTENDENCIA DEL SUBSIDIO FAMILIAR  NACIONAL</c:v>
                </c:pt>
              </c:strCache>
            </c:strRef>
          </c:cat>
          <c:val>
            <c:numRef>
              <c:f>'RESUMEN INV'!$E$7:$E$11</c:f>
              <c:numCache>
                <c:formatCode>#,##0,,;[Red]\-#,##0,,</c:formatCode>
                <c:ptCount val="5"/>
                <c:pt idx="0">
                  <c:v>8433788523</c:v>
                </c:pt>
                <c:pt idx="1">
                  <c:v>550000000</c:v>
                </c:pt>
                <c:pt idx="2">
                  <c:v>4771210275</c:v>
                </c:pt>
                <c:pt idx="3">
                  <c:v>2916325199</c:v>
                </c:pt>
                <c:pt idx="4">
                  <c:v>4328676003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25-437E-8A06-D1E047A93C46}"/>
            </c:ext>
          </c:extLst>
        </c:ser>
        <c:ser>
          <c:idx val="2"/>
          <c:order val="2"/>
          <c:tx>
            <c:strRef>
              <c:f>'RESUMEN INV'!$F$6</c:f>
              <c:strCache>
                <c:ptCount val="1"/>
                <c:pt idx="0">
                  <c:v>COMPROMISO 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194330262963408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C25-437E-8A06-D1E047A93C46}"/>
                </c:ext>
              </c:extLst>
            </c:dLbl>
            <c:dLbl>
              <c:idx val="1"/>
              <c:layout>
                <c:manualLayout>
                  <c:x val="1.0796220175308889E-2"/>
                  <c:y val="-3.6084783899026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C25-437E-8A06-D1E047A93C46}"/>
                </c:ext>
              </c:extLst>
            </c:dLbl>
            <c:dLbl>
              <c:idx val="2"/>
              <c:layout>
                <c:manualLayout>
                  <c:x val="0"/>
                  <c:y val="-2.1650870339415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C25-437E-8A06-D1E047A93C46}"/>
                </c:ext>
              </c:extLst>
            </c:dLbl>
            <c:dLbl>
              <c:idx val="3"/>
              <c:layout>
                <c:manualLayout>
                  <c:x val="1.2145747697222556E-2"/>
                  <c:y val="-1.0825435169707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C25-437E-8A06-D1E047A93C46}"/>
                </c:ext>
              </c:extLst>
            </c:dLbl>
            <c:dLbl>
              <c:idx val="4"/>
              <c:layout>
                <c:manualLayout>
                  <c:x val="0"/>
                  <c:y val="-3.608478389902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C25-437E-8A06-D1E047A93C46}"/>
                </c:ext>
              </c:extLst>
            </c:dLbl>
            <c:dLbl>
              <c:idx val="5"/>
              <c:layout>
                <c:manualLayout>
                  <c:x val="4.0485825657407531E-3"/>
                  <c:y val="-3.608478389902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C25-437E-8A06-D1E047A93C46}"/>
                </c:ext>
              </c:extLst>
            </c:dLbl>
            <c:dLbl>
              <c:idx val="6"/>
              <c:layout>
                <c:manualLayout>
                  <c:x val="1.6194330262963408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C25-437E-8A06-D1E047A93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'RESUMEN INV'!$D$7:$D$11</c:f>
              <c:strCache>
                <c:ptCount val="5"/>
                <c:pt idx="0">
                  <c:v>MODERNIZACION DE LA INSPECCION, VIGILANCIA Y CONTROL DE LA SUPERINTENDENCIA DEL SUBSIDIO FAMILIAR.  NACIONAL</c:v>
                </c:pt>
                <c:pt idx="1">
                  <c:v>ESTUDIOS PARA LA GESTIÓN DEL CONOCIMIENTO DEL SISTEMA DEL SUBSIDIO FAMILIAR.  NACIONAL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 NACIONAL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IMPLEMENTACION DEL MODELO DE PLANEACION Y GESTION EN EL MARCO DE LA ARQUITECTURA EMPRESARIAL DE LA SUPERINTENDENCIA DEL SUBSIDIO FAMILIAR  NACIONAL</c:v>
                </c:pt>
              </c:strCache>
            </c:strRef>
          </c:cat>
          <c:val>
            <c:numRef>
              <c:f>'RESUMEN INV'!$F$7:$F$11</c:f>
              <c:numCache>
                <c:formatCode>#,##0,,;[Red]\-#,##0,,</c:formatCode>
                <c:ptCount val="5"/>
                <c:pt idx="0">
                  <c:v>6869403299</c:v>
                </c:pt>
                <c:pt idx="1">
                  <c:v>0</c:v>
                </c:pt>
                <c:pt idx="2">
                  <c:v>1299700001</c:v>
                </c:pt>
                <c:pt idx="3">
                  <c:v>662484158.23000002</c:v>
                </c:pt>
                <c:pt idx="4">
                  <c:v>2322529209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C25-437E-8A06-D1E047A93C46}"/>
            </c:ext>
          </c:extLst>
        </c:ser>
        <c:ser>
          <c:idx val="3"/>
          <c:order val="3"/>
          <c:tx>
            <c:strRef>
              <c:f>'RESUMEN INV'!$H$6</c:f>
              <c:strCache>
                <c:ptCount val="1"/>
                <c:pt idx="0">
                  <c:v>OBLIGACIÓN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4291282870426E-2"/>
                  <c:y val="-7.21695677980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C25-437E-8A06-D1E047A93C46}"/>
                </c:ext>
              </c:extLst>
            </c:dLbl>
            <c:dLbl>
              <c:idx val="1"/>
              <c:layout>
                <c:manualLayout>
                  <c:x val="1.3495275219136172E-2"/>
                  <c:y val="-7.21695677980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C25-437E-8A06-D1E047A93C46}"/>
                </c:ext>
              </c:extLst>
            </c:dLbl>
            <c:dLbl>
              <c:idx val="2"/>
              <c:layout>
                <c:manualLayout>
                  <c:x val="1.214574769722260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C25-437E-8A06-D1E047A93C46}"/>
                </c:ext>
              </c:extLst>
            </c:dLbl>
            <c:dLbl>
              <c:idx val="3"/>
              <c:layout>
                <c:manualLayout>
                  <c:x val="2.1592440350617876E-2"/>
                  <c:y val="-2.1650870339415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C25-437E-8A06-D1E047A93C46}"/>
                </c:ext>
              </c:extLst>
            </c:dLbl>
            <c:dLbl>
              <c:idx val="4"/>
              <c:layout>
                <c:manualLayout>
                  <c:x val="1.3495275219136172E-2"/>
                  <c:y val="-6.615467292378798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FC25-437E-8A06-D1E047A93C46}"/>
                </c:ext>
              </c:extLst>
            </c:dLbl>
            <c:dLbl>
              <c:idx val="5"/>
              <c:layout>
                <c:manualLayout>
                  <c:x val="1.2145747697222556E-2"/>
                  <c:y val="-1.443391355961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C25-437E-8A06-D1E047A93C46}"/>
                </c:ext>
              </c:extLst>
            </c:dLbl>
            <c:dLbl>
              <c:idx val="6"/>
              <c:layout>
                <c:manualLayout>
                  <c:x val="1.889338530679064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C25-437E-8A06-D1E047A93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'RESUMEN INV'!$D$7:$D$11</c:f>
              <c:strCache>
                <c:ptCount val="5"/>
                <c:pt idx="0">
                  <c:v>MODERNIZACION DE LA INSPECCION, VIGILANCIA Y CONTROL DE LA SUPERINTENDENCIA DEL SUBSIDIO FAMILIAR.  NACIONAL</c:v>
                </c:pt>
                <c:pt idx="1">
                  <c:v>ESTUDIOS PARA LA GESTIÓN DEL CONOCIMIENTO DEL SISTEMA DEL SUBSIDIO FAMILIAR.  NACIONAL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 NACIONAL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IMPLEMENTACION DEL MODELO DE PLANEACION Y GESTION EN EL MARCO DE LA ARQUITECTURA EMPRESARIAL DE LA SUPERINTENDENCIA DEL SUBSIDIO FAMILIAR  NACIONAL</c:v>
                </c:pt>
              </c:strCache>
            </c:strRef>
          </c:cat>
          <c:val>
            <c:numRef>
              <c:f>'RESUMEN INV'!$H$7:$H$11</c:f>
              <c:numCache>
                <c:formatCode>#,##0,,;[Red]\-#,##0,,</c:formatCode>
                <c:ptCount val="5"/>
                <c:pt idx="0">
                  <c:v>886856446</c:v>
                </c:pt>
                <c:pt idx="1">
                  <c:v>0</c:v>
                </c:pt>
                <c:pt idx="2">
                  <c:v>216285990</c:v>
                </c:pt>
                <c:pt idx="3">
                  <c:v>146195220.56999999</c:v>
                </c:pt>
                <c:pt idx="4">
                  <c:v>248775000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C25-437E-8A06-D1E047A93C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996213920"/>
        <c:axId val="996217728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gradFill>
                    <a:gsLst>
                      <a:gs pos="100000">
                        <a:schemeClr val="accent2">
                          <a:alpha val="0"/>
                        </a:schemeClr>
                      </a:gs>
                      <a:gs pos="50000">
                        <a:schemeClr val="accent2"/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CO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'RESUMEN INV'!$D$7:$D$11</c15:sqref>
                        </c15:formulaRef>
                      </c:ext>
                    </c:extLst>
                    <c:strCache>
                      <c:ptCount val="5"/>
                      <c:pt idx="0">
                        <c:v>MODERNIZACION DE LA INSPECCION, VIGILANCIA Y CONTROL DE LA SUPERINTENDENCIA DEL SUBSIDIO FAMILIAR.  NACIONAL</c:v>
                      </c:pt>
                      <c:pt idx="1">
                        <c:v>ESTUDIOS PARA LA GESTIÓN DEL CONOCIMIENTO DEL SISTEMA DEL SUBSIDIO FAMILIAR.  NACIONAL</c:v>
                      </c:pt>
                      <c:pt idx="2">
                        <c:v>FORTALECIMIENTO DE LA GESTIÓN DE LA TECNOLOGÍA DE LA INFORMACIÓN Y LAS COMUNICACIONES (TICS) DE LA SUPERINTENDENCIA DEL SUBSIDIO FAMILIAR,  BAJO EL MARCO DE REFERENCIA DE ARQUITECTURA EMPRESARIAL (MRAE).  NACIONAL</c:v>
                      </c:pt>
                      <c:pt idx="3">
                        <c:v>MEJORAMIENTO DEL PROCESO DE INTERACCIÓN CON EL CIUDADANO EN LA SUPERINTENDENCIA DE SUBSIDIO FAMILIAR.  NACIONAL</c:v>
                      </c:pt>
                      <c:pt idx="4">
                        <c:v>IMPLEMENTACION DEL MODELO DE PLANEACION Y GESTION EN EL MARCO DE LA ARQUITECTURA EMPRESARIAL DE LA SUPERINTENDENCIA DEL SUBSIDIO FAMILIAR  NACIONAL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FC25-437E-8A06-D1E047A93C46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v>pagos</c:v>
                </c:tx>
                <c:spPr>
                  <a:gradFill>
                    <a:gsLst>
                      <a:gs pos="100000">
                        <a:schemeClr val="accent5">
                          <a:alpha val="0"/>
                        </a:schemeClr>
                      </a:gs>
                      <a:gs pos="50000">
                        <a:schemeClr val="accent5"/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CO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FC25-437E-8A06-D1E047A93C46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v>PAGOS</c:v>
                </c:tx>
                <c:spPr>
                  <a:gradFill>
                    <a:gsLst>
                      <a:gs pos="100000">
                        <a:schemeClr val="accent6">
                          <a:alpha val="0"/>
                        </a:schemeClr>
                      </a:gs>
                      <a:gs pos="50000">
                        <a:schemeClr val="accent6"/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CO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FC25-437E-8A06-D1E047A93C46}"/>
                  </c:ext>
                </c:extLst>
              </c15:ser>
            </c15:filteredBarSeries>
          </c:ext>
        </c:extLst>
      </c:bar3DChart>
      <c:catAx>
        <c:axId val="99621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96217728"/>
        <c:crosses val="autoZero"/>
        <c:auto val="1"/>
        <c:lblAlgn val="ctr"/>
        <c:lblOffset val="100"/>
        <c:noMultiLvlLbl val="0"/>
      </c:catAx>
      <c:valAx>
        <c:axId val="99621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,,;[Red]\-#,##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9621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492433998282867E-2"/>
          <c:y val="0.9318894913222352"/>
          <c:w val="0.38893946370201327"/>
          <c:h val="6.8110434398174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66" name="Nivel de texto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67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o del título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76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r>
              <a:rPr lang="es-MX"/>
              <a:t>Haz clic en el icono para agregar una imagen</a:t>
            </a:r>
            <a:endParaRPr/>
          </a:p>
        </p:txBody>
      </p:sp>
      <p:sp>
        <p:nvSpPr>
          <p:cNvPr id="7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7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 spd="med"/>
  <p:txStyles>
    <p:titleStyle>
      <a:lvl1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chart" Target="../charts/chart1.xml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Marcador de contenido 5"/>
          <p:cNvGrpSpPr/>
          <p:nvPr/>
        </p:nvGrpSpPr>
        <p:grpSpPr>
          <a:xfrm>
            <a:off x="611459" y="363257"/>
            <a:ext cx="2140845" cy="504003"/>
            <a:chOff x="0" y="0"/>
            <a:chExt cx="2140843" cy="504001"/>
          </a:xfrm>
        </p:grpSpPr>
        <p:sp>
          <p:nvSpPr>
            <p:cNvPr id="91" name="Rectángulo"/>
            <p:cNvSpPr/>
            <p:nvPr/>
          </p:nvSpPr>
          <p:spPr>
            <a:xfrm>
              <a:off x="0" y="-1"/>
              <a:ext cx="2140844" cy="504003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pic>
          <p:nvPicPr>
            <p:cNvPr id="92" name="image2.png" descr="image2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140844" cy="5040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5" name="Rectángulo 17"/>
          <p:cNvSpPr/>
          <p:nvPr/>
        </p:nvSpPr>
        <p:spPr>
          <a:xfrm>
            <a:off x="0" y="-11411"/>
            <a:ext cx="9144000" cy="172643"/>
          </a:xfrm>
          <a:prstGeom prst="rect">
            <a:avLst/>
          </a:prstGeom>
          <a:solidFill>
            <a:srgbClr val="0091CF"/>
          </a:solidFill>
          <a:ln w="12700">
            <a:solidFill>
              <a:srgbClr val="0091CF"/>
            </a:solidFill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634" y="414906"/>
            <a:ext cx="2488083" cy="40070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08367BA-DD1D-3A4A-B915-ACE7D7A7F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47" y="6307889"/>
            <a:ext cx="319673" cy="319673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1C30636-9255-3F47-8D2F-EE9798A424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303" y="6305687"/>
            <a:ext cx="320774" cy="32077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F797D14-0255-D240-955E-121BA666FE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1629" y="6305685"/>
            <a:ext cx="320775" cy="32077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C78C0012-C094-4845-A024-FB383F345B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3956" y="6305684"/>
            <a:ext cx="320775" cy="3207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A7B93E02-AA8C-F445-BE0A-B4A44CC1C6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1796" y="6230876"/>
            <a:ext cx="487436" cy="487436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CF7B487-047D-234B-360F-FB346138676B}"/>
              </a:ext>
            </a:extLst>
          </p:cNvPr>
          <p:cNvCxnSpPr>
            <a:cxnSpLocks/>
          </p:cNvCxnSpPr>
          <p:nvPr/>
        </p:nvCxnSpPr>
        <p:spPr>
          <a:xfrm>
            <a:off x="719847" y="6142570"/>
            <a:ext cx="77493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redondeado 13"/>
          <p:cNvSpPr/>
          <p:nvPr/>
        </p:nvSpPr>
        <p:spPr>
          <a:xfrm>
            <a:off x="2261079" y="3279496"/>
            <a:ext cx="5364733" cy="193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INFORME </a:t>
            </a:r>
            <a:r>
              <a:rPr lang="es-CO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 </a:t>
            </a:r>
            <a:r>
              <a:rPr lang="x-none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TRIMESTRE </a:t>
            </a:r>
            <a:r>
              <a:rPr lang="x-none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</a:t>
            </a:r>
            <a:r>
              <a:rPr lang="es-MX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3</a:t>
            </a:r>
            <a:endParaRPr lang="x-none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/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EJECUCI</a:t>
            </a:r>
            <a:r>
              <a:rPr lang="x-none" b="1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Ó</a:t>
            </a:r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 DE LOS PROYECTOS DE INVERSI</a:t>
            </a:r>
            <a:r>
              <a:rPr lang="x-none" b="1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Ó</a:t>
            </a:r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</a:p>
          <a:p>
            <a:pPr algn="r"/>
            <a:endParaRPr lang="es-ES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/>
            <a:r>
              <a:rPr lang="es-CO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31</a:t>
            </a:r>
            <a:r>
              <a:rPr lang="x-none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s-CO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03/</a:t>
            </a:r>
            <a:r>
              <a:rPr lang="x-none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</a:t>
            </a:r>
            <a:r>
              <a:rPr lang="es-CO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23</a:t>
            </a:r>
            <a:endParaRPr lang="x-none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/>
            <a:endParaRPr lang="x-none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r"/>
            <a:r>
              <a:rPr lang="x-none" sz="8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algn="r"/>
            <a:endParaRPr lang="x-none" sz="800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943446" y="5575700"/>
            <a:ext cx="26860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Elaboró: 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8869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Marcador de contenido 5"/>
          <p:cNvGrpSpPr/>
          <p:nvPr/>
        </p:nvGrpSpPr>
        <p:grpSpPr>
          <a:xfrm>
            <a:off x="611459" y="363257"/>
            <a:ext cx="2140845" cy="504003"/>
            <a:chOff x="0" y="0"/>
            <a:chExt cx="2140843" cy="504001"/>
          </a:xfrm>
        </p:grpSpPr>
        <p:sp>
          <p:nvSpPr>
            <p:cNvPr id="91" name="Rectángulo"/>
            <p:cNvSpPr/>
            <p:nvPr/>
          </p:nvSpPr>
          <p:spPr>
            <a:xfrm>
              <a:off x="0" y="-1"/>
              <a:ext cx="2140844" cy="504003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pic>
          <p:nvPicPr>
            <p:cNvPr id="92" name="image2.png" descr="image2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140844" cy="5040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5" name="Rectángulo 17"/>
          <p:cNvSpPr/>
          <p:nvPr/>
        </p:nvSpPr>
        <p:spPr>
          <a:xfrm>
            <a:off x="0" y="-11411"/>
            <a:ext cx="9144000" cy="172643"/>
          </a:xfrm>
          <a:prstGeom prst="rect">
            <a:avLst/>
          </a:prstGeom>
          <a:solidFill>
            <a:srgbClr val="0091CF"/>
          </a:solidFill>
          <a:ln w="12700">
            <a:solidFill>
              <a:srgbClr val="0091CF"/>
            </a:solidFill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634" y="414906"/>
            <a:ext cx="2488083" cy="40070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08367BA-DD1D-3A4A-B915-ACE7D7A7F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47" y="6307889"/>
            <a:ext cx="319673" cy="319673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1C30636-9255-3F47-8D2F-EE9798A424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303" y="6305687"/>
            <a:ext cx="320774" cy="32077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F797D14-0255-D240-955E-121BA666FE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1629" y="6305685"/>
            <a:ext cx="320775" cy="32077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C78C0012-C094-4845-A024-FB383F345B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3956" y="6305684"/>
            <a:ext cx="320775" cy="3207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A7B93E02-AA8C-F445-BE0A-B4A44CC1C6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1796" y="6230876"/>
            <a:ext cx="487436" cy="487436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CF7B487-047D-234B-360F-FB346138676B}"/>
              </a:ext>
            </a:extLst>
          </p:cNvPr>
          <p:cNvCxnSpPr>
            <a:cxnSpLocks/>
          </p:cNvCxnSpPr>
          <p:nvPr/>
        </p:nvCxnSpPr>
        <p:spPr>
          <a:xfrm>
            <a:off x="719847" y="6142570"/>
            <a:ext cx="77493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1501077" y="5611476"/>
            <a:ext cx="6480719" cy="2774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Total </a:t>
            </a:r>
            <a:r>
              <a:rPr lang="x-none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Presupuesto de </a:t>
            </a:r>
            <a:r>
              <a:rPr lang="es-ES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Inversión</a:t>
            </a:r>
            <a:r>
              <a:rPr lang="x-none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r>
              <a:rPr lang="es-ES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$</a:t>
            </a:r>
            <a:r>
              <a:rPr lang="es-CO" sz="10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s-CO" sz="1000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21.000.000.000</a:t>
            </a:r>
            <a:endParaRPr lang="es-CO" sz="1000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52348"/>
              </p:ext>
            </p:extLst>
          </p:nvPr>
        </p:nvGraphicFramePr>
        <p:xfrm>
          <a:off x="509451" y="1639469"/>
          <a:ext cx="8331608" cy="3317630"/>
        </p:xfrm>
        <a:graphic>
          <a:graphicData uri="http://schemas.openxmlformats.org/drawingml/2006/table">
            <a:tbl>
              <a:tblPr/>
              <a:tblGrid>
                <a:gridCol w="6230983">
                  <a:extLst>
                    <a:ext uri="{9D8B030D-6E8A-4147-A177-3AD203B41FA5}">
                      <a16:colId xmlns:a16="http://schemas.microsoft.com/office/drawing/2014/main" val="29018641"/>
                    </a:ext>
                  </a:extLst>
                </a:gridCol>
                <a:gridCol w="1188286">
                  <a:extLst>
                    <a:ext uri="{9D8B030D-6E8A-4147-A177-3AD203B41FA5}">
                      <a16:colId xmlns:a16="http://schemas.microsoft.com/office/drawing/2014/main" val="352085640"/>
                    </a:ext>
                  </a:extLst>
                </a:gridCol>
                <a:gridCol w="912339">
                  <a:extLst>
                    <a:ext uri="{9D8B030D-6E8A-4147-A177-3AD203B41FA5}">
                      <a16:colId xmlns:a16="http://schemas.microsoft.com/office/drawing/2014/main" val="2760264441"/>
                    </a:ext>
                  </a:extLst>
                </a:gridCol>
              </a:tblGrid>
              <a:tr h="3620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PROYECTOS 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APROPIACION VIGENTE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% PARTICIPACIÓN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528456"/>
                  </a:ext>
                </a:extLst>
              </a:tr>
              <a:tr h="5725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MODERNIZACION DE LA INSPECCION, VIGILANCIA Y CONTROL DE LA SUPERINTENDENCIA DEL SUBSIDIO FAMILIAR.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8.433.788.523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649107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ESTUDIOS PARA LA GESTIÓN DEL CONOCIMIENTO DEL SISTEMA DEL SUBSIDIO FAMILIAR.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    550.000.000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542656"/>
                  </a:ext>
                </a:extLst>
              </a:tr>
              <a:tr h="6736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FORTALECIMIENTO DE LA GESTIÓN DE LA TECNOLOGÍA DE LA INFORMACIÓN Y LAS COMUNICACIONES (TICS) DE LA SUPERINTENDENCIA DEL SUBSIDIO FAMILIAR,  BAJO EL MARCO DE REFERENCIA DE ARQUITECTURA EMPRESARIAL (MRAE).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4.771.210.275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074339"/>
                  </a:ext>
                </a:extLst>
              </a:tr>
              <a:tr h="4799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MEJORAMIENTO DEL PROCESO DE INTERACCIÓN CON EL CIUDADANO EN LA SUPERINTENDENCIA DE SUBSIDIO FAMILIAR.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2.916.325.199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364185"/>
                  </a:ext>
                </a:extLst>
              </a:tr>
              <a:tr h="581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IMPLEMENTACION DEL MODELO DE PLANEACION Y GESTION EN EL MARCO DE LA ARQUITECTURA EMPRESARIAL DE LA SUPERINTENDENCIA DEL SUBSIDIO FAMILIAR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4.328.676.003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4369"/>
                  </a:ext>
                </a:extLst>
              </a:tr>
              <a:tr h="1852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21.000.000.000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90438"/>
                  </a:ext>
                </a:extLst>
              </a:tr>
            </a:tbl>
          </a:graphicData>
        </a:graphic>
      </p:graphicFrame>
      <p:sp>
        <p:nvSpPr>
          <p:cNvPr id="21" name="Rectángulo redondeado 20"/>
          <p:cNvSpPr/>
          <p:nvPr/>
        </p:nvSpPr>
        <p:spPr>
          <a:xfrm>
            <a:off x="1692016" y="985092"/>
            <a:ext cx="6328270" cy="378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DISTRIBUCIÓN PORCENTUAL PRESUPUESTO INVERSIÓN 2023</a:t>
            </a:r>
            <a:endParaRPr lang="es-CO" b="1" dirty="0">
              <a:solidFill>
                <a:srgbClr val="0091CF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8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Marcador de contenido 5"/>
          <p:cNvGrpSpPr/>
          <p:nvPr/>
        </p:nvGrpSpPr>
        <p:grpSpPr>
          <a:xfrm>
            <a:off x="611459" y="363257"/>
            <a:ext cx="2140845" cy="504003"/>
            <a:chOff x="0" y="0"/>
            <a:chExt cx="2140843" cy="504001"/>
          </a:xfrm>
        </p:grpSpPr>
        <p:sp>
          <p:nvSpPr>
            <p:cNvPr id="91" name="Rectángulo"/>
            <p:cNvSpPr/>
            <p:nvPr/>
          </p:nvSpPr>
          <p:spPr>
            <a:xfrm>
              <a:off x="0" y="-1"/>
              <a:ext cx="2140844" cy="504003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pic>
          <p:nvPicPr>
            <p:cNvPr id="92" name="image2.png" descr="image2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140844" cy="5040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5" name="Rectángulo 17"/>
          <p:cNvSpPr/>
          <p:nvPr/>
        </p:nvSpPr>
        <p:spPr>
          <a:xfrm>
            <a:off x="0" y="-11411"/>
            <a:ext cx="9144000" cy="172643"/>
          </a:xfrm>
          <a:prstGeom prst="rect">
            <a:avLst/>
          </a:prstGeom>
          <a:solidFill>
            <a:srgbClr val="0091CF"/>
          </a:solidFill>
          <a:ln w="12700">
            <a:solidFill>
              <a:srgbClr val="0091CF"/>
            </a:solidFill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634" y="414906"/>
            <a:ext cx="2488083" cy="40070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08367BA-DD1D-3A4A-B915-ACE7D7A7F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47" y="6307889"/>
            <a:ext cx="319673" cy="319673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1C30636-9255-3F47-8D2F-EE9798A424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303" y="6305687"/>
            <a:ext cx="320774" cy="32077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F797D14-0255-D240-955E-121BA666FE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1629" y="6305685"/>
            <a:ext cx="320775" cy="32077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C78C0012-C094-4845-A024-FB383F345B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3956" y="6305684"/>
            <a:ext cx="320775" cy="3207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A7B93E02-AA8C-F445-BE0A-B4A44CC1C6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1796" y="6230876"/>
            <a:ext cx="487436" cy="487436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CF7B487-047D-234B-360F-FB346138676B}"/>
              </a:ext>
            </a:extLst>
          </p:cNvPr>
          <p:cNvCxnSpPr>
            <a:cxnSpLocks/>
          </p:cNvCxnSpPr>
          <p:nvPr/>
        </p:nvCxnSpPr>
        <p:spPr>
          <a:xfrm>
            <a:off x="719847" y="6142570"/>
            <a:ext cx="77493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1360722" y="1001476"/>
            <a:ext cx="6422556" cy="28552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EJECUCIÓN PRESUPUESTAL INVERSIÓN, </a:t>
            </a:r>
            <a:r>
              <a:rPr lang="x-none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</a:t>
            </a:r>
            <a:r>
              <a:rPr lang="es-ES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ORTE: </a:t>
            </a:r>
            <a:r>
              <a:rPr lang="es-CO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31</a:t>
            </a:r>
            <a:r>
              <a:rPr lang="es-ES" b="1" dirty="0" smtClean="0">
                <a:solidFill>
                  <a:srgbClr val="0091CF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/03/2023</a:t>
            </a:r>
            <a:endParaRPr lang="es-CO" sz="1400" b="1" dirty="0">
              <a:solidFill>
                <a:srgbClr val="0091CF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806116" y="5544972"/>
            <a:ext cx="29172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1"/>
            <a:r>
              <a:rPr lang="x-none" sz="1000" kern="120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Fuente: SIIF-Nación – Ministerio de Hacienda y Crédito Público </a:t>
            </a:r>
          </a:p>
          <a:p>
            <a:pPr hangingPunct="1"/>
            <a:r>
              <a:rPr lang="x-none" sz="1000" kern="120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              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877465"/>
              </p:ext>
            </p:extLst>
          </p:nvPr>
        </p:nvGraphicFramePr>
        <p:xfrm>
          <a:off x="719847" y="1429272"/>
          <a:ext cx="7405251" cy="4056035"/>
        </p:xfrm>
        <a:graphic>
          <a:graphicData uri="http://schemas.openxmlformats.org/drawingml/2006/table">
            <a:tbl>
              <a:tblPr/>
              <a:tblGrid>
                <a:gridCol w="3019390">
                  <a:extLst>
                    <a:ext uri="{9D8B030D-6E8A-4147-A177-3AD203B41FA5}">
                      <a16:colId xmlns:a16="http://schemas.microsoft.com/office/drawing/2014/main" val="1816205666"/>
                    </a:ext>
                  </a:extLst>
                </a:gridCol>
                <a:gridCol w="1052916">
                  <a:extLst>
                    <a:ext uri="{9D8B030D-6E8A-4147-A177-3AD203B41FA5}">
                      <a16:colId xmlns:a16="http://schemas.microsoft.com/office/drawing/2014/main" val="3230166220"/>
                    </a:ext>
                  </a:extLst>
                </a:gridCol>
                <a:gridCol w="929044">
                  <a:extLst>
                    <a:ext uri="{9D8B030D-6E8A-4147-A177-3AD203B41FA5}">
                      <a16:colId xmlns:a16="http://schemas.microsoft.com/office/drawing/2014/main" val="137130906"/>
                    </a:ext>
                  </a:extLst>
                </a:gridCol>
                <a:gridCol w="727752">
                  <a:extLst>
                    <a:ext uri="{9D8B030D-6E8A-4147-A177-3AD203B41FA5}">
                      <a16:colId xmlns:a16="http://schemas.microsoft.com/office/drawing/2014/main" val="2333607960"/>
                    </a:ext>
                  </a:extLst>
                </a:gridCol>
                <a:gridCol w="898075">
                  <a:extLst>
                    <a:ext uri="{9D8B030D-6E8A-4147-A177-3AD203B41FA5}">
                      <a16:colId xmlns:a16="http://schemas.microsoft.com/office/drawing/2014/main" val="3533541780"/>
                    </a:ext>
                  </a:extLst>
                </a:gridCol>
                <a:gridCol w="778074">
                  <a:extLst>
                    <a:ext uri="{9D8B030D-6E8A-4147-A177-3AD203B41FA5}">
                      <a16:colId xmlns:a16="http://schemas.microsoft.com/office/drawing/2014/main" val="640933398"/>
                    </a:ext>
                  </a:extLst>
                </a:gridCol>
              </a:tblGrid>
              <a:tr h="55162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DESCRIPCIÓN PROYECTO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APROPIACIÓN VIGENTE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COMPROMISO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% COMP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OBLIGACIÓN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% OBLIG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355740"/>
                  </a:ext>
                </a:extLst>
              </a:tr>
              <a:tr h="55162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MODERNIZACION DE LA INSPECCION, VIGILANCIA Y CONTROL DE LA SUPERINTENDENCIA DEL SUBSIDIO FAMILIAR.  NACIONAL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8.434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6.869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81%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887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124926"/>
                  </a:ext>
                </a:extLst>
              </a:tr>
              <a:tr h="3677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ESTUDIOS PARA LA GESTIÓN DEL CONOCIMIENTO DEL SISTEMA DEL SUBSIDIO FAMILIAR.  NACIONAL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698050"/>
                  </a:ext>
                </a:extLst>
              </a:tr>
              <a:tr h="11032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FORTALECIMIENTO DE LA GESTIÓN DE LA TECNOLOGÍA DE LA INFORMACIÓN Y LAS COMUNICACIONES (TICS) DE LA SUPERINTENDENCIA DEL SUBSIDIO FAMILIAR,  BAJO EL MARCO DE REFERENCIA DE ARQUITECTURA EMPRESARIAL (MRAE).  NACIONAL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4.771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1.300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121243"/>
                  </a:ext>
                </a:extLst>
              </a:tr>
              <a:tr h="55162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MEJORAMIENTO DEL PROCESO DE INTERACCIÓN CON EL CIUDADANO EN LA SUPERINTENDENCIA DE SUBSIDIO FAMILIAR.  NACIONAL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2.916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662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529204"/>
                  </a:ext>
                </a:extLst>
              </a:tr>
              <a:tr h="73549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IMPLEMENTACION DEL MODELO DE PLANEACION Y GESTION EN EL MARCO DE LA ARQUITECTURA EMPRESARIAL DE LA SUPERINTENDENCIA DEL SUBSIDIO FAMILIAR  NACIONAL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4.329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2.323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481010"/>
                  </a:ext>
                </a:extLst>
              </a:tr>
              <a:tr h="194690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11.154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1.498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26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16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Marcador de contenido 5"/>
          <p:cNvGrpSpPr/>
          <p:nvPr/>
        </p:nvGrpSpPr>
        <p:grpSpPr>
          <a:xfrm>
            <a:off x="611459" y="363257"/>
            <a:ext cx="2140845" cy="504003"/>
            <a:chOff x="0" y="0"/>
            <a:chExt cx="2140843" cy="504001"/>
          </a:xfrm>
        </p:grpSpPr>
        <p:sp>
          <p:nvSpPr>
            <p:cNvPr id="91" name="Rectángulo"/>
            <p:cNvSpPr/>
            <p:nvPr/>
          </p:nvSpPr>
          <p:spPr>
            <a:xfrm>
              <a:off x="0" y="-1"/>
              <a:ext cx="2140844" cy="504003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pic>
          <p:nvPicPr>
            <p:cNvPr id="92" name="image2.png" descr="image2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"/>
              <a:ext cx="2140844" cy="5040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5" name="Rectángulo 17"/>
          <p:cNvSpPr/>
          <p:nvPr/>
        </p:nvSpPr>
        <p:spPr>
          <a:xfrm>
            <a:off x="0" y="-11411"/>
            <a:ext cx="9144000" cy="172643"/>
          </a:xfrm>
          <a:prstGeom prst="rect">
            <a:avLst/>
          </a:prstGeom>
          <a:solidFill>
            <a:srgbClr val="0091CF"/>
          </a:solidFill>
          <a:ln w="12700">
            <a:solidFill>
              <a:srgbClr val="0091CF"/>
            </a:solidFill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634" y="414906"/>
            <a:ext cx="2488083" cy="40070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08367BA-DD1D-3A4A-B915-ACE7D7A7F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47" y="6307889"/>
            <a:ext cx="319673" cy="319673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1C30636-9255-3F47-8D2F-EE9798A424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303" y="6305687"/>
            <a:ext cx="320774" cy="32077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F797D14-0255-D240-955E-121BA666FE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1629" y="6305685"/>
            <a:ext cx="320775" cy="32077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C78C0012-C094-4845-A024-FB383F345B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3956" y="6305684"/>
            <a:ext cx="320775" cy="32077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A7B93E02-AA8C-F445-BE0A-B4A44CC1C6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1796" y="6230876"/>
            <a:ext cx="487436" cy="487436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CF7B487-047D-234B-360F-FB346138676B}"/>
              </a:ext>
            </a:extLst>
          </p:cNvPr>
          <p:cNvCxnSpPr>
            <a:cxnSpLocks/>
          </p:cNvCxnSpPr>
          <p:nvPr/>
        </p:nvCxnSpPr>
        <p:spPr>
          <a:xfrm>
            <a:off x="719847" y="6142570"/>
            <a:ext cx="77493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1293690" y="5854926"/>
            <a:ext cx="29172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1"/>
            <a:r>
              <a:rPr lang="x-none" sz="900" kern="120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Fuente: SIIF-Nación – Ministerio de Hacienda y Crédito Público </a:t>
            </a:r>
          </a:p>
          <a:p>
            <a:pPr hangingPunct="1"/>
            <a:r>
              <a:rPr lang="x-none" sz="900" kern="120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              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D5A3E4AF-E6F4-44BC-AB2A-2ADBE6D98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445664"/>
              </p:ext>
            </p:extLst>
          </p:nvPr>
        </p:nvGraphicFramePr>
        <p:xfrm>
          <a:off x="1009649" y="903914"/>
          <a:ext cx="7124701" cy="4817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72435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Plantilla Power Point" id="{8A8C329D-2D19-4629-AA17-B66CCA4648D5}" vid="{335E1DE2-BF9E-453E-8B54-9D0CA3541F2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122</TotalTime>
  <Words>391</Words>
  <Application>Microsoft Office PowerPoint</Application>
  <PresentationFormat>Presentación en pantalla (4:3)</PresentationFormat>
  <Paragraphs>92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Nathaly Gomez</dc:creator>
  <cp:lastModifiedBy>Blanca</cp:lastModifiedBy>
  <cp:revision>15</cp:revision>
  <dcterms:created xsi:type="dcterms:W3CDTF">2023-03-07T22:13:52Z</dcterms:created>
  <dcterms:modified xsi:type="dcterms:W3CDTF">2023-04-19T16:57:52Z</dcterms:modified>
</cp:coreProperties>
</file>