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76" r:id="rId2"/>
    <p:sldId id="258" r:id="rId3"/>
    <p:sldId id="279" r:id="rId4"/>
    <p:sldId id="280" r:id="rId5"/>
    <p:sldId id="281" r:id="rId6"/>
    <p:sldId id="282" r:id="rId7"/>
    <p:sldId id="283" r:id="rId8"/>
    <p:sldId id="284" r:id="rId9"/>
    <p:sldId id="285" r:id="rId10"/>
    <p:sldId id="286" r:id="rId11"/>
    <p:sldId id="287" r:id="rId12"/>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78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Estilo medio 1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30" autoAdjust="0"/>
    <p:restoredTop sz="91232" autoAdjust="0"/>
  </p:normalViewPr>
  <p:slideViewPr>
    <p:cSldViewPr>
      <p:cViewPr varScale="1">
        <p:scale>
          <a:sx n="104" d="100"/>
          <a:sy n="104" d="100"/>
        </p:scale>
        <p:origin x="588"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2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s-CO" sz="3200"/>
              <a:t>Motivos de retiro </a:t>
            </a:r>
          </a:p>
        </c:rich>
      </c:tx>
      <c:overlay val="0"/>
      <c:spPr>
        <a:noFill/>
        <a:ln>
          <a:noFill/>
        </a:ln>
        <a:effectLst/>
      </c:spPr>
      <c:txPr>
        <a:bodyPr rot="0" spcFirstLastPara="1" vertOverflow="ellipsis" vert="horz" wrap="square" anchor="ctr" anchorCtr="1"/>
        <a:lstStyle/>
        <a:p>
          <a:pPr>
            <a:defRPr sz="32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s-CO"/>
        </a:p>
      </c:txPr>
    </c:title>
    <c:autoTitleDeleted val="0"/>
    <c:plotArea>
      <c:layout>
        <c:manualLayout>
          <c:layoutTarget val="inner"/>
          <c:xMode val="edge"/>
          <c:yMode val="edge"/>
          <c:x val="0.1425540178981701"/>
          <c:y val="0.14999251323092813"/>
          <c:w val="0.37105029070221107"/>
          <c:h val="0.79253968489122317"/>
        </c:manualLayout>
      </c:layout>
      <c:doughnutChart>
        <c:varyColors val="1"/>
        <c:ser>
          <c:idx val="0"/>
          <c:order val="0"/>
          <c:explosion val="5"/>
          <c:dPt>
            <c:idx val="0"/>
            <c:bubble3D val="0"/>
            <c:spPr>
              <a:solidFill>
                <a:schemeClr val="accent1"/>
              </a:solidFill>
              <a:ln w="19050">
                <a:solidFill>
                  <a:schemeClr val="lt1"/>
                </a:solidFill>
              </a:ln>
              <a:effectLst/>
            </c:spPr>
            <c:extLst>
              <c:ext xmlns:c16="http://schemas.microsoft.com/office/drawing/2014/chart" uri="{C3380CC4-5D6E-409C-BE32-E72D297353CC}">
                <c16:uniqueId val="{00000001-5CC3-4065-9977-E44CC6B6221D}"/>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5CC3-4065-9977-E44CC6B6221D}"/>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5CC3-4065-9977-E44CC6B6221D}"/>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5CC3-4065-9977-E44CC6B6221D}"/>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5CC3-4065-9977-E44CC6B6221D}"/>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5CC3-4065-9977-E44CC6B6221D}"/>
              </c:ext>
            </c:extLst>
          </c:dPt>
          <c:dPt>
            <c:idx val="6"/>
            <c:bubble3D val="0"/>
            <c:spPr>
              <a:solidFill>
                <a:srgbClr val="FFFF00"/>
              </a:solidFill>
              <a:ln w="19050">
                <a:solidFill>
                  <a:schemeClr val="lt1"/>
                </a:solidFill>
              </a:ln>
              <a:effectLst/>
            </c:spPr>
            <c:extLst>
              <c:ext xmlns:c16="http://schemas.microsoft.com/office/drawing/2014/chart" uri="{C3380CC4-5D6E-409C-BE32-E72D297353CC}">
                <c16:uniqueId val="{0000000D-5CC3-4065-9977-E44CC6B6221D}"/>
              </c:ext>
            </c:extLst>
          </c:dPt>
          <c:dLbls>
            <c:dLbl>
              <c:idx val="0"/>
              <c:layout>
                <c:manualLayout>
                  <c:x val="9.4605906562706555E-3"/>
                  <c:y val="-0.13245514919861467"/>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5CC3-4065-9977-E44CC6B6221D}"/>
                </c:ext>
              </c:extLst>
            </c:dLbl>
            <c:dLbl>
              <c:idx val="1"/>
              <c:layout>
                <c:manualLayout>
                  <c:x val="1.0387423769782576E-2"/>
                  <c:y val="-2.0729476077955842E-3"/>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5CC3-4065-9977-E44CC6B6221D}"/>
                </c:ext>
              </c:extLst>
            </c:dLbl>
            <c:dLbl>
              <c:idx val="2"/>
              <c:layout>
                <c:manualLayout>
                  <c:x val="-4.0372432388347921E-17"/>
                  <c:y val="-2.1470211331767915E-3"/>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5CC3-4065-9977-E44CC6B6221D}"/>
                </c:ext>
              </c:extLst>
            </c:dLbl>
            <c:dLbl>
              <c:idx val="3"/>
              <c:layout>
                <c:manualLayout>
                  <c:x val="1.1250080196703006E-3"/>
                  <c:y val="1.7037651572951226E-2"/>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5CC3-4065-9977-E44CC6B6221D}"/>
                </c:ext>
              </c:extLst>
            </c:dLbl>
            <c:dLbl>
              <c:idx val="4"/>
              <c:layout>
                <c:manualLayout>
                  <c:x val="7.2359100895251266E-4"/>
                  <c:y val="8.2225316849504817E-3"/>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5CC3-4065-9977-E44CC6B6221D}"/>
                </c:ext>
              </c:extLst>
            </c:dLbl>
            <c:dLbl>
              <c:idx val="5"/>
              <c:layout>
                <c:manualLayout>
                  <c:x val="-2.2546977928133349E-3"/>
                  <c:y val="6.6629136080473478E-4"/>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B-5CC3-4065-9977-E44CC6B6221D}"/>
                </c:ext>
              </c:extLst>
            </c:dLbl>
            <c:dLbl>
              <c:idx val="6"/>
              <c:layout>
                <c:manualLayout>
                  <c:x val="-9.1890682420693905E-3"/>
                  <c:y val="-5.6289705133750574E-3"/>
                </c:manualLayout>
              </c:layou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D-5CC3-4065-9977-E44CC6B6221D}"/>
                </c:ext>
              </c:extLst>
            </c:dLbl>
            <c:spPr>
              <a:noFill/>
              <a:ln>
                <a:noFill/>
              </a:ln>
              <a:effectLst/>
            </c:spPr>
            <c:txPr>
              <a:bodyPr rot="0" spcFirstLastPara="1" vertOverflow="ellipsis" vert="horz" wrap="square" anchor="ctr" anchorCtr="1"/>
              <a:lstStyle/>
              <a:p>
                <a:pPr>
                  <a:defRPr sz="2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s-CO"/>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Hoja1!$C$33:$C$39</c:f>
              <c:strCache>
                <c:ptCount val="7"/>
                <c:pt idx="0">
                  <c:v>Necesidad personal de un cambio</c:v>
                </c:pt>
                <c:pt idx="1">
                  <c:v>Oferta de asignación salarial mayor</c:v>
                </c:pt>
                <c:pt idx="2">
                  <c:v>Otro </c:v>
                </c:pt>
                <c:pt idx="3">
                  <c:v>Desmotivación con la labor realizada</c:v>
                </c:pt>
                <c:pt idx="4">
                  <c:v>Oferta de mejores beneficios sociales</c:v>
                </c:pt>
                <c:pt idx="5">
                  <c:v>Trabajo Independiente</c:v>
                </c:pt>
                <c:pt idx="6">
                  <c:v>No encontré en la Entidad posibilidades de ascenso </c:v>
                </c:pt>
              </c:strCache>
            </c:strRef>
          </c:cat>
          <c:val>
            <c:numRef>
              <c:f>Hoja1!$D$33:$D$39</c:f>
              <c:numCache>
                <c:formatCode>0.0%</c:formatCode>
                <c:ptCount val="7"/>
                <c:pt idx="0">
                  <c:v>0.27272727272727271</c:v>
                </c:pt>
                <c:pt idx="1">
                  <c:v>0.18181818181818182</c:v>
                </c:pt>
                <c:pt idx="2">
                  <c:v>0.18181818181818182</c:v>
                </c:pt>
                <c:pt idx="3">
                  <c:v>9.0909090909090912E-2</c:v>
                </c:pt>
                <c:pt idx="4">
                  <c:v>9.0909090909090912E-2</c:v>
                </c:pt>
                <c:pt idx="5">
                  <c:v>9.0909090909090912E-2</c:v>
                </c:pt>
                <c:pt idx="6">
                  <c:v>9.0909090909090912E-2</c:v>
                </c:pt>
              </c:numCache>
            </c:numRef>
          </c:val>
          <c:extLst>
            <c:ext xmlns:c16="http://schemas.microsoft.com/office/drawing/2014/chart" uri="{C3380CC4-5D6E-409C-BE32-E72D297353CC}">
              <c16:uniqueId val="{0000000E-5CC3-4065-9977-E44CC6B6221D}"/>
            </c:ext>
          </c:extLst>
        </c:ser>
        <c:dLbls>
          <c:showLegendKey val="0"/>
          <c:showVal val="0"/>
          <c:showCatName val="0"/>
          <c:showSerName val="0"/>
          <c:showPercent val="1"/>
          <c:showBubbleSize val="0"/>
          <c:showLeaderLines val="1"/>
        </c:dLbls>
        <c:firstSliceAng val="0"/>
        <c:holeSize val="75"/>
      </c:doughnutChart>
      <c:spPr>
        <a:noFill/>
        <a:ln>
          <a:noFill/>
        </a:ln>
        <a:effectLst/>
      </c:spPr>
    </c:plotArea>
    <c:legend>
      <c:legendPos val="b"/>
      <c:layout>
        <c:manualLayout>
          <c:xMode val="edge"/>
          <c:yMode val="edge"/>
          <c:x val="0.51431395461863216"/>
          <c:y val="0.18272814183689351"/>
          <c:w val="0.45622056248114784"/>
          <c:h val="0.66297899949683547"/>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200">
          <a:latin typeface="Arial" panose="020B0604020202020204" pitchFamily="34" charset="0"/>
          <a:cs typeface="Arial" panose="020B0604020202020204" pitchFamily="34" charset="0"/>
        </a:defRPr>
      </a:pPr>
      <a:endParaRPr lang="es-CO"/>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191FD7-CCF4-0540-9381-BE2D0A8A2504}" type="datetimeFigureOut">
              <a:rPr lang="en-US" smtClean="0"/>
              <a:t>1/25/2022</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_tradnl"/>
              <a:t>Click to edit Master text styles</a:t>
            </a:r>
          </a:p>
          <a:p>
            <a:pPr lvl="1"/>
            <a:r>
              <a:rPr lang="es-ES_tradnl"/>
              <a:t>Second level</a:t>
            </a:r>
          </a:p>
          <a:p>
            <a:pPr lvl="2"/>
            <a:r>
              <a:rPr lang="es-ES_tradnl"/>
              <a:t>Third level</a:t>
            </a:r>
          </a:p>
          <a:p>
            <a:pPr lvl="3"/>
            <a:r>
              <a:rPr lang="es-ES_tradnl"/>
              <a:t>Fourth level</a:t>
            </a:r>
          </a:p>
          <a:p>
            <a:pPr lvl="4"/>
            <a:r>
              <a:rPr lang="es-ES_tradnl"/>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583C3D2-44CD-E64A-9F66-43F1F0188888}" type="slidenum">
              <a:rPr lang="en-US" smtClean="0"/>
              <a:t>‹Nº›</a:t>
            </a:fld>
            <a:endParaRPr lang="en-US"/>
          </a:p>
        </p:txBody>
      </p:sp>
    </p:spTree>
    <p:extLst>
      <p:ext uri="{BB962C8B-B14F-4D97-AF65-F5344CB8AC3E}">
        <p14:creationId xmlns:p14="http://schemas.microsoft.com/office/powerpoint/2010/main" val="184907942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83C3D2-44CD-E64A-9F66-43F1F0188888}" type="slidenum">
              <a:rPr lang="en-US" smtClean="0"/>
              <a:t>2</a:t>
            </a:fld>
            <a:endParaRPr lang="en-US" dirty="0"/>
          </a:p>
        </p:txBody>
      </p:sp>
    </p:spTree>
    <p:extLst>
      <p:ext uri="{BB962C8B-B14F-4D97-AF65-F5344CB8AC3E}">
        <p14:creationId xmlns:p14="http://schemas.microsoft.com/office/powerpoint/2010/main" val="20366384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83C3D2-44CD-E64A-9F66-43F1F0188888}" type="slidenum">
              <a:rPr lang="en-US" smtClean="0"/>
              <a:t>11</a:t>
            </a:fld>
            <a:endParaRPr lang="en-US" dirty="0"/>
          </a:p>
        </p:txBody>
      </p:sp>
    </p:spTree>
    <p:extLst>
      <p:ext uri="{BB962C8B-B14F-4D97-AF65-F5344CB8AC3E}">
        <p14:creationId xmlns:p14="http://schemas.microsoft.com/office/powerpoint/2010/main" val="35022644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algn="just">
              <a:lnSpc>
                <a:spcPct val="115000"/>
              </a:lnSpc>
            </a:pPr>
            <a:r>
              <a:rPr lang="es-CO" sz="1800" b="1" dirty="0">
                <a:solidFill>
                  <a:srgbClr val="0070C0"/>
                </a:solidFill>
                <a:effectLst/>
                <a:latin typeface="Arial" panose="020B0604020202020204" pitchFamily="34" charset="0"/>
                <a:ea typeface="Calibri" panose="020F0502020204030204" pitchFamily="34" charset="0"/>
                <a:cs typeface="Times New Roman" panose="02020603050405020304" pitchFamily="18" charset="0"/>
              </a:rPr>
              <a:t>OBJETIVO ESPECÍFICO </a:t>
            </a:r>
            <a:endParaRPr lang="es-CO" sz="1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p>
            <a:pPr algn="just">
              <a:lnSpc>
                <a:spcPct val="115000"/>
              </a:lnSpc>
            </a:pPr>
            <a:r>
              <a:rPr lang="es-CO" sz="1800" b="0" dirty="0">
                <a:solidFill>
                  <a:srgbClr val="455F51"/>
                </a:solidFill>
                <a:effectLst/>
                <a:latin typeface="Arial" panose="020B0604020202020204" pitchFamily="34" charset="0"/>
                <a:ea typeface="Calibri" panose="020F0502020204030204" pitchFamily="34" charset="0"/>
                <a:cs typeface="Times New Roman" panose="02020603050405020304" pitchFamily="18" charset="0"/>
              </a:rPr>
              <a:t> </a:t>
            </a:r>
            <a:endParaRPr lang="es-CO" sz="1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p>
            <a:pPr algn="just">
              <a:lnSpc>
                <a:spcPct val="115000"/>
              </a:lnSpc>
            </a:pPr>
            <a:r>
              <a:rPr lang="es-CO" sz="1800" b="0" dirty="0">
                <a:solidFill>
                  <a:srgbClr val="455F51"/>
                </a:solidFill>
                <a:effectLst/>
                <a:latin typeface="Arial" panose="020B0604020202020204" pitchFamily="34" charset="0"/>
                <a:ea typeface="Calibri" panose="020F0502020204030204" pitchFamily="34" charset="0"/>
                <a:cs typeface="Times New Roman" panose="02020603050405020304" pitchFamily="18" charset="0"/>
              </a:rPr>
              <a:t>Proveer los empleos vacantes, respetando el derecho preferencial de los funcionarios de carrera administrativa y adelantar las gestiones necesarias para el nombramiento provisional y ordinario de los aspirantes que cumplan con los requisitos establecidos en el Manual Específico de Funciones y de Competencias Laborales de la Superintendencia del Subsidio Familiar, de que trata la Resolución No. 242 de 2021.</a:t>
            </a:r>
            <a:endParaRPr lang="es-CO" sz="1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p>
            <a:pPr>
              <a:spcAft>
                <a:spcPts val="1200"/>
              </a:spcAft>
            </a:pPr>
            <a:endParaRPr lang="es-ES" sz="1800" b="1" i="1" dirty="0">
              <a:solidFill>
                <a:srgbClr val="0070C0"/>
              </a:solidFill>
              <a:effectLst/>
              <a:latin typeface="Arial" panose="020B0604020202020204" pitchFamily="34" charset="0"/>
              <a:ea typeface="MS Gothic" panose="020B0609070205080204" pitchFamily="49" charset="-128"/>
              <a:cs typeface="Times New Roman" panose="02020603050405020304" pitchFamily="18" charset="0"/>
            </a:endParaRPr>
          </a:p>
          <a:p>
            <a:pPr>
              <a:spcAft>
                <a:spcPts val="1200"/>
              </a:spcAft>
            </a:pPr>
            <a:r>
              <a:rPr lang="es-ES" sz="1800" b="1" i="1" dirty="0">
                <a:solidFill>
                  <a:srgbClr val="0070C0"/>
                </a:solidFill>
                <a:effectLst/>
                <a:latin typeface="Arial" panose="020B0604020202020204" pitchFamily="34" charset="0"/>
                <a:ea typeface="MS Gothic" panose="020B0609070205080204" pitchFamily="49" charset="-128"/>
                <a:cs typeface="Times New Roman" panose="02020603050405020304" pitchFamily="18" charset="0"/>
              </a:rPr>
              <a:t>Estrategias Internas</a:t>
            </a:r>
            <a:endParaRPr lang="es-CO" sz="1800" b="1" dirty="0">
              <a:solidFill>
                <a:srgbClr val="455F51"/>
              </a:solidFill>
              <a:effectLst/>
              <a:latin typeface="Calibri" panose="020F0502020204030204" pitchFamily="34" charset="0"/>
              <a:ea typeface="MS Gothic" panose="020B0609070205080204" pitchFamily="49" charset="-128"/>
              <a:cs typeface="Times New Roman" panose="02020603050405020304" pitchFamily="18" charset="0"/>
            </a:endParaRPr>
          </a:p>
          <a:p>
            <a:pPr>
              <a:lnSpc>
                <a:spcPct val="115000"/>
              </a:lnSpc>
            </a:pPr>
            <a:r>
              <a:rPr lang="es-ES" sz="1800" b="1" dirty="0">
                <a:solidFill>
                  <a:srgbClr val="455F51"/>
                </a:solidFill>
                <a:effectLst/>
                <a:latin typeface="Arial" panose="020B0604020202020204" pitchFamily="34" charset="0"/>
                <a:ea typeface="MS Mincho" panose="02020609040205080304" pitchFamily="49" charset="-128"/>
                <a:cs typeface="Times New Roman" panose="02020603050405020304" pitchFamily="18" charset="0"/>
              </a:rPr>
              <a:t> </a:t>
            </a:r>
            <a:endParaRPr lang="es-CO" sz="1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p>
            <a:pPr algn="just">
              <a:lnSpc>
                <a:spcPct val="115000"/>
              </a:lnSpc>
            </a:pPr>
            <a:r>
              <a:rPr lang="es-CO" sz="1800" b="0" dirty="0">
                <a:solidFill>
                  <a:srgbClr val="455F51"/>
                </a:solidFill>
                <a:effectLst/>
                <a:latin typeface="Arial" panose="020B0604020202020204" pitchFamily="34" charset="0"/>
                <a:ea typeface="Calibri" panose="020F0502020204030204" pitchFamily="34" charset="0"/>
                <a:cs typeface="Times New Roman" panose="02020603050405020304" pitchFamily="18" charset="0"/>
              </a:rPr>
              <a:t>En caso de presentarse nuevas vacantes, se garantiza el derecho preferencial de los funcionarios de Carrera Administrativa que cumplan con los requisitos para ser encargados, de conformidad con lo establecido en la Ley No. 909 de 2004 y el Decreto No. 775 de 2005 y en cumplimiento del criterio unificado para la provisión de empleos públicos mediante encargo, del 13 de agosto de 2019 y 1 de octubre de 2019 de la Comisión Nacional del Servicio Civil. En el caso que no existan funcionarios inscritos en carrera administrativa que cumplan requisitos para ser encargados, se vinculará mediante nombramiento provisional.</a:t>
            </a:r>
            <a:endParaRPr lang="es-CO" sz="1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p>
            <a:pPr>
              <a:lnSpc>
                <a:spcPct val="115000"/>
              </a:lnSpc>
            </a:pPr>
            <a:r>
              <a:rPr lang="es-ES" sz="1800" b="1" dirty="0">
                <a:solidFill>
                  <a:srgbClr val="455F51"/>
                </a:solidFill>
                <a:effectLst/>
                <a:latin typeface="Arial" panose="020B0604020202020204" pitchFamily="34" charset="0"/>
                <a:ea typeface="MS Mincho" panose="02020609040205080304" pitchFamily="49" charset="-128"/>
                <a:cs typeface="Times New Roman" panose="02020603050405020304" pitchFamily="18" charset="0"/>
              </a:rPr>
              <a:t> </a:t>
            </a:r>
            <a:endParaRPr lang="es-CO" sz="1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p>
            <a:pPr>
              <a:spcAft>
                <a:spcPts val="1200"/>
              </a:spcAft>
            </a:pPr>
            <a:r>
              <a:rPr lang="es-ES" sz="1800" b="1" i="1" dirty="0">
                <a:solidFill>
                  <a:srgbClr val="0070C0"/>
                </a:solidFill>
                <a:effectLst/>
                <a:latin typeface="Arial" panose="020B0604020202020204" pitchFamily="34" charset="0"/>
                <a:ea typeface="MS Gothic" panose="020B0609070205080204" pitchFamily="49" charset="-128"/>
                <a:cs typeface="Times New Roman" panose="02020603050405020304" pitchFamily="18" charset="0"/>
              </a:rPr>
              <a:t>Estrategias Externas </a:t>
            </a:r>
            <a:endParaRPr lang="es-CO" sz="1800" b="1" dirty="0">
              <a:solidFill>
                <a:srgbClr val="455F51"/>
              </a:solidFill>
              <a:effectLst/>
              <a:latin typeface="Calibri" panose="020F0502020204030204" pitchFamily="34" charset="0"/>
              <a:ea typeface="MS Gothic" panose="020B0609070205080204" pitchFamily="49" charset="-128"/>
              <a:cs typeface="Times New Roman" panose="02020603050405020304" pitchFamily="18" charset="0"/>
            </a:endParaRPr>
          </a:p>
          <a:p>
            <a:pPr algn="just">
              <a:lnSpc>
                <a:spcPct val="115000"/>
              </a:lnSpc>
            </a:pPr>
            <a:r>
              <a:rPr lang="es-CO" sz="1800" b="0" dirty="0">
                <a:solidFill>
                  <a:srgbClr val="455F51"/>
                </a:solidFill>
                <a:effectLst/>
                <a:latin typeface="Arial" panose="020B0604020202020204" pitchFamily="34" charset="0"/>
                <a:ea typeface="Calibri" panose="020F0502020204030204" pitchFamily="34" charset="0"/>
                <a:cs typeface="Times New Roman" panose="02020603050405020304" pitchFamily="18" charset="0"/>
              </a:rPr>
              <a:t>Teniendo en cuenta que las listas de elegibles del Concurso de méritos No. 332 de 2015, ya no están vigentes, si se presenta alguna vacante será provista de acuerdo con el procedimiento “</a:t>
            </a:r>
            <a:r>
              <a:rPr lang="es-CO" sz="1800" b="0" i="1" dirty="0">
                <a:solidFill>
                  <a:srgbClr val="455F51"/>
                </a:solidFill>
                <a:effectLst/>
                <a:latin typeface="Arial" panose="020B0604020202020204" pitchFamily="34" charset="0"/>
                <a:ea typeface="Calibri" panose="020F0502020204030204" pitchFamily="34" charset="0"/>
                <a:cs typeface="Times New Roman" panose="02020603050405020304" pitchFamily="18" charset="0"/>
              </a:rPr>
              <a:t>Vinculación, Inducción y Desvinculación de Personal</a:t>
            </a:r>
            <a:r>
              <a:rPr lang="es-CO" sz="1800" b="0" dirty="0">
                <a:solidFill>
                  <a:srgbClr val="455F51"/>
                </a:solidFill>
                <a:effectLst/>
                <a:latin typeface="Arial" panose="020B0604020202020204" pitchFamily="34" charset="0"/>
                <a:ea typeface="Calibri" panose="020F0502020204030204" pitchFamily="34" charset="0"/>
                <a:cs typeface="Times New Roman" panose="02020603050405020304" pitchFamily="18" charset="0"/>
              </a:rPr>
              <a:t>” vigente.</a:t>
            </a:r>
            <a:endParaRPr lang="es-CO" sz="1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p>
            <a:pPr>
              <a:lnSpc>
                <a:spcPct val="115000"/>
              </a:lnSpc>
            </a:pPr>
            <a:r>
              <a:rPr lang="es-CO" sz="1800" b="0" dirty="0">
                <a:solidFill>
                  <a:srgbClr val="455F51"/>
                </a:solidFill>
                <a:effectLst/>
                <a:latin typeface="Arial" panose="020B0604020202020204" pitchFamily="34" charset="0"/>
                <a:ea typeface="Calibri" panose="020F0502020204030204" pitchFamily="34" charset="0"/>
                <a:cs typeface="Times New Roman" panose="02020603050405020304" pitchFamily="18" charset="0"/>
              </a:rPr>
              <a:t> </a:t>
            </a:r>
            <a:endParaRPr lang="es-CO" sz="1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p>
            <a:pPr algn="just">
              <a:lnSpc>
                <a:spcPct val="115000"/>
              </a:lnSpc>
            </a:pPr>
            <a:r>
              <a:rPr lang="es-CO" sz="1800" b="0" dirty="0">
                <a:solidFill>
                  <a:srgbClr val="455F51"/>
                </a:solidFill>
                <a:effectLst/>
                <a:latin typeface="Arial" panose="020B0604020202020204" pitchFamily="34" charset="0"/>
                <a:ea typeface="Calibri" panose="020F0502020204030204" pitchFamily="34" charset="0"/>
                <a:cs typeface="Times New Roman" panose="02020603050405020304" pitchFamily="18" charset="0"/>
              </a:rPr>
              <a:t>En caso de recibir lineamientos del Ministerio de Trabajo en lo referente a la posibilidad de dar inicio a algún proceso de concurso de méritos en la Superintendencia del Subsidio Familiar con la Comisión Nacional del Servicio Civil, se adelantarán las gestiones requeridas y se solicitará la asignación presupuestal para su desarrollo.</a:t>
            </a:r>
            <a:endParaRPr lang="es-CO" sz="1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p>
            <a:endParaRPr lang="en-US" dirty="0"/>
          </a:p>
          <a:p>
            <a:endParaRPr lang="en-US" dirty="0"/>
          </a:p>
        </p:txBody>
      </p:sp>
      <p:sp>
        <p:nvSpPr>
          <p:cNvPr id="4" name="Slide Number Placeholder 3"/>
          <p:cNvSpPr>
            <a:spLocks noGrp="1"/>
          </p:cNvSpPr>
          <p:nvPr>
            <p:ph type="sldNum" sz="quarter" idx="10"/>
          </p:nvPr>
        </p:nvSpPr>
        <p:spPr/>
        <p:txBody>
          <a:bodyPr/>
          <a:lstStyle/>
          <a:p>
            <a:fld id="{F583C3D2-44CD-E64A-9F66-43F1F0188888}" type="slidenum">
              <a:rPr lang="en-US" smtClean="0"/>
              <a:t>3</a:t>
            </a:fld>
            <a:endParaRPr lang="en-US" dirty="0"/>
          </a:p>
        </p:txBody>
      </p:sp>
    </p:spTree>
    <p:extLst>
      <p:ext uri="{BB962C8B-B14F-4D97-AF65-F5344CB8AC3E}">
        <p14:creationId xmlns:p14="http://schemas.microsoft.com/office/powerpoint/2010/main" val="34923673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63500" lvl="2">
              <a:spcBef>
                <a:spcPts val="410"/>
              </a:spcBef>
              <a:spcAft>
                <a:spcPts val="0"/>
              </a:spcAft>
              <a:buSzPts val="1200"/>
              <a:tabLst>
                <a:tab pos="784860" algn="l"/>
              </a:tabLst>
            </a:pPr>
            <a:r>
              <a:rPr lang="es-ES" sz="1800" dirty="0">
                <a:latin typeface="Arial" panose="020B0604020202020204" pitchFamily="34" charset="0"/>
              </a:rPr>
              <a:t>1. Provisión de Vacantes Definitivas de Empleos de Libre Nombramiento y Remoción: la Entidad provee estos empleos atendiendo la facultad nominadora establecida en el Decreto 775 de 2005 y el Decreto 1083 de 2015.</a:t>
            </a:r>
            <a:endParaRPr lang="es-CO" sz="1800" dirty="0">
              <a:latin typeface="Arial" panose="020B0604020202020204" pitchFamily="34" charset="0"/>
            </a:endParaRPr>
          </a:p>
          <a:p>
            <a:pPr marL="0" marR="63500" lvl="2">
              <a:spcBef>
                <a:spcPts val="410"/>
              </a:spcBef>
              <a:spcAft>
                <a:spcPts val="0"/>
              </a:spcAft>
              <a:buSzPts val="1200"/>
              <a:tabLst>
                <a:tab pos="784860" algn="l"/>
              </a:tabLst>
            </a:pPr>
            <a:r>
              <a:rPr lang="es-ES" sz="1800" dirty="0">
                <a:latin typeface="Arial" panose="020B0604020202020204" pitchFamily="34" charset="0"/>
              </a:rPr>
              <a:t>2. Provisión de vacantes definitivas de empleos de carrera mediante concurso de méritos: teniendo en cuenta que las listas de elegibles del Concurso de méritos No. 332 de 2015, ya no están vigentes, en caso de presentarse alguna vacante será provista de acuerdo con la aplicación del procedimiento “Vinculación, Inducción y Desvinculación de Personal” vigente.</a:t>
            </a:r>
          </a:p>
          <a:p>
            <a:pPr marL="0" marR="63500" lvl="2">
              <a:spcBef>
                <a:spcPts val="410"/>
              </a:spcBef>
              <a:buSzPts val="1200"/>
              <a:tabLst>
                <a:tab pos="784860" algn="l"/>
              </a:tabLst>
            </a:pPr>
            <a:r>
              <a:rPr lang="es-ES" sz="1800" b="1" dirty="0">
                <a:effectLst/>
                <a:latin typeface="Arial" panose="020B0604020202020204" pitchFamily="34" charset="0"/>
                <a:ea typeface="Arial MT"/>
              </a:rPr>
              <a:t>3. </a:t>
            </a:r>
            <a:r>
              <a:rPr lang="es-ES" sz="1600" b="1" dirty="0">
                <a:effectLst/>
                <a:latin typeface="Arial" panose="020B0604020202020204" pitchFamily="34" charset="0"/>
                <a:ea typeface="Arial MT"/>
              </a:rPr>
              <a:t>Racionalización</a:t>
            </a:r>
            <a:r>
              <a:rPr lang="es-ES" sz="1600" b="1" spc="5" dirty="0">
                <a:effectLst/>
                <a:latin typeface="Arial" panose="020B0604020202020204" pitchFamily="34" charset="0"/>
                <a:ea typeface="Arial MT"/>
              </a:rPr>
              <a:t> </a:t>
            </a:r>
            <a:r>
              <a:rPr lang="es-ES" sz="1600" b="1" dirty="0">
                <a:effectLst/>
                <a:latin typeface="Arial" panose="020B0604020202020204" pitchFamily="34" charset="0"/>
                <a:ea typeface="Arial MT"/>
              </a:rPr>
              <a:t>de</a:t>
            </a:r>
            <a:r>
              <a:rPr lang="es-ES" sz="1600" b="1" spc="5" dirty="0">
                <a:effectLst/>
                <a:latin typeface="Arial" panose="020B0604020202020204" pitchFamily="34" charset="0"/>
                <a:ea typeface="Arial MT"/>
              </a:rPr>
              <a:t> </a:t>
            </a:r>
            <a:r>
              <a:rPr lang="es-ES" sz="1600" b="1" dirty="0">
                <a:effectLst/>
                <a:latin typeface="Arial" panose="020B0604020202020204" pitchFamily="34" charset="0"/>
                <a:ea typeface="Arial MT"/>
              </a:rPr>
              <a:t>la</a:t>
            </a:r>
            <a:r>
              <a:rPr lang="es-ES" sz="1600" b="1" spc="5" dirty="0">
                <a:effectLst/>
                <a:latin typeface="Arial" panose="020B0604020202020204" pitchFamily="34" charset="0"/>
                <a:ea typeface="Arial MT"/>
              </a:rPr>
              <a:t> </a:t>
            </a:r>
            <a:r>
              <a:rPr lang="es-ES" sz="1600" b="1" dirty="0">
                <a:effectLst/>
                <a:latin typeface="Arial" panose="020B0604020202020204" pitchFamily="34" charset="0"/>
                <a:ea typeface="Arial MT"/>
              </a:rPr>
              <a:t>Planta</a:t>
            </a:r>
            <a:r>
              <a:rPr lang="es-ES" sz="1600" b="1" spc="5" dirty="0">
                <a:effectLst/>
                <a:latin typeface="Arial" panose="020B0604020202020204" pitchFamily="34" charset="0"/>
                <a:ea typeface="Arial MT"/>
              </a:rPr>
              <a:t> </a:t>
            </a:r>
            <a:r>
              <a:rPr lang="es-ES" sz="1600" b="1" dirty="0">
                <a:effectLst/>
                <a:latin typeface="Arial" panose="020B0604020202020204" pitchFamily="34" charset="0"/>
                <a:ea typeface="Arial MT"/>
              </a:rPr>
              <a:t>de</a:t>
            </a:r>
            <a:r>
              <a:rPr lang="es-ES" sz="1600" b="1" spc="5" dirty="0">
                <a:effectLst/>
                <a:latin typeface="Arial" panose="020B0604020202020204" pitchFamily="34" charset="0"/>
                <a:ea typeface="Arial MT"/>
              </a:rPr>
              <a:t> </a:t>
            </a:r>
            <a:r>
              <a:rPr lang="es-ES" sz="1600" b="1" dirty="0">
                <a:effectLst/>
                <a:latin typeface="Arial" panose="020B0604020202020204" pitchFamily="34" charset="0"/>
                <a:ea typeface="Arial MT"/>
              </a:rPr>
              <a:t>Personal: </a:t>
            </a:r>
            <a:r>
              <a:rPr lang="es-ES" sz="2400" dirty="0">
                <a:effectLst/>
                <a:latin typeface="Arial" panose="020B0604020202020204" pitchFamily="34" charset="0"/>
                <a:ea typeface="Arial MT"/>
                <a:cs typeface="Arial MT"/>
              </a:rPr>
              <a:t>garantizar</a:t>
            </a:r>
            <a:r>
              <a:rPr lang="es-ES" sz="2400" spc="5" dirty="0">
                <a:effectLst/>
                <a:latin typeface="Arial" panose="020B0604020202020204" pitchFamily="34" charset="0"/>
                <a:ea typeface="Arial MT"/>
                <a:cs typeface="Arial MT"/>
              </a:rPr>
              <a:t> </a:t>
            </a:r>
            <a:r>
              <a:rPr lang="es-ES" sz="2400" dirty="0">
                <a:effectLst/>
                <a:latin typeface="Arial" panose="020B0604020202020204" pitchFamily="34" charset="0"/>
                <a:ea typeface="Arial MT"/>
                <a:cs typeface="Arial MT"/>
              </a:rPr>
              <a:t>el</a:t>
            </a:r>
            <a:r>
              <a:rPr lang="es-ES" sz="2400" spc="5" dirty="0">
                <a:effectLst/>
                <a:latin typeface="Arial" panose="020B0604020202020204" pitchFamily="34" charset="0"/>
                <a:ea typeface="Arial MT"/>
                <a:cs typeface="Arial MT"/>
              </a:rPr>
              <a:t> </a:t>
            </a:r>
            <a:r>
              <a:rPr lang="es-ES" sz="2400" dirty="0">
                <a:effectLst/>
                <a:latin typeface="Arial" panose="020B0604020202020204" pitchFamily="34" charset="0"/>
                <a:ea typeface="Arial MT"/>
                <a:cs typeface="Arial MT"/>
              </a:rPr>
              <a:t>derecho</a:t>
            </a:r>
            <a:r>
              <a:rPr lang="es-ES" sz="2400" spc="5" dirty="0">
                <a:effectLst/>
                <a:latin typeface="Arial" panose="020B0604020202020204" pitchFamily="34" charset="0"/>
                <a:ea typeface="Arial MT"/>
                <a:cs typeface="Arial MT"/>
              </a:rPr>
              <a:t> </a:t>
            </a:r>
            <a:r>
              <a:rPr lang="es-ES" sz="2400" dirty="0">
                <a:effectLst/>
                <a:latin typeface="Arial" panose="020B0604020202020204" pitchFamily="34" charset="0"/>
                <a:ea typeface="Arial MT"/>
                <a:cs typeface="Arial MT"/>
              </a:rPr>
              <a:t>preferencial</a:t>
            </a:r>
            <a:r>
              <a:rPr lang="es-ES" sz="2400" spc="-50" dirty="0">
                <a:effectLst/>
                <a:latin typeface="Arial" panose="020B0604020202020204" pitchFamily="34" charset="0"/>
                <a:ea typeface="Arial MT"/>
                <a:cs typeface="Arial MT"/>
              </a:rPr>
              <a:t> </a:t>
            </a:r>
            <a:r>
              <a:rPr lang="es-ES" sz="2400" dirty="0">
                <a:effectLst/>
                <a:latin typeface="Arial" panose="020B0604020202020204" pitchFamily="34" charset="0"/>
                <a:ea typeface="Arial MT"/>
                <a:cs typeface="Arial MT"/>
              </a:rPr>
              <a:t>de</a:t>
            </a:r>
            <a:r>
              <a:rPr lang="es-ES" sz="2400" spc="-55" dirty="0">
                <a:effectLst/>
                <a:latin typeface="Arial" panose="020B0604020202020204" pitchFamily="34" charset="0"/>
                <a:ea typeface="Arial MT"/>
                <a:cs typeface="Arial MT"/>
              </a:rPr>
              <a:t> </a:t>
            </a:r>
            <a:r>
              <a:rPr lang="es-ES" sz="2400" dirty="0">
                <a:effectLst/>
                <a:latin typeface="Arial" panose="020B0604020202020204" pitchFamily="34" charset="0"/>
                <a:ea typeface="Arial MT"/>
                <a:cs typeface="Arial MT"/>
              </a:rPr>
              <a:t>los</a:t>
            </a:r>
            <a:r>
              <a:rPr lang="es-ES" sz="2400" spc="-60" dirty="0">
                <a:effectLst/>
                <a:latin typeface="Arial" panose="020B0604020202020204" pitchFamily="34" charset="0"/>
                <a:ea typeface="Arial MT"/>
                <a:cs typeface="Arial MT"/>
              </a:rPr>
              <a:t> </a:t>
            </a:r>
            <a:r>
              <a:rPr lang="es-ES" sz="2400" dirty="0">
                <a:effectLst/>
                <a:latin typeface="Arial" panose="020B0604020202020204" pitchFamily="34" charset="0"/>
                <a:ea typeface="Arial MT"/>
                <a:cs typeface="Arial MT"/>
              </a:rPr>
              <a:t>funcionarios</a:t>
            </a:r>
            <a:r>
              <a:rPr lang="es-ES" sz="2400" spc="-45" dirty="0">
                <a:effectLst/>
                <a:latin typeface="Arial" panose="020B0604020202020204" pitchFamily="34" charset="0"/>
                <a:ea typeface="Arial MT"/>
                <a:cs typeface="Arial MT"/>
              </a:rPr>
              <a:t> </a:t>
            </a:r>
            <a:r>
              <a:rPr lang="es-ES" sz="2400" dirty="0">
                <a:effectLst/>
                <a:latin typeface="Arial" panose="020B0604020202020204" pitchFamily="34" charset="0"/>
                <a:ea typeface="Arial MT"/>
                <a:cs typeface="Arial MT"/>
              </a:rPr>
              <a:t>de</a:t>
            </a:r>
            <a:r>
              <a:rPr lang="es-ES" sz="2400" spc="-45" dirty="0">
                <a:effectLst/>
                <a:latin typeface="Arial" panose="020B0604020202020204" pitchFamily="34" charset="0"/>
                <a:ea typeface="Arial MT"/>
                <a:cs typeface="Arial MT"/>
              </a:rPr>
              <a:t> </a:t>
            </a:r>
            <a:r>
              <a:rPr lang="es-ES" sz="2400" dirty="0">
                <a:effectLst/>
                <a:latin typeface="Arial" panose="020B0604020202020204" pitchFamily="34" charset="0"/>
                <a:ea typeface="Arial MT"/>
                <a:cs typeface="Arial MT"/>
              </a:rPr>
              <a:t>Carrera</a:t>
            </a:r>
            <a:r>
              <a:rPr lang="es-ES" sz="2400" spc="-55" dirty="0">
                <a:effectLst/>
                <a:latin typeface="Arial" panose="020B0604020202020204" pitchFamily="34" charset="0"/>
                <a:ea typeface="Arial MT"/>
                <a:cs typeface="Arial MT"/>
              </a:rPr>
              <a:t> </a:t>
            </a:r>
            <a:r>
              <a:rPr lang="es-ES" sz="2400" dirty="0">
                <a:effectLst/>
                <a:latin typeface="Arial" panose="020B0604020202020204" pitchFamily="34" charset="0"/>
                <a:ea typeface="Arial MT"/>
                <a:cs typeface="Arial MT"/>
              </a:rPr>
              <a:t>Administrativa</a:t>
            </a:r>
            <a:r>
              <a:rPr lang="es-ES" sz="2400" spc="-45" dirty="0">
                <a:effectLst/>
                <a:latin typeface="Arial" panose="020B0604020202020204" pitchFamily="34" charset="0"/>
                <a:ea typeface="Arial MT"/>
                <a:cs typeface="Arial MT"/>
              </a:rPr>
              <a:t> </a:t>
            </a:r>
            <a:r>
              <a:rPr lang="es-ES" sz="2400" dirty="0">
                <a:effectLst/>
                <a:latin typeface="Arial" panose="020B0604020202020204" pitchFamily="34" charset="0"/>
                <a:ea typeface="Arial MT"/>
                <a:cs typeface="Arial MT"/>
              </a:rPr>
              <a:t>que</a:t>
            </a:r>
            <a:r>
              <a:rPr lang="es-ES" sz="2400" spc="-40" dirty="0">
                <a:effectLst/>
                <a:latin typeface="Arial" panose="020B0604020202020204" pitchFamily="34" charset="0"/>
                <a:ea typeface="Arial MT"/>
                <a:cs typeface="Arial MT"/>
              </a:rPr>
              <a:t> </a:t>
            </a:r>
            <a:r>
              <a:rPr lang="es-ES" sz="2400" dirty="0">
                <a:effectLst/>
                <a:latin typeface="Arial" panose="020B0604020202020204" pitchFamily="34" charset="0"/>
                <a:ea typeface="Arial MT"/>
                <a:cs typeface="Arial MT"/>
              </a:rPr>
              <a:t>cumplan</a:t>
            </a:r>
            <a:r>
              <a:rPr lang="es-ES" sz="2400" spc="-45" dirty="0">
                <a:effectLst/>
                <a:latin typeface="Arial" panose="020B0604020202020204" pitchFamily="34" charset="0"/>
                <a:ea typeface="Arial MT"/>
                <a:cs typeface="Arial MT"/>
              </a:rPr>
              <a:t> </a:t>
            </a:r>
            <a:r>
              <a:rPr lang="es-ES" sz="2400" dirty="0">
                <a:effectLst/>
                <a:latin typeface="Arial" panose="020B0604020202020204" pitchFamily="34" charset="0"/>
                <a:ea typeface="Arial MT"/>
                <a:cs typeface="Arial MT"/>
              </a:rPr>
              <a:t>con</a:t>
            </a:r>
            <a:r>
              <a:rPr lang="es-ES" sz="2400" spc="-320" dirty="0">
                <a:effectLst/>
                <a:latin typeface="Arial" panose="020B0604020202020204" pitchFamily="34" charset="0"/>
                <a:ea typeface="Arial MT"/>
                <a:cs typeface="Arial MT"/>
              </a:rPr>
              <a:t> </a:t>
            </a:r>
            <a:r>
              <a:rPr lang="es-ES" sz="2400" dirty="0">
                <a:effectLst/>
                <a:latin typeface="Arial" panose="020B0604020202020204" pitchFamily="34" charset="0"/>
                <a:ea typeface="Arial MT"/>
                <a:cs typeface="Arial MT"/>
              </a:rPr>
              <a:t>los requisitos para ser encargados, de conformidad con lo establecido en</a:t>
            </a:r>
            <a:r>
              <a:rPr lang="es-ES" sz="2400" spc="5" dirty="0">
                <a:effectLst/>
                <a:latin typeface="Arial" panose="020B0604020202020204" pitchFamily="34" charset="0"/>
                <a:ea typeface="Arial MT"/>
                <a:cs typeface="Arial MT"/>
              </a:rPr>
              <a:t> </a:t>
            </a:r>
            <a:r>
              <a:rPr lang="es-ES" sz="2400" dirty="0">
                <a:effectLst/>
                <a:latin typeface="Arial" panose="020B0604020202020204" pitchFamily="34" charset="0"/>
                <a:ea typeface="Arial MT"/>
                <a:cs typeface="Arial MT"/>
              </a:rPr>
              <a:t>la Ley 909 de 2004 y Decreto 775 de 2005 y en cumplimiento del criterio</a:t>
            </a:r>
            <a:r>
              <a:rPr lang="es-ES" sz="2400" spc="5" dirty="0">
                <a:effectLst/>
                <a:latin typeface="Arial" panose="020B0604020202020204" pitchFamily="34" charset="0"/>
                <a:ea typeface="Arial MT"/>
                <a:cs typeface="Arial MT"/>
              </a:rPr>
              <a:t> </a:t>
            </a:r>
            <a:r>
              <a:rPr lang="es-ES" sz="2400" dirty="0">
                <a:effectLst/>
                <a:latin typeface="Arial" panose="020B0604020202020204" pitchFamily="34" charset="0"/>
                <a:ea typeface="Arial MT"/>
                <a:cs typeface="Arial MT"/>
              </a:rPr>
              <a:t>unificado de la Comisión Nacional del Servicio Civil (</a:t>
            </a:r>
            <a:r>
              <a:rPr lang="es-ES" sz="2400" dirty="0" err="1">
                <a:effectLst/>
                <a:latin typeface="Arial" panose="020B0604020202020204" pitchFamily="34" charset="0"/>
                <a:ea typeface="Arial MT"/>
                <a:cs typeface="Arial MT"/>
              </a:rPr>
              <a:t>CNSC</a:t>
            </a:r>
            <a:r>
              <a:rPr lang="es-ES" sz="2400" dirty="0">
                <a:effectLst/>
                <a:latin typeface="Arial" panose="020B0604020202020204" pitchFamily="34" charset="0"/>
                <a:ea typeface="Arial MT"/>
                <a:cs typeface="Arial MT"/>
              </a:rPr>
              <a:t>) del 13 de</a:t>
            </a:r>
            <a:r>
              <a:rPr lang="es-ES" sz="2400" spc="5" dirty="0">
                <a:effectLst/>
                <a:latin typeface="Arial" panose="020B0604020202020204" pitchFamily="34" charset="0"/>
                <a:ea typeface="Arial MT"/>
                <a:cs typeface="Arial MT"/>
              </a:rPr>
              <a:t> </a:t>
            </a:r>
            <a:r>
              <a:rPr lang="es-ES" sz="2400" dirty="0">
                <a:effectLst/>
                <a:latin typeface="Arial" panose="020B0604020202020204" pitchFamily="34" charset="0"/>
                <a:ea typeface="Arial MT"/>
                <a:cs typeface="Arial MT"/>
              </a:rPr>
              <a:t>agosto de 2019 y 1 de octubre de 2019, para la provisión de empleos</a:t>
            </a:r>
            <a:r>
              <a:rPr lang="es-ES" sz="2400" spc="5" dirty="0">
                <a:effectLst/>
                <a:latin typeface="Arial" panose="020B0604020202020204" pitchFamily="34" charset="0"/>
                <a:ea typeface="Arial MT"/>
                <a:cs typeface="Arial MT"/>
              </a:rPr>
              <a:t> </a:t>
            </a:r>
            <a:r>
              <a:rPr lang="es-ES" sz="2400" dirty="0">
                <a:effectLst/>
                <a:latin typeface="Arial" panose="020B0604020202020204" pitchFamily="34" charset="0"/>
                <a:ea typeface="Arial MT"/>
                <a:cs typeface="Arial MT"/>
              </a:rPr>
              <a:t>públicos</a:t>
            </a:r>
            <a:r>
              <a:rPr lang="es-ES" sz="2400" spc="-15" dirty="0">
                <a:effectLst/>
                <a:latin typeface="Arial" panose="020B0604020202020204" pitchFamily="34" charset="0"/>
                <a:ea typeface="Arial MT"/>
                <a:cs typeface="Arial MT"/>
              </a:rPr>
              <a:t> </a:t>
            </a:r>
            <a:r>
              <a:rPr lang="es-ES" sz="2400" dirty="0">
                <a:effectLst/>
                <a:latin typeface="Arial" panose="020B0604020202020204" pitchFamily="34" charset="0"/>
                <a:ea typeface="Arial MT"/>
                <a:cs typeface="Arial MT"/>
              </a:rPr>
              <a:t>mediante</a:t>
            </a:r>
            <a:r>
              <a:rPr lang="es-ES" sz="2400" spc="5" dirty="0">
                <a:effectLst/>
                <a:latin typeface="Arial" panose="020B0604020202020204" pitchFamily="34" charset="0"/>
                <a:ea typeface="Arial MT"/>
                <a:cs typeface="Arial MT"/>
              </a:rPr>
              <a:t> </a:t>
            </a:r>
            <a:r>
              <a:rPr lang="es-ES" sz="2400" dirty="0">
                <a:effectLst/>
                <a:latin typeface="Arial" panose="020B0604020202020204" pitchFamily="34" charset="0"/>
                <a:ea typeface="Arial MT"/>
                <a:cs typeface="Arial MT"/>
              </a:rPr>
              <a:t>encargo.</a:t>
            </a:r>
            <a:endParaRPr lang="es-CO" sz="1800" dirty="0">
              <a:effectLst/>
              <a:latin typeface="Arial MT"/>
              <a:ea typeface="Arial MT"/>
              <a:cs typeface="Arial MT"/>
            </a:endParaRPr>
          </a:p>
          <a:p>
            <a:pPr marL="0" marR="63500" lvl="2">
              <a:spcBef>
                <a:spcPts val="410"/>
              </a:spcBef>
              <a:buSzPts val="1200"/>
              <a:tabLst>
                <a:tab pos="784860" algn="l"/>
              </a:tabLst>
            </a:pPr>
            <a:endParaRPr lang="es-CO" sz="1800" dirty="0">
              <a:effectLst/>
              <a:latin typeface="Arial MT"/>
              <a:ea typeface="Arial MT"/>
              <a:cs typeface="Arial MT"/>
            </a:endParaRPr>
          </a:p>
          <a:p>
            <a:pPr marL="784225" marR="63500" algn="just">
              <a:spcAft>
                <a:spcPts val="0"/>
              </a:spcAft>
            </a:pPr>
            <a:r>
              <a:rPr lang="es-ES" sz="1800" dirty="0">
                <a:effectLst/>
                <a:latin typeface="Arial" panose="020B0604020202020204" pitchFamily="34" charset="0"/>
                <a:ea typeface="Arial MT"/>
                <a:cs typeface="Arial MT"/>
              </a:rPr>
              <a:t>De acuerdo con las necesidades de servicio, se llevarán a cabo acciones</a:t>
            </a:r>
            <a:r>
              <a:rPr lang="es-ES" sz="1800" spc="5" dirty="0">
                <a:effectLst/>
                <a:latin typeface="Arial" panose="020B0604020202020204" pitchFamily="34" charset="0"/>
                <a:ea typeface="Arial MT"/>
                <a:cs typeface="Arial MT"/>
              </a:rPr>
              <a:t> </a:t>
            </a:r>
            <a:r>
              <a:rPr lang="es-ES" sz="1800" dirty="0">
                <a:effectLst/>
                <a:latin typeface="Arial" panose="020B0604020202020204" pitchFamily="34" charset="0"/>
                <a:ea typeface="Arial MT"/>
                <a:cs typeface="Arial MT"/>
              </a:rPr>
              <a:t>orientadas al aprovechamiento y redistribución del talento humano de la</a:t>
            </a:r>
            <a:r>
              <a:rPr lang="es-ES" sz="1800" spc="5" dirty="0">
                <a:effectLst/>
                <a:latin typeface="Arial" panose="020B0604020202020204" pitchFamily="34" charset="0"/>
                <a:ea typeface="Arial MT"/>
                <a:cs typeface="Arial MT"/>
              </a:rPr>
              <a:t> </a:t>
            </a:r>
            <a:r>
              <a:rPr lang="es-ES" sz="1800" dirty="0">
                <a:effectLst/>
                <a:latin typeface="Arial" panose="020B0604020202020204" pitchFamily="34" charset="0"/>
                <a:ea typeface="Arial MT"/>
                <a:cs typeface="Arial MT"/>
              </a:rPr>
              <a:t>Entidad, contemplando la realización de reubicaciones de empleos, de</a:t>
            </a:r>
            <a:r>
              <a:rPr lang="es-ES" sz="1800" spc="5" dirty="0">
                <a:effectLst/>
                <a:latin typeface="Arial" panose="020B0604020202020204" pitchFamily="34" charset="0"/>
                <a:ea typeface="Arial MT"/>
                <a:cs typeface="Arial MT"/>
              </a:rPr>
              <a:t> </a:t>
            </a:r>
            <a:r>
              <a:rPr lang="es-ES" sz="1800" dirty="0">
                <a:effectLst/>
                <a:latin typeface="Arial" panose="020B0604020202020204" pitchFamily="34" charset="0"/>
                <a:ea typeface="Arial MT"/>
                <a:cs typeface="Arial MT"/>
              </a:rPr>
              <a:t>conformidad</a:t>
            </a:r>
            <a:r>
              <a:rPr lang="es-ES" sz="1800" spc="-5" dirty="0">
                <a:effectLst/>
                <a:latin typeface="Arial" panose="020B0604020202020204" pitchFamily="34" charset="0"/>
                <a:ea typeface="Arial MT"/>
                <a:cs typeface="Arial MT"/>
              </a:rPr>
              <a:t> </a:t>
            </a:r>
            <a:r>
              <a:rPr lang="es-ES" sz="1800" dirty="0">
                <a:effectLst/>
                <a:latin typeface="Arial" panose="020B0604020202020204" pitchFamily="34" charset="0"/>
                <a:ea typeface="Arial MT"/>
                <a:cs typeface="Arial MT"/>
              </a:rPr>
              <a:t>con lo</a:t>
            </a:r>
            <a:r>
              <a:rPr lang="es-ES" sz="1800" spc="-5" dirty="0">
                <a:effectLst/>
                <a:latin typeface="Arial" panose="020B0604020202020204" pitchFamily="34" charset="0"/>
                <a:ea typeface="Arial MT"/>
                <a:cs typeface="Arial MT"/>
              </a:rPr>
              <a:t> </a:t>
            </a:r>
            <a:r>
              <a:rPr lang="es-ES" sz="1800" dirty="0">
                <a:effectLst/>
                <a:latin typeface="Arial" panose="020B0604020202020204" pitchFamily="34" charset="0"/>
                <a:ea typeface="Arial MT"/>
                <a:cs typeface="Arial MT"/>
              </a:rPr>
              <a:t>señalado</a:t>
            </a:r>
            <a:r>
              <a:rPr lang="es-ES" sz="1800" spc="-5" dirty="0">
                <a:effectLst/>
                <a:latin typeface="Arial" panose="020B0604020202020204" pitchFamily="34" charset="0"/>
                <a:ea typeface="Arial MT"/>
                <a:cs typeface="Arial MT"/>
              </a:rPr>
              <a:t> </a:t>
            </a:r>
            <a:r>
              <a:rPr lang="es-ES" sz="1800" dirty="0">
                <a:effectLst/>
                <a:latin typeface="Arial" panose="020B0604020202020204" pitchFamily="34" charset="0"/>
                <a:ea typeface="Arial MT"/>
                <a:cs typeface="Arial MT"/>
              </a:rPr>
              <a:t>en el</a:t>
            </a:r>
            <a:r>
              <a:rPr lang="es-ES" sz="1800" spc="-5" dirty="0">
                <a:effectLst/>
                <a:latin typeface="Arial" panose="020B0604020202020204" pitchFamily="34" charset="0"/>
                <a:ea typeface="Arial MT"/>
                <a:cs typeface="Arial MT"/>
              </a:rPr>
              <a:t> </a:t>
            </a:r>
            <a:r>
              <a:rPr lang="es-ES" sz="1800" dirty="0">
                <a:effectLst/>
                <a:latin typeface="Arial" panose="020B0604020202020204" pitchFamily="34" charset="0"/>
                <a:ea typeface="Arial MT"/>
                <a:cs typeface="Arial MT"/>
              </a:rPr>
              <a:t>Decreto</a:t>
            </a:r>
            <a:r>
              <a:rPr lang="es-ES" sz="1800" spc="-5" dirty="0">
                <a:effectLst/>
                <a:latin typeface="Arial" panose="020B0604020202020204" pitchFamily="34" charset="0"/>
                <a:ea typeface="Arial MT"/>
                <a:cs typeface="Arial MT"/>
              </a:rPr>
              <a:t> </a:t>
            </a:r>
            <a:r>
              <a:rPr lang="es-ES" sz="1800" dirty="0">
                <a:effectLst/>
                <a:latin typeface="Arial" panose="020B0604020202020204" pitchFamily="34" charset="0"/>
                <a:ea typeface="Arial MT"/>
                <a:cs typeface="Arial MT"/>
              </a:rPr>
              <a:t>648</a:t>
            </a:r>
            <a:r>
              <a:rPr lang="es-ES" sz="1800" spc="-5" dirty="0">
                <a:effectLst/>
                <a:latin typeface="Arial" panose="020B0604020202020204" pitchFamily="34" charset="0"/>
                <a:ea typeface="Arial MT"/>
                <a:cs typeface="Arial MT"/>
              </a:rPr>
              <a:t> </a:t>
            </a:r>
            <a:r>
              <a:rPr lang="es-ES" sz="1800" dirty="0">
                <a:effectLst/>
                <a:latin typeface="Arial" panose="020B0604020202020204" pitchFamily="34" charset="0"/>
                <a:ea typeface="Arial MT"/>
                <a:cs typeface="Arial MT"/>
              </a:rPr>
              <a:t>de 2017.</a:t>
            </a:r>
            <a:endParaRPr lang="es-CO" sz="1800" dirty="0">
              <a:effectLst/>
              <a:latin typeface="Arial MT"/>
              <a:ea typeface="Arial MT"/>
              <a:cs typeface="Arial MT"/>
            </a:endParaRPr>
          </a:p>
          <a:p>
            <a:pPr>
              <a:spcBef>
                <a:spcPts val="30"/>
              </a:spcBef>
            </a:pPr>
            <a:r>
              <a:rPr lang="es-ES" sz="1800" dirty="0">
                <a:effectLst/>
                <a:latin typeface="Arial" panose="020B0604020202020204" pitchFamily="34" charset="0"/>
                <a:ea typeface="Arial MT"/>
                <a:cs typeface="Arial MT"/>
              </a:rPr>
              <a:t> </a:t>
            </a:r>
            <a:endParaRPr lang="es-CO" sz="1800" dirty="0">
              <a:effectLst/>
              <a:latin typeface="Arial MT"/>
              <a:ea typeface="Arial MT"/>
              <a:cs typeface="Arial MT"/>
            </a:endParaRPr>
          </a:p>
          <a:p>
            <a:pPr marL="784225" marR="65405" algn="just">
              <a:spcBef>
                <a:spcPts val="5"/>
              </a:spcBef>
              <a:spcAft>
                <a:spcPts val="0"/>
              </a:spcAft>
            </a:pPr>
            <a:r>
              <a:rPr lang="es-ES" sz="1800" dirty="0">
                <a:effectLst/>
                <a:latin typeface="Arial" panose="020B0604020202020204" pitchFamily="34" charset="0"/>
                <a:ea typeface="Arial MT"/>
                <a:cs typeface="Arial MT"/>
              </a:rPr>
              <a:t>Se</a:t>
            </a:r>
            <a:r>
              <a:rPr lang="es-ES" sz="1800" spc="-45" dirty="0">
                <a:effectLst/>
                <a:latin typeface="Arial" panose="020B0604020202020204" pitchFamily="34" charset="0"/>
                <a:ea typeface="Arial MT"/>
                <a:cs typeface="Arial MT"/>
              </a:rPr>
              <a:t> </a:t>
            </a:r>
            <a:r>
              <a:rPr lang="es-ES" sz="1800" dirty="0">
                <a:effectLst/>
                <a:latin typeface="Arial" panose="020B0604020202020204" pitchFamily="34" charset="0"/>
                <a:ea typeface="Arial MT"/>
                <a:cs typeface="Arial MT"/>
              </a:rPr>
              <a:t>analizarán</a:t>
            </a:r>
            <a:r>
              <a:rPr lang="es-ES" sz="1800" spc="-40" dirty="0">
                <a:effectLst/>
                <a:latin typeface="Arial" panose="020B0604020202020204" pitchFamily="34" charset="0"/>
                <a:ea typeface="Arial MT"/>
                <a:cs typeface="Arial MT"/>
              </a:rPr>
              <a:t> </a:t>
            </a:r>
            <a:r>
              <a:rPr lang="es-ES" sz="1800" dirty="0">
                <a:effectLst/>
                <a:latin typeface="Arial" panose="020B0604020202020204" pitchFamily="34" charset="0"/>
                <a:ea typeface="Arial MT"/>
                <a:cs typeface="Arial MT"/>
              </a:rPr>
              <a:t>los</a:t>
            </a:r>
            <a:r>
              <a:rPr lang="es-ES" sz="1800" spc="-45" dirty="0">
                <a:effectLst/>
                <a:latin typeface="Arial" panose="020B0604020202020204" pitchFamily="34" charset="0"/>
                <a:ea typeface="Arial MT"/>
                <a:cs typeface="Arial MT"/>
              </a:rPr>
              <a:t> </a:t>
            </a:r>
            <a:r>
              <a:rPr lang="es-ES" sz="1800" dirty="0">
                <a:effectLst/>
                <a:latin typeface="Arial" panose="020B0604020202020204" pitchFamily="34" charset="0"/>
                <a:ea typeface="Arial MT"/>
                <a:cs typeface="Arial MT"/>
              </a:rPr>
              <a:t>lineamientos</a:t>
            </a:r>
            <a:r>
              <a:rPr lang="es-ES" sz="1800" spc="-30" dirty="0">
                <a:effectLst/>
                <a:latin typeface="Arial" panose="020B0604020202020204" pitchFamily="34" charset="0"/>
                <a:ea typeface="Arial MT"/>
                <a:cs typeface="Arial MT"/>
              </a:rPr>
              <a:t> </a:t>
            </a:r>
            <a:r>
              <a:rPr lang="es-ES" sz="1800" dirty="0">
                <a:effectLst/>
                <a:latin typeface="Arial" panose="020B0604020202020204" pitchFamily="34" charset="0"/>
                <a:ea typeface="Arial MT"/>
                <a:cs typeface="Arial MT"/>
              </a:rPr>
              <a:t>del</a:t>
            </a:r>
            <a:r>
              <a:rPr lang="es-ES" sz="1800" spc="-50" dirty="0">
                <a:effectLst/>
                <a:latin typeface="Arial" panose="020B0604020202020204" pitchFamily="34" charset="0"/>
                <a:ea typeface="Arial MT"/>
                <a:cs typeface="Arial MT"/>
              </a:rPr>
              <a:t> </a:t>
            </a:r>
            <a:r>
              <a:rPr lang="es-ES" sz="1800" dirty="0">
                <a:effectLst/>
                <a:latin typeface="Arial" panose="020B0604020202020204" pitchFamily="34" charset="0"/>
                <a:ea typeface="Arial MT"/>
                <a:cs typeface="Arial MT"/>
              </a:rPr>
              <a:t>Ministerio</a:t>
            </a:r>
            <a:r>
              <a:rPr lang="es-ES" sz="1800" spc="-40" dirty="0">
                <a:effectLst/>
                <a:latin typeface="Arial" panose="020B0604020202020204" pitchFamily="34" charset="0"/>
                <a:ea typeface="Arial MT"/>
                <a:cs typeface="Arial MT"/>
              </a:rPr>
              <a:t> </a:t>
            </a:r>
            <a:r>
              <a:rPr lang="es-ES" sz="1800" dirty="0">
                <a:effectLst/>
                <a:latin typeface="Arial" panose="020B0604020202020204" pitchFamily="34" charset="0"/>
                <a:ea typeface="Arial MT"/>
                <a:cs typeface="Arial MT"/>
              </a:rPr>
              <a:t>de</a:t>
            </a:r>
            <a:r>
              <a:rPr lang="es-ES" sz="1800" spc="-55" dirty="0">
                <a:effectLst/>
                <a:latin typeface="Arial" panose="020B0604020202020204" pitchFamily="34" charset="0"/>
                <a:ea typeface="Arial MT"/>
                <a:cs typeface="Arial MT"/>
              </a:rPr>
              <a:t> </a:t>
            </a:r>
            <a:r>
              <a:rPr lang="es-ES" sz="1800" dirty="0">
                <a:effectLst/>
                <a:latin typeface="Arial" panose="020B0604020202020204" pitchFamily="34" charset="0"/>
                <a:ea typeface="Arial MT"/>
                <a:cs typeface="Arial MT"/>
              </a:rPr>
              <a:t>Trabajo y de la Comisión Nacional del Servicio Civil</a:t>
            </a:r>
            <a:r>
              <a:rPr lang="es-ES" sz="1800" spc="-45" dirty="0">
                <a:effectLst/>
                <a:latin typeface="Arial" panose="020B0604020202020204" pitchFamily="34" charset="0"/>
                <a:ea typeface="Arial MT"/>
                <a:cs typeface="Arial MT"/>
              </a:rPr>
              <a:t> </a:t>
            </a:r>
            <a:r>
              <a:rPr lang="es-ES" sz="1800" dirty="0">
                <a:effectLst/>
                <a:latin typeface="Arial" panose="020B0604020202020204" pitchFamily="34" charset="0"/>
                <a:ea typeface="Arial MT"/>
                <a:cs typeface="Arial MT"/>
              </a:rPr>
              <a:t>en</a:t>
            </a:r>
            <a:r>
              <a:rPr lang="es-ES" sz="1800" spc="-40" dirty="0">
                <a:effectLst/>
                <a:latin typeface="Arial" panose="020B0604020202020204" pitchFamily="34" charset="0"/>
                <a:ea typeface="Arial MT"/>
                <a:cs typeface="Arial MT"/>
              </a:rPr>
              <a:t> </a:t>
            </a:r>
            <a:r>
              <a:rPr lang="es-ES" sz="1800" dirty="0">
                <a:effectLst/>
                <a:latin typeface="Arial" panose="020B0604020202020204" pitchFamily="34" charset="0"/>
                <a:ea typeface="Arial MT"/>
                <a:cs typeface="Arial MT"/>
              </a:rPr>
              <a:t>lo</a:t>
            </a:r>
            <a:r>
              <a:rPr lang="es-ES" sz="1800" spc="-40" dirty="0">
                <a:effectLst/>
                <a:latin typeface="Arial" panose="020B0604020202020204" pitchFamily="34" charset="0"/>
                <a:ea typeface="Arial MT"/>
                <a:cs typeface="Arial MT"/>
              </a:rPr>
              <a:t> </a:t>
            </a:r>
            <a:r>
              <a:rPr lang="es-ES" sz="1800" dirty="0">
                <a:effectLst/>
                <a:latin typeface="Arial" panose="020B0604020202020204" pitchFamily="34" charset="0"/>
                <a:ea typeface="Arial MT"/>
                <a:cs typeface="Arial MT"/>
              </a:rPr>
              <a:t>referente</a:t>
            </a:r>
            <a:r>
              <a:rPr lang="es-ES" sz="1800" spc="-40" dirty="0">
                <a:effectLst/>
                <a:latin typeface="Arial" panose="020B0604020202020204" pitchFamily="34" charset="0"/>
                <a:ea typeface="Arial MT"/>
                <a:cs typeface="Arial MT"/>
              </a:rPr>
              <a:t> </a:t>
            </a:r>
            <a:r>
              <a:rPr lang="es-ES" sz="1800" dirty="0">
                <a:effectLst/>
                <a:latin typeface="Arial" panose="020B0604020202020204" pitchFamily="34" charset="0"/>
                <a:ea typeface="Arial MT"/>
                <a:cs typeface="Arial MT"/>
              </a:rPr>
              <a:t>a</a:t>
            </a:r>
            <a:r>
              <a:rPr lang="es-ES" sz="1800" spc="-40" dirty="0">
                <a:effectLst/>
                <a:latin typeface="Arial" panose="020B0604020202020204" pitchFamily="34" charset="0"/>
                <a:ea typeface="Arial MT"/>
                <a:cs typeface="Arial MT"/>
              </a:rPr>
              <a:t> </a:t>
            </a:r>
            <a:r>
              <a:rPr lang="es-ES" sz="1800" dirty="0">
                <a:effectLst/>
                <a:latin typeface="Arial" panose="020B0604020202020204" pitchFamily="34" charset="0"/>
                <a:ea typeface="Arial MT"/>
                <a:cs typeface="Arial MT"/>
              </a:rPr>
              <a:t>la </a:t>
            </a:r>
            <a:r>
              <a:rPr lang="es-ES" sz="1800" spc="-320" dirty="0">
                <a:effectLst/>
                <a:latin typeface="Arial" panose="020B0604020202020204" pitchFamily="34" charset="0"/>
                <a:ea typeface="Arial MT"/>
                <a:cs typeface="Arial MT"/>
              </a:rPr>
              <a:t>      </a:t>
            </a:r>
            <a:r>
              <a:rPr lang="es-ES" sz="1800" dirty="0">
                <a:effectLst/>
                <a:latin typeface="Arial" panose="020B0604020202020204" pitchFamily="34" charset="0"/>
                <a:ea typeface="Arial MT"/>
                <a:cs typeface="Arial MT"/>
              </a:rPr>
              <a:t>posibilidad de iniciar algún proceso de concurso de méritos en la</a:t>
            </a:r>
            <a:r>
              <a:rPr lang="es-ES" sz="1800" spc="5" dirty="0">
                <a:effectLst/>
                <a:latin typeface="Arial" panose="020B0604020202020204" pitchFamily="34" charset="0"/>
                <a:ea typeface="Arial MT"/>
                <a:cs typeface="Arial MT"/>
              </a:rPr>
              <a:t> </a:t>
            </a:r>
            <a:r>
              <a:rPr lang="es-ES" sz="1800" dirty="0">
                <a:effectLst/>
                <a:latin typeface="Arial" panose="020B0604020202020204" pitchFamily="34" charset="0"/>
                <a:ea typeface="Arial MT"/>
                <a:cs typeface="Arial MT"/>
              </a:rPr>
              <a:t>Superintendencia</a:t>
            </a:r>
            <a:r>
              <a:rPr lang="es-ES" sz="1800" spc="5" dirty="0">
                <a:effectLst/>
                <a:latin typeface="Arial" panose="020B0604020202020204" pitchFamily="34" charset="0"/>
                <a:ea typeface="Arial MT"/>
                <a:cs typeface="Arial MT"/>
              </a:rPr>
              <a:t> </a:t>
            </a:r>
            <a:r>
              <a:rPr lang="es-ES" sz="1800" dirty="0">
                <a:effectLst/>
                <a:latin typeface="Arial" panose="020B0604020202020204" pitchFamily="34" charset="0"/>
                <a:ea typeface="Arial MT"/>
                <a:cs typeface="Arial MT"/>
              </a:rPr>
              <a:t>del</a:t>
            </a:r>
            <a:r>
              <a:rPr lang="es-ES" sz="1800" spc="5" dirty="0">
                <a:effectLst/>
                <a:latin typeface="Arial" panose="020B0604020202020204" pitchFamily="34" charset="0"/>
                <a:ea typeface="Arial MT"/>
                <a:cs typeface="Arial MT"/>
              </a:rPr>
              <a:t> </a:t>
            </a:r>
            <a:r>
              <a:rPr lang="es-ES" sz="1800" dirty="0">
                <a:effectLst/>
                <a:latin typeface="Arial" panose="020B0604020202020204" pitchFamily="34" charset="0"/>
                <a:ea typeface="Arial MT"/>
                <a:cs typeface="Arial MT"/>
              </a:rPr>
              <a:t>Subsidio</a:t>
            </a:r>
            <a:r>
              <a:rPr lang="es-ES" sz="1800" spc="5" dirty="0">
                <a:effectLst/>
                <a:latin typeface="Arial" panose="020B0604020202020204" pitchFamily="34" charset="0"/>
                <a:ea typeface="Arial MT"/>
                <a:cs typeface="Arial MT"/>
              </a:rPr>
              <a:t> </a:t>
            </a:r>
            <a:r>
              <a:rPr lang="es-ES" sz="1800" dirty="0">
                <a:effectLst/>
                <a:latin typeface="Arial" panose="020B0604020202020204" pitchFamily="34" charset="0"/>
                <a:ea typeface="Arial MT"/>
                <a:cs typeface="Arial MT"/>
              </a:rPr>
              <a:t>Familiar, se han venido adelantando las gestiones requeridas y se ha solicitado la</a:t>
            </a:r>
            <a:r>
              <a:rPr lang="es-ES" sz="1800" spc="5" dirty="0">
                <a:effectLst/>
                <a:latin typeface="Arial" panose="020B0604020202020204" pitchFamily="34" charset="0"/>
                <a:ea typeface="Arial MT"/>
                <a:cs typeface="Arial MT"/>
              </a:rPr>
              <a:t> </a:t>
            </a:r>
            <a:r>
              <a:rPr lang="es-ES" sz="1800" dirty="0">
                <a:effectLst/>
                <a:latin typeface="Arial" panose="020B0604020202020204" pitchFamily="34" charset="0"/>
                <a:ea typeface="Arial MT"/>
                <a:cs typeface="Arial MT"/>
              </a:rPr>
              <a:t>asignación presupuestal requerida para su desarrollo, pese al deficitario presupuesto de funcionamiento asignado a la entidad, la Superintendencia del Subsidio Familiar continuará solicitando las partidas necesarias para proveer las vacantes oportunamente mediante concurso.</a:t>
            </a:r>
            <a:endParaRPr lang="es-CO" sz="1800" dirty="0">
              <a:effectLst/>
              <a:latin typeface="Arial MT"/>
              <a:ea typeface="Arial MT"/>
              <a:cs typeface="Arial MT"/>
            </a:endParaRPr>
          </a:p>
          <a:p>
            <a:pPr marL="0" marR="63500" lvl="2">
              <a:spcBef>
                <a:spcPts val="410"/>
              </a:spcBef>
              <a:buSzPts val="1200"/>
              <a:tabLst>
                <a:tab pos="784860" algn="l"/>
              </a:tabLst>
            </a:pPr>
            <a:endParaRPr lang="es-CO" sz="2400" dirty="0">
              <a:effectLst/>
              <a:latin typeface="Arial MT"/>
              <a:ea typeface="Arial MT"/>
              <a:cs typeface="Arial MT"/>
            </a:endParaRPr>
          </a:p>
        </p:txBody>
      </p:sp>
      <p:sp>
        <p:nvSpPr>
          <p:cNvPr id="4" name="Slide Number Placeholder 3"/>
          <p:cNvSpPr>
            <a:spLocks noGrp="1"/>
          </p:cNvSpPr>
          <p:nvPr>
            <p:ph type="sldNum" sz="quarter" idx="10"/>
          </p:nvPr>
        </p:nvSpPr>
        <p:spPr/>
        <p:txBody>
          <a:bodyPr/>
          <a:lstStyle/>
          <a:p>
            <a:fld id="{F583C3D2-44CD-E64A-9F66-43F1F0188888}" type="slidenum">
              <a:rPr lang="en-US" smtClean="0"/>
              <a:t>4</a:t>
            </a:fld>
            <a:endParaRPr lang="en-US" dirty="0"/>
          </a:p>
        </p:txBody>
      </p:sp>
    </p:spTree>
    <p:extLst>
      <p:ext uri="{BB962C8B-B14F-4D97-AF65-F5344CB8AC3E}">
        <p14:creationId xmlns:p14="http://schemas.microsoft.com/office/powerpoint/2010/main" val="30697139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583C3D2-44CD-E64A-9F66-43F1F0188888}" type="slidenum">
              <a:rPr lang="en-US" smtClean="0"/>
              <a:t>5</a:t>
            </a:fld>
            <a:endParaRPr lang="en-US" dirty="0"/>
          </a:p>
        </p:txBody>
      </p:sp>
    </p:spTree>
    <p:extLst>
      <p:ext uri="{BB962C8B-B14F-4D97-AF65-F5344CB8AC3E}">
        <p14:creationId xmlns:p14="http://schemas.microsoft.com/office/powerpoint/2010/main" val="2756696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83C3D2-44CD-E64A-9F66-43F1F0188888}" type="slidenum">
              <a:rPr lang="en-US" smtClean="0"/>
              <a:t>6</a:t>
            </a:fld>
            <a:endParaRPr lang="en-US"/>
          </a:p>
        </p:txBody>
      </p:sp>
    </p:spTree>
    <p:extLst>
      <p:ext uri="{BB962C8B-B14F-4D97-AF65-F5344CB8AC3E}">
        <p14:creationId xmlns:p14="http://schemas.microsoft.com/office/powerpoint/2010/main" val="22116817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err="1"/>
              <a:t>Encuesta</a:t>
            </a:r>
            <a:r>
              <a:rPr lang="en-US" dirty="0"/>
              <a:t>: </a:t>
            </a:r>
            <a:r>
              <a:rPr lang="es-ES" sz="1800" b="0" dirty="0">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147 funcionarios de los cargos de Carrera Administrativa, Provisionales y Libre Nombramiento y Remoción, fue diligenciada por 91 funcionarios que corresponde al 62%, en la tabla 2 se presenta el resultado de las actividades de mayor preferencia.</a:t>
            </a:r>
            <a:endParaRPr lang="es-CO" sz="1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F583C3D2-44CD-E64A-9F66-43F1F0188888}" type="slidenum">
              <a:rPr lang="en-US" smtClean="0"/>
              <a:t>7</a:t>
            </a:fld>
            <a:endParaRPr lang="en-US" dirty="0"/>
          </a:p>
        </p:txBody>
      </p:sp>
    </p:spTree>
    <p:extLst>
      <p:ext uri="{BB962C8B-B14F-4D97-AF65-F5344CB8AC3E}">
        <p14:creationId xmlns:p14="http://schemas.microsoft.com/office/powerpoint/2010/main" val="13789624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err="1"/>
              <a:t>Encuesta</a:t>
            </a:r>
            <a:r>
              <a:rPr lang="en-US" dirty="0"/>
              <a:t>: </a:t>
            </a:r>
            <a:r>
              <a:rPr lang="es-ES" sz="1800" b="0" dirty="0">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147 funcionarios de los cargos de Carrera Administrativa, Provisionales y Libre Nombramiento y Remoción, fue diligenciada por 91 funcionarios que corresponde al 62%, en la tabla 2 se presenta el resultado de las actividades de mayor preferencia.</a:t>
            </a:r>
            <a:endParaRPr lang="es-CO" sz="1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F583C3D2-44CD-E64A-9F66-43F1F0188888}" type="slidenum">
              <a:rPr lang="en-US" smtClean="0"/>
              <a:t>8</a:t>
            </a:fld>
            <a:endParaRPr lang="en-US" dirty="0"/>
          </a:p>
        </p:txBody>
      </p:sp>
    </p:spTree>
    <p:extLst>
      <p:ext uri="{BB962C8B-B14F-4D97-AF65-F5344CB8AC3E}">
        <p14:creationId xmlns:p14="http://schemas.microsoft.com/office/powerpoint/2010/main" val="28767060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342900" lvl="0" indent="-342900" algn="just">
              <a:lnSpc>
                <a:spcPct val="115000"/>
              </a:lnSpc>
              <a:spcBef>
                <a:spcPts val="2400"/>
              </a:spcBef>
              <a:spcAft>
                <a:spcPts val="300"/>
              </a:spcAft>
              <a:buFont typeface="+mj-lt"/>
              <a:buAutoNum type="arabicPeriod"/>
            </a:pPr>
            <a:r>
              <a:rPr lang="es-CO" sz="1800" b="1" kern="1400" dirty="0">
                <a:solidFill>
                  <a:srgbClr val="33473C"/>
                </a:solidFill>
                <a:effectLst/>
                <a:latin typeface="Arial" panose="020B0604020202020204" pitchFamily="34" charset="0"/>
                <a:ea typeface="MS Gothic" panose="020B0609070205080204" pitchFamily="49" charset="-128"/>
                <a:cs typeface="Arial" panose="020B0604020202020204" pitchFamily="34" charset="0"/>
              </a:rPr>
              <a:t>REQUISITOS PARA LA ASIGNACIÓN DE INCENTIVOS 2022. </a:t>
            </a:r>
            <a:endParaRPr lang="es-CO" sz="1800" b="1" kern="1400" dirty="0">
              <a:solidFill>
                <a:srgbClr val="33473C"/>
              </a:solidFill>
              <a:effectLst/>
              <a:latin typeface="Arial" panose="020B0604020202020204" pitchFamily="34" charset="0"/>
              <a:ea typeface="MS Gothic" panose="020B0609070205080204" pitchFamily="49" charset="-128"/>
              <a:cs typeface="Times New Roman" panose="02020603050405020304" pitchFamily="18" charset="0"/>
            </a:endParaRPr>
          </a:p>
          <a:p>
            <a:pPr algn="just">
              <a:lnSpc>
                <a:spcPct val="115000"/>
              </a:lnSpc>
            </a:pPr>
            <a:r>
              <a:rPr lang="es-CO" sz="1800" b="1" dirty="0">
                <a:solidFill>
                  <a:srgbClr val="455F51"/>
                </a:solidFill>
                <a:effectLst/>
                <a:latin typeface="Arial" panose="020B0604020202020204" pitchFamily="34" charset="0"/>
                <a:ea typeface="MS Mincho" panose="02020609040205080304" pitchFamily="49" charset="-128"/>
                <a:cs typeface="Times New Roman" panose="02020603050405020304" pitchFamily="18" charset="0"/>
              </a:rPr>
              <a:t> </a:t>
            </a:r>
            <a:endParaRPr lang="es-CO" sz="1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p>
            <a:pPr algn="just">
              <a:lnSpc>
                <a:spcPct val="115000"/>
              </a:lnSpc>
            </a:pPr>
            <a:r>
              <a:rPr lang="es-CO" sz="1800" b="1" dirty="0">
                <a:solidFill>
                  <a:srgbClr val="455F51"/>
                </a:solidFill>
                <a:effectLst/>
                <a:latin typeface="Arial" panose="020B0604020202020204" pitchFamily="34" charset="0"/>
                <a:ea typeface="MS Mincho" panose="02020609040205080304" pitchFamily="49" charset="-128"/>
                <a:cs typeface="Times New Roman" panose="02020603050405020304" pitchFamily="18" charset="0"/>
              </a:rPr>
              <a:t> </a:t>
            </a:r>
            <a:endParaRPr lang="es-CO" sz="1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p>
            <a:pPr algn="just">
              <a:lnSpc>
                <a:spcPct val="115000"/>
              </a:lnSpc>
            </a:pPr>
            <a:r>
              <a:rPr lang="es-ES" sz="18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En cumplimiento de lo establecido en el artículo 2.2.10.12 del Decreto 1083 de 2015, a nivel individual serán objeto de reconocimiento de incentivos no pecuniarios quienes:</a:t>
            </a:r>
            <a:endParaRPr lang="es-CO" sz="1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p>
            <a:pPr algn="just">
              <a:lnSpc>
                <a:spcPct val="115000"/>
              </a:lnSpc>
            </a:pPr>
            <a:r>
              <a:rPr lang="es-ES" sz="18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1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p>
            <a:pPr algn="just">
              <a:lnSpc>
                <a:spcPct val="115000"/>
              </a:lnSpc>
            </a:pPr>
            <a:r>
              <a:rPr lang="es-ES" sz="18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 Acrediten tiempo de servicio continuo en la respectiva entidad no inferior a un (1) año. </a:t>
            </a:r>
            <a:endParaRPr lang="es-CO" sz="1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p>
            <a:pPr algn="just">
              <a:lnSpc>
                <a:spcPct val="115000"/>
              </a:lnSpc>
            </a:pPr>
            <a:r>
              <a:rPr lang="es-ES" sz="18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1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p>
            <a:pPr algn="just">
              <a:lnSpc>
                <a:spcPct val="115000"/>
              </a:lnSpc>
            </a:pPr>
            <a:r>
              <a:rPr lang="es-ES" sz="18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 No hayan sido sancionados disciplinariamente en el año inmediatamente anterior a la fecha de postulación o durante el proceso de selección. No obstante, si durante el proceso de desarrollo del Plan de Incentivos de la vigencia, el empleado es sancionado disciplinariamente, dicha situación se constituirá en causal de exclusión.  </a:t>
            </a:r>
            <a:endParaRPr lang="es-CO" sz="1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p>
            <a:pPr algn="just">
              <a:lnSpc>
                <a:spcPct val="115000"/>
              </a:lnSpc>
            </a:pPr>
            <a:r>
              <a:rPr lang="es-ES" sz="18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1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p>
            <a:pPr algn="just">
              <a:lnSpc>
                <a:spcPct val="115000"/>
              </a:lnSpc>
            </a:pPr>
            <a:r>
              <a:rPr lang="es-ES" sz="18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 Acrediten calificación en el nivel sobresaliente en la evaluación del desempeño laboral correspondiente al año inmediatamente anterior a la fecha de postulación. Lo anterior, conforme a lo dispuesto en el artículo 2.2.10.12 del Decreto 1083 del 2015.</a:t>
            </a:r>
            <a:endParaRPr lang="es-CO" sz="1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p>
            <a:pPr algn="just">
              <a:lnSpc>
                <a:spcPct val="115000"/>
              </a:lnSpc>
            </a:pPr>
            <a:r>
              <a:rPr lang="es-ES" sz="18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1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p>
            <a:pPr algn="just">
              <a:lnSpc>
                <a:spcPct val="115000"/>
              </a:lnSpc>
            </a:pPr>
            <a:r>
              <a:rPr lang="es-ES" sz="1800" b="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 nivel grupal, serán objeto de reconocimiento de incentivos pecuniarios y no pecuniarios, los equipos que, en el Concurso Mejor Equipo de Trabajo, logren los mejores puntajes de calificación, de acuerdo con los criterios fijados para tal fin, a través del formato establecidos en el procedimiento de asignación de incentivos.</a:t>
            </a:r>
            <a:endParaRPr lang="es-CO" sz="1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s-CO" sz="1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F583C3D2-44CD-E64A-9F66-43F1F0188888}" type="slidenum">
              <a:rPr lang="en-US" smtClean="0"/>
              <a:t>9</a:t>
            </a:fld>
            <a:endParaRPr lang="en-US" dirty="0"/>
          </a:p>
        </p:txBody>
      </p:sp>
    </p:spTree>
    <p:extLst>
      <p:ext uri="{BB962C8B-B14F-4D97-AF65-F5344CB8AC3E}">
        <p14:creationId xmlns:p14="http://schemas.microsoft.com/office/powerpoint/2010/main" val="5452901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algn="just">
              <a:lnSpc>
                <a:spcPct val="115000"/>
              </a:lnSpc>
            </a:pPr>
            <a:r>
              <a:rPr lang="es-CO" sz="1800" b="1" dirty="0">
                <a:solidFill>
                  <a:srgbClr val="455F51"/>
                </a:solidFill>
                <a:effectLst/>
                <a:latin typeface="Arial" panose="020B0604020202020204" pitchFamily="34" charset="0"/>
                <a:ea typeface="MS Mincho" panose="02020609040205080304" pitchFamily="49" charset="-128"/>
                <a:cs typeface="Times New Roman" panose="02020603050405020304" pitchFamily="18" charset="0"/>
              </a:rPr>
              <a:t> </a:t>
            </a:r>
            <a:endParaRPr lang="en-US" dirty="0"/>
          </a:p>
        </p:txBody>
      </p:sp>
      <p:sp>
        <p:nvSpPr>
          <p:cNvPr id="4" name="Slide Number Placeholder 3"/>
          <p:cNvSpPr>
            <a:spLocks noGrp="1"/>
          </p:cNvSpPr>
          <p:nvPr>
            <p:ph type="sldNum" sz="quarter" idx="10"/>
          </p:nvPr>
        </p:nvSpPr>
        <p:spPr/>
        <p:txBody>
          <a:bodyPr/>
          <a:lstStyle/>
          <a:p>
            <a:fld id="{F583C3D2-44CD-E64A-9F66-43F1F0188888}" type="slidenum">
              <a:rPr lang="en-US" smtClean="0"/>
              <a:t>10</a:t>
            </a:fld>
            <a:endParaRPr lang="en-US" dirty="0"/>
          </a:p>
        </p:txBody>
      </p:sp>
    </p:spTree>
    <p:extLst>
      <p:ext uri="{BB962C8B-B14F-4D97-AF65-F5344CB8AC3E}">
        <p14:creationId xmlns:p14="http://schemas.microsoft.com/office/powerpoint/2010/main" val="3077442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914400" y="2130426"/>
            <a:ext cx="10363200" cy="1470025"/>
          </a:xfrm>
        </p:spPr>
        <p:txBody>
          <a:bodyPr/>
          <a:lstStyle/>
          <a:p>
            <a:r>
              <a:rPr lang="es-ES"/>
              <a:t>Haga clic para modificar el estilo de título del patrón</a:t>
            </a:r>
          </a:p>
        </p:txBody>
      </p:sp>
      <p:sp>
        <p:nvSpPr>
          <p:cNvPr id="3" name="Subtítulo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Marcador de fecha 3"/>
          <p:cNvSpPr>
            <a:spLocks noGrp="1"/>
          </p:cNvSpPr>
          <p:nvPr>
            <p:ph type="dt" sz="half" idx="10"/>
          </p:nvPr>
        </p:nvSpPr>
        <p:spPr/>
        <p:txBody>
          <a:bodyPr/>
          <a:lstStyle/>
          <a:p>
            <a:fld id="{F8081A32-F4DA-40F7-95C2-4CE4C3C8E5B5}" type="datetimeFigureOut">
              <a:rPr lang="es-CO" smtClean="0"/>
              <a:t>25/01/2022</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299E66E2-63FA-4745-8B9E-3D2FCB403D0C}" type="slidenum">
              <a:rPr lang="es-CO" smtClean="0"/>
              <a:t>‹Nº›</a:t>
            </a:fld>
            <a:endParaRPr lang="es-CO"/>
          </a:p>
        </p:txBody>
      </p:sp>
    </p:spTree>
    <p:extLst>
      <p:ext uri="{BB962C8B-B14F-4D97-AF65-F5344CB8AC3E}">
        <p14:creationId xmlns:p14="http://schemas.microsoft.com/office/powerpoint/2010/main" val="3878996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F8081A32-F4DA-40F7-95C2-4CE4C3C8E5B5}" type="datetimeFigureOut">
              <a:rPr lang="es-CO" smtClean="0"/>
              <a:t>25/01/2022</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299E66E2-63FA-4745-8B9E-3D2FCB403D0C}" type="slidenum">
              <a:rPr lang="es-CO" smtClean="0"/>
              <a:t>‹Nº›</a:t>
            </a:fld>
            <a:endParaRPr lang="es-CO"/>
          </a:p>
        </p:txBody>
      </p:sp>
    </p:spTree>
    <p:extLst>
      <p:ext uri="{BB962C8B-B14F-4D97-AF65-F5344CB8AC3E}">
        <p14:creationId xmlns:p14="http://schemas.microsoft.com/office/powerpoint/2010/main" val="3973438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839200" y="274639"/>
            <a:ext cx="2743200" cy="5851525"/>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609600" y="274639"/>
            <a:ext cx="80264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F8081A32-F4DA-40F7-95C2-4CE4C3C8E5B5}" type="datetimeFigureOut">
              <a:rPr lang="es-CO" smtClean="0"/>
              <a:t>25/01/2022</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299E66E2-63FA-4745-8B9E-3D2FCB403D0C}" type="slidenum">
              <a:rPr lang="es-CO" smtClean="0"/>
              <a:t>‹Nº›</a:t>
            </a:fld>
            <a:endParaRPr lang="es-CO"/>
          </a:p>
        </p:txBody>
      </p:sp>
    </p:spTree>
    <p:extLst>
      <p:ext uri="{BB962C8B-B14F-4D97-AF65-F5344CB8AC3E}">
        <p14:creationId xmlns:p14="http://schemas.microsoft.com/office/powerpoint/2010/main" val="3281046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F8081A32-F4DA-40F7-95C2-4CE4C3C8E5B5}" type="datetimeFigureOut">
              <a:rPr lang="es-CO" smtClean="0"/>
              <a:t>25/01/2022</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299E66E2-63FA-4745-8B9E-3D2FCB403D0C}" type="slidenum">
              <a:rPr lang="es-CO" smtClean="0"/>
              <a:t>‹Nº›</a:t>
            </a:fld>
            <a:endParaRPr lang="es-CO"/>
          </a:p>
        </p:txBody>
      </p:sp>
    </p:spTree>
    <p:extLst>
      <p:ext uri="{BB962C8B-B14F-4D97-AF65-F5344CB8AC3E}">
        <p14:creationId xmlns:p14="http://schemas.microsoft.com/office/powerpoint/2010/main" val="468923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963084" y="4406901"/>
            <a:ext cx="10363200" cy="1362075"/>
          </a:xfrm>
        </p:spPr>
        <p:txBody>
          <a:bodyPr anchor="t"/>
          <a:lstStyle>
            <a:lvl1pPr algn="l">
              <a:defRPr sz="4000" b="1" cap="all"/>
            </a:lvl1pPr>
          </a:lstStyle>
          <a:p>
            <a:r>
              <a:rPr lang="es-ES"/>
              <a:t>Haga clic para modificar el estilo de título del patrón</a:t>
            </a:r>
          </a:p>
        </p:txBody>
      </p:sp>
      <p:sp>
        <p:nvSpPr>
          <p:cNvPr id="3" name="Marcador de texto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F8081A32-F4DA-40F7-95C2-4CE4C3C8E5B5}" type="datetimeFigureOut">
              <a:rPr lang="es-CO" smtClean="0"/>
              <a:t>25/01/2022</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299E66E2-63FA-4745-8B9E-3D2FCB403D0C}" type="slidenum">
              <a:rPr lang="es-CO" smtClean="0"/>
              <a:t>‹Nº›</a:t>
            </a:fld>
            <a:endParaRPr lang="es-CO"/>
          </a:p>
        </p:txBody>
      </p:sp>
    </p:spTree>
    <p:extLst>
      <p:ext uri="{BB962C8B-B14F-4D97-AF65-F5344CB8AC3E}">
        <p14:creationId xmlns:p14="http://schemas.microsoft.com/office/powerpoint/2010/main" val="2131466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p:txBody>
          <a:bodyPr/>
          <a:lstStyle/>
          <a:p>
            <a:fld id="{F8081A32-F4DA-40F7-95C2-4CE4C3C8E5B5}" type="datetimeFigureOut">
              <a:rPr lang="es-CO" smtClean="0"/>
              <a:t>25/01/2022</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299E66E2-63FA-4745-8B9E-3D2FCB403D0C}" type="slidenum">
              <a:rPr lang="es-CO" smtClean="0"/>
              <a:t>‹Nº›</a:t>
            </a:fld>
            <a:endParaRPr lang="es-CO"/>
          </a:p>
        </p:txBody>
      </p:sp>
    </p:spTree>
    <p:extLst>
      <p:ext uri="{BB962C8B-B14F-4D97-AF65-F5344CB8AC3E}">
        <p14:creationId xmlns:p14="http://schemas.microsoft.com/office/powerpoint/2010/main" val="3389230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
              <a:t>Haga clic para modificar el estilo de título del patrón</a:t>
            </a:r>
          </a:p>
        </p:txBody>
      </p:sp>
      <p:sp>
        <p:nvSpPr>
          <p:cNvPr id="3" name="Marcador de texto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p:cNvSpPr>
            <a:spLocks noGrp="1"/>
          </p:cNvSpPr>
          <p:nvPr>
            <p:ph type="dt" sz="half" idx="10"/>
          </p:nvPr>
        </p:nvSpPr>
        <p:spPr/>
        <p:txBody>
          <a:bodyPr/>
          <a:lstStyle/>
          <a:p>
            <a:fld id="{F8081A32-F4DA-40F7-95C2-4CE4C3C8E5B5}" type="datetimeFigureOut">
              <a:rPr lang="es-CO" smtClean="0"/>
              <a:t>25/01/2022</a:t>
            </a:fld>
            <a:endParaRPr lang="es-CO"/>
          </a:p>
        </p:txBody>
      </p:sp>
      <p:sp>
        <p:nvSpPr>
          <p:cNvPr id="8" name="Marcador de pie de página 7"/>
          <p:cNvSpPr>
            <a:spLocks noGrp="1"/>
          </p:cNvSpPr>
          <p:nvPr>
            <p:ph type="ftr" sz="quarter" idx="11"/>
          </p:nvPr>
        </p:nvSpPr>
        <p:spPr/>
        <p:txBody>
          <a:bodyPr/>
          <a:lstStyle/>
          <a:p>
            <a:endParaRPr lang="es-CO"/>
          </a:p>
        </p:txBody>
      </p:sp>
      <p:sp>
        <p:nvSpPr>
          <p:cNvPr id="9" name="Marcador de número de diapositiva 8"/>
          <p:cNvSpPr>
            <a:spLocks noGrp="1"/>
          </p:cNvSpPr>
          <p:nvPr>
            <p:ph type="sldNum" sz="quarter" idx="12"/>
          </p:nvPr>
        </p:nvSpPr>
        <p:spPr/>
        <p:txBody>
          <a:bodyPr/>
          <a:lstStyle/>
          <a:p>
            <a:fld id="{299E66E2-63FA-4745-8B9E-3D2FCB403D0C}" type="slidenum">
              <a:rPr lang="es-CO" smtClean="0"/>
              <a:t>‹Nº›</a:t>
            </a:fld>
            <a:endParaRPr lang="es-CO"/>
          </a:p>
        </p:txBody>
      </p:sp>
    </p:spTree>
    <p:extLst>
      <p:ext uri="{BB962C8B-B14F-4D97-AF65-F5344CB8AC3E}">
        <p14:creationId xmlns:p14="http://schemas.microsoft.com/office/powerpoint/2010/main" val="2329829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fecha 2"/>
          <p:cNvSpPr>
            <a:spLocks noGrp="1"/>
          </p:cNvSpPr>
          <p:nvPr>
            <p:ph type="dt" sz="half" idx="10"/>
          </p:nvPr>
        </p:nvSpPr>
        <p:spPr/>
        <p:txBody>
          <a:bodyPr/>
          <a:lstStyle/>
          <a:p>
            <a:fld id="{F8081A32-F4DA-40F7-95C2-4CE4C3C8E5B5}" type="datetimeFigureOut">
              <a:rPr lang="es-CO" smtClean="0"/>
              <a:t>25/01/2022</a:t>
            </a:fld>
            <a:endParaRPr lang="es-CO"/>
          </a:p>
        </p:txBody>
      </p:sp>
      <p:sp>
        <p:nvSpPr>
          <p:cNvPr id="4" name="Marcador de pie de página 3"/>
          <p:cNvSpPr>
            <a:spLocks noGrp="1"/>
          </p:cNvSpPr>
          <p:nvPr>
            <p:ph type="ftr" sz="quarter" idx="11"/>
          </p:nvPr>
        </p:nvSpPr>
        <p:spPr/>
        <p:txBody>
          <a:bodyPr/>
          <a:lstStyle/>
          <a:p>
            <a:endParaRPr lang="es-CO"/>
          </a:p>
        </p:txBody>
      </p:sp>
      <p:sp>
        <p:nvSpPr>
          <p:cNvPr id="5" name="Marcador de número de diapositiva 4"/>
          <p:cNvSpPr>
            <a:spLocks noGrp="1"/>
          </p:cNvSpPr>
          <p:nvPr>
            <p:ph type="sldNum" sz="quarter" idx="12"/>
          </p:nvPr>
        </p:nvSpPr>
        <p:spPr/>
        <p:txBody>
          <a:bodyPr/>
          <a:lstStyle/>
          <a:p>
            <a:fld id="{299E66E2-63FA-4745-8B9E-3D2FCB403D0C}" type="slidenum">
              <a:rPr lang="es-CO" smtClean="0"/>
              <a:t>‹Nº›</a:t>
            </a:fld>
            <a:endParaRPr lang="es-CO"/>
          </a:p>
        </p:txBody>
      </p:sp>
    </p:spTree>
    <p:extLst>
      <p:ext uri="{BB962C8B-B14F-4D97-AF65-F5344CB8AC3E}">
        <p14:creationId xmlns:p14="http://schemas.microsoft.com/office/powerpoint/2010/main" val="3936623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F8081A32-F4DA-40F7-95C2-4CE4C3C8E5B5}" type="datetimeFigureOut">
              <a:rPr lang="es-CO" smtClean="0"/>
              <a:t>25/01/2022</a:t>
            </a:fld>
            <a:endParaRPr lang="es-CO"/>
          </a:p>
        </p:txBody>
      </p:sp>
      <p:sp>
        <p:nvSpPr>
          <p:cNvPr id="3" name="Marcador de pie de página 2"/>
          <p:cNvSpPr>
            <a:spLocks noGrp="1"/>
          </p:cNvSpPr>
          <p:nvPr>
            <p:ph type="ftr" sz="quarter" idx="11"/>
          </p:nvPr>
        </p:nvSpPr>
        <p:spPr/>
        <p:txBody>
          <a:bodyPr/>
          <a:lstStyle/>
          <a:p>
            <a:endParaRPr lang="es-CO"/>
          </a:p>
        </p:txBody>
      </p:sp>
      <p:sp>
        <p:nvSpPr>
          <p:cNvPr id="4" name="Marcador de número de diapositiva 3"/>
          <p:cNvSpPr>
            <a:spLocks noGrp="1"/>
          </p:cNvSpPr>
          <p:nvPr>
            <p:ph type="sldNum" sz="quarter" idx="12"/>
          </p:nvPr>
        </p:nvSpPr>
        <p:spPr/>
        <p:txBody>
          <a:bodyPr/>
          <a:lstStyle/>
          <a:p>
            <a:fld id="{299E66E2-63FA-4745-8B9E-3D2FCB403D0C}" type="slidenum">
              <a:rPr lang="es-CO" smtClean="0"/>
              <a:t>‹Nº›</a:t>
            </a:fld>
            <a:endParaRPr lang="es-CO"/>
          </a:p>
        </p:txBody>
      </p:sp>
    </p:spTree>
    <p:extLst>
      <p:ext uri="{BB962C8B-B14F-4D97-AF65-F5344CB8AC3E}">
        <p14:creationId xmlns:p14="http://schemas.microsoft.com/office/powerpoint/2010/main" val="857022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09601" y="273050"/>
            <a:ext cx="4011084" cy="1162050"/>
          </a:xfrm>
        </p:spPr>
        <p:txBody>
          <a:bodyPr anchor="b"/>
          <a:lstStyle>
            <a:lvl1pPr algn="l">
              <a:defRPr sz="2000" b="1"/>
            </a:lvl1pPr>
          </a:lstStyle>
          <a:p>
            <a:r>
              <a:rPr lang="es-ES"/>
              <a:t>Haga clic para modificar el estilo de título del patrón</a:t>
            </a:r>
          </a:p>
        </p:txBody>
      </p:sp>
      <p:sp>
        <p:nvSpPr>
          <p:cNvPr id="3" name="Marcador de contenido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F8081A32-F4DA-40F7-95C2-4CE4C3C8E5B5}" type="datetimeFigureOut">
              <a:rPr lang="es-CO" smtClean="0"/>
              <a:t>25/01/2022</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299E66E2-63FA-4745-8B9E-3D2FCB403D0C}" type="slidenum">
              <a:rPr lang="es-CO" smtClean="0"/>
              <a:t>‹Nº›</a:t>
            </a:fld>
            <a:endParaRPr lang="es-CO"/>
          </a:p>
        </p:txBody>
      </p:sp>
    </p:spTree>
    <p:extLst>
      <p:ext uri="{BB962C8B-B14F-4D97-AF65-F5344CB8AC3E}">
        <p14:creationId xmlns:p14="http://schemas.microsoft.com/office/powerpoint/2010/main" val="2435448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2389717" y="4800600"/>
            <a:ext cx="7315200" cy="566738"/>
          </a:xfrm>
        </p:spPr>
        <p:txBody>
          <a:bodyPr anchor="b"/>
          <a:lstStyle>
            <a:lvl1pPr algn="l">
              <a:defRPr sz="2000" b="1"/>
            </a:lvl1pPr>
          </a:lstStyle>
          <a:p>
            <a:r>
              <a:rPr lang="es-ES"/>
              <a:t>Haga clic para modificar el estilo de título del patrón</a:t>
            </a:r>
          </a:p>
        </p:txBody>
      </p:sp>
      <p:sp>
        <p:nvSpPr>
          <p:cNvPr id="3" name="Marcador de posición de imagen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p>
        </p:txBody>
      </p:sp>
      <p:sp>
        <p:nvSpPr>
          <p:cNvPr id="4" name="Marcador de texto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F8081A32-F4DA-40F7-95C2-4CE4C3C8E5B5}" type="datetimeFigureOut">
              <a:rPr lang="es-CO" smtClean="0"/>
              <a:t>25/01/2022</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299E66E2-63FA-4745-8B9E-3D2FCB403D0C}" type="slidenum">
              <a:rPr lang="es-CO" smtClean="0"/>
              <a:t>‹Nº›</a:t>
            </a:fld>
            <a:endParaRPr lang="es-CO"/>
          </a:p>
        </p:txBody>
      </p:sp>
    </p:spTree>
    <p:extLst>
      <p:ext uri="{BB962C8B-B14F-4D97-AF65-F5344CB8AC3E}">
        <p14:creationId xmlns:p14="http://schemas.microsoft.com/office/powerpoint/2010/main" val="2096713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_tradnl"/>
              <a:t>Clic para editar título</a:t>
            </a:r>
            <a:endParaRPr lang="es-ES"/>
          </a:p>
        </p:txBody>
      </p:sp>
      <p:sp>
        <p:nvSpPr>
          <p:cNvPr id="3" name="Marcador de texto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081A32-F4DA-40F7-95C2-4CE4C3C8E5B5}" type="datetimeFigureOut">
              <a:rPr lang="es-CO" smtClean="0"/>
              <a:t>25/01/2022</a:t>
            </a:fld>
            <a:endParaRPr lang="es-CO"/>
          </a:p>
        </p:txBody>
      </p:sp>
      <p:sp>
        <p:nvSpPr>
          <p:cNvPr id="5" name="Marcador de pie de página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9E66E2-63FA-4745-8B9E-3D2FCB403D0C}" type="slidenum">
              <a:rPr lang="es-CO" smtClean="0"/>
              <a:t>‹Nº›</a:t>
            </a:fld>
            <a:endParaRPr lang="es-CO"/>
          </a:p>
        </p:txBody>
      </p:sp>
    </p:spTree>
    <p:extLst>
      <p:ext uri="{BB962C8B-B14F-4D97-AF65-F5344CB8AC3E}">
        <p14:creationId xmlns:p14="http://schemas.microsoft.com/office/powerpoint/2010/main" val="40566003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hyperlink" Target="mailto:tramitesantetalentohumano@ssf.gov.co" TargetMode="External"/><Relationship Id="rId5" Type="http://schemas.openxmlformats.org/officeDocument/2006/relationships/image" Target="../media/image4.pn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image" Target="../media/image5.emf"/><Relationship Id="rId5" Type="http://schemas.openxmlformats.org/officeDocument/2006/relationships/image" Target="../media/image4.pn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 Id="rId5" Type="http://schemas.openxmlformats.org/officeDocument/2006/relationships/image" Target="../media/image4.pn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chart" Target="../charts/chart1.xml"/><Relationship Id="rId5" Type="http://schemas.openxmlformats.org/officeDocument/2006/relationships/image" Target="../media/image4.pn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image" Target="../media/image7.pn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image" Target="../media/image8.png"/><Relationship Id="rId5" Type="http://schemas.openxmlformats.org/officeDocument/2006/relationships/image" Target="../media/image4.png"/><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4.xml"/><Relationship Id="rId5" Type="http://schemas.openxmlformats.org/officeDocument/2006/relationships/image" Target="../media/image4.png"/><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4.xml"/><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24737" y="-14702"/>
            <a:ext cx="6372225" cy="6858000"/>
          </a:xfrm>
          <a:prstGeom prst="rect">
            <a:avLst/>
          </a:prstGeom>
          <a:solidFill>
            <a:srgbClr val="2278B8"/>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s-ES" dirty="0"/>
          </a:p>
        </p:txBody>
      </p:sp>
      <p:pic>
        <p:nvPicPr>
          <p:cNvPr id="2051" name="Imagen 1" descr="fondo power point.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161374" y="-14701"/>
            <a:ext cx="9176747" cy="690008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ítulo 1"/>
          <p:cNvSpPr>
            <a:spLocks noGrp="1"/>
          </p:cNvSpPr>
          <p:nvPr>
            <p:ph type="title"/>
          </p:nvPr>
        </p:nvSpPr>
        <p:spPr>
          <a:xfrm>
            <a:off x="3719736" y="3861048"/>
            <a:ext cx="8229600" cy="2088232"/>
          </a:xfrm>
        </p:spPr>
        <p:txBody>
          <a:bodyPr>
            <a:normAutofit/>
          </a:bodyPr>
          <a:lstStyle/>
          <a:p>
            <a:pPr algn="r"/>
            <a:r>
              <a:rPr lang="es-CO" sz="3200" b="1" dirty="0">
                <a:solidFill>
                  <a:schemeClr val="bg1"/>
                </a:solidFill>
                <a:latin typeface="+mn-lt"/>
              </a:rPr>
              <a:t>Planes Institucionales 2022</a:t>
            </a:r>
            <a:br>
              <a:rPr lang="es-CO" sz="2000" b="1" dirty="0">
                <a:solidFill>
                  <a:schemeClr val="bg1"/>
                </a:solidFill>
                <a:latin typeface="+mn-lt"/>
              </a:rPr>
            </a:br>
            <a:br>
              <a:rPr lang="es-CO" sz="2000" b="1" dirty="0">
                <a:solidFill>
                  <a:schemeClr val="bg1"/>
                </a:solidFill>
                <a:latin typeface="+mn-lt"/>
              </a:rPr>
            </a:br>
            <a:br>
              <a:rPr lang="es-CO" sz="2000" b="1" dirty="0">
                <a:solidFill>
                  <a:schemeClr val="bg1"/>
                </a:solidFill>
                <a:latin typeface="+mn-lt"/>
              </a:rPr>
            </a:br>
            <a:r>
              <a:rPr lang="es-CO" sz="2000" b="1" i="1" dirty="0">
                <a:solidFill>
                  <a:schemeClr val="bg1"/>
                </a:solidFill>
                <a:latin typeface="+mn-lt"/>
              </a:rPr>
              <a:t>Grupo De Gestión Talento Humano - Secretaria General</a:t>
            </a:r>
            <a:br>
              <a:rPr lang="es-CO" sz="2000" dirty="0">
                <a:solidFill>
                  <a:schemeClr val="bg1"/>
                </a:solidFill>
                <a:latin typeface="+mn-lt"/>
              </a:rPr>
            </a:br>
            <a:br>
              <a:rPr lang="es-CO" sz="2000" dirty="0">
                <a:solidFill>
                  <a:schemeClr val="bg1"/>
                </a:solidFill>
                <a:latin typeface="+mn-lt"/>
              </a:rPr>
            </a:br>
            <a:r>
              <a:rPr lang="es-CO" sz="1800" dirty="0">
                <a:solidFill>
                  <a:schemeClr val="bg1"/>
                </a:solidFill>
              </a:rPr>
              <a:t>                                                  </a:t>
            </a:r>
            <a:endParaRPr lang="es-CO" sz="1600" dirty="0">
              <a:solidFill>
                <a:schemeClr val="bg1"/>
              </a:solidFill>
            </a:endParaRPr>
          </a:p>
        </p:txBody>
      </p:sp>
    </p:spTree>
    <p:extLst>
      <p:ext uri="{BB962C8B-B14F-4D97-AF65-F5344CB8AC3E}">
        <p14:creationId xmlns:p14="http://schemas.microsoft.com/office/powerpoint/2010/main" val="26379161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Sistema de Gestión de Seguridad y Salud en el Trabajo - Maria Cano">
            <a:extLst>
              <a:ext uri="{FF2B5EF4-FFF2-40B4-BE49-F238E27FC236}">
                <a16:creationId xmlns:a16="http://schemas.microsoft.com/office/drawing/2014/main" id="{9D7679DE-70AB-4872-9D75-E5D32484737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7085" y="789300"/>
            <a:ext cx="7300030" cy="4534002"/>
          </a:xfrm>
          <a:prstGeom prst="rect">
            <a:avLst/>
          </a:prstGeom>
          <a:noFill/>
          <a:extLst>
            <a:ext uri="{909E8E84-426E-40DD-AFC4-6F175D3DCCD1}">
              <a14:hiddenFill xmlns:a14="http://schemas.microsoft.com/office/drawing/2010/main">
                <a:solidFill>
                  <a:srgbClr val="FFFFFF"/>
                </a:solidFill>
              </a14:hiddenFill>
            </a:ext>
          </a:extLst>
        </p:spPr>
      </p:pic>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latin typeface="Arial Narrow" panose="020B0606020202030204" pitchFamily="34" charset="0"/>
            </a:endParaRPr>
          </a:p>
        </p:txBody>
      </p:sp>
      <p:pic>
        <p:nvPicPr>
          <p:cNvPr id="6" name="Marcador de contenido 5"/>
          <p:cNvPicPr>
            <a:picLocks noGrp="1" noChangeAspect="1"/>
          </p:cNvPicPr>
          <p:nvPr>
            <p:ph sz="half" idx="1"/>
          </p:nvPr>
        </p:nvPicPr>
        <p:blipFill>
          <a:blip r:embed="rId4">
            <a:extLst>
              <a:ext uri="{28A0092B-C50C-407E-A947-70E740481C1C}">
                <a14:useLocalDpi xmlns:a14="http://schemas.microsoft.com/office/drawing/2010/main" val="0"/>
              </a:ext>
            </a:extLst>
          </a:blip>
          <a:stretch>
            <a:fillRect/>
          </a:stretch>
        </p:blipFill>
        <p:spPr>
          <a:xfrm>
            <a:off x="0" y="216316"/>
            <a:ext cx="2140841" cy="503999"/>
          </a:xfrm>
          <a:blipFill>
            <a:blip r:embed="rId5"/>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6" cstate="print">
            <a:extLst>
              <a:ext uri="{28A0092B-C50C-407E-A947-70E740481C1C}">
                <a14:useLocalDpi xmlns:a14="http://schemas.microsoft.com/office/drawing/2010/main" val="0"/>
              </a:ext>
            </a:extLst>
          </a:blip>
          <a:stretch>
            <a:fillRect/>
          </a:stretch>
        </p:blipFill>
        <p:spPr>
          <a:xfrm>
            <a:off x="10052999" y="225717"/>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10"/>
            <a:ext cx="12192000" cy="237127"/>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latin typeface="Arial Narrow" panose="020B0606020202030204" pitchFamily="34" charset="0"/>
            </a:endParaRPr>
          </a:p>
        </p:txBody>
      </p:sp>
      <p:sp>
        <p:nvSpPr>
          <p:cNvPr id="3" name="Rectángulo 2">
            <a:extLst>
              <a:ext uri="{FF2B5EF4-FFF2-40B4-BE49-F238E27FC236}">
                <a16:creationId xmlns:a16="http://schemas.microsoft.com/office/drawing/2014/main" id="{B7763C5D-C940-482F-867E-D7626C5DF24D}"/>
              </a:ext>
            </a:extLst>
          </p:cNvPr>
          <p:cNvSpPr/>
          <p:nvPr/>
        </p:nvSpPr>
        <p:spPr>
          <a:xfrm>
            <a:off x="2244222" y="-85396"/>
            <a:ext cx="7419099" cy="1068626"/>
          </a:xfrm>
          <a:prstGeom prst="rect">
            <a:avLst/>
          </a:prstGeom>
        </p:spPr>
        <p:txBody>
          <a:bodyPr wrap="square">
            <a:spAutoFit/>
          </a:bodyPr>
          <a:lstStyle/>
          <a:p>
            <a:pPr>
              <a:lnSpc>
                <a:spcPct val="115000"/>
              </a:lnSpc>
            </a:pPr>
            <a:endParaRPr lang="es-ES" sz="1200" b="1" i="1" kern="1400" dirty="0">
              <a:latin typeface="Arial Narrow" panose="020B0606020202030204" pitchFamily="34" charset="0"/>
              <a:ea typeface="MS Mincho" panose="02020609040205080304" pitchFamily="49" charset="-128"/>
              <a:cs typeface="Times New Roman" panose="02020603050405020304" pitchFamily="18" charset="0"/>
            </a:endParaRPr>
          </a:p>
          <a:p>
            <a:pPr marL="0" lvl="2" algn="ctr">
              <a:lnSpc>
                <a:spcPct val="115000"/>
              </a:lnSpc>
              <a:spcBef>
                <a:spcPts val="1200"/>
              </a:spcBef>
            </a:pPr>
            <a:r>
              <a:rPr lang="es-ES" b="1" dirty="0">
                <a:solidFill>
                  <a:schemeClr val="tx2">
                    <a:lumMod val="75000"/>
                  </a:schemeClr>
                </a:solidFill>
                <a:latin typeface="Arial" panose="020B0604020202020204" pitchFamily="34" charset="0"/>
                <a:cs typeface="Times New Roman" panose="02020603050405020304" pitchFamily="18" charset="0"/>
              </a:rPr>
              <a:t>PLAN ANUAL DEL SISTEMA DE GESTIÓN DE SEGURIDAD Y SALUD EN EL TRABAJO – SG-SST</a:t>
            </a:r>
            <a:endParaRPr lang="es-CO" b="1" dirty="0">
              <a:solidFill>
                <a:schemeClr val="tx2">
                  <a:lumMod val="75000"/>
                </a:schemeClr>
              </a:solidFill>
              <a:latin typeface="Arial" panose="020B0604020202020204" pitchFamily="34" charset="0"/>
              <a:cs typeface="Times New Roman" panose="02020603050405020304" pitchFamily="18" charset="0"/>
            </a:endParaRPr>
          </a:p>
        </p:txBody>
      </p:sp>
      <p:sp>
        <p:nvSpPr>
          <p:cNvPr id="9" name="CuadroTexto 8">
            <a:extLst>
              <a:ext uri="{FF2B5EF4-FFF2-40B4-BE49-F238E27FC236}">
                <a16:creationId xmlns:a16="http://schemas.microsoft.com/office/drawing/2014/main" id="{5C870894-3434-48BC-81F6-85699707F690}"/>
              </a:ext>
            </a:extLst>
          </p:cNvPr>
          <p:cNvSpPr txBox="1"/>
          <p:nvPr/>
        </p:nvSpPr>
        <p:spPr>
          <a:xfrm>
            <a:off x="396698" y="4362895"/>
            <a:ext cx="11114145" cy="2053896"/>
          </a:xfrm>
          <a:prstGeom prst="rect">
            <a:avLst/>
          </a:prstGeom>
          <a:noFill/>
        </p:spPr>
        <p:txBody>
          <a:bodyPr wrap="square">
            <a:spAutoFit/>
          </a:bodyPr>
          <a:lstStyle/>
          <a:p>
            <a:pPr>
              <a:lnSpc>
                <a:spcPct val="115000"/>
              </a:lnSpc>
            </a:pPr>
            <a:r>
              <a:rPr lang="es-ES" sz="2000" b="1" kern="1400" dirty="0">
                <a:solidFill>
                  <a:schemeClr val="tx2">
                    <a:lumMod val="75000"/>
                  </a:schemeClr>
                </a:solidFill>
                <a:latin typeface="Arial Narrow" panose="020B0606020202030204" pitchFamily="34" charset="0"/>
                <a:ea typeface="MS Mincho" panose="02020609040205080304" pitchFamily="49" charset="-128"/>
                <a:cs typeface="Times New Roman" panose="02020603050405020304" pitchFamily="18" charset="0"/>
              </a:rPr>
              <a:t>OBJETIVO GENERAL</a:t>
            </a:r>
          </a:p>
          <a:p>
            <a:pPr>
              <a:lnSpc>
                <a:spcPct val="115000"/>
              </a:lnSpc>
            </a:pPr>
            <a:endParaRPr lang="es-ES" sz="2000" b="1" kern="1400" dirty="0">
              <a:solidFill>
                <a:schemeClr val="tx2">
                  <a:lumMod val="75000"/>
                </a:schemeClr>
              </a:solidFill>
              <a:latin typeface="Arial Narrow" panose="020B0606020202030204" pitchFamily="34" charset="0"/>
              <a:ea typeface="MS Mincho" panose="02020609040205080304" pitchFamily="49" charset="-128"/>
              <a:cs typeface="Times New Roman" panose="02020603050405020304" pitchFamily="18" charset="0"/>
            </a:endParaRPr>
          </a:p>
          <a:p>
            <a:pPr algn="just">
              <a:lnSpc>
                <a:spcPct val="115000"/>
              </a:lnSpc>
            </a:pPr>
            <a:r>
              <a:rPr lang="es-CO" dirty="0">
                <a:latin typeface="Arial" panose="020B0604020202020204" pitchFamily="34" charset="0"/>
                <a:ea typeface="MS Mincho" panose="02020609040205080304" pitchFamily="49" charset="-128"/>
                <a:cs typeface="Times New Roman" panose="02020603050405020304" pitchFamily="18" charset="0"/>
              </a:rPr>
              <a:t>Garantizar condiciones de trabajo seguras y saludables en las diferentes actividades desarrolladas por los colaboradores de la Superintendencia del Subsidio Familiar, a partir de la implementación de acciones organizadas a través del ciclo </a:t>
            </a:r>
            <a:r>
              <a:rPr lang="es-CO" dirty="0" err="1">
                <a:latin typeface="Arial" panose="020B0604020202020204" pitchFamily="34" charset="0"/>
                <a:ea typeface="MS Mincho" panose="02020609040205080304" pitchFamily="49" charset="-128"/>
                <a:cs typeface="Times New Roman" panose="02020603050405020304" pitchFamily="18" charset="0"/>
              </a:rPr>
              <a:t>PHVA</a:t>
            </a:r>
            <a:r>
              <a:rPr lang="es-CO" dirty="0">
                <a:latin typeface="Arial" panose="020B0604020202020204" pitchFamily="34" charset="0"/>
                <a:ea typeface="MS Mincho" panose="02020609040205080304" pitchFamily="49" charset="-128"/>
                <a:cs typeface="Times New Roman" panose="02020603050405020304" pitchFamily="18" charset="0"/>
              </a:rPr>
              <a:t>, que promuevan la salud y prevengan incidentes, accidentes de trabajo y enfermedades de origen laboral.</a:t>
            </a:r>
          </a:p>
        </p:txBody>
      </p:sp>
      <p:sp>
        <p:nvSpPr>
          <p:cNvPr id="12" name="CuadroTexto 11">
            <a:extLst>
              <a:ext uri="{FF2B5EF4-FFF2-40B4-BE49-F238E27FC236}">
                <a16:creationId xmlns:a16="http://schemas.microsoft.com/office/drawing/2014/main" id="{1B0F4743-BE4C-42A2-A7E9-92AC644FDCA6}"/>
              </a:ext>
            </a:extLst>
          </p:cNvPr>
          <p:cNvSpPr txBox="1"/>
          <p:nvPr/>
        </p:nvSpPr>
        <p:spPr>
          <a:xfrm>
            <a:off x="396698" y="1918269"/>
            <a:ext cx="5000320" cy="1658018"/>
          </a:xfrm>
          <a:prstGeom prst="rect">
            <a:avLst/>
          </a:prstGeom>
          <a:noFill/>
        </p:spPr>
        <p:txBody>
          <a:bodyPr wrap="square">
            <a:spAutoFit/>
          </a:bodyPr>
          <a:lstStyle/>
          <a:p>
            <a:pPr algn="just">
              <a:lnSpc>
                <a:spcPct val="115000"/>
              </a:lnSpc>
            </a:pPr>
            <a:r>
              <a:rPr lang="es-CO" dirty="0">
                <a:latin typeface="Arial" panose="020B0604020202020204" pitchFamily="34" charset="0"/>
                <a:ea typeface="MS Mincho" panose="02020609040205080304" pitchFamily="49" charset="-128"/>
                <a:cs typeface="Times New Roman" panose="02020603050405020304" pitchFamily="18" charset="0"/>
              </a:rPr>
              <a:t>La estructura del plan anual del SG-SST, se basa en el análisis del año 2021 de la superintendencia de subsidio familiar y la resolución 0312 de 2019, relacionado con los estándares mínimos de cumplimiento.</a:t>
            </a:r>
          </a:p>
        </p:txBody>
      </p:sp>
    </p:spTree>
    <p:extLst>
      <p:ext uri="{BB962C8B-B14F-4D97-AF65-F5344CB8AC3E}">
        <p14:creationId xmlns:p14="http://schemas.microsoft.com/office/powerpoint/2010/main" val="17191898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latin typeface="Arial Narrow" panose="020B0606020202030204" pitchFamily="34" charset="0"/>
            </a:endParaRPr>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0" y="216316"/>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10052999" y="225717"/>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10"/>
            <a:ext cx="12192000" cy="237127"/>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latin typeface="Arial Narrow" panose="020B0606020202030204" pitchFamily="34" charset="0"/>
            </a:endParaRPr>
          </a:p>
        </p:txBody>
      </p:sp>
      <p:sp>
        <p:nvSpPr>
          <p:cNvPr id="2" name="CuadroTexto 1">
            <a:extLst>
              <a:ext uri="{FF2B5EF4-FFF2-40B4-BE49-F238E27FC236}">
                <a16:creationId xmlns:a16="http://schemas.microsoft.com/office/drawing/2014/main" id="{64A090C4-EB6F-481C-941D-27A880BEFD5F}"/>
              </a:ext>
            </a:extLst>
          </p:cNvPr>
          <p:cNvSpPr txBox="1"/>
          <p:nvPr/>
        </p:nvSpPr>
        <p:spPr>
          <a:xfrm>
            <a:off x="1343472" y="2782669"/>
            <a:ext cx="9505055" cy="1938992"/>
          </a:xfrm>
          <a:prstGeom prst="rect">
            <a:avLst/>
          </a:prstGeom>
          <a:noFill/>
        </p:spPr>
        <p:txBody>
          <a:bodyPr wrap="square" rtlCol="0">
            <a:spAutoFit/>
          </a:bodyPr>
          <a:lstStyle/>
          <a:p>
            <a:pPr algn="ctr"/>
            <a:r>
              <a:rPr lang="es-CO" sz="2400" i="1" dirty="0"/>
              <a:t>Muchas gracias por la atención prestada, ante cualquier inquietud por favor remitirla al correo electrónico:</a:t>
            </a:r>
          </a:p>
          <a:p>
            <a:pPr algn="ctr"/>
            <a:endParaRPr lang="es-CO" sz="2400" i="1" dirty="0"/>
          </a:p>
          <a:p>
            <a:pPr algn="ctr"/>
            <a:r>
              <a:rPr lang="es-CO" sz="2400" i="1" dirty="0">
                <a:hlinkClick r:id="rId6"/>
              </a:rPr>
              <a:t>tramitesantetalentohumano@ssf.gov.co</a:t>
            </a:r>
            <a:r>
              <a:rPr lang="es-CO" sz="2400" i="1" dirty="0"/>
              <a:t> </a:t>
            </a:r>
          </a:p>
          <a:p>
            <a:pPr algn="ctr"/>
            <a:endParaRPr lang="es-CO" sz="2400" i="1" dirty="0"/>
          </a:p>
        </p:txBody>
      </p:sp>
    </p:spTree>
    <p:extLst>
      <p:ext uri="{BB962C8B-B14F-4D97-AF65-F5344CB8AC3E}">
        <p14:creationId xmlns:p14="http://schemas.microsoft.com/office/powerpoint/2010/main" val="26672998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latin typeface="Arial Narrow" panose="020B0606020202030204" pitchFamily="34" charset="0"/>
            </a:endParaRPr>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191344" y="348687"/>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9624392" y="314101"/>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10"/>
            <a:ext cx="12192000" cy="288032"/>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latin typeface="Arial Narrow" panose="020B0606020202030204" pitchFamily="34" charset="0"/>
            </a:endParaRPr>
          </a:p>
        </p:txBody>
      </p:sp>
      <p:sp>
        <p:nvSpPr>
          <p:cNvPr id="3" name="Rectángulo 2">
            <a:extLst>
              <a:ext uri="{FF2B5EF4-FFF2-40B4-BE49-F238E27FC236}">
                <a16:creationId xmlns:a16="http://schemas.microsoft.com/office/drawing/2014/main" id="{B7763C5D-C940-482F-867E-D7626C5DF24D}"/>
              </a:ext>
            </a:extLst>
          </p:cNvPr>
          <p:cNvSpPr/>
          <p:nvPr/>
        </p:nvSpPr>
        <p:spPr>
          <a:xfrm>
            <a:off x="3280483" y="113367"/>
            <a:ext cx="8482910" cy="726609"/>
          </a:xfrm>
          <a:prstGeom prst="rect">
            <a:avLst/>
          </a:prstGeom>
        </p:spPr>
        <p:txBody>
          <a:bodyPr wrap="square">
            <a:spAutoFit/>
          </a:bodyPr>
          <a:lstStyle/>
          <a:p>
            <a:pPr>
              <a:lnSpc>
                <a:spcPct val="115000"/>
              </a:lnSpc>
            </a:pPr>
            <a:endParaRPr lang="es-ES" sz="1400" b="1" i="1" kern="1400" dirty="0">
              <a:latin typeface="Arial Narrow" panose="020B0606020202030204" pitchFamily="34" charset="0"/>
              <a:ea typeface="MS Mincho" panose="02020609040205080304" pitchFamily="49" charset="-128"/>
              <a:cs typeface="Times New Roman" panose="02020603050405020304" pitchFamily="18" charset="0"/>
            </a:endParaRPr>
          </a:p>
          <a:p>
            <a:pPr>
              <a:lnSpc>
                <a:spcPct val="115000"/>
              </a:lnSpc>
            </a:pPr>
            <a:r>
              <a:rPr lang="es-CO" sz="2400" b="1" kern="1400" dirty="0">
                <a:solidFill>
                  <a:schemeClr val="tx2">
                    <a:lumMod val="75000"/>
                  </a:schemeClr>
                </a:solidFill>
                <a:latin typeface="Arial Narrow" panose="020B0606020202030204" pitchFamily="34" charset="0"/>
                <a:ea typeface="MS Gothic" panose="020B0609070205080204" pitchFamily="49" charset="-128"/>
                <a:cs typeface="Arial" panose="020B0604020202020204" pitchFamily="34" charset="0"/>
              </a:rPr>
              <a:t>PLAN ESTRATÉGICO TALENTO HUMANO</a:t>
            </a:r>
            <a:endParaRPr lang="es-CO" sz="2400" b="1" kern="1400" dirty="0">
              <a:solidFill>
                <a:schemeClr val="tx2">
                  <a:lumMod val="75000"/>
                </a:schemeClr>
              </a:solidFill>
              <a:latin typeface="Arial Narrow" panose="020B0606020202030204" pitchFamily="34" charset="0"/>
              <a:ea typeface="MS Gothic" panose="020B0609070205080204" pitchFamily="49" charset="-128"/>
              <a:cs typeface="Times New Roman" panose="02020603050405020304" pitchFamily="18" charset="0"/>
            </a:endParaRPr>
          </a:p>
        </p:txBody>
      </p:sp>
      <p:sp>
        <p:nvSpPr>
          <p:cNvPr id="9" name="CuadroTexto 8">
            <a:extLst>
              <a:ext uri="{FF2B5EF4-FFF2-40B4-BE49-F238E27FC236}">
                <a16:creationId xmlns:a16="http://schemas.microsoft.com/office/drawing/2014/main" id="{5C870894-3434-48BC-81F6-85699707F690}"/>
              </a:ext>
            </a:extLst>
          </p:cNvPr>
          <p:cNvSpPr txBox="1"/>
          <p:nvPr/>
        </p:nvSpPr>
        <p:spPr>
          <a:xfrm>
            <a:off x="421402" y="4362900"/>
            <a:ext cx="11114145" cy="1843325"/>
          </a:xfrm>
          <a:prstGeom prst="rect">
            <a:avLst/>
          </a:prstGeom>
          <a:noFill/>
        </p:spPr>
        <p:txBody>
          <a:bodyPr wrap="square">
            <a:spAutoFit/>
          </a:bodyPr>
          <a:lstStyle/>
          <a:p>
            <a:pPr>
              <a:lnSpc>
                <a:spcPct val="115000"/>
              </a:lnSpc>
            </a:pPr>
            <a:r>
              <a:rPr lang="es-ES" sz="3200" b="1" kern="1400" dirty="0">
                <a:solidFill>
                  <a:schemeClr val="tx2">
                    <a:lumMod val="75000"/>
                  </a:schemeClr>
                </a:solidFill>
                <a:latin typeface="Arial Narrow" panose="020B0606020202030204" pitchFamily="34" charset="0"/>
                <a:ea typeface="MS Mincho" panose="02020609040205080304" pitchFamily="49" charset="-128"/>
                <a:cs typeface="Times New Roman" panose="02020603050405020304" pitchFamily="18" charset="0"/>
              </a:rPr>
              <a:t>OBJETIVO ESTRATÉGICO</a:t>
            </a:r>
          </a:p>
          <a:p>
            <a:pPr>
              <a:lnSpc>
                <a:spcPct val="115000"/>
              </a:lnSpc>
            </a:pPr>
            <a:endParaRPr lang="es-ES" sz="1400" b="1" kern="1400" dirty="0">
              <a:latin typeface="Arial Narrow" panose="020B0606020202030204" pitchFamily="34" charset="0"/>
              <a:ea typeface="MS Mincho" panose="02020609040205080304" pitchFamily="49" charset="-128"/>
              <a:cs typeface="Times New Roman" panose="02020603050405020304" pitchFamily="18" charset="0"/>
            </a:endParaRPr>
          </a:p>
          <a:p>
            <a:pPr algn="just">
              <a:lnSpc>
                <a:spcPct val="115000"/>
              </a:lnSpc>
            </a:pPr>
            <a:r>
              <a:rPr lang="es-ES" i="1" dirty="0">
                <a:latin typeface="Arial Narrow" panose="020B0606020202030204" pitchFamily="34" charset="0"/>
              </a:rPr>
              <a:t>Planear, ejecutar y evaluar las acciones estratégicas alineadas con el direccionamiento estratégico de la Superintendencia del Subsidio Familiar, que contribuyan al bienestar y al mejoramiento de la calidad de vida laboral y al fortalecimiento las competencias de sus funcionarios en el marco del contexto económico, social, sanitario y normativo vigente en la entidad.</a:t>
            </a:r>
            <a:endParaRPr lang="es-ES" b="1" i="1" dirty="0">
              <a:latin typeface="Arial Narrow" panose="020B0606020202030204" pitchFamily="34" charset="0"/>
            </a:endParaRPr>
          </a:p>
        </p:txBody>
      </p:sp>
      <p:sp>
        <p:nvSpPr>
          <p:cNvPr id="12" name="CuadroTexto 11">
            <a:extLst>
              <a:ext uri="{FF2B5EF4-FFF2-40B4-BE49-F238E27FC236}">
                <a16:creationId xmlns:a16="http://schemas.microsoft.com/office/drawing/2014/main" id="{B081345F-4D40-47CA-AE0A-866D10763EED}"/>
              </a:ext>
            </a:extLst>
          </p:cNvPr>
          <p:cNvSpPr txBox="1"/>
          <p:nvPr/>
        </p:nvSpPr>
        <p:spPr>
          <a:xfrm>
            <a:off x="2332185" y="6413094"/>
            <a:ext cx="11114145" cy="261610"/>
          </a:xfrm>
          <a:prstGeom prst="rect">
            <a:avLst/>
          </a:prstGeom>
          <a:noFill/>
        </p:spPr>
        <p:txBody>
          <a:bodyPr wrap="square">
            <a:spAutoFit/>
          </a:bodyPr>
          <a:lstStyle/>
          <a:p>
            <a:r>
              <a:rPr lang="es-CO" sz="1100" i="1" dirty="0"/>
              <a:t>Decreto 612 de 2018 "Por eI cuaI se fijan directrices para Ia integración de los planes institucionales y estratégicos al Plan de Acción por parte de las entidades del Estado"</a:t>
            </a:r>
          </a:p>
        </p:txBody>
      </p:sp>
      <p:pic>
        <p:nvPicPr>
          <p:cNvPr id="13" name="Imagen 12">
            <a:extLst>
              <a:ext uri="{FF2B5EF4-FFF2-40B4-BE49-F238E27FC236}">
                <a16:creationId xmlns:a16="http://schemas.microsoft.com/office/drawing/2014/main" id="{69DE2828-C025-4B3A-86E6-4A0E7D758191}"/>
              </a:ext>
            </a:extLst>
          </p:cNvPr>
          <p:cNvPicPr>
            <a:picLocks noChangeAspect="1"/>
          </p:cNvPicPr>
          <p:nvPr/>
        </p:nvPicPr>
        <p:blipFill rotWithShape="1">
          <a:blip r:embed="rId6">
            <a:extLst>
              <a:ext uri="{28A0092B-C50C-407E-A947-70E740481C1C}">
                <a14:useLocalDpi xmlns:a14="http://schemas.microsoft.com/office/drawing/2010/main" val="0"/>
              </a:ext>
            </a:extLst>
          </a:blip>
          <a:srcRect l="19288" r="19221"/>
          <a:stretch/>
        </p:blipFill>
        <p:spPr bwMode="auto">
          <a:xfrm>
            <a:off x="7763802" y="1043232"/>
            <a:ext cx="4006796" cy="3983399"/>
          </a:xfrm>
          <a:prstGeom prst="rect">
            <a:avLst/>
          </a:prstGeom>
          <a:noFill/>
          <a:ln>
            <a:noFill/>
          </a:ln>
          <a:extLst>
            <a:ext uri="{53640926-AAD7-44D8-BBD7-CCE9431645EC}">
              <a14:shadowObscured xmlns:a14="http://schemas.microsoft.com/office/drawing/2010/main"/>
            </a:ext>
          </a:extLst>
        </p:spPr>
      </p:pic>
      <p:sp>
        <p:nvSpPr>
          <p:cNvPr id="16" name="CuadroTexto 15">
            <a:extLst>
              <a:ext uri="{FF2B5EF4-FFF2-40B4-BE49-F238E27FC236}">
                <a16:creationId xmlns:a16="http://schemas.microsoft.com/office/drawing/2014/main" id="{67A3F0EA-F569-468F-BDD8-462F0C8836C6}"/>
              </a:ext>
            </a:extLst>
          </p:cNvPr>
          <p:cNvSpPr txBox="1"/>
          <p:nvPr/>
        </p:nvSpPr>
        <p:spPr>
          <a:xfrm>
            <a:off x="421402" y="1158688"/>
            <a:ext cx="7342400" cy="3108543"/>
          </a:xfrm>
          <a:prstGeom prst="rect">
            <a:avLst/>
          </a:prstGeom>
          <a:noFill/>
        </p:spPr>
        <p:txBody>
          <a:bodyPr wrap="square" rtlCol="0">
            <a:spAutoFit/>
          </a:bodyPr>
          <a:lstStyle/>
          <a:p>
            <a:pPr marL="274320" algn="just"/>
            <a:r>
              <a:rPr lang="es-CO" sz="1400" b="1" dirty="0">
                <a:effectLst/>
                <a:latin typeface="Arial Narrow" panose="020B0606020202030204" pitchFamily="34" charset="0"/>
                <a:ea typeface="Calibri" panose="020F0502020204030204" pitchFamily="34" charset="0"/>
              </a:rPr>
              <a:t>1. Diagnóstico</a:t>
            </a:r>
            <a:r>
              <a:rPr lang="es-CO" sz="1400" dirty="0">
                <a:effectLst/>
                <a:latin typeface="Arial Narrow" panose="020B0606020202030204" pitchFamily="34" charset="0"/>
                <a:ea typeface="Calibri" panose="020F0502020204030204" pitchFamily="34" charset="0"/>
              </a:rPr>
              <a:t>: Se tuvieron en cuenta los resultados de la medición de </a:t>
            </a:r>
            <a:r>
              <a:rPr lang="es-CO" sz="1400" dirty="0" err="1">
                <a:effectLst/>
                <a:latin typeface="Arial Narrow" panose="020B0606020202030204" pitchFamily="34" charset="0"/>
                <a:ea typeface="Calibri" panose="020F0502020204030204" pitchFamily="34" charset="0"/>
              </a:rPr>
              <a:t>Furag</a:t>
            </a:r>
            <a:r>
              <a:rPr lang="es-CO" sz="1400" dirty="0">
                <a:effectLst/>
                <a:latin typeface="Arial Narrow" panose="020B0606020202030204" pitchFamily="34" charset="0"/>
                <a:ea typeface="Calibri" panose="020F0502020204030204" pitchFamily="34" charset="0"/>
              </a:rPr>
              <a:t> de </a:t>
            </a:r>
            <a:r>
              <a:rPr lang="es-CO" sz="1400" dirty="0" err="1">
                <a:effectLst/>
                <a:latin typeface="Arial Narrow" panose="020B0606020202030204" pitchFamily="34" charset="0"/>
                <a:ea typeface="Calibri" panose="020F0502020204030204" pitchFamily="34" charset="0"/>
              </a:rPr>
              <a:t>GTH</a:t>
            </a:r>
            <a:r>
              <a:rPr lang="es-CO" sz="1400" dirty="0">
                <a:effectLst/>
                <a:latin typeface="Arial Narrow" panose="020B0606020202030204" pitchFamily="34" charset="0"/>
                <a:ea typeface="Calibri" panose="020F0502020204030204" pitchFamily="34" charset="0"/>
              </a:rPr>
              <a:t>, vigencia 2020.</a:t>
            </a:r>
          </a:p>
          <a:p>
            <a:pPr marL="617220" indent="-342900" algn="just">
              <a:buAutoNum type="arabicPeriod"/>
            </a:pPr>
            <a:endParaRPr lang="es-CO" sz="1400" dirty="0">
              <a:effectLst/>
              <a:latin typeface="Arial Narrow" panose="020B0606020202030204" pitchFamily="34" charset="0"/>
              <a:ea typeface="Times New Roman" panose="02020603050405020304" pitchFamily="18" charset="0"/>
            </a:endParaRPr>
          </a:p>
          <a:p>
            <a:pPr marL="274320" algn="just"/>
            <a:r>
              <a:rPr lang="es-CO" sz="1400" b="1" dirty="0">
                <a:latin typeface="Arial Narrow" panose="020B0606020202030204" pitchFamily="34" charset="0"/>
                <a:ea typeface="Calibri" panose="020F0502020204030204" pitchFamily="34" charset="0"/>
              </a:rPr>
              <a:t>2. </a:t>
            </a:r>
            <a:r>
              <a:rPr lang="es-CO" sz="1400" b="1" dirty="0">
                <a:effectLst/>
                <a:latin typeface="Arial Narrow" panose="020B0606020202030204" pitchFamily="34" charset="0"/>
                <a:ea typeface="Calibri" panose="020F0502020204030204" pitchFamily="34" charset="0"/>
              </a:rPr>
              <a:t>Planeación Estratégica:</a:t>
            </a:r>
            <a:r>
              <a:rPr lang="es-CO" sz="1400" dirty="0">
                <a:effectLst/>
                <a:latin typeface="Arial Narrow" panose="020B0606020202030204" pitchFamily="34" charset="0"/>
                <a:ea typeface="Calibri" panose="020F0502020204030204" pitchFamily="34" charset="0"/>
              </a:rPr>
              <a:t> En este documento se integran todos los planes y programas de las estrategias a implementar que son necesarias implementar para </a:t>
            </a:r>
            <a:r>
              <a:rPr lang="es-CO" sz="1400" dirty="0" err="1">
                <a:effectLst/>
                <a:latin typeface="Arial Narrow" panose="020B0606020202030204" pitchFamily="34" charset="0"/>
                <a:ea typeface="Calibri" panose="020F0502020204030204" pitchFamily="34" charset="0"/>
              </a:rPr>
              <a:t>GETH</a:t>
            </a:r>
            <a:r>
              <a:rPr lang="es-CO" sz="1400" dirty="0">
                <a:effectLst/>
                <a:latin typeface="Arial Narrow" panose="020B0606020202030204" pitchFamily="34" charset="0"/>
                <a:ea typeface="Calibri" panose="020F0502020204030204" pitchFamily="34" charset="0"/>
              </a:rPr>
              <a:t>, para la vigencia 2022.</a:t>
            </a:r>
          </a:p>
          <a:p>
            <a:pPr marL="274320" algn="just"/>
            <a:endParaRPr lang="es-CO" sz="1400" dirty="0">
              <a:effectLst/>
              <a:latin typeface="Arial Narrow" panose="020B0606020202030204" pitchFamily="34" charset="0"/>
              <a:ea typeface="Times New Roman" panose="02020603050405020304" pitchFamily="18" charset="0"/>
            </a:endParaRPr>
          </a:p>
          <a:p>
            <a:pPr marL="274320" algn="just"/>
            <a:r>
              <a:rPr lang="es-CO" sz="1400" b="1" dirty="0">
                <a:latin typeface="Arial Narrow" panose="020B0606020202030204" pitchFamily="34" charset="0"/>
                <a:ea typeface="Calibri" panose="020F0502020204030204" pitchFamily="34" charset="0"/>
              </a:rPr>
              <a:t>3. </a:t>
            </a:r>
            <a:r>
              <a:rPr lang="es-CO" sz="1400" b="1" dirty="0">
                <a:effectLst/>
                <a:latin typeface="Arial Narrow" panose="020B0606020202030204" pitchFamily="34" charset="0"/>
                <a:ea typeface="Calibri" panose="020F0502020204030204" pitchFamily="34" charset="0"/>
              </a:rPr>
              <a:t>Ejecución:</a:t>
            </a:r>
            <a:r>
              <a:rPr lang="es-CO" sz="1400" dirty="0">
                <a:effectLst/>
                <a:latin typeface="Arial Narrow" panose="020B0606020202030204" pitchFamily="34" charset="0"/>
                <a:ea typeface="Calibri" panose="020F0502020204030204" pitchFamily="34" charset="0"/>
              </a:rPr>
              <a:t> Se tienen en cuenta los planes, programas, recursos y el cumplimiento de la normatividad vigente en la vigencia 2022.</a:t>
            </a:r>
          </a:p>
          <a:p>
            <a:pPr marL="274320" algn="just"/>
            <a:endParaRPr lang="es-CO" sz="1400" dirty="0">
              <a:effectLst/>
              <a:latin typeface="Arial Narrow" panose="020B0606020202030204" pitchFamily="34" charset="0"/>
              <a:ea typeface="Times New Roman" panose="02020603050405020304" pitchFamily="18" charset="0"/>
            </a:endParaRPr>
          </a:p>
          <a:p>
            <a:pPr marL="274320" algn="just"/>
            <a:r>
              <a:rPr lang="es-CO" sz="1400" b="1" dirty="0">
                <a:latin typeface="Arial Narrow" panose="020B0606020202030204" pitchFamily="34" charset="0"/>
                <a:ea typeface="Calibri" panose="020F0502020204030204" pitchFamily="34" charset="0"/>
              </a:rPr>
              <a:t>4. </a:t>
            </a:r>
            <a:r>
              <a:rPr lang="es-CO" sz="1400" b="1" dirty="0">
                <a:effectLst/>
                <a:latin typeface="Arial Narrow" panose="020B0606020202030204" pitchFamily="34" charset="0"/>
                <a:ea typeface="Calibri" panose="020F0502020204030204" pitchFamily="34" charset="0"/>
              </a:rPr>
              <a:t>Seguimiento y Control:</a:t>
            </a:r>
            <a:r>
              <a:rPr lang="es-CO" sz="1400" dirty="0">
                <a:effectLst/>
                <a:latin typeface="Arial Narrow" panose="020B0606020202030204" pitchFamily="34" charset="0"/>
                <a:ea typeface="Calibri" panose="020F0502020204030204" pitchFamily="34" charset="0"/>
              </a:rPr>
              <a:t> Trimestralmente se hará un seguimiento y se harán los ajustes requeridos para controlar la ejecución de las actividades y alcanzar las metas establecidas.</a:t>
            </a:r>
          </a:p>
          <a:p>
            <a:pPr marL="274320" algn="just"/>
            <a:endParaRPr lang="es-CO" sz="1400" dirty="0">
              <a:effectLst/>
              <a:latin typeface="Arial Narrow" panose="020B0606020202030204" pitchFamily="34" charset="0"/>
              <a:ea typeface="Times New Roman" panose="02020603050405020304" pitchFamily="18" charset="0"/>
            </a:endParaRPr>
          </a:p>
          <a:p>
            <a:pPr marL="274320" algn="just"/>
            <a:r>
              <a:rPr lang="es-CO" sz="1400" b="1" dirty="0">
                <a:latin typeface="Arial Narrow" panose="020B0606020202030204" pitchFamily="34" charset="0"/>
                <a:ea typeface="Calibri" panose="020F0502020204030204" pitchFamily="34" charset="0"/>
              </a:rPr>
              <a:t>5. </a:t>
            </a:r>
            <a:r>
              <a:rPr lang="es-CO" sz="1400" b="1" dirty="0">
                <a:effectLst/>
                <a:latin typeface="Arial Narrow" panose="020B0606020202030204" pitchFamily="34" charset="0"/>
                <a:ea typeface="Calibri" panose="020F0502020204030204" pitchFamily="34" charset="0"/>
              </a:rPr>
              <a:t>Análisis de Resultados:</a:t>
            </a:r>
            <a:r>
              <a:rPr lang="es-CO" sz="1400" dirty="0">
                <a:effectLst/>
                <a:latin typeface="Arial Narrow" panose="020B0606020202030204" pitchFamily="34" charset="0"/>
                <a:ea typeface="Calibri" panose="020F0502020204030204" pitchFamily="34" charset="0"/>
              </a:rPr>
              <a:t> Con el seguimiento trimestral se evaluarán los resultados, que facilitan la identificación de las dificultades en la ejecución de las activades, así como, el avance en cada uno de los planes y programas.</a:t>
            </a:r>
            <a:endParaRPr lang="es-CO" sz="1400" dirty="0">
              <a:latin typeface="Arial Narrow" panose="020B0606020202030204" pitchFamily="34" charset="0"/>
            </a:endParaRPr>
          </a:p>
        </p:txBody>
      </p:sp>
    </p:spTree>
    <p:extLst>
      <p:ext uri="{BB962C8B-B14F-4D97-AF65-F5344CB8AC3E}">
        <p14:creationId xmlns:p14="http://schemas.microsoft.com/office/powerpoint/2010/main" val="2722217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latin typeface="Arial Narrow" panose="020B0606020202030204" pitchFamily="34" charset="0"/>
            </a:endParaRPr>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191344" y="348687"/>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9624392" y="314101"/>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10"/>
            <a:ext cx="12192000" cy="288032"/>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latin typeface="Arial Narrow" panose="020B0606020202030204" pitchFamily="34" charset="0"/>
            </a:endParaRPr>
          </a:p>
        </p:txBody>
      </p:sp>
      <p:sp>
        <p:nvSpPr>
          <p:cNvPr id="3" name="Rectángulo 2">
            <a:extLst>
              <a:ext uri="{FF2B5EF4-FFF2-40B4-BE49-F238E27FC236}">
                <a16:creationId xmlns:a16="http://schemas.microsoft.com/office/drawing/2014/main" id="{B7763C5D-C940-482F-867E-D7626C5DF24D}"/>
              </a:ext>
            </a:extLst>
          </p:cNvPr>
          <p:cNvSpPr/>
          <p:nvPr/>
        </p:nvSpPr>
        <p:spPr>
          <a:xfrm>
            <a:off x="1141482" y="-112160"/>
            <a:ext cx="8482910" cy="882549"/>
          </a:xfrm>
          <a:prstGeom prst="rect">
            <a:avLst/>
          </a:prstGeom>
        </p:spPr>
        <p:txBody>
          <a:bodyPr wrap="square">
            <a:spAutoFit/>
          </a:bodyPr>
          <a:lstStyle/>
          <a:p>
            <a:pPr>
              <a:lnSpc>
                <a:spcPct val="115000"/>
              </a:lnSpc>
            </a:pPr>
            <a:endParaRPr lang="es-ES" sz="1400" b="1" i="1" kern="1400" dirty="0">
              <a:latin typeface="Arial Narrow" panose="020B0606020202030204" pitchFamily="34" charset="0"/>
              <a:ea typeface="MS Mincho" panose="02020609040205080304" pitchFamily="49" charset="-128"/>
              <a:cs typeface="Times New Roman" panose="02020603050405020304" pitchFamily="18" charset="0"/>
            </a:endParaRPr>
          </a:p>
          <a:p>
            <a:pPr lvl="1" algn="ctr">
              <a:lnSpc>
                <a:spcPct val="115000"/>
              </a:lnSpc>
              <a:spcBef>
                <a:spcPts val="1200"/>
              </a:spcBef>
              <a:spcAft>
                <a:spcPts val="300"/>
              </a:spcAft>
            </a:pPr>
            <a:r>
              <a:rPr lang="es-CO" sz="2400" b="1" kern="1400" dirty="0">
                <a:solidFill>
                  <a:schemeClr val="tx2">
                    <a:lumMod val="75000"/>
                  </a:schemeClr>
                </a:solidFill>
                <a:latin typeface="Arial" panose="020B0604020202020204" pitchFamily="34" charset="0"/>
                <a:ea typeface="MS Gothic" panose="020B0609070205080204" pitchFamily="49" charset="-128"/>
                <a:cs typeface="Arial" panose="020B0604020202020204" pitchFamily="34" charset="0"/>
              </a:rPr>
              <a:t>PLAN ANUAL DE VACANTES</a:t>
            </a:r>
          </a:p>
        </p:txBody>
      </p:sp>
      <p:sp>
        <p:nvSpPr>
          <p:cNvPr id="9" name="CuadroTexto 8">
            <a:extLst>
              <a:ext uri="{FF2B5EF4-FFF2-40B4-BE49-F238E27FC236}">
                <a16:creationId xmlns:a16="http://schemas.microsoft.com/office/drawing/2014/main" id="{5C870894-3434-48BC-81F6-85699707F690}"/>
              </a:ext>
            </a:extLst>
          </p:cNvPr>
          <p:cNvSpPr txBox="1"/>
          <p:nvPr/>
        </p:nvSpPr>
        <p:spPr>
          <a:xfrm>
            <a:off x="449054" y="3317983"/>
            <a:ext cx="11114145" cy="2020297"/>
          </a:xfrm>
          <a:prstGeom prst="rect">
            <a:avLst/>
          </a:prstGeom>
          <a:noFill/>
        </p:spPr>
        <p:txBody>
          <a:bodyPr wrap="square">
            <a:spAutoFit/>
          </a:bodyPr>
          <a:lstStyle/>
          <a:p>
            <a:pPr>
              <a:lnSpc>
                <a:spcPct val="115000"/>
              </a:lnSpc>
            </a:pPr>
            <a:r>
              <a:rPr lang="es-ES" sz="2400" b="1" kern="1400" dirty="0">
                <a:solidFill>
                  <a:schemeClr val="tx2">
                    <a:lumMod val="75000"/>
                  </a:schemeClr>
                </a:solidFill>
                <a:latin typeface="Arial Narrow" panose="020B0606020202030204" pitchFamily="34" charset="0"/>
                <a:ea typeface="MS Mincho" panose="02020609040205080304" pitchFamily="49" charset="-128"/>
                <a:cs typeface="Times New Roman" panose="02020603050405020304" pitchFamily="18" charset="0"/>
              </a:rPr>
              <a:t>OBJETIVO GENERAL</a:t>
            </a:r>
          </a:p>
          <a:p>
            <a:pPr>
              <a:lnSpc>
                <a:spcPct val="115000"/>
              </a:lnSpc>
            </a:pPr>
            <a:endParaRPr lang="es-ES" sz="1400" b="1" kern="1400" dirty="0">
              <a:latin typeface="Arial Narrow" panose="020B0606020202030204" pitchFamily="34" charset="0"/>
              <a:ea typeface="MS Mincho" panose="02020609040205080304" pitchFamily="49" charset="-128"/>
              <a:cs typeface="Times New Roman" panose="02020603050405020304" pitchFamily="18" charset="0"/>
            </a:endParaRPr>
          </a:p>
          <a:p>
            <a:pPr algn="just">
              <a:lnSpc>
                <a:spcPct val="115000"/>
              </a:lnSpc>
            </a:pPr>
            <a:r>
              <a:rPr lang="es-ES" dirty="0">
                <a:latin typeface="Arial" panose="020B0604020202020204" pitchFamily="34" charset="0"/>
                <a:cs typeface="Times New Roman" panose="02020603050405020304" pitchFamily="18" charset="0"/>
              </a:rPr>
              <a:t>Administrar y actualizar la información sobre los empleos vacantes de la Entidad, con el propósito de planificar la provisión de los cargos durante la vigencia fiscal del año 2022.</a:t>
            </a:r>
            <a:endParaRPr lang="es-CO" dirty="0">
              <a:latin typeface="Arial" panose="020B0604020202020204" pitchFamily="34" charset="0"/>
              <a:cs typeface="Times New Roman" panose="02020603050405020304" pitchFamily="18" charset="0"/>
            </a:endParaRPr>
          </a:p>
          <a:p>
            <a:pPr algn="just">
              <a:lnSpc>
                <a:spcPct val="115000"/>
              </a:lnSpc>
            </a:pPr>
            <a:r>
              <a:rPr lang="es-ES" sz="1800" b="1" dirty="0">
                <a:solidFill>
                  <a:srgbClr val="0070C0"/>
                </a:solidFill>
                <a:effectLst/>
                <a:latin typeface="Arial" panose="020B0604020202020204" pitchFamily="34" charset="0"/>
                <a:ea typeface="MS Mincho" panose="02020609040205080304" pitchFamily="49" charset="-128"/>
                <a:cs typeface="Times New Roman" panose="02020603050405020304" pitchFamily="18" charset="0"/>
              </a:rPr>
              <a:t> </a:t>
            </a:r>
          </a:p>
          <a:p>
            <a:pPr algn="just">
              <a:lnSpc>
                <a:spcPct val="115000"/>
              </a:lnSpc>
            </a:pPr>
            <a:endParaRPr lang="es-CO" sz="1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p:txBody>
      </p:sp>
      <p:sp>
        <p:nvSpPr>
          <p:cNvPr id="16" name="CuadroTexto 15">
            <a:extLst>
              <a:ext uri="{FF2B5EF4-FFF2-40B4-BE49-F238E27FC236}">
                <a16:creationId xmlns:a16="http://schemas.microsoft.com/office/drawing/2014/main" id="{67A3F0EA-F569-468F-BDD8-462F0C8836C6}"/>
              </a:ext>
            </a:extLst>
          </p:cNvPr>
          <p:cNvSpPr txBox="1"/>
          <p:nvPr/>
        </p:nvSpPr>
        <p:spPr>
          <a:xfrm>
            <a:off x="449054" y="1076608"/>
            <a:ext cx="11341991" cy="708912"/>
          </a:xfrm>
          <a:prstGeom prst="rect">
            <a:avLst/>
          </a:prstGeom>
          <a:noFill/>
        </p:spPr>
        <p:txBody>
          <a:bodyPr wrap="square" rtlCol="0">
            <a:spAutoFit/>
          </a:bodyPr>
          <a:lstStyle/>
          <a:p>
            <a:pPr algn="just">
              <a:lnSpc>
                <a:spcPct val="115000"/>
              </a:lnSpc>
            </a:pPr>
            <a:r>
              <a:rPr lang="es-ES" sz="1800" b="0" dirty="0">
                <a:effectLst/>
                <a:latin typeface="Arial" panose="020B0604020202020204" pitchFamily="34" charset="0"/>
                <a:ea typeface="Arial Narrow" panose="020B0606020202030204" pitchFamily="34" charset="0"/>
                <a:cs typeface="Times New Roman" panose="02020603050405020304" pitchFamily="18" charset="0"/>
              </a:rPr>
              <a:t>A 31 de diciembre de 2021 la planta de personal de la Superintendencia del Subsidio Familiar tiene 148 (99.33%) empleos provistos, con los siguientes tipos de vinculación:</a:t>
            </a:r>
            <a:endParaRPr lang="es-CO" sz="1800" b="1" dirty="0">
              <a:effectLst/>
              <a:latin typeface="Calibri" panose="020F0502020204030204" pitchFamily="34" charset="0"/>
              <a:ea typeface="MS Mincho" panose="02020609040205080304" pitchFamily="49" charset="-128"/>
              <a:cs typeface="Times New Roman" panose="02020603050405020304" pitchFamily="18" charset="0"/>
            </a:endParaRPr>
          </a:p>
        </p:txBody>
      </p:sp>
      <p:graphicFrame>
        <p:nvGraphicFramePr>
          <p:cNvPr id="7" name="Tabla 6">
            <a:extLst>
              <a:ext uri="{FF2B5EF4-FFF2-40B4-BE49-F238E27FC236}">
                <a16:creationId xmlns:a16="http://schemas.microsoft.com/office/drawing/2014/main" id="{20453C9C-9A79-48C6-B5A2-46FAFD0ED4C3}"/>
              </a:ext>
            </a:extLst>
          </p:cNvPr>
          <p:cNvGraphicFramePr>
            <a:graphicFrameLocks noGrp="1"/>
          </p:cNvGraphicFramePr>
          <p:nvPr>
            <p:extLst>
              <p:ext uri="{D42A27DB-BD31-4B8C-83A1-F6EECF244321}">
                <p14:modId xmlns:p14="http://schemas.microsoft.com/office/powerpoint/2010/main" val="3245317434"/>
              </p:ext>
            </p:extLst>
          </p:nvPr>
        </p:nvGraphicFramePr>
        <p:xfrm>
          <a:off x="904214" y="1949963"/>
          <a:ext cx="10859179" cy="1259108"/>
        </p:xfrm>
        <a:graphic>
          <a:graphicData uri="http://schemas.openxmlformats.org/drawingml/2006/table">
            <a:tbl>
              <a:tblPr firstRow="1" firstCol="1" bandRow="1">
                <a:tableStyleId>{B301B821-A1FF-4177-AEE7-76D212191A09}</a:tableStyleId>
              </a:tblPr>
              <a:tblGrid>
                <a:gridCol w="1466547">
                  <a:extLst>
                    <a:ext uri="{9D8B030D-6E8A-4147-A177-3AD203B41FA5}">
                      <a16:colId xmlns:a16="http://schemas.microsoft.com/office/drawing/2014/main" val="3602650242"/>
                    </a:ext>
                  </a:extLst>
                </a:gridCol>
                <a:gridCol w="2150470">
                  <a:extLst>
                    <a:ext uri="{9D8B030D-6E8A-4147-A177-3AD203B41FA5}">
                      <a16:colId xmlns:a16="http://schemas.microsoft.com/office/drawing/2014/main" val="2680598349"/>
                    </a:ext>
                  </a:extLst>
                </a:gridCol>
                <a:gridCol w="640962">
                  <a:extLst>
                    <a:ext uri="{9D8B030D-6E8A-4147-A177-3AD203B41FA5}">
                      <a16:colId xmlns:a16="http://schemas.microsoft.com/office/drawing/2014/main" val="2828684758"/>
                    </a:ext>
                  </a:extLst>
                </a:gridCol>
                <a:gridCol w="2330450">
                  <a:extLst>
                    <a:ext uri="{9D8B030D-6E8A-4147-A177-3AD203B41FA5}">
                      <a16:colId xmlns:a16="http://schemas.microsoft.com/office/drawing/2014/main" val="2139249317"/>
                    </a:ext>
                  </a:extLst>
                </a:gridCol>
                <a:gridCol w="1299338">
                  <a:extLst>
                    <a:ext uri="{9D8B030D-6E8A-4147-A177-3AD203B41FA5}">
                      <a16:colId xmlns:a16="http://schemas.microsoft.com/office/drawing/2014/main" val="1099333733"/>
                    </a:ext>
                  </a:extLst>
                </a:gridCol>
                <a:gridCol w="1517638">
                  <a:extLst>
                    <a:ext uri="{9D8B030D-6E8A-4147-A177-3AD203B41FA5}">
                      <a16:colId xmlns:a16="http://schemas.microsoft.com/office/drawing/2014/main" val="2883052008"/>
                    </a:ext>
                  </a:extLst>
                </a:gridCol>
                <a:gridCol w="1453774">
                  <a:extLst>
                    <a:ext uri="{9D8B030D-6E8A-4147-A177-3AD203B41FA5}">
                      <a16:colId xmlns:a16="http://schemas.microsoft.com/office/drawing/2014/main" val="3867538944"/>
                    </a:ext>
                  </a:extLst>
                </a:gridCol>
              </a:tblGrid>
              <a:tr h="441757">
                <a:tc>
                  <a:txBody>
                    <a:bodyPr/>
                    <a:lstStyle/>
                    <a:p>
                      <a:pPr algn="ctr">
                        <a:lnSpc>
                          <a:spcPct val="115000"/>
                        </a:lnSpc>
                      </a:pPr>
                      <a:r>
                        <a:rPr lang="es-CO" sz="1600" dirty="0">
                          <a:effectLst/>
                        </a:rPr>
                        <a:t>Titulares de carrera</a:t>
                      </a:r>
                      <a:endParaRPr lang="es-CO" sz="2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ctr"/>
                </a:tc>
                <a:tc>
                  <a:txBody>
                    <a:bodyPr/>
                    <a:lstStyle/>
                    <a:p>
                      <a:pPr algn="ctr">
                        <a:lnSpc>
                          <a:spcPct val="115000"/>
                        </a:lnSpc>
                      </a:pPr>
                      <a:r>
                        <a:rPr lang="es-CO" sz="1600" dirty="0">
                          <a:effectLst/>
                        </a:rPr>
                        <a:t>En encargo con funcionarios titulares de carrera administrativa</a:t>
                      </a:r>
                      <a:endParaRPr lang="es-CO" sz="2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ctr"/>
                </a:tc>
                <a:tc>
                  <a:txBody>
                    <a:bodyPr/>
                    <a:lstStyle/>
                    <a:p>
                      <a:pPr algn="ctr">
                        <a:lnSpc>
                          <a:spcPct val="115000"/>
                        </a:lnSpc>
                      </a:pPr>
                      <a:r>
                        <a:rPr lang="es-CO" sz="1600" dirty="0" err="1">
                          <a:effectLst/>
                        </a:rPr>
                        <a:t>LNR</a:t>
                      </a:r>
                      <a:endParaRPr lang="es-CO" sz="2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ctr"/>
                </a:tc>
                <a:tc>
                  <a:txBody>
                    <a:bodyPr/>
                    <a:lstStyle/>
                    <a:p>
                      <a:pPr algn="ctr">
                        <a:lnSpc>
                          <a:spcPct val="115000"/>
                        </a:lnSpc>
                      </a:pPr>
                      <a:r>
                        <a:rPr lang="es-CO" sz="1600" dirty="0">
                          <a:effectLst/>
                        </a:rPr>
                        <a:t>En provisionalidad</a:t>
                      </a:r>
                      <a:endParaRPr lang="es-CO" sz="2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ctr"/>
                </a:tc>
                <a:tc>
                  <a:txBody>
                    <a:bodyPr/>
                    <a:lstStyle/>
                    <a:p>
                      <a:pPr algn="ctr">
                        <a:lnSpc>
                          <a:spcPct val="115000"/>
                        </a:lnSpc>
                      </a:pPr>
                      <a:r>
                        <a:rPr lang="es-CO" sz="1600" dirty="0">
                          <a:effectLst/>
                        </a:rPr>
                        <a:t>Empleos sin proveer</a:t>
                      </a:r>
                      <a:endParaRPr lang="es-CO" sz="2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ctr"/>
                </a:tc>
                <a:tc>
                  <a:txBody>
                    <a:bodyPr/>
                    <a:lstStyle/>
                    <a:p>
                      <a:pPr algn="ctr">
                        <a:lnSpc>
                          <a:spcPct val="115000"/>
                        </a:lnSpc>
                      </a:pPr>
                      <a:r>
                        <a:rPr lang="es-CO" sz="1600" dirty="0">
                          <a:effectLst/>
                        </a:rPr>
                        <a:t>Total empleos provistos</a:t>
                      </a:r>
                      <a:endParaRPr lang="es-CO" sz="2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ctr"/>
                </a:tc>
                <a:tc>
                  <a:txBody>
                    <a:bodyPr/>
                    <a:lstStyle/>
                    <a:p>
                      <a:pPr algn="ctr">
                        <a:lnSpc>
                          <a:spcPct val="115000"/>
                        </a:lnSpc>
                      </a:pPr>
                      <a:r>
                        <a:rPr lang="es-CO" sz="1600" dirty="0">
                          <a:effectLst/>
                        </a:rPr>
                        <a:t>Total empleos de planta de personal </a:t>
                      </a:r>
                      <a:r>
                        <a:rPr lang="es-CO" sz="1600" dirty="0" err="1">
                          <a:effectLst/>
                        </a:rPr>
                        <a:t>SSF</a:t>
                      </a:r>
                      <a:endParaRPr lang="es-CO" sz="2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ctr"/>
                </a:tc>
                <a:extLst>
                  <a:ext uri="{0D108BD9-81ED-4DB2-BD59-A6C34878D82A}">
                    <a16:rowId xmlns:a16="http://schemas.microsoft.com/office/drawing/2014/main" val="2652874977"/>
                  </a:ext>
                </a:extLst>
              </a:tr>
              <a:tr h="434370">
                <a:tc>
                  <a:txBody>
                    <a:bodyPr/>
                    <a:lstStyle/>
                    <a:p>
                      <a:pPr algn="ctr">
                        <a:lnSpc>
                          <a:spcPct val="115000"/>
                        </a:lnSpc>
                      </a:pPr>
                      <a:r>
                        <a:rPr lang="es-CO" sz="1600" dirty="0">
                          <a:effectLst/>
                        </a:rPr>
                        <a:t>13</a:t>
                      </a:r>
                      <a:endParaRPr lang="es-CO" sz="2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ctr"/>
                </a:tc>
                <a:tc>
                  <a:txBody>
                    <a:bodyPr/>
                    <a:lstStyle/>
                    <a:p>
                      <a:pPr algn="ctr">
                        <a:lnSpc>
                          <a:spcPct val="115000"/>
                        </a:lnSpc>
                      </a:pPr>
                      <a:r>
                        <a:rPr lang="es-CO" sz="1600" dirty="0">
                          <a:effectLst/>
                        </a:rPr>
                        <a:t>27</a:t>
                      </a:r>
                      <a:endParaRPr lang="es-CO" sz="2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ctr"/>
                </a:tc>
                <a:tc>
                  <a:txBody>
                    <a:bodyPr/>
                    <a:lstStyle/>
                    <a:p>
                      <a:pPr algn="ctr">
                        <a:lnSpc>
                          <a:spcPct val="115000"/>
                        </a:lnSpc>
                      </a:pPr>
                      <a:r>
                        <a:rPr lang="es-CO" sz="1600">
                          <a:effectLst/>
                        </a:rPr>
                        <a:t>24</a:t>
                      </a:r>
                      <a:endParaRPr lang="es-CO" sz="28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ctr"/>
                </a:tc>
                <a:tc>
                  <a:txBody>
                    <a:bodyPr/>
                    <a:lstStyle/>
                    <a:p>
                      <a:pPr algn="ctr">
                        <a:lnSpc>
                          <a:spcPct val="115000"/>
                        </a:lnSpc>
                      </a:pPr>
                      <a:r>
                        <a:rPr lang="es-CO" sz="1600" dirty="0">
                          <a:effectLst/>
                        </a:rPr>
                        <a:t>84</a:t>
                      </a:r>
                      <a:endParaRPr lang="es-CO" sz="2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ctr"/>
                </a:tc>
                <a:tc>
                  <a:txBody>
                    <a:bodyPr/>
                    <a:lstStyle/>
                    <a:p>
                      <a:pPr algn="ctr">
                        <a:lnSpc>
                          <a:spcPct val="115000"/>
                        </a:lnSpc>
                      </a:pPr>
                      <a:r>
                        <a:rPr lang="es-CO" sz="1600" dirty="0">
                          <a:effectLst/>
                        </a:rPr>
                        <a:t>       1</a:t>
                      </a:r>
                      <a:endParaRPr lang="es-CO" sz="2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ctr"/>
                </a:tc>
                <a:tc>
                  <a:txBody>
                    <a:bodyPr/>
                    <a:lstStyle/>
                    <a:p>
                      <a:pPr algn="ctr">
                        <a:lnSpc>
                          <a:spcPct val="115000"/>
                        </a:lnSpc>
                      </a:pPr>
                      <a:r>
                        <a:rPr lang="es-CO" sz="1600">
                          <a:effectLst/>
                        </a:rPr>
                        <a:t>148</a:t>
                      </a:r>
                      <a:endParaRPr lang="es-CO" sz="28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ctr"/>
                </a:tc>
                <a:tc>
                  <a:txBody>
                    <a:bodyPr/>
                    <a:lstStyle/>
                    <a:p>
                      <a:pPr algn="ctr">
                        <a:lnSpc>
                          <a:spcPct val="115000"/>
                        </a:lnSpc>
                      </a:pPr>
                      <a:r>
                        <a:rPr lang="es-CO" sz="1600" dirty="0">
                          <a:effectLst/>
                        </a:rPr>
                        <a:t>149</a:t>
                      </a:r>
                      <a:endParaRPr lang="es-CO" sz="28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ctr"/>
                </a:tc>
                <a:extLst>
                  <a:ext uri="{0D108BD9-81ED-4DB2-BD59-A6C34878D82A}">
                    <a16:rowId xmlns:a16="http://schemas.microsoft.com/office/drawing/2014/main" val="2288217410"/>
                  </a:ext>
                </a:extLst>
              </a:tr>
            </a:tbl>
          </a:graphicData>
        </a:graphic>
      </p:graphicFrame>
      <p:graphicFrame>
        <p:nvGraphicFramePr>
          <p:cNvPr id="10" name="Tabla 9">
            <a:extLst>
              <a:ext uri="{FF2B5EF4-FFF2-40B4-BE49-F238E27FC236}">
                <a16:creationId xmlns:a16="http://schemas.microsoft.com/office/drawing/2014/main" id="{BAD0B31E-3E67-43BB-84F8-48E42717E46D}"/>
              </a:ext>
            </a:extLst>
          </p:cNvPr>
          <p:cNvGraphicFramePr>
            <a:graphicFrameLocks noGrp="1"/>
          </p:cNvGraphicFramePr>
          <p:nvPr>
            <p:extLst>
              <p:ext uri="{D42A27DB-BD31-4B8C-83A1-F6EECF244321}">
                <p14:modId xmlns:p14="http://schemas.microsoft.com/office/powerpoint/2010/main" val="2554705849"/>
              </p:ext>
            </p:extLst>
          </p:nvPr>
        </p:nvGraphicFramePr>
        <p:xfrm>
          <a:off x="436045" y="4904196"/>
          <a:ext cx="11319909" cy="1619885"/>
        </p:xfrm>
        <a:graphic>
          <a:graphicData uri="http://schemas.openxmlformats.org/drawingml/2006/table">
            <a:tbl>
              <a:tblPr firstRow="1" firstCol="1" bandRow="1">
                <a:tableStyleId>{5C22544A-7EE6-4342-B048-85BDC9FD1C3A}</a:tableStyleId>
              </a:tblPr>
              <a:tblGrid>
                <a:gridCol w="8921360">
                  <a:extLst>
                    <a:ext uri="{9D8B030D-6E8A-4147-A177-3AD203B41FA5}">
                      <a16:colId xmlns:a16="http://schemas.microsoft.com/office/drawing/2014/main" val="322031068"/>
                    </a:ext>
                  </a:extLst>
                </a:gridCol>
                <a:gridCol w="2398549">
                  <a:extLst>
                    <a:ext uri="{9D8B030D-6E8A-4147-A177-3AD203B41FA5}">
                      <a16:colId xmlns:a16="http://schemas.microsoft.com/office/drawing/2014/main" val="317235251"/>
                    </a:ext>
                  </a:extLst>
                </a:gridCol>
              </a:tblGrid>
              <a:tr h="368300">
                <a:tc>
                  <a:txBody>
                    <a:bodyPr/>
                    <a:lstStyle/>
                    <a:p>
                      <a:pPr algn="ctr">
                        <a:lnSpc>
                          <a:spcPct val="115000"/>
                        </a:lnSpc>
                      </a:pPr>
                      <a:r>
                        <a:rPr lang="es-ES" sz="1800">
                          <a:effectLst/>
                        </a:rPr>
                        <a:t>DESCRIPCIÓN</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algn="ctr">
                        <a:lnSpc>
                          <a:spcPct val="115000"/>
                        </a:lnSpc>
                      </a:pPr>
                      <a:r>
                        <a:rPr lang="es-ES" sz="1800">
                          <a:effectLst/>
                        </a:rPr>
                        <a:t>PROGRAMACIÓN</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667043296"/>
                  </a:ext>
                </a:extLst>
              </a:tr>
              <a:tr h="342265">
                <a:tc>
                  <a:txBody>
                    <a:bodyPr/>
                    <a:lstStyle/>
                    <a:p>
                      <a:pPr>
                        <a:lnSpc>
                          <a:spcPct val="115000"/>
                        </a:lnSpc>
                      </a:pPr>
                      <a:r>
                        <a:rPr lang="es-CO" sz="1800">
                          <a:effectLst/>
                        </a:rPr>
                        <a:t>Adelantar gestiones necesarias para la provisión de empleos vacantes</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algn="r">
                        <a:lnSpc>
                          <a:spcPct val="115000"/>
                        </a:lnSpc>
                      </a:pPr>
                      <a:r>
                        <a:rPr lang="es-CO" sz="1800">
                          <a:effectLst/>
                        </a:rPr>
                        <a:t>2022</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903435270"/>
                  </a:ext>
                </a:extLst>
              </a:tr>
              <a:tr h="220345">
                <a:tc>
                  <a:txBody>
                    <a:bodyPr/>
                    <a:lstStyle/>
                    <a:p>
                      <a:pPr>
                        <a:lnSpc>
                          <a:spcPct val="115000"/>
                        </a:lnSpc>
                      </a:pPr>
                      <a:r>
                        <a:rPr lang="es-CO" sz="1800">
                          <a:effectLst/>
                        </a:rPr>
                        <a:t>Realizar nombramientos de los empleos vacantes.</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algn="r">
                        <a:lnSpc>
                          <a:spcPct val="115000"/>
                        </a:lnSpc>
                      </a:pPr>
                      <a:r>
                        <a:rPr lang="es-CO" sz="1800">
                          <a:effectLst/>
                        </a:rPr>
                        <a:t>2022</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594379726"/>
                  </a:ext>
                </a:extLst>
              </a:tr>
              <a:tr h="220345">
                <a:tc>
                  <a:txBody>
                    <a:bodyPr/>
                    <a:lstStyle/>
                    <a:p>
                      <a:pPr>
                        <a:lnSpc>
                          <a:spcPct val="115000"/>
                        </a:lnSpc>
                      </a:pPr>
                      <a:r>
                        <a:rPr lang="es-CO" sz="1800" dirty="0">
                          <a:effectLst/>
                        </a:rPr>
                        <a:t>Análisis de lineamientos del Ministerio de Trabajo y de la Comisión Nacional del Servicio Civil referente al inicio de concurso de méritos para provisión de cargos</a:t>
                      </a:r>
                      <a:endParaRPr lang="es-CO" sz="20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algn="r">
                        <a:lnSpc>
                          <a:spcPct val="115000"/>
                        </a:lnSpc>
                      </a:pPr>
                      <a:r>
                        <a:rPr lang="es-CO" sz="1800" dirty="0">
                          <a:effectLst/>
                        </a:rPr>
                        <a:t>2022</a:t>
                      </a:r>
                      <a:endParaRPr lang="es-CO" sz="20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598540037"/>
                  </a:ext>
                </a:extLst>
              </a:tr>
            </a:tbl>
          </a:graphicData>
        </a:graphic>
      </p:graphicFrame>
    </p:spTree>
    <p:extLst>
      <p:ext uri="{BB962C8B-B14F-4D97-AF65-F5344CB8AC3E}">
        <p14:creationId xmlns:p14="http://schemas.microsoft.com/office/powerpoint/2010/main" val="3553704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latin typeface="Arial Narrow" panose="020B0606020202030204" pitchFamily="34" charset="0"/>
            </a:endParaRPr>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191344" y="348687"/>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9624392" y="314101"/>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10"/>
            <a:ext cx="12192000" cy="288032"/>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latin typeface="Arial Narrow" panose="020B0606020202030204" pitchFamily="34" charset="0"/>
            </a:endParaRPr>
          </a:p>
        </p:txBody>
      </p:sp>
      <p:sp>
        <p:nvSpPr>
          <p:cNvPr id="3" name="Rectángulo 2">
            <a:extLst>
              <a:ext uri="{FF2B5EF4-FFF2-40B4-BE49-F238E27FC236}">
                <a16:creationId xmlns:a16="http://schemas.microsoft.com/office/drawing/2014/main" id="{B7763C5D-C940-482F-867E-D7626C5DF24D}"/>
              </a:ext>
            </a:extLst>
          </p:cNvPr>
          <p:cNvSpPr/>
          <p:nvPr/>
        </p:nvSpPr>
        <p:spPr>
          <a:xfrm>
            <a:off x="1559496" y="-57819"/>
            <a:ext cx="8482910" cy="882549"/>
          </a:xfrm>
          <a:prstGeom prst="rect">
            <a:avLst/>
          </a:prstGeom>
        </p:spPr>
        <p:txBody>
          <a:bodyPr wrap="square">
            <a:spAutoFit/>
          </a:bodyPr>
          <a:lstStyle/>
          <a:p>
            <a:pPr>
              <a:lnSpc>
                <a:spcPct val="115000"/>
              </a:lnSpc>
            </a:pPr>
            <a:endParaRPr lang="es-ES" sz="1400" b="1" i="1" kern="1400" dirty="0">
              <a:latin typeface="Arial Narrow" panose="020B0606020202030204" pitchFamily="34" charset="0"/>
              <a:ea typeface="MS Mincho" panose="02020609040205080304" pitchFamily="49" charset="-128"/>
              <a:cs typeface="Times New Roman" panose="02020603050405020304" pitchFamily="18" charset="0"/>
            </a:endParaRPr>
          </a:p>
          <a:p>
            <a:pPr lvl="1" algn="ctr">
              <a:lnSpc>
                <a:spcPct val="115000"/>
              </a:lnSpc>
              <a:spcBef>
                <a:spcPts val="1200"/>
              </a:spcBef>
              <a:spcAft>
                <a:spcPts val="300"/>
              </a:spcAft>
            </a:pPr>
            <a:r>
              <a:rPr lang="es-ES" sz="2400" b="1" kern="1400" dirty="0">
                <a:solidFill>
                  <a:schemeClr val="tx2">
                    <a:lumMod val="75000"/>
                  </a:schemeClr>
                </a:solidFill>
                <a:latin typeface="Arial" panose="020B0604020202020204" pitchFamily="34" charset="0"/>
                <a:ea typeface="MS Gothic" panose="020B0609070205080204" pitchFamily="49" charset="-128"/>
                <a:cs typeface="Arial" panose="020B0604020202020204" pitchFamily="34" charset="0"/>
              </a:rPr>
              <a:t>PLAN DE PREVISIÓN DE RECURSO HUMANO</a:t>
            </a:r>
            <a:endParaRPr lang="es-CO" sz="2400" b="1" kern="1400" dirty="0">
              <a:solidFill>
                <a:schemeClr val="tx2">
                  <a:lumMod val="75000"/>
                </a:schemeClr>
              </a:solidFill>
              <a:latin typeface="Arial" panose="020B0604020202020204" pitchFamily="34" charset="0"/>
              <a:ea typeface="MS Gothic" panose="020B0609070205080204" pitchFamily="49" charset="-128"/>
              <a:cs typeface="Arial" panose="020B0604020202020204" pitchFamily="34" charset="0"/>
            </a:endParaRPr>
          </a:p>
        </p:txBody>
      </p:sp>
      <p:sp>
        <p:nvSpPr>
          <p:cNvPr id="9" name="CuadroTexto 8">
            <a:extLst>
              <a:ext uri="{FF2B5EF4-FFF2-40B4-BE49-F238E27FC236}">
                <a16:creationId xmlns:a16="http://schemas.microsoft.com/office/drawing/2014/main" id="{5C870894-3434-48BC-81F6-85699707F690}"/>
              </a:ext>
            </a:extLst>
          </p:cNvPr>
          <p:cNvSpPr txBox="1"/>
          <p:nvPr/>
        </p:nvSpPr>
        <p:spPr>
          <a:xfrm>
            <a:off x="166776" y="1475287"/>
            <a:ext cx="4150625" cy="2703817"/>
          </a:xfrm>
          <a:prstGeom prst="rect">
            <a:avLst/>
          </a:prstGeom>
          <a:noFill/>
        </p:spPr>
        <p:txBody>
          <a:bodyPr wrap="square">
            <a:spAutoFit/>
          </a:bodyPr>
          <a:lstStyle/>
          <a:p>
            <a:pPr>
              <a:lnSpc>
                <a:spcPct val="115000"/>
              </a:lnSpc>
            </a:pPr>
            <a:r>
              <a:rPr lang="es-ES" sz="2400" b="1" kern="1400" dirty="0">
                <a:solidFill>
                  <a:schemeClr val="tx2">
                    <a:lumMod val="75000"/>
                  </a:schemeClr>
                </a:solidFill>
                <a:latin typeface="Arial" panose="020B0604020202020204" pitchFamily="34" charset="0"/>
                <a:ea typeface="MS Mincho" panose="02020609040205080304" pitchFamily="49" charset="-128"/>
                <a:cs typeface="Arial" panose="020B0604020202020204" pitchFamily="34" charset="0"/>
              </a:rPr>
              <a:t>OBJETIVO GENERAL</a:t>
            </a:r>
          </a:p>
          <a:p>
            <a:pPr>
              <a:lnSpc>
                <a:spcPct val="115000"/>
              </a:lnSpc>
            </a:pPr>
            <a:endParaRPr lang="es-ES" sz="1400" b="1" kern="1400" dirty="0">
              <a:latin typeface="Arial" panose="020B0604020202020204" pitchFamily="34" charset="0"/>
              <a:ea typeface="MS Mincho" panose="02020609040205080304" pitchFamily="49" charset="-128"/>
              <a:cs typeface="Arial" panose="020B0604020202020204" pitchFamily="34" charset="0"/>
            </a:endParaRPr>
          </a:p>
          <a:p>
            <a:pPr marL="153670" marR="67310" algn="just">
              <a:spcAft>
                <a:spcPts val="0"/>
              </a:spcAft>
            </a:pPr>
            <a:r>
              <a:rPr lang="es-ES" sz="1800" dirty="0">
                <a:effectLst/>
                <a:latin typeface="Arial" panose="020B0604020202020204" pitchFamily="34" charset="0"/>
                <a:ea typeface="Arial MT"/>
                <a:cs typeface="Arial" panose="020B0604020202020204" pitchFamily="34" charset="0"/>
              </a:rPr>
              <a:t>Gestionar</a:t>
            </a:r>
            <a:r>
              <a:rPr lang="es-ES" sz="1800" spc="5" dirty="0">
                <a:effectLst/>
                <a:latin typeface="Arial" panose="020B0604020202020204" pitchFamily="34" charset="0"/>
                <a:ea typeface="Arial MT"/>
                <a:cs typeface="Arial" panose="020B0604020202020204" pitchFamily="34" charset="0"/>
              </a:rPr>
              <a:t> </a:t>
            </a:r>
            <a:r>
              <a:rPr lang="es-ES" sz="1800" dirty="0">
                <a:effectLst/>
                <a:latin typeface="Arial" panose="020B0604020202020204" pitchFamily="34" charset="0"/>
                <a:ea typeface="Arial MT"/>
                <a:cs typeface="Arial" panose="020B0604020202020204" pitchFamily="34" charset="0"/>
              </a:rPr>
              <a:t>la</a:t>
            </a:r>
            <a:r>
              <a:rPr lang="es-ES" sz="1800" spc="5" dirty="0">
                <a:effectLst/>
                <a:latin typeface="Arial" panose="020B0604020202020204" pitchFamily="34" charset="0"/>
                <a:ea typeface="Arial MT"/>
                <a:cs typeface="Arial" panose="020B0604020202020204" pitchFamily="34" charset="0"/>
              </a:rPr>
              <a:t> </a:t>
            </a:r>
            <a:r>
              <a:rPr lang="es-ES" sz="1800" dirty="0">
                <a:effectLst/>
                <a:latin typeface="Arial" panose="020B0604020202020204" pitchFamily="34" charset="0"/>
                <a:ea typeface="Arial MT"/>
                <a:cs typeface="Arial" panose="020B0604020202020204" pitchFamily="34" charset="0"/>
              </a:rPr>
              <a:t>información</a:t>
            </a:r>
            <a:r>
              <a:rPr lang="es-ES" sz="1800" spc="5" dirty="0">
                <a:effectLst/>
                <a:latin typeface="Arial" panose="020B0604020202020204" pitchFamily="34" charset="0"/>
                <a:ea typeface="Arial MT"/>
                <a:cs typeface="Arial" panose="020B0604020202020204" pitchFamily="34" charset="0"/>
              </a:rPr>
              <a:t> </a:t>
            </a:r>
            <a:r>
              <a:rPr lang="es-ES" sz="1800" dirty="0">
                <a:effectLst/>
                <a:latin typeface="Arial" panose="020B0604020202020204" pitchFamily="34" charset="0"/>
                <a:ea typeface="Arial MT"/>
                <a:cs typeface="Arial" panose="020B0604020202020204" pitchFamily="34" charset="0"/>
              </a:rPr>
              <a:t>de</a:t>
            </a:r>
            <a:r>
              <a:rPr lang="es-ES" sz="1800" spc="5" dirty="0">
                <a:effectLst/>
                <a:latin typeface="Arial" panose="020B0604020202020204" pitchFamily="34" charset="0"/>
                <a:ea typeface="Arial MT"/>
                <a:cs typeface="Arial" panose="020B0604020202020204" pitchFamily="34" charset="0"/>
              </a:rPr>
              <a:t> </a:t>
            </a:r>
            <a:r>
              <a:rPr lang="es-ES" sz="1800" dirty="0">
                <a:effectLst/>
                <a:latin typeface="Arial" panose="020B0604020202020204" pitchFamily="34" charset="0"/>
                <a:ea typeface="Arial MT"/>
                <a:cs typeface="Arial" panose="020B0604020202020204" pitchFamily="34" charset="0"/>
              </a:rPr>
              <a:t>los</a:t>
            </a:r>
            <a:r>
              <a:rPr lang="es-ES" sz="1800" spc="5" dirty="0">
                <a:effectLst/>
                <a:latin typeface="Arial" panose="020B0604020202020204" pitchFamily="34" charset="0"/>
                <a:ea typeface="Arial MT"/>
                <a:cs typeface="Arial" panose="020B0604020202020204" pitchFamily="34" charset="0"/>
              </a:rPr>
              <a:t> </a:t>
            </a:r>
            <a:r>
              <a:rPr lang="es-ES" sz="1800" dirty="0">
                <a:effectLst/>
                <a:latin typeface="Arial" panose="020B0604020202020204" pitchFamily="34" charset="0"/>
                <a:ea typeface="Arial MT"/>
                <a:cs typeface="Arial" panose="020B0604020202020204" pitchFamily="34" charset="0"/>
              </a:rPr>
              <a:t>empleos</a:t>
            </a:r>
            <a:r>
              <a:rPr lang="es-ES" sz="1800" spc="5" dirty="0">
                <a:effectLst/>
                <a:latin typeface="Arial" panose="020B0604020202020204" pitchFamily="34" charset="0"/>
                <a:ea typeface="Arial MT"/>
                <a:cs typeface="Arial" panose="020B0604020202020204" pitchFamily="34" charset="0"/>
              </a:rPr>
              <a:t> </a:t>
            </a:r>
            <a:r>
              <a:rPr lang="es-ES" sz="1800" dirty="0">
                <a:effectLst/>
                <a:latin typeface="Arial" panose="020B0604020202020204" pitchFamily="34" charset="0"/>
                <a:ea typeface="Arial MT"/>
                <a:cs typeface="Arial" panose="020B0604020202020204" pitchFamily="34" charset="0"/>
              </a:rPr>
              <a:t>vacantes</a:t>
            </a:r>
            <a:r>
              <a:rPr lang="es-ES" sz="1800" spc="5" dirty="0">
                <a:effectLst/>
                <a:latin typeface="Arial" panose="020B0604020202020204" pitchFamily="34" charset="0"/>
                <a:ea typeface="Arial MT"/>
                <a:cs typeface="Arial" panose="020B0604020202020204" pitchFamily="34" charset="0"/>
              </a:rPr>
              <a:t> </a:t>
            </a:r>
            <a:r>
              <a:rPr lang="es-ES" sz="1800" dirty="0">
                <a:effectLst/>
                <a:latin typeface="Arial" panose="020B0604020202020204" pitchFamily="34" charset="0"/>
                <a:ea typeface="Arial MT"/>
                <a:cs typeface="Arial" panose="020B0604020202020204" pitchFamily="34" charset="0"/>
              </a:rPr>
              <a:t>de</a:t>
            </a:r>
            <a:r>
              <a:rPr lang="es-ES" sz="1800" spc="5" dirty="0">
                <a:effectLst/>
                <a:latin typeface="Arial" panose="020B0604020202020204" pitchFamily="34" charset="0"/>
                <a:ea typeface="Arial MT"/>
                <a:cs typeface="Arial" panose="020B0604020202020204" pitchFamily="34" charset="0"/>
              </a:rPr>
              <a:t> </a:t>
            </a:r>
            <a:r>
              <a:rPr lang="es-ES" sz="1800" dirty="0">
                <a:effectLst/>
                <a:latin typeface="Arial" panose="020B0604020202020204" pitchFamily="34" charset="0"/>
                <a:ea typeface="Arial MT"/>
                <a:cs typeface="Arial" panose="020B0604020202020204" pitchFamily="34" charset="0"/>
              </a:rPr>
              <a:t>la</a:t>
            </a:r>
            <a:r>
              <a:rPr lang="es-ES" sz="1800" spc="5" dirty="0">
                <a:effectLst/>
                <a:latin typeface="Arial" panose="020B0604020202020204" pitchFamily="34" charset="0"/>
                <a:ea typeface="Arial MT"/>
                <a:cs typeface="Arial" panose="020B0604020202020204" pitchFamily="34" charset="0"/>
              </a:rPr>
              <a:t> </a:t>
            </a:r>
            <a:r>
              <a:rPr lang="es-ES" sz="1800" dirty="0">
                <a:effectLst/>
                <a:latin typeface="Arial" panose="020B0604020202020204" pitchFamily="34" charset="0"/>
                <a:ea typeface="Arial MT"/>
                <a:cs typeface="Arial" panose="020B0604020202020204" pitchFamily="34" charset="0"/>
              </a:rPr>
              <a:t>Superintendencia</a:t>
            </a:r>
            <a:r>
              <a:rPr lang="es-ES" sz="1800" spc="5" dirty="0">
                <a:effectLst/>
                <a:latin typeface="Arial" panose="020B0604020202020204" pitchFamily="34" charset="0"/>
                <a:ea typeface="Arial MT"/>
                <a:cs typeface="Arial" panose="020B0604020202020204" pitchFamily="34" charset="0"/>
              </a:rPr>
              <a:t> </a:t>
            </a:r>
            <a:r>
              <a:rPr lang="es-ES" sz="1800" dirty="0">
                <a:effectLst/>
                <a:latin typeface="Arial" panose="020B0604020202020204" pitchFamily="34" charset="0"/>
                <a:ea typeface="Arial MT"/>
                <a:cs typeface="Arial" panose="020B0604020202020204" pitchFamily="34" charset="0"/>
              </a:rPr>
              <a:t>del</a:t>
            </a:r>
            <a:r>
              <a:rPr lang="es-ES" sz="1800" spc="-320" dirty="0">
                <a:effectLst/>
                <a:latin typeface="Arial" panose="020B0604020202020204" pitchFamily="34" charset="0"/>
                <a:ea typeface="Arial MT"/>
                <a:cs typeface="Arial" panose="020B0604020202020204" pitchFamily="34" charset="0"/>
              </a:rPr>
              <a:t> </a:t>
            </a:r>
            <a:r>
              <a:rPr lang="es-ES" sz="1800" dirty="0">
                <a:effectLst/>
                <a:latin typeface="Arial" panose="020B0604020202020204" pitchFamily="34" charset="0"/>
                <a:ea typeface="Arial MT"/>
                <a:cs typeface="Arial" panose="020B0604020202020204" pitchFamily="34" charset="0"/>
              </a:rPr>
              <a:t>Subsidio Familiar y establecer los lineamientos para la provisión de las vacantes,</a:t>
            </a:r>
            <a:r>
              <a:rPr lang="es-ES" sz="1800" spc="5" dirty="0">
                <a:effectLst/>
                <a:latin typeface="Arial" panose="020B0604020202020204" pitchFamily="34" charset="0"/>
                <a:ea typeface="Arial MT"/>
                <a:cs typeface="Arial" panose="020B0604020202020204" pitchFamily="34" charset="0"/>
              </a:rPr>
              <a:t> </a:t>
            </a:r>
            <a:r>
              <a:rPr lang="es-ES" sz="1800" dirty="0">
                <a:effectLst/>
                <a:latin typeface="Arial" panose="020B0604020202020204" pitchFamily="34" charset="0"/>
                <a:ea typeface="Arial MT"/>
                <a:cs typeface="Arial" panose="020B0604020202020204" pitchFamily="34" charset="0"/>
              </a:rPr>
              <a:t>garantizando</a:t>
            </a:r>
            <a:r>
              <a:rPr lang="es-ES" sz="1800" spc="-5" dirty="0">
                <a:effectLst/>
                <a:latin typeface="Arial" panose="020B0604020202020204" pitchFamily="34" charset="0"/>
                <a:ea typeface="Arial MT"/>
                <a:cs typeface="Arial" panose="020B0604020202020204" pitchFamily="34" charset="0"/>
              </a:rPr>
              <a:t> </a:t>
            </a:r>
            <a:r>
              <a:rPr lang="es-ES" sz="1800" dirty="0">
                <a:effectLst/>
                <a:latin typeface="Arial" panose="020B0604020202020204" pitchFamily="34" charset="0"/>
                <a:ea typeface="Arial MT"/>
                <a:cs typeface="Arial" panose="020B0604020202020204" pitchFamily="34" charset="0"/>
              </a:rPr>
              <a:t>la</a:t>
            </a:r>
            <a:r>
              <a:rPr lang="es-ES" sz="1800" spc="-10" dirty="0">
                <a:effectLst/>
                <a:latin typeface="Arial" panose="020B0604020202020204" pitchFamily="34" charset="0"/>
                <a:ea typeface="Arial MT"/>
                <a:cs typeface="Arial" panose="020B0604020202020204" pitchFamily="34" charset="0"/>
              </a:rPr>
              <a:t> </a:t>
            </a:r>
            <a:r>
              <a:rPr lang="es-ES" sz="1800" dirty="0">
                <a:effectLst/>
                <a:latin typeface="Arial" panose="020B0604020202020204" pitchFamily="34" charset="0"/>
                <a:ea typeface="Arial MT"/>
                <a:cs typeface="Arial" panose="020B0604020202020204" pitchFamily="34" charset="0"/>
              </a:rPr>
              <a:t>prestación de los servicios</a:t>
            </a:r>
            <a:r>
              <a:rPr lang="es-ES" sz="1800" spc="-5" dirty="0">
                <a:effectLst/>
                <a:latin typeface="Arial" panose="020B0604020202020204" pitchFamily="34" charset="0"/>
                <a:ea typeface="Arial MT"/>
                <a:cs typeface="Arial" panose="020B0604020202020204" pitchFamily="34" charset="0"/>
              </a:rPr>
              <a:t> </a:t>
            </a:r>
            <a:r>
              <a:rPr lang="es-ES" sz="1800" dirty="0">
                <a:effectLst/>
                <a:latin typeface="Arial" panose="020B0604020202020204" pitchFamily="34" charset="0"/>
                <a:ea typeface="Arial MT"/>
                <a:cs typeface="Arial" panose="020B0604020202020204" pitchFamily="34" charset="0"/>
              </a:rPr>
              <a:t>de la Entidad.</a:t>
            </a:r>
            <a:endParaRPr lang="es-CO" sz="1800" dirty="0">
              <a:effectLst/>
              <a:latin typeface="Arial" panose="020B0604020202020204" pitchFamily="34" charset="0"/>
              <a:ea typeface="Arial MT"/>
              <a:cs typeface="Arial" panose="020B0604020202020204" pitchFamily="34" charset="0"/>
            </a:endParaRPr>
          </a:p>
        </p:txBody>
      </p:sp>
      <p:graphicFrame>
        <p:nvGraphicFramePr>
          <p:cNvPr id="12" name="Gráfico 11">
            <a:extLst>
              <a:ext uri="{FF2B5EF4-FFF2-40B4-BE49-F238E27FC236}">
                <a16:creationId xmlns:a16="http://schemas.microsoft.com/office/drawing/2014/main" id="{6F553B13-2722-4675-A8FB-8E6B4A294E37}"/>
              </a:ext>
            </a:extLst>
          </p:cNvPr>
          <p:cNvGraphicFramePr/>
          <p:nvPr>
            <p:extLst>
              <p:ext uri="{D42A27DB-BD31-4B8C-83A1-F6EECF244321}">
                <p14:modId xmlns:p14="http://schemas.microsoft.com/office/powerpoint/2010/main" val="1213394616"/>
              </p:ext>
            </p:extLst>
          </p:nvPr>
        </p:nvGraphicFramePr>
        <p:xfrm>
          <a:off x="4317401" y="893138"/>
          <a:ext cx="7683255" cy="4048030"/>
        </p:xfrm>
        <a:graphic>
          <a:graphicData uri="http://schemas.openxmlformats.org/drawingml/2006/chart">
            <c:chart xmlns:c="http://schemas.openxmlformats.org/drawingml/2006/chart" xmlns:r="http://schemas.openxmlformats.org/officeDocument/2006/relationships" r:id="rId6"/>
          </a:graphicData>
        </a:graphic>
      </p:graphicFrame>
      <p:sp>
        <p:nvSpPr>
          <p:cNvPr id="13" name="CuadroTexto 12">
            <a:extLst>
              <a:ext uri="{FF2B5EF4-FFF2-40B4-BE49-F238E27FC236}">
                <a16:creationId xmlns:a16="http://schemas.microsoft.com/office/drawing/2014/main" id="{E4D2A8E9-5228-4D15-9DA9-EFB6245FE894}"/>
              </a:ext>
            </a:extLst>
          </p:cNvPr>
          <p:cNvSpPr txBox="1"/>
          <p:nvPr/>
        </p:nvSpPr>
        <p:spPr>
          <a:xfrm>
            <a:off x="191344" y="4941168"/>
            <a:ext cx="11595714" cy="1579920"/>
          </a:xfrm>
          <a:prstGeom prst="rect">
            <a:avLst/>
          </a:prstGeom>
          <a:noFill/>
        </p:spPr>
        <p:txBody>
          <a:bodyPr wrap="square">
            <a:spAutoFit/>
          </a:bodyPr>
          <a:lstStyle/>
          <a:p>
            <a:pPr marL="0" marR="63500" lvl="2">
              <a:spcBef>
                <a:spcPts val="410"/>
              </a:spcBef>
              <a:spcAft>
                <a:spcPts val="0"/>
              </a:spcAft>
              <a:buSzPts val="1200"/>
              <a:tabLst>
                <a:tab pos="784860" algn="l"/>
              </a:tabLst>
            </a:pPr>
            <a:r>
              <a:rPr lang="es-ES" b="1" dirty="0">
                <a:latin typeface="Arial" panose="020B0604020202020204" pitchFamily="34" charset="0"/>
              </a:rPr>
              <a:t>1. Provisión de Vacantes Definitivas de Empleos de Libre Nombramiento y Remoción.</a:t>
            </a:r>
            <a:endParaRPr lang="es-CO" b="1" dirty="0">
              <a:latin typeface="Arial" panose="020B0604020202020204" pitchFamily="34" charset="0"/>
            </a:endParaRPr>
          </a:p>
          <a:p>
            <a:pPr marL="0" marR="63500" lvl="2">
              <a:spcBef>
                <a:spcPts val="410"/>
              </a:spcBef>
              <a:spcAft>
                <a:spcPts val="0"/>
              </a:spcAft>
              <a:buSzPts val="1200"/>
              <a:tabLst>
                <a:tab pos="784860" algn="l"/>
              </a:tabLst>
            </a:pPr>
            <a:r>
              <a:rPr lang="es-ES" b="1" dirty="0">
                <a:latin typeface="Arial" panose="020B0604020202020204" pitchFamily="34" charset="0"/>
              </a:rPr>
              <a:t>2. Provisión de vacantes definitivas de empleos de carrera mediante concurso de méritos. </a:t>
            </a:r>
          </a:p>
          <a:p>
            <a:pPr marL="0" marR="63500" lvl="2">
              <a:spcBef>
                <a:spcPts val="410"/>
              </a:spcBef>
              <a:spcAft>
                <a:spcPts val="0"/>
              </a:spcAft>
              <a:buSzPts val="1200"/>
              <a:tabLst>
                <a:tab pos="784860" algn="l"/>
              </a:tabLst>
            </a:pPr>
            <a:r>
              <a:rPr lang="es-ES" b="1" dirty="0">
                <a:effectLst/>
                <a:latin typeface="Arial" panose="020B0604020202020204" pitchFamily="34" charset="0"/>
                <a:ea typeface="Arial MT"/>
              </a:rPr>
              <a:t>3. Racionalización</a:t>
            </a:r>
            <a:r>
              <a:rPr lang="es-ES" b="1" spc="5" dirty="0">
                <a:effectLst/>
                <a:latin typeface="Arial" panose="020B0604020202020204" pitchFamily="34" charset="0"/>
                <a:ea typeface="Arial MT"/>
              </a:rPr>
              <a:t> </a:t>
            </a:r>
            <a:r>
              <a:rPr lang="es-ES" b="1" dirty="0">
                <a:effectLst/>
                <a:latin typeface="Arial" panose="020B0604020202020204" pitchFamily="34" charset="0"/>
                <a:ea typeface="Arial MT"/>
              </a:rPr>
              <a:t>de</a:t>
            </a:r>
            <a:r>
              <a:rPr lang="es-ES" b="1" spc="5" dirty="0">
                <a:effectLst/>
                <a:latin typeface="Arial" panose="020B0604020202020204" pitchFamily="34" charset="0"/>
                <a:ea typeface="Arial MT"/>
              </a:rPr>
              <a:t> </a:t>
            </a:r>
            <a:r>
              <a:rPr lang="es-ES" b="1" dirty="0">
                <a:effectLst/>
                <a:latin typeface="Arial" panose="020B0604020202020204" pitchFamily="34" charset="0"/>
                <a:ea typeface="Arial MT"/>
              </a:rPr>
              <a:t>la</a:t>
            </a:r>
            <a:r>
              <a:rPr lang="es-ES" b="1" spc="5" dirty="0">
                <a:effectLst/>
                <a:latin typeface="Arial" panose="020B0604020202020204" pitchFamily="34" charset="0"/>
                <a:ea typeface="Arial MT"/>
              </a:rPr>
              <a:t> </a:t>
            </a:r>
            <a:r>
              <a:rPr lang="es-ES" b="1" dirty="0">
                <a:effectLst/>
                <a:latin typeface="Arial" panose="020B0604020202020204" pitchFamily="34" charset="0"/>
                <a:ea typeface="Arial MT"/>
              </a:rPr>
              <a:t>Planta</a:t>
            </a:r>
            <a:r>
              <a:rPr lang="es-ES" b="1" spc="5" dirty="0">
                <a:effectLst/>
                <a:latin typeface="Arial" panose="020B0604020202020204" pitchFamily="34" charset="0"/>
                <a:ea typeface="Arial MT"/>
              </a:rPr>
              <a:t> </a:t>
            </a:r>
            <a:r>
              <a:rPr lang="es-ES" b="1" dirty="0">
                <a:effectLst/>
                <a:latin typeface="Arial" panose="020B0604020202020204" pitchFamily="34" charset="0"/>
                <a:ea typeface="Arial MT"/>
              </a:rPr>
              <a:t>de</a:t>
            </a:r>
            <a:r>
              <a:rPr lang="es-ES" b="1" spc="5" dirty="0">
                <a:effectLst/>
                <a:latin typeface="Arial" panose="020B0604020202020204" pitchFamily="34" charset="0"/>
                <a:ea typeface="Arial MT"/>
              </a:rPr>
              <a:t> </a:t>
            </a:r>
            <a:r>
              <a:rPr lang="es-ES" b="1" dirty="0">
                <a:effectLst/>
                <a:latin typeface="Arial" panose="020B0604020202020204" pitchFamily="34" charset="0"/>
                <a:ea typeface="Arial MT"/>
              </a:rPr>
              <a:t>Personal. : </a:t>
            </a:r>
            <a:r>
              <a:rPr lang="es-ES" dirty="0">
                <a:effectLst/>
                <a:latin typeface="Arial" panose="020B0604020202020204" pitchFamily="34" charset="0"/>
                <a:ea typeface="Arial MT"/>
                <a:cs typeface="Arial MT"/>
              </a:rPr>
              <a:t>garantizar</a:t>
            </a:r>
            <a:r>
              <a:rPr lang="es-ES" spc="5" dirty="0">
                <a:effectLst/>
                <a:latin typeface="Arial" panose="020B0604020202020204" pitchFamily="34" charset="0"/>
                <a:ea typeface="Arial MT"/>
                <a:cs typeface="Arial MT"/>
              </a:rPr>
              <a:t> </a:t>
            </a:r>
            <a:r>
              <a:rPr lang="es-ES" dirty="0">
                <a:effectLst/>
                <a:latin typeface="Arial" panose="020B0604020202020204" pitchFamily="34" charset="0"/>
                <a:ea typeface="Arial MT"/>
                <a:cs typeface="Arial MT"/>
              </a:rPr>
              <a:t>el</a:t>
            </a:r>
            <a:r>
              <a:rPr lang="es-ES" spc="5" dirty="0">
                <a:effectLst/>
                <a:latin typeface="Arial" panose="020B0604020202020204" pitchFamily="34" charset="0"/>
                <a:ea typeface="Arial MT"/>
                <a:cs typeface="Arial MT"/>
              </a:rPr>
              <a:t> </a:t>
            </a:r>
            <a:r>
              <a:rPr lang="es-ES" dirty="0">
                <a:effectLst/>
                <a:latin typeface="Arial" panose="020B0604020202020204" pitchFamily="34" charset="0"/>
                <a:ea typeface="Arial MT"/>
                <a:cs typeface="Arial MT"/>
              </a:rPr>
              <a:t>derecho</a:t>
            </a:r>
            <a:r>
              <a:rPr lang="es-ES" spc="5" dirty="0">
                <a:effectLst/>
                <a:latin typeface="Arial" panose="020B0604020202020204" pitchFamily="34" charset="0"/>
                <a:ea typeface="Arial MT"/>
                <a:cs typeface="Arial MT"/>
              </a:rPr>
              <a:t> </a:t>
            </a:r>
            <a:r>
              <a:rPr lang="es-ES" dirty="0">
                <a:effectLst/>
                <a:latin typeface="Arial" panose="020B0604020202020204" pitchFamily="34" charset="0"/>
                <a:ea typeface="Arial MT"/>
                <a:cs typeface="Arial MT"/>
              </a:rPr>
              <a:t>preferencial</a:t>
            </a:r>
            <a:r>
              <a:rPr lang="es-ES" spc="-50" dirty="0">
                <a:effectLst/>
                <a:latin typeface="Arial" panose="020B0604020202020204" pitchFamily="34" charset="0"/>
                <a:ea typeface="Arial MT"/>
                <a:cs typeface="Arial MT"/>
              </a:rPr>
              <a:t> </a:t>
            </a:r>
            <a:r>
              <a:rPr lang="es-ES" dirty="0">
                <a:effectLst/>
                <a:latin typeface="Arial" panose="020B0604020202020204" pitchFamily="34" charset="0"/>
                <a:ea typeface="Arial MT"/>
                <a:cs typeface="Arial MT"/>
              </a:rPr>
              <a:t>de</a:t>
            </a:r>
            <a:r>
              <a:rPr lang="es-ES" spc="-55" dirty="0">
                <a:effectLst/>
                <a:latin typeface="Arial" panose="020B0604020202020204" pitchFamily="34" charset="0"/>
                <a:ea typeface="Arial MT"/>
                <a:cs typeface="Arial MT"/>
              </a:rPr>
              <a:t> </a:t>
            </a:r>
            <a:r>
              <a:rPr lang="es-ES" dirty="0">
                <a:effectLst/>
                <a:latin typeface="Arial" panose="020B0604020202020204" pitchFamily="34" charset="0"/>
                <a:ea typeface="Arial MT"/>
                <a:cs typeface="Arial MT"/>
              </a:rPr>
              <a:t>los</a:t>
            </a:r>
            <a:r>
              <a:rPr lang="es-ES" spc="-60" dirty="0">
                <a:effectLst/>
                <a:latin typeface="Arial" panose="020B0604020202020204" pitchFamily="34" charset="0"/>
                <a:ea typeface="Arial MT"/>
                <a:cs typeface="Arial MT"/>
              </a:rPr>
              <a:t> </a:t>
            </a:r>
            <a:r>
              <a:rPr lang="es-ES" dirty="0">
                <a:effectLst/>
                <a:latin typeface="Arial" panose="020B0604020202020204" pitchFamily="34" charset="0"/>
                <a:ea typeface="Arial MT"/>
                <a:cs typeface="Arial MT"/>
              </a:rPr>
              <a:t>funcionarios</a:t>
            </a:r>
            <a:r>
              <a:rPr lang="es-ES" spc="-45" dirty="0">
                <a:effectLst/>
                <a:latin typeface="Arial" panose="020B0604020202020204" pitchFamily="34" charset="0"/>
                <a:ea typeface="Arial MT"/>
                <a:cs typeface="Arial MT"/>
              </a:rPr>
              <a:t> </a:t>
            </a:r>
            <a:r>
              <a:rPr lang="es-ES" dirty="0">
                <a:effectLst/>
                <a:latin typeface="Arial" panose="020B0604020202020204" pitchFamily="34" charset="0"/>
                <a:ea typeface="Arial MT"/>
                <a:cs typeface="Arial MT"/>
              </a:rPr>
              <a:t>de</a:t>
            </a:r>
            <a:r>
              <a:rPr lang="es-ES" spc="-45" dirty="0">
                <a:effectLst/>
                <a:latin typeface="Arial" panose="020B0604020202020204" pitchFamily="34" charset="0"/>
                <a:ea typeface="Arial MT"/>
                <a:cs typeface="Arial MT"/>
              </a:rPr>
              <a:t> </a:t>
            </a:r>
            <a:r>
              <a:rPr lang="es-ES" dirty="0">
                <a:effectLst/>
                <a:latin typeface="Arial" panose="020B0604020202020204" pitchFamily="34" charset="0"/>
                <a:ea typeface="Arial MT"/>
                <a:cs typeface="Arial MT"/>
              </a:rPr>
              <a:t>Carrera</a:t>
            </a:r>
            <a:r>
              <a:rPr lang="es-ES" spc="-55" dirty="0">
                <a:effectLst/>
                <a:latin typeface="Arial" panose="020B0604020202020204" pitchFamily="34" charset="0"/>
                <a:ea typeface="Arial MT"/>
                <a:cs typeface="Arial MT"/>
              </a:rPr>
              <a:t> </a:t>
            </a:r>
            <a:r>
              <a:rPr lang="es-ES" dirty="0">
                <a:effectLst/>
                <a:latin typeface="Arial" panose="020B0604020202020204" pitchFamily="34" charset="0"/>
                <a:ea typeface="Arial MT"/>
                <a:cs typeface="Arial MT"/>
              </a:rPr>
              <a:t>Administrativa</a:t>
            </a:r>
            <a:r>
              <a:rPr lang="es-ES" spc="-45" dirty="0">
                <a:effectLst/>
                <a:latin typeface="Arial" panose="020B0604020202020204" pitchFamily="34" charset="0"/>
                <a:ea typeface="Arial MT"/>
                <a:cs typeface="Arial MT"/>
              </a:rPr>
              <a:t> </a:t>
            </a:r>
            <a:r>
              <a:rPr lang="es-ES" dirty="0">
                <a:effectLst/>
                <a:latin typeface="Arial" panose="020B0604020202020204" pitchFamily="34" charset="0"/>
                <a:ea typeface="Arial MT"/>
                <a:cs typeface="Arial MT"/>
              </a:rPr>
              <a:t>que</a:t>
            </a:r>
            <a:r>
              <a:rPr lang="es-ES" spc="-40" dirty="0">
                <a:effectLst/>
                <a:latin typeface="Arial" panose="020B0604020202020204" pitchFamily="34" charset="0"/>
                <a:ea typeface="Arial MT"/>
                <a:cs typeface="Arial MT"/>
              </a:rPr>
              <a:t> </a:t>
            </a:r>
            <a:r>
              <a:rPr lang="es-ES" dirty="0">
                <a:effectLst/>
                <a:latin typeface="Arial" panose="020B0604020202020204" pitchFamily="34" charset="0"/>
                <a:ea typeface="Arial MT"/>
                <a:cs typeface="Arial MT"/>
              </a:rPr>
              <a:t>cumplan</a:t>
            </a:r>
            <a:r>
              <a:rPr lang="es-ES" spc="-45" dirty="0">
                <a:effectLst/>
                <a:latin typeface="Arial" panose="020B0604020202020204" pitchFamily="34" charset="0"/>
                <a:ea typeface="Arial MT"/>
                <a:cs typeface="Arial MT"/>
              </a:rPr>
              <a:t> </a:t>
            </a:r>
            <a:r>
              <a:rPr lang="es-ES" dirty="0">
                <a:effectLst/>
                <a:latin typeface="Arial" panose="020B0604020202020204" pitchFamily="34" charset="0"/>
                <a:ea typeface="Arial MT"/>
                <a:cs typeface="Arial MT"/>
              </a:rPr>
              <a:t>con</a:t>
            </a:r>
            <a:r>
              <a:rPr lang="es-ES" spc="-320" dirty="0">
                <a:effectLst/>
                <a:latin typeface="Arial" panose="020B0604020202020204" pitchFamily="34" charset="0"/>
                <a:ea typeface="Arial MT"/>
                <a:cs typeface="Arial MT"/>
              </a:rPr>
              <a:t> </a:t>
            </a:r>
            <a:r>
              <a:rPr lang="es-ES" dirty="0">
                <a:effectLst/>
                <a:latin typeface="Arial" panose="020B0604020202020204" pitchFamily="34" charset="0"/>
                <a:ea typeface="Arial MT"/>
                <a:cs typeface="Arial MT"/>
              </a:rPr>
              <a:t>los requisitos para ser encargados, de conformidad con lo establecido en</a:t>
            </a:r>
            <a:r>
              <a:rPr lang="es-ES" spc="5" dirty="0">
                <a:effectLst/>
                <a:latin typeface="Arial" panose="020B0604020202020204" pitchFamily="34" charset="0"/>
                <a:ea typeface="Arial MT"/>
                <a:cs typeface="Arial MT"/>
              </a:rPr>
              <a:t> </a:t>
            </a:r>
            <a:r>
              <a:rPr lang="es-ES" dirty="0">
                <a:effectLst/>
                <a:latin typeface="Arial" panose="020B0604020202020204" pitchFamily="34" charset="0"/>
                <a:ea typeface="Arial MT"/>
                <a:cs typeface="Arial MT"/>
              </a:rPr>
              <a:t>la Ley 909 de 2004 y Decreto 775 de 2005.</a:t>
            </a:r>
            <a:endParaRPr lang="es-E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879184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n 11" descr="Diagrama&#10;&#10;Descripción generada automáticamente">
            <a:extLst>
              <a:ext uri="{FF2B5EF4-FFF2-40B4-BE49-F238E27FC236}">
                <a16:creationId xmlns:a16="http://schemas.microsoft.com/office/drawing/2014/main" id="{702AABB0-1301-472B-A7B2-21DD2C31B12C}"/>
              </a:ext>
            </a:extLst>
          </p:cNvPr>
          <p:cNvPicPr>
            <a:picLocks noChangeAspect="1"/>
          </p:cNvPicPr>
          <p:nvPr/>
        </p:nvPicPr>
        <p:blipFill>
          <a:blip r:embed="rId3"/>
          <a:stretch>
            <a:fillRect/>
          </a:stretch>
        </p:blipFill>
        <p:spPr>
          <a:xfrm>
            <a:off x="7543940" y="1563904"/>
            <a:ext cx="4446327" cy="3737303"/>
          </a:xfrm>
          <a:prstGeom prst="rect">
            <a:avLst/>
          </a:prstGeom>
        </p:spPr>
      </p:pic>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latin typeface="Arial Narrow" panose="020B0606020202030204" pitchFamily="34" charset="0"/>
            </a:endParaRPr>
          </a:p>
        </p:txBody>
      </p:sp>
      <p:pic>
        <p:nvPicPr>
          <p:cNvPr id="6" name="Marcador de contenido 5"/>
          <p:cNvPicPr>
            <a:picLocks noGrp="1" noChangeAspect="1"/>
          </p:cNvPicPr>
          <p:nvPr>
            <p:ph sz="half" idx="1"/>
          </p:nvPr>
        </p:nvPicPr>
        <p:blipFill>
          <a:blip r:embed="rId4">
            <a:extLst>
              <a:ext uri="{28A0092B-C50C-407E-A947-70E740481C1C}">
                <a14:useLocalDpi xmlns:a14="http://schemas.microsoft.com/office/drawing/2010/main" val="0"/>
              </a:ext>
            </a:extLst>
          </a:blip>
          <a:stretch>
            <a:fillRect/>
          </a:stretch>
        </p:blipFill>
        <p:spPr>
          <a:xfrm>
            <a:off x="0" y="346402"/>
            <a:ext cx="2140841" cy="503999"/>
          </a:xfrm>
          <a:blipFill>
            <a:blip r:embed="rId5"/>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6" cstate="print">
            <a:extLst>
              <a:ext uri="{28A0092B-C50C-407E-A947-70E740481C1C}">
                <a14:useLocalDpi xmlns:a14="http://schemas.microsoft.com/office/drawing/2010/main" val="0"/>
              </a:ext>
            </a:extLst>
          </a:blip>
          <a:stretch>
            <a:fillRect/>
          </a:stretch>
        </p:blipFill>
        <p:spPr>
          <a:xfrm>
            <a:off x="9999919" y="332656"/>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10"/>
            <a:ext cx="12192000" cy="288032"/>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latin typeface="Arial Narrow" panose="020B0606020202030204" pitchFamily="34" charset="0"/>
            </a:endParaRPr>
          </a:p>
        </p:txBody>
      </p:sp>
      <p:sp>
        <p:nvSpPr>
          <p:cNvPr id="3" name="Rectángulo 2">
            <a:extLst>
              <a:ext uri="{FF2B5EF4-FFF2-40B4-BE49-F238E27FC236}">
                <a16:creationId xmlns:a16="http://schemas.microsoft.com/office/drawing/2014/main" id="{B7763C5D-C940-482F-867E-D7626C5DF24D}"/>
              </a:ext>
            </a:extLst>
          </p:cNvPr>
          <p:cNvSpPr/>
          <p:nvPr/>
        </p:nvSpPr>
        <p:spPr>
          <a:xfrm>
            <a:off x="1764671" y="-35751"/>
            <a:ext cx="8482910" cy="782458"/>
          </a:xfrm>
          <a:prstGeom prst="rect">
            <a:avLst/>
          </a:prstGeom>
        </p:spPr>
        <p:txBody>
          <a:bodyPr wrap="square">
            <a:spAutoFit/>
          </a:bodyPr>
          <a:lstStyle/>
          <a:p>
            <a:pPr>
              <a:lnSpc>
                <a:spcPct val="115000"/>
              </a:lnSpc>
            </a:pPr>
            <a:endParaRPr lang="es-ES" sz="1200" b="1" i="1" kern="1400" dirty="0">
              <a:latin typeface="Arial Narrow" panose="020B0606020202030204" pitchFamily="34" charset="0"/>
              <a:ea typeface="MS Mincho" panose="02020609040205080304" pitchFamily="49" charset="-128"/>
              <a:cs typeface="Times New Roman" panose="02020603050405020304" pitchFamily="18" charset="0"/>
            </a:endParaRPr>
          </a:p>
          <a:p>
            <a:pPr marL="0" lvl="2" algn="ctr">
              <a:lnSpc>
                <a:spcPct val="115000"/>
              </a:lnSpc>
              <a:spcBef>
                <a:spcPts val="1200"/>
              </a:spcBef>
            </a:pPr>
            <a:r>
              <a:rPr lang="es-CO" sz="2000" b="1" dirty="0">
                <a:solidFill>
                  <a:schemeClr val="tx2">
                    <a:lumMod val="75000"/>
                  </a:schemeClr>
                </a:solidFill>
                <a:latin typeface="Arial" panose="020B0604020202020204" pitchFamily="34" charset="0"/>
                <a:cs typeface="Times New Roman" panose="02020603050405020304" pitchFamily="18" charset="0"/>
              </a:rPr>
              <a:t>PLAN INSTITUCIONAL DE FORMACIÓN Y CAPACITACIÓN</a:t>
            </a:r>
          </a:p>
        </p:txBody>
      </p:sp>
      <p:sp>
        <p:nvSpPr>
          <p:cNvPr id="9" name="CuadroTexto 8">
            <a:extLst>
              <a:ext uri="{FF2B5EF4-FFF2-40B4-BE49-F238E27FC236}">
                <a16:creationId xmlns:a16="http://schemas.microsoft.com/office/drawing/2014/main" id="{5C870894-3434-48BC-81F6-85699707F690}"/>
              </a:ext>
            </a:extLst>
          </p:cNvPr>
          <p:cNvSpPr txBox="1"/>
          <p:nvPr/>
        </p:nvSpPr>
        <p:spPr>
          <a:xfrm>
            <a:off x="476978" y="4521206"/>
            <a:ext cx="11114145" cy="2336794"/>
          </a:xfrm>
          <a:prstGeom prst="rect">
            <a:avLst/>
          </a:prstGeom>
          <a:noFill/>
        </p:spPr>
        <p:txBody>
          <a:bodyPr wrap="square">
            <a:spAutoFit/>
          </a:bodyPr>
          <a:lstStyle/>
          <a:p>
            <a:pPr>
              <a:lnSpc>
                <a:spcPct val="115000"/>
              </a:lnSpc>
            </a:pPr>
            <a:r>
              <a:rPr lang="es-ES" sz="2800" b="1" kern="1400" dirty="0">
                <a:solidFill>
                  <a:schemeClr val="tx2">
                    <a:lumMod val="75000"/>
                  </a:schemeClr>
                </a:solidFill>
                <a:latin typeface="Arial Narrow" panose="020B0606020202030204" pitchFamily="34" charset="0"/>
                <a:ea typeface="MS Mincho" panose="02020609040205080304" pitchFamily="49" charset="-128"/>
                <a:cs typeface="Times New Roman" panose="02020603050405020304" pitchFamily="18" charset="0"/>
              </a:rPr>
              <a:t>OBJETIVO GENERAL</a:t>
            </a:r>
          </a:p>
          <a:p>
            <a:pPr>
              <a:lnSpc>
                <a:spcPct val="115000"/>
              </a:lnSpc>
            </a:pPr>
            <a:endParaRPr lang="es-ES" b="1" kern="1400" dirty="0">
              <a:solidFill>
                <a:schemeClr val="tx2">
                  <a:lumMod val="75000"/>
                </a:schemeClr>
              </a:solidFill>
              <a:latin typeface="Arial Narrow" panose="020B0606020202030204" pitchFamily="34" charset="0"/>
              <a:ea typeface="MS Mincho" panose="02020609040205080304" pitchFamily="49" charset="-128"/>
              <a:cs typeface="Times New Roman" panose="02020603050405020304" pitchFamily="18" charset="0"/>
            </a:endParaRPr>
          </a:p>
          <a:p>
            <a:pPr algn="just">
              <a:lnSpc>
                <a:spcPct val="115000"/>
              </a:lnSpc>
            </a:pPr>
            <a:r>
              <a:rPr lang="es-ES" sz="2000" dirty="0">
                <a:latin typeface="Arial" panose="020B0604020202020204" pitchFamily="34" charset="0"/>
                <a:ea typeface="MS Mincho" panose="02020609040205080304" pitchFamily="49" charset="-128"/>
                <a:cs typeface="Arial" panose="020B0604020202020204" pitchFamily="34" charset="0"/>
              </a:rPr>
              <a:t>Contribuir con el fortalecimiento de las competencias y habilidades laborales de todos los Servidores Públicos de la Superintendencia del Subsidio Familiar, con el fin de facilitar un mejor desempeño en el cumplimiento de sus funciones. </a:t>
            </a:r>
          </a:p>
          <a:p>
            <a:pPr algn="just">
              <a:lnSpc>
                <a:spcPct val="115000"/>
              </a:lnSpc>
            </a:pPr>
            <a:endParaRPr lang="es-CO" sz="20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p:txBody>
      </p:sp>
      <p:sp>
        <p:nvSpPr>
          <p:cNvPr id="16" name="CuadroTexto 15">
            <a:extLst>
              <a:ext uri="{FF2B5EF4-FFF2-40B4-BE49-F238E27FC236}">
                <a16:creationId xmlns:a16="http://schemas.microsoft.com/office/drawing/2014/main" id="{67A3F0EA-F569-468F-BDD8-462F0C8836C6}"/>
              </a:ext>
            </a:extLst>
          </p:cNvPr>
          <p:cNvSpPr txBox="1"/>
          <p:nvPr/>
        </p:nvSpPr>
        <p:spPr>
          <a:xfrm>
            <a:off x="441617" y="1282783"/>
            <a:ext cx="8264614" cy="2585323"/>
          </a:xfrm>
          <a:prstGeom prst="rect">
            <a:avLst/>
          </a:prstGeom>
          <a:noFill/>
        </p:spPr>
        <p:txBody>
          <a:bodyPr wrap="square" rtlCol="0">
            <a:spAutoFit/>
          </a:bodyPr>
          <a:lstStyle/>
          <a:p>
            <a:pPr algn="just"/>
            <a:r>
              <a:rPr lang="es-ES" sz="1800" dirty="0">
                <a:effectLst/>
                <a:latin typeface="Arial" panose="020B0604020202020204" pitchFamily="34" charset="0"/>
                <a:ea typeface="MS Mincho" panose="02020609040205080304" pitchFamily="49" charset="-128"/>
                <a:cs typeface="Arial" panose="020B0604020202020204" pitchFamily="34" charset="0"/>
              </a:rPr>
              <a:t>Para el diseño y formulación del </a:t>
            </a:r>
            <a:r>
              <a:rPr lang="es-ES" sz="1800" dirty="0" err="1">
                <a:effectLst/>
                <a:latin typeface="Arial" panose="020B0604020202020204" pitchFamily="34" charset="0"/>
                <a:ea typeface="MS Mincho" panose="02020609040205080304" pitchFamily="49" charset="-128"/>
                <a:cs typeface="Arial" panose="020B0604020202020204" pitchFamily="34" charset="0"/>
              </a:rPr>
              <a:t>PIC</a:t>
            </a:r>
            <a:r>
              <a:rPr lang="es-ES" sz="1800" dirty="0">
                <a:effectLst/>
                <a:latin typeface="Arial" panose="020B0604020202020204" pitchFamily="34" charset="0"/>
                <a:ea typeface="MS Mincho" panose="02020609040205080304" pitchFamily="49" charset="-128"/>
                <a:cs typeface="Arial" panose="020B0604020202020204" pitchFamily="34" charset="0"/>
              </a:rPr>
              <a:t> 2022 de la Entidad se tuvieron en cuenta los siguientes elementos: </a:t>
            </a:r>
            <a:endParaRPr lang="es-CO" sz="1800" dirty="0">
              <a:effectLst/>
              <a:latin typeface="Arial" panose="020B0604020202020204" pitchFamily="34" charset="0"/>
              <a:ea typeface="MS Mincho" panose="02020609040205080304" pitchFamily="49" charset="-128"/>
              <a:cs typeface="Times New Roman" panose="02020603050405020304" pitchFamily="18" charset="0"/>
            </a:endParaRPr>
          </a:p>
          <a:p>
            <a:pPr marL="342900" lvl="0" indent="-342900" algn="just">
              <a:buFont typeface="Symbol" panose="05050102010706020507" pitchFamily="18" charset="2"/>
              <a:buChar char=""/>
            </a:pPr>
            <a:r>
              <a:rPr lang="es-ES" sz="1800" dirty="0">
                <a:effectLst/>
                <a:latin typeface="Arial" panose="020B0604020202020204" pitchFamily="34" charset="0"/>
                <a:ea typeface="MS Mincho" panose="02020609040205080304" pitchFamily="49" charset="-128"/>
                <a:cs typeface="Arial" panose="020B0604020202020204" pitchFamily="34" charset="0"/>
              </a:rPr>
              <a:t>Planeación estratégica </a:t>
            </a:r>
            <a:r>
              <a:rPr lang="es-ES" sz="1800" dirty="0" err="1">
                <a:effectLst/>
                <a:latin typeface="Arial" panose="020B0604020202020204" pitchFamily="34" charset="0"/>
                <a:ea typeface="MS Mincho" panose="02020609040205080304" pitchFamily="49" charset="-128"/>
                <a:cs typeface="Arial" panose="020B0604020202020204" pitchFamily="34" charset="0"/>
              </a:rPr>
              <a:t>SSF</a:t>
            </a:r>
            <a:r>
              <a:rPr lang="es-ES" sz="1800" dirty="0">
                <a:effectLst/>
                <a:latin typeface="Arial" panose="020B0604020202020204" pitchFamily="34" charset="0"/>
                <a:ea typeface="MS Mincho" panose="02020609040205080304" pitchFamily="49" charset="-128"/>
                <a:cs typeface="Arial" panose="020B0604020202020204" pitchFamily="34" charset="0"/>
              </a:rPr>
              <a:t>.</a:t>
            </a:r>
            <a:endParaRPr lang="es-CO" sz="1800" dirty="0">
              <a:effectLst/>
              <a:latin typeface="Arial" panose="020B0604020202020204" pitchFamily="34" charset="0"/>
              <a:ea typeface="MS Mincho" panose="02020609040205080304" pitchFamily="49" charset="-128"/>
              <a:cs typeface="Times New Roman" panose="02020603050405020304" pitchFamily="18" charset="0"/>
            </a:endParaRPr>
          </a:p>
          <a:p>
            <a:pPr marL="342900" lvl="0" indent="-342900" algn="just">
              <a:buFont typeface="Symbol" panose="05050102010706020507" pitchFamily="18" charset="2"/>
              <a:buChar char=""/>
            </a:pPr>
            <a:r>
              <a:rPr lang="es-ES" sz="1800" dirty="0" err="1">
                <a:effectLst/>
                <a:latin typeface="Arial" panose="020B0604020202020204" pitchFamily="34" charset="0"/>
                <a:ea typeface="MS Mincho" panose="02020609040205080304" pitchFamily="49" charset="-128"/>
                <a:cs typeface="Arial" panose="020B0604020202020204" pitchFamily="34" charset="0"/>
              </a:rPr>
              <a:t>MIPG</a:t>
            </a:r>
            <a:r>
              <a:rPr lang="es-ES" sz="1800" dirty="0">
                <a:effectLst/>
                <a:latin typeface="Arial" panose="020B0604020202020204" pitchFamily="34" charset="0"/>
                <a:ea typeface="MS Mincho" panose="02020609040205080304" pitchFamily="49" charset="-128"/>
                <a:cs typeface="Arial" panose="020B0604020202020204" pitchFamily="34" charset="0"/>
              </a:rPr>
              <a:t> Versión 4.</a:t>
            </a:r>
            <a:endParaRPr lang="es-CO" sz="1800" dirty="0">
              <a:effectLst/>
              <a:latin typeface="Arial" panose="020B0604020202020204" pitchFamily="34" charset="0"/>
              <a:ea typeface="MS Mincho" panose="02020609040205080304" pitchFamily="49" charset="-128"/>
              <a:cs typeface="Times New Roman" panose="02020603050405020304" pitchFamily="18" charset="0"/>
            </a:endParaRPr>
          </a:p>
          <a:p>
            <a:pPr marL="342900" lvl="0" indent="-342900" algn="just">
              <a:buFont typeface="Symbol" panose="05050102010706020507" pitchFamily="18" charset="2"/>
              <a:buChar char=""/>
            </a:pPr>
            <a:r>
              <a:rPr lang="es-ES" sz="1800" dirty="0">
                <a:effectLst/>
                <a:latin typeface="Arial" panose="020B0604020202020204" pitchFamily="34" charset="0"/>
                <a:ea typeface="MS Mincho" panose="02020609040205080304" pitchFamily="49" charset="-128"/>
                <a:cs typeface="Arial" panose="020B0604020202020204" pitchFamily="34" charset="0"/>
              </a:rPr>
              <a:t>Resultados medición </a:t>
            </a:r>
            <a:r>
              <a:rPr lang="es-ES" sz="1800" dirty="0" err="1">
                <a:effectLst/>
                <a:latin typeface="Arial" panose="020B0604020202020204" pitchFamily="34" charset="0"/>
                <a:ea typeface="MS Mincho" panose="02020609040205080304" pitchFamily="49" charset="-128"/>
                <a:cs typeface="Arial" panose="020B0604020202020204" pitchFamily="34" charset="0"/>
              </a:rPr>
              <a:t>FURAG</a:t>
            </a:r>
            <a:r>
              <a:rPr lang="es-ES" sz="1800" dirty="0">
                <a:effectLst/>
                <a:latin typeface="Arial" panose="020B0604020202020204" pitchFamily="34" charset="0"/>
                <a:ea typeface="MS Mincho" panose="02020609040205080304" pitchFamily="49" charset="-128"/>
                <a:cs typeface="Arial" panose="020B0604020202020204" pitchFamily="34" charset="0"/>
              </a:rPr>
              <a:t> 2020.</a:t>
            </a:r>
            <a:endParaRPr lang="es-CO" sz="1800" dirty="0">
              <a:effectLst/>
              <a:latin typeface="Arial" panose="020B0604020202020204" pitchFamily="34" charset="0"/>
              <a:ea typeface="MS Mincho" panose="02020609040205080304" pitchFamily="49" charset="-128"/>
              <a:cs typeface="Times New Roman" panose="02020603050405020304" pitchFamily="18" charset="0"/>
            </a:endParaRPr>
          </a:p>
          <a:p>
            <a:pPr marL="342900" lvl="0" indent="-342900" algn="just">
              <a:buFont typeface="Symbol" panose="05050102010706020507" pitchFamily="18" charset="2"/>
              <a:buChar char=""/>
            </a:pPr>
            <a:r>
              <a:rPr lang="es-ES" sz="1800" dirty="0">
                <a:effectLst/>
                <a:latin typeface="Arial" panose="020B0604020202020204" pitchFamily="34" charset="0"/>
                <a:ea typeface="MS Mincho" panose="02020609040205080304" pitchFamily="49" charset="-128"/>
                <a:cs typeface="Arial" panose="020B0604020202020204" pitchFamily="34" charset="0"/>
              </a:rPr>
              <a:t>Plan Estratégico Talento Humano año 2021</a:t>
            </a:r>
            <a:endParaRPr lang="es-CO" sz="1800" dirty="0">
              <a:effectLst/>
              <a:latin typeface="Arial" panose="020B0604020202020204" pitchFamily="34" charset="0"/>
              <a:ea typeface="MS Mincho" panose="02020609040205080304" pitchFamily="49" charset="-128"/>
              <a:cs typeface="Times New Roman" panose="02020603050405020304" pitchFamily="18" charset="0"/>
            </a:endParaRPr>
          </a:p>
          <a:p>
            <a:pPr marL="342900" lvl="0" indent="-342900" algn="just">
              <a:buFont typeface="Symbol" panose="05050102010706020507" pitchFamily="18" charset="2"/>
              <a:buChar char=""/>
            </a:pPr>
            <a:r>
              <a:rPr lang="es-ES" sz="1800" dirty="0">
                <a:effectLst/>
                <a:latin typeface="Arial" panose="020B0604020202020204" pitchFamily="34" charset="0"/>
                <a:ea typeface="MS Mincho" panose="02020609040205080304" pitchFamily="49" charset="-128"/>
                <a:cs typeface="Arial" panose="020B0604020202020204" pitchFamily="34" charset="0"/>
              </a:rPr>
              <a:t>Plan Nacional de Formación y Capacitación 2020 – 2030 </a:t>
            </a:r>
            <a:r>
              <a:rPr lang="es-ES" sz="1800" dirty="0" err="1">
                <a:effectLst/>
                <a:latin typeface="Arial" panose="020B0604020202020204" pitchFamily="34" charset="0"/>
                <a:ea typeface="MS Mincho" panose="02020609040205080304" pitchFamily="49" charset="-128"/>
                <a:cs typeface="Arial" panose="020B0604020202020204" pitchFamily="34" charset="0"/>
              </a:rPr>
              <a:t>DAFP</a:t>
            </a:r>
            <a:endParaRPr lang="es-CO" sz="1800" dirty="0">
              <a:effectLst/>
              <a:latin typeface="Arial" panose="020B0604020202020204" pitchFamily="34" charset="0"/>
              <a:ea typeface="MS Mincho" panose="02020609040205080304" pitchFamily="49" charset="-128"/>
              <a:cs typeface="Times New Roman" panose="02020603050405020304" pitchFamily="18" charset="0"/>
            </a:endParaRPr>
          </a:p>
          <a:p>
            <a:pPr marL="342900" lvl="0" indent="-342900" algn="just">
              <a:buFont typeface="Symbol" panose="05050102010706020507" pitchFamily="18" charset="2"/>
              <a:buChar char=""/>
            </a:pPr>
            <a:r>
              <a:rPr lang="es-ES" sz="1800" dirty="0" err="1">
                <a:effectLst/>
                <a:latin typeface="Arial" panose="020B0604020202020204" pitchFamily="34" charset="0"/>
                <a:ea typeface="MS Mincho" panose="02020609040205080304" pitchFamily="49" charset="-128"/>
                <a:cs typeface="Arial" panose="020B0604020202020204" pitchFamily="34" charset="0"/>
              </a:rPr>
              <a:t>PIC</a:t>
            </a:r>
            <a:r>
              <a:rPr lang="es-ES" sz="1800" dirty="0">
                <a:effectLst/>
                <a:latin typeface="Arial" panose="020B0604020202020204" pitchFamily="34" charset="0"/>
                <a:ea typeface="MS Mincho" panose="02020609040205080304" pitchFamily="49" charset="-128"/>
                <a:cs typeface="Arial" panose="020B0604020202020204" pitchFamily="34" charset="0"/>
              </a:rPr>
              <a:t> año 2021</a:t>
            </a:r>
            <a:endParaRPr lang="es-CO" sz="1800" dirty="0">
              <a:effectLst/>
              <a:latin typeface="Arial" panose="020B0604020202020204" pitchFamily="34" charset="0"/>
              <a:ea typeface="MS Mincho" panose="02020609040205080304" pitchFamily="49" charset="-128"/>
              <a:cs typeface="Times New Roman" panose="02020603050405020304" pitchFamily="18" charset="0"/>
            </a:endParaRPr>
          </a:p>
          <a:p>
            <a:pPr marL="342900" lvl="0" indent="-342900" algn="just">
              <a:buFont typeface="Symbol" panose="05050102010706020507" pitchFamily="18" charset="2"/>
              <a:buChar char=""/>
            </a:pPr>
            <a:r>
              <a:rPr lang="es-ES" sz="1800" dirty="0">
                <a:effectLst/>
                <a:latin typeface="Arial" panose="020B0604020202020204" pitchFamily="34" charset="0"/>
                <a:ea typeface="MS Mincho" panose="02020609040205080304" pitchFamily="49" charset="-128"/>
                <a:cs typeface="Arial" panose="020B0604020202020204" pitchFamily="34" charset="0"/>
              </a:rPr>
              <a:t>Encuesta de identificación de necesidades de capacitación 2021 </a:t>
            </a:r>
            <a:endParaRPr lang="es-CO" sz="1800" dirty="0">
              <a:effectLst/>
              <a:latin typeface="Arial" panose="020B0604020202020204" pitchFamily="34"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22976696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171408" y="223890"/>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10385114" y="182432"/>
            <a:ext cx="1806886" cy="377089"/>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10"/>
            <a:ext cx="12192000" cy="135221"/>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14" name="CuadroTexto 13">
            <a:extLst>
              <a:ext uri="{FF2B5EF4-FFF2-40B4-BE49-F238E27FC236}">
                <a16:creationId xmlns:a16="http://schemas.microsoft.com/office/drawing/2014/main" id="{388BC241-91B9-4B82-92BB-D251008CCC4E}"/>
              </a:ext>
            </a:extLst>
          </p:cNvPr>
          <p:cNvSpPr txBox="1"/>
          <p:nvPr/>
        </p:nvSpPr>
        <p:spPr>
          <a:xfrm>
            <a:off x="2470944" y="358557"/>
            <a:ext cx="8076841" cy="369332"/>
          </a:xfrm>
          <a:prstGeom prst="rect">
            <a:avLst/>
          </a:prstGeom>
          <a:noFill/>
        </p:spPr>
        <p:txBody>
          <a:bodyPr wrap="square">
            <a:spAutoFit/>
          </a:bodyPr>
          <a:lstStyle/>
          <a:p>
            <a:r>
              <a:rPr lang="es-ES" b="1" i="1" dirty="0">
                <a:solidFill>
                  <a:srgbClr val="404040"/>
                </a:solidFill>
                <a:effectLst/>
                <a:latin typeface="Arial" panose="020B0604020202020204" pitchFamily="34" charset="0"/>
                <a:ea typeface="MS Mincho" panose="02020609040205080304" pitchFamily="49" charset="-128"/>
              </a:rPr>
              <a:t>Consolidado de Necesidades de Capacitación por Eje y Dependencia</a:t>
            </a:r>
            <a:endParaRPr lang="es-CO" dirty="0"/>
          </a:p>
        </p:txBody>
      </p:sp>
      <p:graphicFrame>
        <p:nvGraphicFramePr>
          <p:cNvPr id="10" name="Tabla 9">
            <a:extLst>
              <a:ext uri="{FF2B5EF4-FFF2-40B4-BE49-F238E27FC236}">
                <a16:creationId xmlns:a16="http://schemas.microsoft.com/office/drawing/2014/main" id="{4A73D4CE-0B16-4809-83B7-1A5E78CA8CF6}"/>
              </a:ext>
            </a:extLst>
          </p:cNvPr>
          <p:cNvGraphicFramePr>
            <a:graphicFrameLocks noGrp="1"/>
          </p:cNvGraphicFramePr>
          <p:nvPr>
            <p:extLst>
              <p:ext uri="{D42A27DB-BD31-4B8C-83A1-F6EECF244321}">
                <p14:modId xmlns:p14="http://schemas.microsoft.com/office/powerpoint/2010/main" val="3262027"/>
              </p:ext>
            </p:extLst>
          </p:nvPr>
        </p:nvGraphicFramePr>
        <p:xfrm>
          <a:off x="171408" y="735646"/>
          <a:ext cx="11757242" cy="5995830"/>
        </p:xfrm>
        <a:graphic>
          <a:graphicData uri="http://schemas.openxmlformats.org/drawingml/2006/table">
            <a:tbl>
              <a:tblPr firstRow="1" firstCol="1" bandRow="1"/>
              <a:tblGrid>
                <a:gridCol w="508590">
                  <a:extLst>
                    <a:ext uri="{9D8B030D-6E8A-4147-A177-3AD203B41FA5}">
                      <a16:colId xmlns:a16="http://schemas.microsoft.com/office/drawing/2014/main" val="1872381464"/>
                    </a:ext>
                  </a:extLst>
                </a:gridCol>
                <a:gridCol w="4444971">
                  <a:extLst>
                    <a:ext uri="{9D8B030D-6E8A-4147-A177-3AD203B41FA5}">
                      <a16:colId xmlns:a16="http://schemas.microsoft.com/office/drawing/2014/main" val="2395045731"/>
                    </a:ext>
                  </a:extLst>
                </a:gridCol>
                <a:gridCol w="1428462">
                  <a:extLst>
                    <a:ext uri="{9D8B030D-6E8A-4147-A177-3AD203B41FA5}">
                      <a16:colId xmlns:a16="http://schemas.microsoft.com/office/drawing/2014/main" val="623897669"/>
                    </a:ext>
                  </a:extLst>
                </a:gridCol>
                <a:gridCol w="1193630">
                  <a:extLst>
                    <a:ext uri="{9D8B030D-6E8A-4147-A177-3AD203B41FA5}">
                      <a16:colId xmlns:a16="http://schemas.microsoft.com/office/drawing/2014/main" val="2946122244"/>
                    </a:ext>
                  </a:extLst>
                </a:gridCol>
                <a:gridCol w="1239037">
                  <a:extLst>
                    <a:ext uri="{9D8B030D-6E8A-4147-A177-3AD203B41FA5}">
                      <a16:colId xmlns:a16="http://schemas.microsoft.com/office/drawing/2014/main" val="1106424041"/>
                    </a:ext>
                  </a:extLst>
                </a:gridCol>
                <a:gridCol w="1384348">
                  <a:extLst>
                    <a:ext uri="{9D8B030D-6E8A-4147-A177-3AD203B41FA5}">
                      <a16:colId xmlns:a16="http://schemas.microsoft.com/office/drawing/2014/main" val="386320582"/>
                    </a:ext>
                  </a:extLst>
                </a:gridCol>
                <a:gridCol w="1558204">
                  <a:extLst>
                    <a:ext uri="{9D8B030D-6E8A-4147-A177-3AD203B41FA5}">
                      <a16:colId xmlns:a16="http://schemas.microsoft.com/office/drawing/2014/main" val="2140069468"/>
                    </a:ext>
                  </a:extLst>
                </a:gridCol>
              </a:tblGrid>
              <a:tr h="192131">
                <a:tc gridSpan="7">
                  <a:txBody>
                    <a:bodyPr/>
                    <a:lstStyle/>
                    <a:p>
                      <a:pPr algn="ctr">
                        <a:lnSpc>
                          <a:spcPct val="115000"/>
                        </a:lnSpc>
                      </a:pPr>
                      <a:r>
                        <a:rPr lang="es-CO" sz="1300" b="1">
                          <a:solidFill>
                            <a:srgbClr val="FFFFFF"/>
                          </a:solidFill>
                          <a:effectLst/>
                          <a:latin typeface="Arial" panose="020B0604020202020204" pitchFamily="34" charset="0"/>
                          <a:ea typeface="Times New Roman" panose="02020603050405020304" pitchFamily="18" charset="0"/>
                          <a:cs typeface="Arial" panose="020B0604020202020204" pitchFamily="34" charset="0"/>
                        </a:rPr>
                        <a:t>CONTENIDOS PRIORIZADOS VIGENCIA 2022</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val="1556416055"/>
                  </a:ext>
                </a:extLst>
              </a:tr>
              <a:tr h="402112">
                <a:tc>
                  <a:txBody>
                    <a:bodyPr/>
                    <a:lstStyle/>
                    <a:p>
                      <a:pPr algn="ctr">
                        <a:lnSpc>
                          <a:spcPct val="115000"/>
                        </a:lnSpc>
                      </a:pPr>
                      <a:r>
                        <a:rPr lang="es-CO" sz="1300" b="1">
                          <a:solidFill>
                            <a:srgbClr val="FFFFFF"/>
                          </a:solidFill>
                          <a:effectLst/>
                          <a:latin typeface="Arial" panose="020B0604020202020204" pitchFamily="34" charset="0"/>
                          <a:ea typeface="Times New Roman" panose="02020603050405020304" pitchFamily="18" charset="0"/>
                          <a:cs typeface="Arial" panose="020B0604020202020204" pitchFamily="34" charset="0"/>
                        </a:rPr>
                        <a:t># </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lnSpc>
                          <a:spcPct val="115000"/>
                        </a:lnSpc>
                      </a:pPr>
                      <a:r>
                        <a:rPr lang="es-CO" sz="1300" b="1">
                          <a:solidFill>
                            <a:srgbClr val="FFFFFF"/>
                          </a:solidFill>
                          <a:effectLst/>
                          <a:latin typeface="Arial" panose="020B0604020202020204" pitchFamily="34" charset="0"/>
                          <a:ea typeface="Times New Roman" panose="02020603050405020304" pitchFamily="18" charset="0"/>
                          <a:cs typeface="Arial" panose="020B0604020202020204" pitchFamily="34" charset="0"/>
                        </a:rPr>
                        <a:t>Temáticas</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lnSpc>
                          <a:spcPct val="115000"/>
                        </a:lnSpc>
                      </a:pPr>
                      <a:r>
                        <a:rPr lang="es-CO" sz="1300" b="1">
                          <a:solidFill>
                            <a:srgbClr val="FFFFFF"/>
                          </a:solidFill>
                          <a:effectLst/>
                          <a:latin typeface="Arial" panose="020B0604020202020204" pitchFamily="34" charset="0"/>
                          <a:ea typeface="Times New Roman" panose="02020603050405020304" pitchFamily="18" charset="0"/>
                          <a:cs typeface="Arial" panose="020B0604020202020204" pitchFamily="34" charset="0"/>
                        </a:rPr>
                        <a:t>Modalidad Virtual</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lnSpc>
                          <a:spcPct val="115000"/>
                        </a:lnSpc>
                      </a:pPr>
                      <a:r>
                        <a:rPr lang="es-CO" sz="1300" b="1">
                          <a:solidFill>
                            <a:srgbClr val="FFFFFF"/>
                          </a:solidFill>
                          <a:effectLst/>
                          <a:latin typeface="Arial" panose="020B0604020202020204" pitchFamily="34" charset="0"/>
                          <a:ea typeface="Times New Roman" panose="02020603050405020304" pitchFamily="18" charset="0"/>
                          <a:cs typeface="Arial" panose="020B0604020202020204" pitchFamily="34" charset="0"/>
                        </a:rPr>
                        <a:t>Intensidad Horaria</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lnSpc>
                          <a:spcPct val="115000"/>
                        </a:lnSpc>
                      </a:pPr>
                      <a:r>
                        <a:rPr lang="es-CO" sz="1300" b="1">
                          <a:solidFill>
                            <a:srgbClr val="FFFFFF"/>
                          </a:solidFill>
                          <a:effectLst/>
                          <a:latin typeface="Arial" panose="020B0604020202020204" pitchFamily="34" charset="0"/>
                          <a:ea typeface="Times New Roman" panose="02020603050405020304" pitchFamily="18" charset="0"/>
                          <a:cs typeface="Arial" panose="020B0604020202020204" pitchFamily="34" charset="0"/>
                        </a:rPr>
                        <a:t>Nivel </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lnSpc>
                          <a:spcPct val="115000"/>
                        </a:lnSpc>
                      </a:pPr>
                      <a:r>
                        <a:rPr lang="es-CO" sz="1300" b="1">
                          <a:solidFill>
                            <a:srgbClr val="FFFFFF"/>
                          </a:solidFill>
                          <a:effectLst/>
                          <a:latin typeface="Arial" panose="020B0604020202020204" pitchFamily="34" charset="0"/>
                          <a:ea typeface="Times New Roman" panose="02020603050405020304" pitchFamily="18" charset="0"/>
                          <a:cs typeface="Arial" panose="020B0604020202020204" pitchFamily="34" charset="0"/>
                        </a:rPr>
                        <a:t>Personas</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algn="ctr">
                        <a:lnSpc>
                          <a:spcPct val="115000"/>
                        </a:lnSpc>
                      </a:pPr>
                      <a:r>
                        <a:rPr lang="es-CO" sz="1300" b="1">
                          <a:solidFill>
                            <a:srgbClr val="FFFFFF"/>
                          </a:solidFill>
                          <a:effectLst/>
                          <a:latin typeface="Arial" panose="020B0604020202020204" pitchFamily="34" charset="0"/>
                          <a:ea typeface="Times New Roman" panose="02020603050405020304" pitchFamily="18" charset="0"/>
                          <a:cs typeface="Arial" panose="020B0604020202020204" pitchFamily="34" charset="0"/>
                        </a:rPr>
                        <a:t>EJECUCIÓN (2022)</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1107872235"/>
                  </a:ext>
                </a:extLst>
              </a:tr>
              <a:tr h="213776">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1</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Análisis de Indicadores y Estadísticas Territoriales</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Curso</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40</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Grupal</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40</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Octubre</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41387596"/>
                  </a:ext>
                </a:extLst>
              </a:tr>
              <a:tr h="402112">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2</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Análisis y la Toma de Decisiones en el mejoramiento de la Gestión Institucional</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Curso</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Grupal</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40</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Octubre</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78670669"/>
                  </a:ext>
                </a:extLst>
              </a:tr>
              <a:tr h="192131">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3</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Analítica de Datos</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Curso</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Grupal</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30</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Abril</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07177580"/>
                  </a:ext>
                </a:extLst>
              </a:tr>
              <a:tr h="192131">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4</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Apropiación y Uso de la Tecnología</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Curso</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Grupal</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149</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Agosto</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5292670"/>
                  </a:ext>
                </a:extLst>
              </a:tr>
              <a:tr h="192131">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5</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Automatización de Procesos</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Curso</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30</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Grupal</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30</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Septiembre</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1971533"/>
                  </a:ext>
                </a:extLst>
              </a:tr>
              <a:tr h="213776">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6</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Competencias Gerenciales y de liderazgo</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Curso</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40</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Grupal</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30</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Septiembre</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45847029"/>
                  </a:ext>
                </a:extLst>
              </a:tr>
              <a:tr h="192131">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7</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Construcción de Indicadores</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Curso</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40</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Grupal</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60</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Abril</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59759631"/>
                  </a:ext>
                </a:extLst>
              </a:tr>
              <a:tr h="192131">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8</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Gerencia de Proyectos Públicos</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Curso</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40</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Grupal</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60</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Junio</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14822132"/>
                  </a:ext>
                </a:extLst>
              </a:tr>
              <a:tr h="192131">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9</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Gestión por Resultados</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Curso</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40</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Grupal</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60</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Marzo</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74012212"/>
                  </a:ext>
                </a:extLst>
              </a:tr>
              <a:tr h="402112">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Lineamientos para la Inspección, Vigilancia y Control del Sistema de Subsidio Familiar</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Curso</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40</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Grupal</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60</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Mayo</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24531997"/>
                  </a:ext>
                </a:extLst>
              </a:tr>
              <a:tr h="402112">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11</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Operación de Sistemas de Información y Plataformas Tecnológicas para la Gestión de Datos</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Curso</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Grupal</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40</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Junio</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48153566"/>
                  </a:ext>
                </a:extLst>
              </a:tr>
              <a:tr h="192131">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12</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Seguridad Digital</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Curso</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Grupal</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60</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Agosto</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86918967"/>
                  </a:ext>
                </a:extLst>
              </a:tr>
              <a:tr h="213776">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13</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Sistemas de Información y Documentación</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Curso</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Grupal</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30</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Octubre</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93219750"/>
                  </a:ext>
                </a:extLst>
              </a:tr>
              <a:tr h="213776">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14</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Administración del Tiempo</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Curso (3)</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16</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Organizacional</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149</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Mayo</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85940676"/>
                  </a:ext>
                </a:extLst>
              </a:tr>
              <a:tr h="213776">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15</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Comunicación Asertiva </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Curso (3)</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16</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Organizacional</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149</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Septiembre</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55030116"/>
                  </a:ext>
                </a:extLst>
              </a:tr>
              <a:tr h="213776">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16</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Cultura Organizacional Orientada al Conocimiento</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Curso (3)</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Organizacional</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149</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Marzo</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5990130"/>
                  </a:ext>
                </a:extLst>
              </a:tr>
              <a:tr h="402112">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17</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Gestión de Procesos y Mejora Continua para Trabajo en Equipo </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Curso (3)</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30</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Organizacional</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149</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Noviembre</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76738787"/>
                  </a:ext>
                </a:extLst>
              </a:tr>
              <a:tr h="402112">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18</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Régimen Disciplinario del Servidor Público (Ley 1952 de 2019)</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Curso (3)</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Organizacional</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149</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Julio</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6172576"/>
                  </a:ext>
                </a:extLst>
              </a:tr>
              <a:tr h="213776">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19</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Redacción y comunicación en Lenguaje Claro</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Curso (3)</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30</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organizacional</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149</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Abril</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2606528"/>
                  </a:ext>
                </a:extLst>
              </a:tr>
              <a:tr h="213776">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Servicio al Ciudadano</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Curso (3)</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16</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Organizacional</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pPr>
                      <a:r>
                        <a:rPr lang="es-CO" sz="1300" b="0">
                          <a:solidFill>
                            <a:srgbClr val="000000"/>
                          </a:solidFill>
                          <a:effectLst/>
                          <a:latin typeface="Arial" panose="020B0604020202020204" pitchFamily="34" charset="0"/>
                          <a:ea typeface="Times New Roman" panose="02020603050405020304" pitchFamily="18" charset="0"/>
                          <a:cs typeface="Arial" panose="020B0604020202020204" pitchFamily="34" charset="0"/>
                        </a:rPr>
                        <a:t>149</a:t>
                      </a:r>
                      <a:endParaRPr lang="es-CO" sz="1300" b="1">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r>
                        <a:rPr lang="es-CO" sz="1300" b="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Julio</a:t>
                      </a:r>
                      <a:endParaRPr lang="es-CO" sz="1300" b="1" dirty="0">
                        <a:solidFill>
                          <a:srgbClr val="455F51"/>
                        </a:solidFill>
                        <a:effectLst/>
                        <a:latin typeface="Arial" panose="020B0604020202020204" pitchFamily="34" charset="0"/>
                        <a:ea typeface="MS Mincho" panose="02020609040205080304" pitchFamily="49" charset="-128"/>
                        <a:cs typeface="Times New Roman" panose="02020603050405020304" pitchFamily="18" charset="0"/>
                      </a:endParaRPr>
                    </a:p>
                  </a:txBody>
                  <a:tcPr marL="33163" marR="3316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219347"/>
                  </a:ext>
                </a:extLst>
              </a:tr>
            </a:tbl>
          </a:graphicData>
        </a:graphic>
      </p:graphicFrame>
    </p:spTree>
    <p:extLst>
      <p:ext uri="{BB962C8B-B14F-4D97-AF65-F5344CB8AC3E}">
        <p14:creationId xmlns:p14="http://schemas.microsoft.com/office/powerpoint/2010/main" val="41169672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latin typeface="Arial Narrow" panose="020B0606020202030204" pitchFamily="34" charset="0"/>
            </a:endParaRPr>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0" y="216316"/>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10018245" y="223403"/>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10"/>
            <a:ext cx="12192000" cy="237127"/>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latin typeface="Arial Narrow" panose="020B0606020202030204" pitchFamily="34" charset="0"/>
            </a:endParaRPr>
          </a:p>
        </p:txBody>
      </p:sp>
      <p:sp>
        <p:nvSpPr>
          <p:cNvPr id="3" name="Rectángulo 2">
            <a:extLst>
              <a:ext uri="{FF2B5EF4-FFF2-40B4-BE49-F238E27FC236}">
                <a16:creationId xmlns:a16="http://schemas.microsoft.com/office/drawing/2014/main" id="{B7763C5D-C940-482F-867E-D7626C5DF24D}"/>
              </a:ext>
            </a:extLst>
          </p:cNvPr>
          <p:cNvSpPr/>
          <p:nvPr/>
        </p:nvSpPr>
        <p:spPr>
          <a:xfrm>
            <a:off x="1764671" y="-35751"/>
            <a:ext cx="8482910" cy="782458"/>
          </a:xfrm>
          <a:prstGeom prst="rect">
            <a:avLst/>
          </a:prstGeom>
        </p:spPr>
        <p:txBody>
          <a:bodyPr wrap="square">
            <a:spAutoFit/>
          </a:bodyPr>
          <a:lstStyle/>
          <a:p>
            <a:pPr>
              <a:lnSpc>
                <a:spcPct val="115000"/>
              </a:lnSpc>
            </a:pPr>
            <a:endParaRPr lang="es-ES" sz="1200" b="1" i="1" kern="1400" dirty="0">
              <a:latin typeface="Arial Narrow" panose="020B0606020202030204" pitchFamily="34" charset="0"/>
              <a:ea typeface="MS Mincho" panose="02020609040205080304" pitchFamily="49" charset="-128"/>
              <a:cs typeface="Times New Roman" panose="02020603050405020304" pitchFamily="18" charset="0"/>
            </a:endParaRPr>
          </a:p>
          <a:p>
            <a:pPr marL="0" lvl="2" algn="ctr">
              <a:lnSpc>
                <a:spcPct val="115000"/>
              </a:lnSpc>
              <a:spcBef>
                <a:spcPts val="1200"/>
              </a:spcBef>
            </a:pPr>
            <a:r>
              <a:rPr lang="es-CO" sz="2000" b="1" dirty="0">
                <a:solidFill>
                  <a:schemeClr val="tx2">
                    <a:lumMod val="75000"/>
                  </a:schemeClr>
                </a:solidFill>
                <a:latin typeface="Arial" panose="020B0604020202020204" pitchFamily="34" charset="0"/>
                <a:cs typeface="Times New Roman" panose="02020603050405020304" pitchFamily="18" charset="0"/>
              </a:rPr>
              <a:t>PROGRAMA DE BIENESTAR</a:t>
            </a:r>
          </a:p>
        </p:txBody>
      </p:sp>
      <p:sp>
        <p:nvSpPr>
          <p:cNvPr id="9" name="CuadroTexto 8">
            <a:extLst>
              <a:ext uri="{FF2B5EF4-FFF2-40B4-BE49-F238E27FC236}">
                <a16:creationId xmlns:a16="http://schemas.microsoft.com/office/drawing/2014/main" id="{5C870894-3434-48BC-81F6-85699707F690}"/>
              </a:ext>
            </a:extLst>
          </p:cNvPr>
          <p:cNvSpPr txBox="1"/>
          <p:nvPr/>
        </p:nvSpPr>
        <p:spPr>
          <a:xfrm>
            <a:off x="449053" y="4710109"/>
            <a:ext cx="11114145" cy="2047355"/>
          </a:xfrm>
          <a:prstGeom prst="rect">
            <a:avLst/>
          </a:prstGeom>
          <a:noFill/>
        </p:spPr>
        <p:txBody>
          <a:bodyPr wrap="square">
            <a:spAutoFit/>
          </a:bodyPr>
          <a:lstStyle/>
          <a:p>
            <a:pPr>
              <a:lnSpc>
                <a:spcPct val="115000"/>
              </a:lnSpc>
            </a:pPr>
            <a:r>
              <a:rPr lang="es-ES" sz="2000" b="1" kern="1400" dirty="0">
                <a:solidFill>
                  <a:schemeClr val="tx2">
                    <a:lumMod val="75000"/>
                  </a:schemeClr>
                </a:solidFill>
                <a:latin typeface="Arial Narrow" panose="020B0606020202030204" pitchFamily="34" charset="0"/>
                <a:ea typeface="MS Mincho" panose="02020609040205080304" pitchFamily="49" charset="-128"/>
                <a:cs typeface="Times New Roman" panose="02020603050405020304" pitchFamily="18" charset="0"/>
              </a:rPr>
              <a:t>OBJETIVO GENERAL</a:t>
            </a:r>
          </a:p>
          <a:p>
            <a:pPr>
              <a:lnSpc>
                <a:spcPct val="115000"/>
              </a:lnSpc>
            </a:pPr>
            <a:endParaRPr lang="es-ES" sz="2000" b="1" kern="1400" dirty="0">
              <a:solidFill>
                <a:schemeClr val="tx2">
                  <a:lumMod val="75000"/>
                </a:schemeClr>
              </a:solidFill>
              <a:latin typeface="Arial Narrow" panose="020B0606020202030204" pitchFamily="34" charset="0"/>
              <a:ea typeface="MS Mincho" panose="02020609040205080304" pitchFamily="49" charset="-128"/>
              <a:cs typeface="Times New Roman" panose="02020603050405020304" pitchFamily="18" charset="0"/>
            </a:endParaRPr>
          </a:p>
          <a:p>
            <a:pPr algn="just">
              <a:lnSpc>
                <a:spcPct val="115000"/>
              </a:lnSpc>
            </a:pPr>
            <a:r>
              <a:rPr lang="es-ES" dirty="0">
                <a:latin typeface="Arial" panose="020B0604020202020204" pitchFamily="34" charset="0"/>
                <a:ea typeface="MS Mincho" panose="02020609040205080304" pitchFamily="49" charset="-128"/>
                <a:cs typeface="Arial" panose="020B0604020202020204" pitchFamily="34" charset="0"/>
              </a:rPr>
              <a:t>Generar las condiciones necesarias y favorables para mejorar la vida laboral de los funcionarios de la Superintendencia del Subsidio Familiar, alcanzando niveles de satisfacción, desempeño laboral eficiente en la organización y un clima organizacional óptimo, que contribuyan al mejoramiento de la calidad de vida de los funcionarios y sus familias.</a:t>
            </a:r>
          </a:p>
        </p:txBody>
      </p:sp>
      <p:sp>
        <p:nvSpPr>
          <p:cNvPr id="16" name="CuadroTexto 15">
            <a:extLst>
              <a:ext uri="{FF2B5EF4-FFF2-40B4-BE49-F238E27FC236}">
                <a16:creationId xmlns:a16="http://schemas.microsoft.com/office/drawing/2014/main" id="{67A3F0EA-F569-468F-BDD8-462F0C8836C6}"/>
              </a:ext>
            </a:extLst>
          </p:cNvPr>
          <p:cNvSpPr txBox="1"/>
          <p:nvPr/>
        </p:nvSpPr>
        <p:spPr>
          <a:xfrm>
            <a:off x="470793" y="1231903"/>
            <a:ext cx="5702221" cy="2862322"/>
          </a:xfrm>
          <a:prstGeom prst="rect">
            <a:avLst/>
          </a:prstGeom>
          <a:noFill/>
        </p:spPr>
        <p:txBody>
          <a:bodyPr wrap="square" rtlCol="0">
            <a:spAutoFit/>
          </a:bodyPr>
          <a:lstStyle/>
          <a:p>
            <a:pPr algn="just"/>
            <a:r>
              <a:rPr lang="es-ES" sz="2000" dirty="0">
                <a:effectLst/>
                <a:latin typeface="Arial" panose="020B0604020202020204" pitchFamily="34" charset="0"/>
                <a:ea typeface="MS Mincho" panose="02020609040205080304" pitchFamily="49" charset="-128"/>
                <a:cs typeface="Arial" panose="020B0604020202020204" pitchFamily="34" charset="0"/>
              </a:rPr>
              <a:t>Para el diseño y formulación del Programa de Bienestar 2022 de la Entidad se tuvieron en cuenta los siguientes elementos: </a:t>
            </a:r>
            <a:endParaRPr lang="es-CO" sz="2000" dirty="0">
              <a:effectLst/>
              <a:latin typeface="Arial" panose="020B0604020202020204" pitchFamily="34" charset="0"/>
              <a:ea typeface="MS Mincho" panose="02020609040205080304" pitchFamily="49" charset="-128"/>
              <a:cs typeface="Times New Roman" panose="02020603050405020304" pitchFamily="18" charset="0"/>
            </a:endParaRPr>
          </a:p>
          <a:p>
            <a:pPr marL="342900" lvl="0" indent="-342900" algn="just">
              <a:buFont typeface="Symbol" panose="05050102010706020507" pitchFamily="18" charset="2"/>
              <a:buChar char=""/>
            </a:pPr>
            <a:r>
              <a:rPr lang="es-ES" sz="2000" dirty="0">
                <a:effectLst/>
                <a:latin typeface="Arial" panose="020B0604020202020204" pitchFamily="34" charset="0"/>
                <a:ea typeface="MS Mincho" panose="02020609040205080304" pitchFamily="49" charset="-128"/>
                <a:cs typeface="Arial" panose="020B0604020202020204" pitchFamily="34" charset="0"/>
              </a:rPr>
              <a:t>Planeación estratégica </a:t>
            </a:r>
            <a:r>
              <a:rPr lang="es-ES" sz="2000" dirty="0" err="1">
                <a:effectLst/>
                <a:latin typeface="Arial" panose="020B0604020202020204" pitchFamily="34" charset="0"/>
                <a:ea typeface="MS Mincho" panose="02020609040205080304" pitchFamily="49" charset="-128"/>
                <a:cs typeface="Arial" panose="020B0604020202020204" pitchFamily="34" charset="0"/>
              </a:rPr>
              <a:t>SSF</a:t>
            </a:r>
            <a:r>
              <a:rPr lang="es-ES" sz="2000" dirty="0">
                <a:effectLst/>
                <a:latin typeface="Arial" panose="020B0604020202020204" pitchFamily="34" charset="0"/>
                <a:ea typeface="MS Mincho" panose="02020609040205080304" pitchFamily="49" charset="-128"/>
                <a:cs typeface="Arial" panose="020B0604020202020204" pitchFamily="34" charset="0"/>
              </a:rPr>
              <a:t>.</a:t>
            </a:r>
            <a:endParaRPr lang="es-CO" sz="2000" dirty="0">
              <a:effectLst/>
              <a:latin typeface="Arial" panose="020B0604020202020204" pitchFamily="34" charset="0"/>
              <a:ea typeface="MS Mincho" panose="02020609040205080304" pitchFamily="49" charset="-128"/>
              <a:cs typeface="Times New Roman" panose="02020603050405020304" pitchFamily="18" charset="0"/>
            </a:endParaRPr>
          </a:p>
          <a:p>
            <a:pPr marL="342900" lvl="0" indent="-342900" algn="just">
              <a:buFont typeface="Symbol" panose="05050102010706020507" pitchFamily="18" charset="2"/>
              <a:buChar char=""/>
            </a:pPr>
            <a:r>
              <a:rPr lang="es-ES" sz="2000" dirty="0" err="1">
                <a:effectLst/>
                <a:latin typeface="Arial" panose="020B0604020202020204" pitchFamily="34" charset="0"/>
                <a:ea typeface="MS Mincho" panose="02020609040205080304" pitchFamily="49" charset="-128"/>
                <a:cs typeface="Arial" panose="020B0604020202020204" pitchFamily="34" charset="0"/>
              </a:rPr>
              <a:t>MIPG</a:t>
            </a:r>
            <a:r>
              <a:rPr lang="es-ES" sz="2000" dirty="0">
                <a:effectLst/>
                <a:latin typeface="Arial" panose="020B0604020202020204" pitchFamily="34" charset="0"/>
                <a:ea typeface="MS Mincho" panose="02020609040205080304" pitchFamily="49" charset="-128"/>
                <a:cs typeface="Arial" panose="020B0604020202020204" pitchFamily="34" charset="0"/>
              </a:rPr>
              <a:t> Versión 4.</a:t>
            </a:r>
            <a:endParaRPr lang="es-CO" sz="2000" dirty="0">
              <a:effectLst/>
              <a:latin typeface="Arial" panose="020B0604020202020204" pitchFamily="34" charset="0"/>
              <a:ea typeface="MS Mincho" panose="02020609040205080304" pitchFamily="49" charset="-128"/>
              <a:cs typeface="Times New Roman" panose="02020603050405020304" pitchFamily="18" charset="0"/>
            </a:endParaRPr>
          </a:p>
          <a:p>
            <a:pPr marL="342900" lvl="0" indent="-342900" algn="just">
              <a:buFont typeface="Symbol" panose="05050102010706020507" pitchFamily="18" charset="2"/>
              <a:buChar char=""/>
            </a:pPr>
            <a:r>
              <a:rPr lang="es-ES" sz="2000" dirty="0">
                <a:effectLst/>
                <a:latin typeface="Arial" panose="020B0604020202020204" pitchFamily="34" charset="0"/>
                <a:ea typeface="MS Mincho" panose="02020609040205080304" pitchFamily="49" charset="-128"/>
                <a:cs typeface="Arial" panose="020B0604020202020204" pitchFamily="34" charset="0"/>
              </a:rPr>
              <a:t>Resultados medición </a:t>
            </a:r>
            <a:r>
              <a:rPr lang="es-ES" sz="2000" dirty="0" err="1">
                <a:effectLst/>
                <a:latin typeface="Arial" panose="020B0604020202020204" pitchFamily="34" charset="0"/>
                <a:ea typeface="MS Mincho" panose="02020609040205080304" pitchFamily="49" charset="-128"/>
                <a:cs typeface="Arial" panose="020B0604020202020204" pitchFamily="34" charset="0"/>
              </a:rPr>
              <a:t>FURAG</a:t>
            </a:r>
            <a:r>
              <a:rPr lang="es-ES" sz="2000" dirty="0">
                <a:effectLst/>
                <a:latin typeface="Arial" panose="020B0604020202020204" pitchFamily="34" charset="0"/>
                <a:ea typeface="MS Mincho" panose="02020609040205080304" pitchFamily="49" charset="-128"/>
                <a:cs typeface="Arial" panose="020B0604020202020204" pitchFamily="34" charset="0"/>
              </a:rPr>
              <a:t> 2020.</a:t>
            </a:r>
            <a:endParaRPr lang="es-CO" sz="2000" dirty="0">
              <a:effectLst/>
              <a:latin typeface="Arial" panose="020B0604020202020204" pitchFamily="34" charset="0"/>
              <a:ea typeface="MS Mincho" panose="02020609040205080304" pitchFamily="49" charset="-128"/>
              <a:cs typeface="Times New Roman" panose="02020603050405020304" pitchFamily="18" charset="0"/>
            </a:endParaRPr>
          </a:p>
          <a:p>
            <a:pPr marL="342900" lvl="0" indent="-342900" algn="just">
              <a:buFont typeface="Symbol" panose="05050102010706020507" pitchFamily="18" charset="2"/>
              <a:buChar char=""/>
            </a:pPr>
            <a:r>
              <a:rPr lang="es-ES" sz="2000" dirty="0">
                <a:effectLst/>
                <a:latin typeface="Arial" panose="020B0604020202020204" pitchFamily="34" charset="0"/>
                <a:ea typeface="MS Mincho" panose="02020609040205080304" pitchFamily="49" charset="-128"/>
                <a:cs typeface="Arial" panose="020B0604020202020204" pitchFamily="34" charset="0"/>
              </a:rPr>
              <a:t>Plan Estratégico Talento Humano año 2021.</a:t>
            </a:r>
          </a:p>
          <a:p>
            <a:pPr marL="342900" lvl="0" indent="-342900" algn="just">
              <a:buFont typeface="Symbol" panose="05050102010706020507" pitchFamily="18" charset="2"/>
              <a:buChar char=""/>
            </a:pPr>
            <a:r>
              <a:rPr lang="es-ES" sz="2000" dirty="0">
                <a:effectLst/>
                <a:latin typeface="Arial" panose="020B0604020202020204" pitchFamily="34" charset="0"/>
                <a:ea typeface="MS Mincho" panose="02020609040205080304" pitchFamily="49" charset="-128"/>
                <a:cs typeface="Times New Roman" panose="02020603050405020304" pitchFamily="18" charset="0"/>
              </a:rPr>
              <a:t>Resultados Batería de Riesgo Psicosocial. </a:t>
            </a:r>
            <a:endParaRPr lang="es-CO" sz="2000" dirty="0">
              <a:effectLst/>
              <a:latin typeface="Arial" panose="020B0604020202020204" pitchFamily="34" charset="0"/>
              <a:ea typeface="MS Mincho" panose="02020609040205080304" pitchFamily="49" charset="-128"/>
              <a:cs typeface="Times New Roman" panose="02020603050405020304" pitchFamily="18" charset="0"/>
            </a:endParaRPr>
          </a:p>
          <a:p>
            <a:pPr marL="342900" lvl="0" indent="-342900" algn="just">
              <a:buFont typeface="Symbol" panose="05050102010706020507" pitchFamily="18" charset="2"/>
              <a:buChar char=""/>
            </a:pPr>
            <a:r>
              <a:rPr lang="es-ES" sz="2000" dirty="0">
                <a:effectLst/>
                <a:latin typeface="Arial" panose="020B0604020202020204" pitchFamily="34" charset="0"/>
                <a:ea typeface="MS Mincho" panose="02020609040205080304" pitchFamily="49" charset="-128"/>
                <a:cs typeface="Arial" panose="020B0604020202020204" pitchFamily="34" charset="0"/>
              </a:rPr>
              <a:t>Encuesta de identificación de necesidades.</a:t>
            </a:r>
            <a:endParaRPr lang="es-CO" sz="2000" dirty="0">
              <a:effectLst/>
              <a:latin typeface="Arial" panose="020B0604020202020204" pitchFamily="34" charset="0"/>
              <a:ea typeface="MS Mincho" panose="02020609040205080304" pitchFamily="49" charset="-128"/>
              <a:cs typeface="Times New Roman" panose="02020603050405020304" pitchFamily="18" charset="0"/>
            </a:endParaRPr>
          </a:p>
        </p:txBody>
      </p:sp>
      <p:pic>
        <p:nvPicPr>
          <p:cNvPr id="14" name="Imagen 13">
            <a:extLst>
              <a:ext uri="{FF2B5EF4-FFF2-40B4-BE49-F238E27FC236}">
                <a16:creationId xmlns:a16="http://schemas.microsoft.com/office/drawing/2014/main" id="{D4A122F2-5B24-4B39-A76F-B71C6C3C5A4C}"/>
              </a:ext>
            </a:extLst>
          </p:cNvPr>
          <p:cNvPicPr>
            <a:picLocks noChangeAspect="1"/>
          </p:cNvPicPr>
          <p:nvPr/>
        </p:nvPicPr>
        <p:blipFill rotWithShape="1">
          <a:blip r:embed="rId6"/>
          <a:srcRect l="29428" t="29721" r="27830" b="12676"/>
          <a:stretch/>
        </p:blipFill>
        <p:spPr bwMode="auto">
          <a:xfrm>
            <a:off x="6173014" y="805014"/>
            <a:ext cx="5922833" cy="450783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7956550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latin typeface="Arial Narrow" panose="020B0606020202030204" pitchFamily="34" charset="0"/>
            </a:endParaRPr>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0" y="346402"/>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9999919" y="332656"/>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10"/>
            <a:ext cx="12192000" cy="288032"/>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latin typeface="Arial Narrow" panose="020B0606020202030204" pitchFamily="34" charset="0"/>
            </a:endParaRPr>
          </a:p>
        </p:txBody>
      </p:sp>
      <p:sp>
        <p:nvSpPr>
          <p:cNvPr id="3" name="Rectángulo 2">
            <a:extLst>
              <a:ext uri="{FF2B5EF4-FFF2-40B4-BE49-F238E27FC236}">
                <a16:creationId xmlns:a16="http://schemas.microsoft.com/office/drawing/2014/main" id="{B7763C5D-C940-482F-867E-D7626C5DF24D}"/>
              </a:ext>
            </a:extLst>
          </p:cNvPr>
          <p:cNvSpPr/>
          <p:nvPr/>
        </p:nvSpPr>
        <p:spPr>
          <a:xfrm>
            <a:off x="1764671" y="-35751"/>
            <a:ext cx="8482910" cy="782458"/>
          </a:xfrm>
          <a:prstGeom prst="rect">
            <a:avLst/>
          </a:prstGeom>
        </p:spPr>
        <p:txBody>
          <a:bodyPr wrap="square">
            <a:spAutoFit/>
          </a:bodyPr>
          <a:lstStyle/>
          <a:p>
            <a:pPr>
              <a:lnSpc>
                <a:spcPct val="115000"/>
              </a:lnSpc>
            </a:pPr>
            <a:endParaRPr lang="es-ES" sz="1200" b="1" i="1" kern="1400" dirty="0">
              <a:latin typeface="Arial Narrow" panose="020B0606020202030204" pitchFamily="34" charset="0"/>
              <a:ea typeface="MS Mincho" panose="02020609040205080304" pitchFamily="49" charset="-128"/>
              <a:cs typeface="Times New Roman" panose="02020603050405020304" pitchFamily="18" charset="0"/>
            </a:endParaRPr>
          </a:p>
          <a:p>
            <a:pPr marL="0" lvl="2" algn="ctr">
              <a:lnSpc>
                <a:spcPct val="115000"/>
              </a:lnSpc>
              <a:spcBef>
                <a:spcPts val="1200"/>
              </a:spcBef>
            </a:pPr>
            <a:r>
              <a:rPr lang="es-CO" sz="2000" b="1" dirty="0">
                <a:solidFill>
                  <a:schemeClr val="tx2">
                    <a:lumMod val="75000"/>
                  </a:schemeClr>
                </a:solidFill>
                <a:latin typeface="Arial" panose="020B0604020202020204" pitchFamily="34" charset="0"/>
                <a:cs typeface="Times New Roman" panose="02020603050405020304" pitchFamily="18" charset="0"/>
              </a:rPr>
              <a:t>PROGRAMA DE BIENESTAR</a:t>
            </a:r>
          </a:p>
        </p:txBody>
      </p:sp>
      <p:graphicFrame>
        <p:nvGraphicFramePr>
          <p:cNvPr id="2" name="Tabla 1">
            <a:extLst>
              <a:ext uri="{FF2B5EF4-FFF2-40B4-BE49-F238E27FC236}">
                <a16:creationId xmlns:a16="http://schemas.microsoft.com/office/drawing/2014/main" id="{F4528BE9-EDD3-4519-846D-614651A1DF1C}"/>
              </a:ext>
            </a:extLst>
          </p:cNvPr>
          <p:cNvGraphicFramePr>
            <a:graphicFrameLocks noGrp="1"/>
          </p:cNvGraphicFramePr>
          <p:nvPr>
            <p:extLst>
              <p:ext uri="{D42A27DB-BD31-4B8C-83A1-F6EECF244321}">
                <p14:modId xmlns:p14="http://schemas.microsoft.com/office/powerpoint/2010/main" val="2227262399"/>
              </p:ext>
            </p:extLst>
          </p:nvPr>
        </p:nvGraphicFramePr>
        <p:xfrm>
          <a:off x="1479745" y="1178814"/>
          <a:ext cx="9232510" cy="2250186"/>
        </p:xfrm>
        <a:graphic>
          <a:graphicData uri="http://schemas.openxmlformats.org/drawingml/2006/table">
            <a:tbl>
              <a:tblPr firstRow="1" firstCol="1" bandRow="1">
                <a:tableStyleId>{5C22544A-7EE6-4342-B048-85BDC9FD1C3A}</a:tableStyleId>
              </a:tblPr>
              <a:tblGrid>
                <a:gridCol w="3199023">
                  <a:extLst>
                    <a:ext uri="{9D8B030D-6E8A-4147-A177-3AD203B41FA5}">
                      <a16:colId xmlns:a16="http://schemas.microsoft.com/office/drawing/2014/main" val="2594126715"/>
                    </a:ext>
                  </a:extLst>
                </a:gridCol>
                <a:gridCol w="4505834">
                  <a:extLst>
                    <a:ext uri="{9D8B030D-6E8A-4147-A177-3AD203B41FA5}">
                      <a16:colId xmlns:a16="http://schemas.microsoft.com/office/drawing/2014/main" val="2258476186"/>
                    </a:ext>
                  </a:extLst>
                </a:gridCol>
                <a:gridCol w="1527653">
                  <a:extLst>
                    <a:ext uri="{9D8B030D-6E8A-4147-A177-3AD203B41FA5}">
                      <a16:colId xmlns:a16="http://schemas.microsoft.com/office/drawing/2014/main" val="1889643919"/>
                    </a:ext>
                  </a:extLst>
                </a:gridCol>
              </a:tblGrid>
              <a:tr h="365760">
                <a:tc>
                  <a:txBody>
                    <a:bodyPr/>
                    <a:lstStyle/>
                    <a:p>
                      <a:pPr algn="ctr">
                        <a:lnSpc>
                          <a:spcPct val="115000"/>
                        </a:lnSpc>
                      </a:pPr>
                      <a:r>
                        <a:rPr lang="es-CO" sz="1600">
                          <a:effectLst/>
                        </a:rPr>
                        <a:t>RUTA</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algn="ctr">
                        <a:lnSpc>
                          <a:spcPct val="115000"/>
                        </a:lnSpc>
                      </a:pPr>
                      <a:r>
                        <a:rPr lang="es-CO" sz="1600">
                          <a:effectLst/>
                        </a:rPr>
                        <a:t>ACTIVIDAD </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algn="ctr">
                        <a:lnSpc>
                          <a:spcPct val="115000"/>
                        </a:lnSpc>
                      </a:pPr>
                      <a:r>
                        <a:rPr lang="es-CO" sz="1600" dirty="0">
                          <a:effectLst/>
                        </a:rPr>
                        <a:t>%</a:t>
                      </a:r>
                      <a:endParaRPr lang="es-CO" sz="20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786990270"/>
                  </a:ext>
                </a:extLst>
              </a:tr>
              <a:tr h="521335">
                <a:tc>
                  <a:txBody>
                    <a:bodyPr/>
                    <a:lstStyle/>
                    <a:p>
                      <a:pPr algn="ctr">
                        <a:lnSpc>
                          <a:spcPct val="115000"/>
                        </a:lnSpc>
                      </a:pPr>
                      <a:r>
                        <a:rPr lang="es-CO" sz="1600">
                          <a:effectLst/>
                        </a:rPr>
                        <a:t>SERVICIO CRECIMIENTO CALIDAD</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a:lnSpc>
                          <a:spcPct val="115000"/>
                        </a:lnSpc>
                      </a:pPr>
                      <a:r>
                        <a:rPr lang="es-CO" sz="1600" dirty="0">
                          <a:effectLst/>
                        </a:rPr>
                        <a:t>La integración de equipos de trabajo, Fomento pertenencia y valores institucionales</a:t>
                      </a:r>
                      <a:endParaRPr lang="es-CO" sz="20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algn="ctr">
                        <a:lnSpc>
                          <a:spcPct val="115000"/>
                        </a:lnSpc>
                      </a:pPr>
                      <a:r>
                        <a:rPr lang="es-CO" sz="1600" dirty="0">
                          <a:effectLst/>
                        </a:rPr>
                        <a:t>39%</a:t>
                      </a:r>
                      <a:endParaRPr lang="es-CO" sz="20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100623671"/>
                  </a:ext>
                </a:extLst>
              </a:tr>
              <a:tr h="229235">
                <a:tc rowSpan="4">
                  <a:txBody>
                    <a:bodyPr/>
                    <a:lstStyle/>
                    <a:p>
                      <a:pPr algn="ctr">
                        <a:lnSpc>
                          <a:spcPct val="115000"/>
                        </a:lnSpc>
                      </a:pPr>
                      <a:r>
                        <a:rPr lang="es-CO" sz="1600" dirty="0">
                          <a:effectLst/>
                        </a:rPr>
                        <a:t>FELICIDAD</a:t>
                      </a:r>
                      <a:endParaRPr lang="es-CO" sz="20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algn="just">
                        <a:lnSpc>
                          <a:spcPct val="115000"/>
                        </a:lnSpc>
                      </a:pPr>
                      <a:r>
                        <a:rPr lang="es-CO" sz="1600">
                          <a:effectLst/>
                        </a:rPr>
                        <a:t>Caminatas ecológicas </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algn="ctr">
                        <a:lnSpc>
                          <a:spcPct val="115000"/>
                        </a:lnSpc>
                      </a:pPr>
                      <a:r>
                        <a:rPr lang="es-CO" sz="1600">
                          <a:effectLst/>
                        </a:rPr>
                        <a:t>41%</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801002685"/>
                  </a:ext>
                </a:extLst>
              </a:tr>
              <a:tr h="267970">
                <a:tc vMerge="1">
                  <a:txBody>
                    <a:bodyPr/>
                    <a:lstStyle/>
                    <a:p>
                      <a:endParaRPr lang="es-CO"/>
                    </a:p>
                  </a:txBody>
                  <a:tcPr/>
                </a:tc>
                <a:tc>
                  <a:txBody>
                    <a:bodyPr/>
                    <a:lstStyle/>
                    <a:p>
                      <a:pPr>
                        <a:lnSpc>
                          <a:spcPct val="115000"/>
                        </a:lnSpc>
                      </a:pPr>
                      <a:r>
                        <a:rPr lang="es-CO" sz="1600">
                          <a:effectLst/>
                        </a:rPr>
                        <a:t>Visitas a museos</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algn="ctr">
                        <a:lnSpc>
                          <a:spcPct val="115000"/>
                        </a:lnSpc>
                      </a:pPr>
                      <a:r>
                        <a:rPr lang="es-CO" sz="1600">
                          <a:effectLst/>
                        </a:rPr>
                        <a:t>21%</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17557392"/>
                  </a:ext>
                </a:extLst>
              </a:tr>
              <a:tr h="365125">
                <a:tc vMerge="1">
                  <a:txBody>
                    <a:bodyPr/>
                    <a:lstStyle/>
                    <a:p>
                      <a:endParaRPr lang="es-CO"/>
                    </a:p>
                  </a:txBody>
                  <a:tcPr/>
                </a:tc>
                <a:tc>
                  <a:txBody>
                    <a:bodyPr/>
                    <a:lstStyle/>
                    <a:p>
                      <a:pPr>
                        <a:lnSpc>
                          <a:spcPct val="115000"/>
                        </a:lnSpc>
                      </a:pPr>
                      <a:r>
                        <a:rPr lang="es-CO" sz="1600" dirty="0">
                          <a:effectLst/>
                        </a:rPr>
                        <a:t>Actividades al aire libre (Caminatas, excursiones. Integración)</a:t>
                      </a:r>
                      <a:endParaRPr lang="es-CO" sz="20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algn="ctr">
                        <a:lnSpc>
                          <a:spcPct val="115000"/>
                        </a:lnSpc>
                      </a:pPr>
                      <a:r>
                        <a:rPr lang="es-CO" sz="1600">
                          <a:effectLst/>
                        </a:rPr>
                        <a:t>42%</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338008160"/>
                  </a:ext>
                </a:extLst>
              </a:tr>
              <a:tr h="248920">
                <a:tc vMerge="1">
                  <a:txBody>
                    <a:bodyPr/>
                    <a:lstStyle/>
                    <a:p>
                      <a:endParaRPr lang="es-CO"/>
                    </a:p>
                  </a:txBody>
                  <a:tcPr/>
                </a:tc>
                <a:tc>
                  <a:txBody>
                    <a:bodyPr/>
                    <a:lstStyle/>
                    <a:p>
                      <a:pPr>
                        <a:lnSpc>
                          <a:spcPct val="115000"/>
                        </a:lnSpc>
                      </a:pPr>
                      <a:r>
                        <a:rPr lang="es-CO" sz="1600">
                          <a:effectLst/>
                        </a:rPr>
                        <a:t>Manualidades, Música, Cine y Actividad física</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algn="ctr">
                        <a:lnSpc>
                          <a:spcPct val="115000"/>
                        </a:lnSpc>
                      </a:pPr>
                      <a:r>
                        <a:rPr lang="es-CO" sz="1600" dirty="0">
                          <a:effectLst/>
                        </a:rPr>
                        <a:t>42%</a:t>
                      </a:r>
                      <a:endParaRPr lang="es-CO" sz="20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755191483"/>
                  </a:ext>
                </a:extLst>
              </a:tr>
            </a:tbl>
          </a:graphicData>
        </a:graphic>
      </p:graphicFrame>
      <p:sp>
        <p:nvSpPr>
          <p:cNvPr id="13" name="CuadroTexto 12">
            <a:extLst>
              <a:ext uri="{FF2B5EF4-FFF2-40B4-BE49-F238E27FC236}">
                <a16:creationId xmlns:a16="http://schemas.microsoft.com/office/drawing/2014/main" id="{E4E249BE-BA28-4791-8960-8D28E194DAA0}"/>
              </a:ext>
            </a:extLst>
          </p:cNvPr>
          <p:cNvSpPr txBox="1"/>
          <p:nvPr/>
        </p:nvSpPr>
        <p:spPr>
          <a:xfrm>
            <a:off x="2986412" y="853121"/>
            <a:ext cx="7013507" cy="369332"/>
          </a:xfrm>
          <a:prstGeom prst="rect">
            <a:avLst/>
          </a:prstGeom>
          <a:noFill/>
        </p:spPr>
        <p:txBody>
          <a:bodyPr wrap="square">
            <a:spAutoFit/>
          </a:bodyPr>
          <a:lstStyle/>
          <a:p>
            <a:r>
              <a:rPr lang="es-ES" sz="1800" b="1" dirty="0">
                <a:solidFill>
                  <a:srgbClr val="455F51"/>
                </a:solidFill>
                <a:effectLst/>
                <a:latin typeface="Arial" panose="020B0604020202020204" pitchFamily="34" charset="0"/>
                <a:ea typeface="MS Mincho" panose="02020609040205080304" pitchFamily="49" charset="-128"/>
              </a:rPr>
              <a:t>Actividades de Preferencia </a:t>
            </a:r>
            <a:r>
              <a:rPr lang="es-ES" sz="1800" b="1" i="1" dirty="0">
                <a:solidFill>
                  <a:srgbClr val="455F51"/>
                </a:solidFill>
                <a:effectLst/>
                <a:latin typeface="Arial" panose="020B0604020202020204" pitchFamily="34" charset="0"/>
                <a:ea typeface="MS Mincho" panose="02020609040205080304" pitchFamily="49" charset="-128"/>
              </a:rPr>
              <a:t>(Encuesta de necesidades)</a:t>
            </a:r>
            <a:endParaRPr lang="es-CO" i="1" dirty="0"/>
          </a:p>
        </p:txBody>
      </p:sp>
      <p:graphicFrame>
        <p:nvGraphicFramePr>
          <p:cNvPr id="4" name="Tabla 3">
            <a:extLst>
              <a:ext uri="{FF2B5EF4-FFF2-40B4-BE49-F238E27FC236}">
                <a16:creationId xmlns:a16="http://schemas.microsoft.com/office/drawing/2014/main" id="{31A3FF16-F356-4180-B3EE-C7BBEB8AC781}"/>
              </a:ext>
            </a:extLst>
          </p:cNvPr>
          <p:cNvGraphicFramePr>
            <a:graphicFrameLocks noGrp="1"/>
          </p:cNvGraphicFramePr>
          <p:nvPr>
            <p:extLst>
              <p:ext uri="{D42A27DB-BD31-4B8C-83A1-F6EECF244321}">
                <p14:modId xmlns:p14="http://schemas.microsoft.com/office/powerpoint/2010/main" val="334830055"/>
              </p:ext>
            </p:extLst>
          </p:nvPr>
        </p:nvGraphicFramePr>
        <p:xfrm>
          <a:off x="1054058" y="3861107"/>
          <a:ext cx="10206998" cy="2935986"/>
        </p:xfrm>
        <a:graphic>
          <a:graphicData uri="http://schemas.openxmlformats.org/drawingml/2006/table">
            <a:tbl>
              <a:tblPr firstRow="1" firstCol="1" bandRow="1">
                <a:tableStyleId>{5C22544A-7EE6-4342-B048-85BDC9FD1C3A}</a:tableStyleId>
              </a:tblPr>
              <a:tblGrid>
                <a:gridCol w="2993029">
                  <a:extLst>
                    <a:ext uri="{9D8B030D-6E8A-4147-A177-3AD203B41FA5}">
                      <a16:colId xmlns:a16="http://schemas.microsoft.com/office/drawing/2014/main" val="1264690772"/>
                    </a:ext>
                  </a:extLst>
                </a:gridCol>
                <a:gridCol w="5723695">
                  <a:extLst>
                    <a:ext uri="{9D8B030D-6E8A-4147-A177-3AD203B41FA5}">
                      <a16:colId xmlns:a16="http://schemas.microsoft.com/office/drawing/2014/main" val="3933101159"/>
                    </a:ext>
                  </a:extLst>
                </a:gridCol>
                <a:gridCol w="1490274">
                  <a:extLst>
                    <a:ext uri="{9D8B030D-6E8A-4147-A177-3AD203B41FA5}">
                      <a16:colId xmlns:a16="http://schemas.microsoft.com/office/drawing/2014/main" val="903042261"/>
                    </a:ext>
                  </a:extLst>
                </a:gridCol>
              </a:tblGrid>
              <a:tr h="98354">
                <a:tc>
                  <a:txBody>
                    <a:bodyPr/>
                    <a:lstStyle/>
                    <a:p>
                      <a:pPr algn="ctr">
                        <a:lnSpc>
                          <a:spcPct val="115000"/>
                        </a:lnSpc>
                      </a:pPr>
                      <a:r>
                        <a:rPr lang="es-CO" sz="1600">
                          <a:effectLst/>
                        </a:rPr>
                        <a:t>CATEGORÍA </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algn="ctr">
                        <a:lnSpc>
                          <a:spcPct val="115000"/>
                        </a:lnSpc>
                      </a:pPr>
                      <a:r>
                        <a:rPr lang="es-CO" sz="1600">
                          <a:effectLst/>
                        </a:rPr>
                        <a:t>ACTIVIDAD</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algn="ctr">
                        <a:lnSpc>
                          <a:spcPct val="115000"/>
                        </a:lnSpc>
                      </a:pPr>
                      <a:r>
                        <a:rPr lang="es-CO" sz="1600">
                          <a:effectLst/>
                        </a:rPr>
                        <a:t>PORCENTAJE</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719347158"/>
                  </a:ext>
                </a:extLst>
              </a:tr>
              <a:tr h="248285">
                <a:tc rowSpan="2">
                  <a:txBody>
                    <a:bodyPr/>
                    <a:lstStyle/>
                    <a:p>
                      <a:pPr algn="ctr">
                        <a:lnSpc>
                          <a:spcPct val="115000"/>
                        </a:lnSpc>
                      </a:pPr>
                      <a:r>
                        <a:rPr lang="es-CO" sz="1600">
                          <a:effectLst/>
                        </a:rPr>
                        <a:t>Actividades recreativas y vacacionales</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a:lnSpc>
                          <a:spcPct val="115000"/>
                        </a:lnSpc>
                      </a:pPr>
                      <a:r>
                        <a:rPr lang="es-CO" sz="1600">
                          <a:effectLst/>
                        </a:rPr>
                        <a:t>Bolos y Gimnasio</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algn="ctr">
                        <a:lnSpc>
                          <a:spcPct val="115000"/>
                        </a:lnSpc>
                      </a:pPr>
                      <a:r>
                        <a:rPr lang="es-CO" sz="1600">
                          <a:effectLst/>
                        </a:rPr>
                        <a:t>19%</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67933832"/>
                  </a:ext>
                </a:extLst>
              </a:tr>
              <a:tr h="54630">
                <a:tc vMerge="1">
                  <a:txBody>
                    <a:bodyPr/>
                    <a:lstStyle/>
                    <a:p>
                      <a:endParaRPr lang="es-CO"/>
                    </a:p>
                  </a:txBody>
                  <a:tcPr/>
                </a:tc>
                <a:tc>
                  <a:txBody>
                    <a:bodyPr/>
                    <a:lstStyle/>
                    <a:p>
                      <a:pPr>
                        <a:lnSpc>
                          <a:spcPct val="115000"/>
                        </a:lnSpc>
                      </a:pPr>
                      <a:r>
                        <a:rPr lang="es-CO" sz="1600">
                          <a:effectLst/>
                        </a:rPr>
                        <a:t>Integración de equipos de trabajo</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algn="ctr">
                        <a:lnSpc>
                          <a:spcPct val="115000"/>
                        </a:lnSpc>
                      </a:pPr>
                      <a:r>
                        <a:rPr lang="es-CO" sz="1600">
                          <a:effectLst/>
                        </a:rPr>
                        <a:t>39%</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487657695"/>
                  </a:ext>
                </a:extLst>
              </a:tr>
              <a:tr h="55642">
                <a:tc rowSpan="4">
                  <a:txBody>
                    <a:bodyPr/>
                    <a:lstStyle/>
                    <a:p>
                      <a:pPr algn="ctr">
                        <a:lnSpc>
                          <a:spcPct val="115000"/>
                        </a:lnSpc>
                      </a:pPr>
                      <a:r>
                        <a:rPr lang="es-CO" sz="1600">
                          <a:effectLst/>
                        </a:rPr>
                        <a:t>Actividades Artísticas y Culturales</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a:lnSpc>
                          <a:spcPct val="115000"/>
                        </a:lnSpc>
                      </a:pPr>
                      <a:r>
                        <a:rPr lang="es-CO" sz="1600">
                          <a:effectLst/>
                        </a:rPr>
                        <a:t>Cine </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algn="ctr">
                        <a:lnSpc>
                          <a:spcPct val="115000"/>
                        </a:lnSpc>
                      </a:pPr>
                      <a:r>
                        <a:rPr lang="es-CO" sz="1600">
                          <a:effectLst/>
                        </a:rPr>
                        <a:t>42%</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285634519"/>
                  </a:ext>
                </a:extLst>
              </a:tr>
              <a:tr h="27826">
                <a:tc vMerge="1">
                  <a:txBody>
                    <a:bodyPr/>
                    <a:lstStyle/>
                    <a:p>
                      <a:endParaRPr lang="es-CO"/>
                    </a:p>
                  </a:txBody>
                  <a:tcPr/>
                </a:tc>
                <a:tc>
                  <a:txBody>
                    <a:bodyPr/>
                    <a:lstStyle/>
                    <a:p>
                      <a:pPr>
                        <a:lnSpc>
                          <a:spcPct val="115000"/>
                        </a:lnSpc>
                      </a:pPr>
                      <a:r>
                        <a:rPr lang="es-CO" sz="1600">
                          <a:effectLst/>
                        </a:rPr>
                        <a:t>Teatro</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algn="ctr">
                        <a:lnSpc>
                          <a:spcPct val="115000"/>
                        </a:lnSpc>
                      </a:pPr>
                      <a:r>
                        <a:rPr lang="es-CO" sz="1600">
                          <a:effectLst/>
                        </a:rPr>
                        <a:t>32%</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888742050"/>
                  </a:ext>
                </a:extLst>
              </a:tr>
              <a:tr h="36458">
                <a:tc vMerge="1">
                  <a:txBody>
                    <a:bodyPr/>
                    <a:lstStyle/>
                    <a:p>
                      <a:endParaRPr lang="es-CO"/>
                    </a:p>
                  </a:txBody>
                  <a:tcPr/>
                </a:tc>
                <a:tc>
                  <a:txBody>
                    <a:bodyPr/>
                    <a:lstStyle/>
                    <a:p>
                      <a:pPr>
                        <a:lnSpc>
                          <a:spcPct val="115000"/>
                        </a:lnSpc>
                      </a:pPr>
                      <a:r>
                        <a:rPr lang="es-CO" sz="1600">
                          <a:effectLst/>
                        </a:rPr>
                        <a:t>Visitas a museos</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algn="ctr">
                        <a:lnSpc>
                          <a:spcPct val="115000"/>
                        </a:lnSpc>
                      </a:pPr>
                      <a:r>
                        <a:rPr lang="es-CO" sz="1600">
                          <a:effectLst/>
                        </a:rPr>
                        <a:t>21%</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4021132451"/>
                  </a:ext>
                </a:extLst>
              </a:tr>
              <a:tr h="0">
                <a:tc vMerge="1">
                  <a:txBody>
                    <a:bodyPr/>
                    <a:lstStyle/>
                    <a:p>
                      <a:endParaRPr lang="es-CO"/>
                    </a:p>
                  </a:txBody>
                  <a:tcPr/>
                </a:tc>
                <a:tc>
                  <a:txBody>
                    <a:bodyPr/>
                    <a:lstStyle/>
                    <a:p>
                      <a:pPr>
                        <a:lnSpc>
                          <a:spcPct val="115000"/>
                        </a:lnSpc>
                      </a:pPr>
                      <a:r>
                        <a:rPr lang="es-CO" sz="1600">
                          <a:effectLst/>
                        </a:rPr>
                        <a:t>Clases de fotografía y Danzas </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algn="ctr">
                        <a:lnSpc>
                          <a:spcPct val="115000"/>
                        </a:lnSpc>
                      </a:pPr>
                      <a:r>
                        <a:rPr lang="es-CO" sz="1600">
                          <a:effectLst/>
                        </a:rPr>
                        <a:t>17%</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245198674"/>
                  </a:ext>
                </a:extLst>
              </a:tr>
              <a:tr h="84837">
                <a:tc>
                  <a:txBody>
                    <a:bodyPr/>
                    <a:lstStyle/>
                    <a:p>
                      <a:pPr algn="ctr">
                        <a:lnSpc>
                          <a:spcPct val="115000"/>
                        </a:lnSpc>
                      </a:pPr>
                      <a:r>
                        <a:rPr lang="es-CO" sz="1600">
                          <a:effectLst/>
                        </a:rPr>
                        <a:t>Actividades Desvinculación Asistida</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a:lnSpc>
                          <a:spcPct val="115000"/>
                        </a:lnSpc>
                      </a:pPr>
                      <a:r>
                        <a:rPr lang="es-CO" sz="1600">
                          <a:effectLst/>
                        </a:rPr>
                        <a:t>Actividades de integración / salidas pedagógicas</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algn="ctr">
                        <a:lnSpc>
                          <a:spcPct val="115000"/>
                        </a:lnSpc>
                      </a:pPr>
                      <a:r>
                        <a:rPr lang="es-CO" sz="1600">
                          <a:effectLst/>
                        </a:rPr>
                        <a:t>46%</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00779922"/>
                  </a:ext>
                </a:extLst>
              </a:tr>
              <a:tr h="63877">
                <a:tc>
                  <a:txBody>
                    <a:bodyPr/>
                    <a:lstStyle/>
                    <a:p>
                      <a:pPr algn="ctr">
                        <a:lnSpc>
                          <a:spcPct val="115000"/>
                        </a:lnSpc>
                      </a:pPr>
                      <a:r>
                        <a:rPr lang="es-CO" sz="1600">
                          <a:effectLst/>
                        </a:rPr>
                        <a:t>Salud</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a:lnSpc>
                          <a:spcPct val="115000"/>
                        </a:lnSpc>
                      </a:pPr>
                      <a:r>
                        <a:rPr lang="es-CO" sz="1600">
                          <a:effectLst/>
                        </a:rPr>
                        <a:t>Programas de autocuidado, promoción y prevención de la salud</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algn="ctr">
                        <a:lnSpc>
                          <a:spcPct val="115000"/>
                        </a:lnSpc>
                      </a:pPr>
                      <a:r>
                        <a:rPr lang="es-CO" sz="1600">
                          <a:effectLst/>
                        </a:rPr>
                        <a:t>25%</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3212585240"/>
                  </a:ext>
                </a:extLst>
              </a:tr>
              <a:tr h="0">
                <a:tc>
                  <a:txBody>
                    <a:bodyPr/>
                    <a:lstStyle/>
                    <a:p>
                      <a:pPr algn="ctr">
                        <a:lnSpc>
                          <a:spcPct val="115000"/>
                        </a:lnSpc>
                      </a:pPr>
                      <a:r>
                        <a:rPr lang="es-CO" sz="1600">
                          <a:effectLst/>
                        </a:rPr>
                        <a:t>Clima y Cultura Organizacional</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a:lnSpc>
                          <a:spcPct val="115000"/>
                        </a:lnSpc>
                      </a:pPr>
                      <a:r>
                        <a:rPr lang="es-CO" sz="1600">
                          <a:effectLst/>
                        </a:rPr>
                        <a:t>Coaching por equipos de trabajo</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tc>
                  <a:txBody>
                    <a:bodyPr/>
                    <a:lstStyle/>
                    <a:p>
                      <a:pPr algn="ctr">
                        <a:lnSpc>
                          <a:spcPct val="115000"/>
                        </a:lnSpc>
                      </a:pPr>
                      <a:r>
                        <a:rPr lang="es-CO" sz="1600" dirty="0">
                          <a:effectLst/>
                        </a:rPr>
                        <a:t>27%</a:t>
                      </a:r>
                      <a:endParaRPr lang="es-CO" sz="20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2022999641"/>
                  </a:ext>
                </a:extLst>
              </a:tr>
            </a:tbl>
          </a:graphicData>
        </a:graphic>
      </p:graphicFrame>
      <p:sp>
        <p:nvSpPr>
          <p:cNvPr id="14" name="CuadroTexto 13">
            <a:extLst>
              <a:ext uri="{FF2B5EF4-FFF2-40B4-BE49-F238E27FC236}">
                <a16:creationId xmlns:a16="http://schemas.microsoft.com/office/drawing/2014/main" id="{39C796FD-46F5-40BB-B8DD-8386A4BE3610}"/>
              </a:ext>
            </a:extLst>
          </p:cNvPr>
          <p:cNvSpPr txBox="1"/>
          <p:nvPr/>
        </p:nvSpPr>
        <p:spPr>
          <a:xfrm>
            <a:off x="3111112" y="3491775"/>
            <a:ext cx="6092890" cy="369332"/>
          </a:xfrm>
          <a:prstGeom prst="rect">
            <a:avLst/>
          </a:prstGeom>
          <a:noFill/>
        </p:spPr>
        <p:txBody>
          <a:bodyPr wrap="square">
            <a:spAutoFit/>
          </a:bodyPr>
          <a:lstStyle/>
          <a:p>
            <a:r>
              <a:rPr lang="es-ES" sz="1800" b="1" dirty="0">
                <a:solidFill>
                  <a:srgbClr val="455F51"/>
                </a:solidFill>
                <a:effectLst/>
                <a:latin typeface="Arial" panose="020B0604020202020204" pitchFamily="34" charset="0"/>
                <a:ea typeface="MS Mincho" panose="02020609040205080304" pitchFamily="49" charset="-128"/>
              </a:rPr>
              <a:t>Actividades de Bienestar que deben permanecer</a:t>
            </a:r>
            <a:endParaRPr lang="es-CO" dirty="0"/>
          </a:p>
        </p:txBody>
      </p:sp>
    </p:spTree>
    <p:extLst>
      <p:ext uri="{BB962C8B-B14F-4D97-AF65-F5344CB8AC3E}">
        <p14:creationId xmlns:p14="http://schemas.microsoft.com/office/powerpoint/2010/main" val="29740682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rot="5400000">
            <a:off x="8944962" y="292006"/>
            <a:ext cx="288032" cy="369332"/>
          </a:xfrm>
          <a:prstGeom prst="rect">
            <a:avLst/>
          </a:prstGeom>
          <a:noFill/>
        </p:spPr>
        <p:txBody>
          <a:bodyPr wrap="square" rtlCol="0">
            <a:spAutoFit/>
          </a:bodyPr>
          <a:lstStyle/>
          <a:p>
            <a:endParaRPr lang="es-ES" dirty="0">
              <a:latin typeface="Arial Narrow" panose="020B0606020202030204" pitchFamily="34" charset="0"/>
            </a:endParaRPr>
          </a:p>
        </p:txBody>
      </p:sp>
      <p:pic>
        <p:nvPicPr>
          <p:cNvPr id="6" name="Marcador de contenido 5"/>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0" y="216316"/>
            <a:ext cx="2140841" cy="503999"/>
          </a:xfrm>
          <a:blipFill>
            <a:blip r:embed="rId4"/>
            <a:tile tx="0" ty="0" sx="100000" sy="100000" flip="none" algn="tl"/>
          </a:blipFill>
          <a:ln>
            <a:noFill/>
          </a:ln>
        </p:spPr>
      </p:pic>
      <p:pic>
        <p:nvPicPr>
          <p:cNvPr id="11" name="Content Placeholder 10">
            <a:extLst>
              <a:ext uri="{FF2B5EF4-FFF2-40B4-BE49-F238E27FC236}">
                <a16:creationId xmlns:a16="http://schemas.microsoft.com/office/drawing/2014/main" id="{4E418F28-3304-0843-AE29-DB309383B3EA}"/>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10052999" y="225717"/>
            <a:ext cx="2139001" cy="446400"/>
          </a:xfrm>
        </p:spPr>
      </p:pic>
      <p:sp>
        <p:nvSpPr>
          <p:cNvPr id="5" name="Rectángulo 17">
            <a:extLst>
              <a:ext uri="{FF2B5EF4-FFF2-40B4-BE49-F238E27FC236}">
                <a16:creationId xmlns:a16="http://schemas.microsoft.com/office/drawing/2014/main" id="{BACF7A39-0D84-1545-B810-B1CA1841C984}"/>
              </a:ext>
            </a:extLst>
          </p:cNvPr>
          <p:cNvSpPr>
            <a:spLocks/>
          </p:cNvSpPr>
          <p:nvPr/>
        </p:nvSpPr>
        <p:spPr>
          <a:xfrm>
            <a:off x="0" y="-11410"/>
            <a:ext cx="12192000" cy="237127"/>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latin typeface="Arial Narrow" panose="020B0606020202030204" pitchFamily="34" charset="0"/>
            </a:endParaRPr>
          </a:p>
        </p:txBody>
      </p:sp>
      <p:sp>
        <p:nvSpPr>
          <p:cNvPr id="3" name="Rectángulo 2">
            <a:extLst>
              <a:ext uri="{FF2B5EF4-FFF2-40B4-BE49-F238E27FC236}">
                <a16:creationId xmlns:a16="http://schemas.microsoft.com/office/drawing/2014/main" id="{B7763C5D-C940-482F-867E-D7626C5DF24D}"/>
              </a:ext>
            </a:extLst>
          </p:cNvPr>
          <p:cNvSpPr/>
          <p:nvPr/>
        </p:nvSpPr>
        <p:spPr>
          <a:xfrm>
            <a:off x="1854545" y="0"/>
            <a:ext cx="8482910" cy="782458"/>
          </a:xfrm>
          <a:prstGeom prst="rect">
            <a:avLst/>
          </a:prstGeom>
        </p:spPr>
        <p:txBody>
          <a:bodyPr wrap="square">
            <a:spAutoFit/>
          </a:bodyPr>
          <a:lstStyle/>
          <a:p>
            <a:pPr>
              <a:lnSpc>
                <a:spcPct val="115000"/>
              </a:lnSpc>
            </a:pPr>
            <a:endParaRPr lang="es-ES" sz="1200" b="1" i="1" kern="1400" dirty="0">
              <a:latin typeface="Arial Narrow" panose="020B0606020202030204" pitchFamily="34" charset="0"/>
              <a:ea typeface="MS Mincho" panose="02020609040205080304" pitchFamily="49" charset="-128"/>
              <a:cs typeface="Times New Roman" panose="02020603050405020304" pitchFamily="18" charset="0"/>
            </a:endParaRPr>
          </a:p>
          <a:p>
            <a:pPr marL="0" lvl="2" algn="ctr">
              <a:lnSpc>
                <a:spcPct val="115000"/>
              </a:lnSpc>
              <a:spcBef>
                <a:spcPts val="1200"/>
              </a:spcBef>
            </a:pPr>
            <a:r>
              <a:rPr lang="pt-BR" sz="2000" b="1" dirty="0">
                <a:solidFill>
                  <a:schemeClr val="tx2">
                    <a:lumMod val="75000"/>
                  </a:schemeClr>
                </a:solidFill>
                <a:latin typeface="Arial" panose="020B0604020202020204" pitchFamily="34" charset="0"/>
                <a:cs typeface="Times New Roman" panose="02020603050405020304" pitchFamily="18" charset="0"/>
              </a:rPr>
              <a:t>PROGRAMA DE ESTÍMULOS E INCENTIVOS </a:t>
            </a:r>
            <a:r>
              <a:rPr lang="es-CO" sz="2000" b="1" dirty="0">
                <a:solidFill>
                  <a:schemeClr val="tx2">
                    <a:lumMod val="75000"/>
                  </a:schemeClr>
                </a:solidFill>
                <a:latin typeface="Arial" panose="020B0604020202020204" pitchFamily="34" charset="0"/>
                <a:cs typeface="Times New Roman" panose="02020603050405020304" pitchFamily="18" charset="0"/>
              </a:rPr>
              <a:t>INSTITUCIONALES</a:t>
            </a:r>
            <a:r>
              <a:rPr lang="pt-BR" sz="2000" b="1" dirty="0">
                <a:solidFill>
                  <a:schemeClr val="tx2">
                    <a:lumMod val="75000"/>
                  </a:schemeClr>
                </a:solidFill>
                <a:latin typeface="Arial" panose="020B0604020202020204" pitchFamily="34" charset="0"/>
                <a:cs typeface="Times New Roman" panose="02020603050405020304" pitchFamily="18" charset="0"/>
              </a:rPr>
              <a:t> </a:t>
            </a:r>
            <a:endParaRPr lang="es-CO" sz="2000" b="1" dirty="0">
              <a:solidFill>
                <a:schemeClr val="tx2">
                  <a:lumMod val="75000"/>
                </a:schemeClr>
              </a:solidFill>
              <a:latin typeface="Arial" panose="020B0604020202020204" pitchFamily="34" charset="0"/>
              <a:cs typeface="Times New Roman" panose="02020603050405020304" pitchFamily="18" charset="0"/>
            </a:endParaRPr>
          </a:p>
        </p:txBody>
      </p:sp>
      <p:sp>
        <p:nvSpPr>
          <p:cNvPr id="9" name="CuadroTexto 8">
            <a:extLst>
              <a:ext uri="{FF2B5EF4-FFF2-40B4-BE49-F238E27FC236}">
                <a16:creationId xmlns:a16="http://schemas.microsoft.com/office/drawing/2014/main" id="{5C870894-3434-48BC-81F6-85699707F690}"/>
              </a:ext>
            </a:extLst>
          </p:cNvPr>
          <p:cNvSpPr txBox="1"/>
          <p:nvPr/>
        </p:nvSpPr>
        <p:spPr>
          <a:xfrm>
            <a:off x="190236" y="3523930"/>
            <a:ext cx="11114145" cy="3009542"/>
          </a:xfrm>
          <a:prstGeom prst="rect">
            <a:avLst/>
          </a:prstGeom>
          <a:noFill/>
        </p:spPr>
        <p:txBody>
          <a:bodyPr wrap="square">
            <a:spAutoFit/>
          </a:bodyPr>
          <a:lstStyle/>
          <a:p>
            <a:pPr>
              <a:lnSpc>
                <a:spcPct val="115000"/>
              </a:lnSpc>
            </a:pPr>
            <a:r>
              <a:rPr lang="es-ES" sz="2000" b="1" kern="1400" dirty="0">
                <a:solidFill>
                  <a:schemeClr val="tx2">
                    <a:lumMod val="75000"/>
                  </a:schemeClr>
                </a:solidFill>
                <a:latin typeface="Arial Narrow" panose="020B0606020202030204" pitchFamily="34" charset="0"/>
                <a:ea typeface="MS Mincho" panose="02020609040205080304" pitchFamily="49" charset="-128"/>
                <a:cs typeface="Times New Roman" panose="02020603050405020304" pitchFamily="18" charset="0"/>
              </a:rPr>
              <a:t>OBJETIVO GENERAL</a:t>
            </a:r>
          </a:p>
          <a:p>
            <a:pPr>
              <a:lnSpc>
                <a:spcPct val="115000"/>
              </a:lnSpc>
            </a:pPr>
            <a:endParaRPr lang="es-ES" sz="2000" b="1" kern="1400" dirty="0">
              <a:solidFill>
                <a:schemeClr val="tx2">
                  <a:lumMod val="75000"/>
                </a:schemeClr>
              </a:solidFill>
              <a:latin typeface="Arial Narrow" panose="020B0606020202030204" pitchFamily="34" charset="0"/>
              <a:ea typeface="MS Mincho" panose="02020609040205080304" pitchFamily="49" charset="-128"/>
              <a:cs typeface="Times New Roman" panose="02020603050405020304" pitchFamily="18" charset="0"/>
            </a:endParaRPr>
          </a:p>
          <a:p>
            <a:pPr marR="31115" algn="just">
              <a:lnSpc>
                <a:spcPct val="115000"/>
              </a:lnSpc>
            </a:pPr>
            <a:r>
              <a:rPr lang="es-ES" sz="1800" b="0" dirty="0">
                <a:effectLst/>
                <a:latin typeface="Arial" panose="020B0604020202020204" pitchFamily="34" charset="0"/>
                <a:ea typeface="MS Mincho" panose="02020609040205080304" pitchFamily="49" charset="-128"/>
                <a:cs typeface="Times New Roman" panose="02020603050405020304" pitchFamily="18" charset="0"/>
              </a:rPr>
              <a:t>Establecer reconocimiento a los mejores funcionarios de carrera, de libre nombramiento y remoción y provisionales de los diferentes niveles jerárquicos, así como a los mejores equipos de trabajo según lo dispuesto en el Decreto 1083 de 2015 expedida por el Departamento Administrativo de la Función Pública. Con la finalidad de contribuir al desarrollo integral de los funcionarios de la </a:t>
            </a:r>
            <a:r>
              <a:rPr lang="es-ES" sz="1800" b="0" dirty="0" err="1">
                <a:effectLst/>
                <a:latin typeface="Arial" panose="020B0604020202020204" pitchFamily="34" charset="0"/>
                <a:ea typeface="MS Mincho" panose="02020609040205080304" pitchFamily="49" charset="-128"/>
                <a:cs typeface="Times New Roman" panose="02020603050405020304" pitchFamily="18" charset="0"/>
              </a:rPr>
              <a:t>SSF</a:t>
            </a:r>
            <a:r>
              <a:rPr lang="es-ES" sz="1800" b="0" dirty="0">
                <a:effectLst/>
                <a:latin typeface="Arial" panose="020B0604020202020204" pitchFamily="34" charset="0"/>
                <a:ea typeface="MS Mincho" panose="02020609040205080304" pitchFamily="49" charset="-128"/>
                <a:cs typeface="Times New Roman" panose="02020603050405020304" pitchFamily="18" charset="0"/>
              </a:rPr>
              <a:t>, al mejoramiento de su calidad de vida y la de su familia a través del diseño e implementación de programas de incentivos encaminados a mejorar el nivel de satisfacción, motivación, eficacia y efectividad, así como el sentido de pertenencia del servidor público con la Superintendencia.</a:t>
            </a:r>
            <a:endParaRPr lang="es-CO" sz="1800" b="1" dirty="0">
              <a:effectLst/>
              <a:latin typeface="Calibri" panose="020F0502020204030204" pitchFamily="34" charset="0"/>
              <a:ea typeface="MS Mincho" panose="02020609040205080304" pitchFamily="49" charset="-128"/>
              <a:cs typeface="Times New Roman" panose="02020603050405020304" pitchFamily="18" charset="0"/>
            </a:endParaRPr>
          </a:p>
        </p:txBody>
      </p:sp>
      <p:sp>
        <p:nvSpPr>
          <p:cNvPr id="16" name="CuadroTexto 15">
            <a:extLst>
              <a:ext uri="{FF2B5EF4-FFF2-40B4-BE49-F238E27FC236}">
                <a16:creationId xmlns:a16="http://schemas.microsoft.com/office/drawing/2014/main" id="{67A3F0EA-F569-468F-BDD8-462F0C8836C6}"/>
              </a:ext>
            </a:extLst>
          </p:cNvPr>
          <p:cNvSpPr txBox="1"/>
          <p:nvPr/>
        </p:nvSpPr>
        <p:spPr>
          <a:xfrm>
            <a:off x="416355" y="919725"/>
            <a:ext cx="5702221" cy="400110"/>
          </a:xfrm>
          <a:prstGeom prst="rect">
            <a:avLst/>
          </a:prstGeom>
          <a:noFill/>
        </p:spPr>
        <p:txBody>
          <a:bodyPr wrap="square" rtlCol="0">
            <a:spAutoFit/>
          </a:bodyPr>
          <a:lstStyle/>
          <a:p>
            <a:pPr algn="just"/>
            <a:r>
              <a:rPr lang="es-CO" sz="2000" dirty="0">
                <a:effectLst/>
                <a:latin typeface="Arial" panose="020B0604020202020204" pitchFamily="34" charset="0"/>
                <a:ea typeface="MS Mincho" panose="02020609040205080304" pitchFamily="49" charset="-128"/>
                <a:cs typeface="Arial" panose="020B0604020202020204" pitchFamily="34" charset="0"/>
              </a:rPr>
              <a:t>Diagnostico </a:t>
            </a:r>
            <a:endParaRPr lang="es-CO" sz="2000" dirty="0">
              <a:effectLst/>
              <a:latin typeface="Arial" panose="020B0604020202020204" pitchFamily="34" charset="0"/>
              <a:ea typeface="MS Mincho" panose="02020609040205080304" pitchFamily="49" charset="-128"/>
              <a:cs typeface="Times New Roman" panose="02020603050405020304" pitchFamily="18" charset="0"/>
            </a:endParaRPr>
          </a:p>
        </p:txBody>
      </p:sp>
      <p:graphicFrame>
        <p:nvGraphicFramePr>
          <p:cNvPr id="2" name="Tabla 1">
            <a:extLst>
              <a:ext uri="{FF2B5EF4-FFF2-40B4-BE49-F238E27FC236}">
                <a16:creationId xmlns:a16="http://schemas.microsoft.com/office/drawing/2014/main" id="{50D67997-2BCB-4B27-866C-D0A380B59DFE}"/>
              </a:ext>
            </a:extLst>
          </p:cNvPr>
          <p:cNvGraphicFramePr>
            <a:graphicFrameLocks noGrp="1"/>
          </p:cNvGraphicFramePr>
          <p:nvPr>
            <p:extLst>
              <p:ext uri="{D42A27DB-BD31-4B8C-83A1-F6EECF244321}">
                <p14:modId xmlns:p14="http://schemas.microsoft.com/office/powerpoint/2010/main" val="3750046269"/>
              </p:ext>
            </p:extLst>
          </p:nvPr>
        </p:nvGraphicFramePr>
        <p:xfrm>
          <a:off x="411241" y="1413650"/>
          <a:ext cx="5684759" cy="1997456"/>
        </p:xfrm>
        <a:graphic>
          <a:graphicData uri="http://schemas.openxmlformats.org/drawingml/2006/table">
            <a:tbl>
              <a:tblPr firstRow="1" firstCol="1" bandRow="1">
                <a:tableStyleId>{5C22544A-7EE6-4342-B048-85BDC9FD1C3A}</a:tableStyleId>
              </a:tblPr>
              <a:tblGrid>
                <a:gridCol w="1139702">
                  <a:extLst>
                    <a:ext uri="{9D8B030D-6E8A-4147-A177-3AD203B41FA5}">
                      <a16:colId xmlns:a16="http://schemas.microsoft.com/office/drawing/2014/main" val="3500791127"/>
                    </a:ext>
                  </a:extLst>
                </a:gridCol>
                <a:gridCol w="3968993">
                  <a:extLst>
                    <a:ext uri="{9D8B030D-6E8A-4147-A177-3AD203B41FA5}">
                      <a16:colId xmlns:a16="http://schemas.microsoft.com/office/drawing/2014/main" val="1897356641"/>
                    </a:ext>
                  </a:extLst>
                </a:gridCol>
                <a:gridCol w="576064">
                  <a:extLst>
                    <a:ext uri="{9D8B030D-6E8A-4147-A177-3AD203B41FA5}">
                      <a16:colId xmlns:a16="http://schemas.microsoft.com/office/drawing/2014/main" val="1581449444"/>
                    </a:ext>
                  </a:extLst>
                </a:gridCol>
              </a:tblGrid>
              <a:tr h="191770">
                <a:tc>
                  <a:txBody>
                    <a:bodyPr/>
                    <a:lstStyle/>
                    <a:p>
                      <a:pPr algn="ctr">
                        <a:lnSpc>
                          <a:spcPct val="115000"/>
                        </a:lnSpc>
                      </a:pPr>
                      <a:r>
                        <a:rPr lang="es-ES" sz="1600">
                          <a:effectLst/>
                        </a:rPr>
                        <a:t>CATEGORÍA </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ctr"/>
                </a:tc>
                <a:tc>
                  <a:txBody>
                    <a:bodyPr/>
                    <a:lstStyle/>
                    <a:p>
                      <a:pPr algn="ctr">
                        <a:lnSpc>
                          <a:spcPct val="115000"/>
                        </a:lnSpc>
                      </a:pPr>
                      <a:r>
                        <a:rPr lang="es-ES" sz="1600">
                          <a:effectLst/>
                        </a:rPr>
                        <a:t>ACTIVIDAD</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ctr"/>
                </a:tc>
                <a:tc>
                  <a:txBody>
                    <a:bodyPr/>
                    <a:lstStyle/>
                    <a:p>
                      <a:pPr algn="ctr">
                        <a:lnSpc>
                          <a:spcPct val="115000"/>
                        </a:lnSpc>
                      </a:pPr>
                      <a:r>
                        <a:rPr lang="es-ES" sz="1600" dirty="0">
                          <a:effectLst/>
                        </a:rPr>
                        <a:t>%</a:t>
                      </a:r>
                      <a:endParaRPr lang="es-CO" sz="20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ctr"/>
                </a:tc>
                <a:extLst>
                  <a:ext uri="{0D108BD9-81ED-4DB2-BD59-A6C34878D82A}">
                    <a16:rowId xmlns:a16="http://schemas.microsoft.com/office/drawing/2014/main" val="531035893"/>
                  </a:ext>
                </a:extLst>
              </a:tr>
              <a:tr h="171450">
                <a:tc rowSpan="4">
                  <a:txBody>
                    <a:bodyPr/>
                    <a:lstStyle/>
                    <a:p>
                      <a:pPr algn="ctr">
                        <a:lnSpc>
                          <a:spcPct val="115000"/>
                        </a:lnSpc>
                      </a:pPr>
                      <a:r>
                        <a:rPr lang="es-ES" sz="1600">
                          <a:effectLst/>
                        </a:rPr>
                        <a:t>Incentivos no pecuniarios  </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ctr"/>
                </a:tc>
                <a:tc>
                  <a:txBody>
                    <a:bodyPr/>
                    <a:lstStyle/>
                    <a:p>
                      <a:pPr>
                        <a:lnSpc>
                          <a:spcPct val="115000"/>
                        </a:lnSpc>
                      </a:pPr>
                      <a:r>
                        <a:rPr lang="es-ES" sz="1600">
                          <a:effectLst/>
                        </a:rPr>
                        <a:t>Pertenencia institucional, mejores equipos.</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b"/>
                </a:tc>
                <a:tc>
                  <a:txBody>
                    <a:bodyPr/>
                    <a:lstStyle/>
                    <a:p>
                      <a:pPr algn="ctr">
                        <a:lnSpc>
                          <a:spcPct val="115000"/>
                        </a:lnSpc>
                      </a:pPr>
                      <a:r>
                        <a:rPr lang="es-ES" sz="1600">
                          <a:effectLst/>
                        </a:rPr>
                        <a:t>25%</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ctr"/>
                </a:tc>
                <a:extLst>
                  <a:ext uri="{0D108BD9-81ED-4DB2-BD59-A6C34878D82A}">
                    <a16:rowId xmlns:a16="http://schemas.microsoft.com/office/drawing/2014/main" val="4090846638"/>
                  </a:ext>
                </a:extLst>
              </a:tr>
              <a:tr h="138430">
                <a:tc vMerge="1">
                  <a:txBody>
                    <a:bodyPr/>
                    <a:lstStyle/>
                    <a:p>
                      <a:endParaRPr lang="es-CO"/>
                    </a:p>
                  </a:txBody>
                  <a:tcPr/>
                </a:tc>
                <a:tc>
                  <a:txBody>
                    <a:bodyPr/>
                    <a:lstStyle/>
                    <a:p>
                      <a:pPr>
                        <a:lnSpc>
                          <a:spcPct val="115000"/>
                        </a:lnSpc>
                      </a:pPr>
                      <a:r>
                        <a:rPr lang="es-ES" sz="1600" dirty="0">
                          <a:effectLst/>
                        </a:rPr>
                        <a:t>Reconocimiento por toda una vida de servicios, incentivo por pensión.</a:t>
                      </a:r>
                      <a:endParaRPr lang="es-CO" sz="20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b"/>
                </a:tc>
                <a:tc>
                  <a:txBody>
                    <a:bodyPr/>
                    <a:lstStyle/>
                    <a:p>
                      <a:pPr algn="ctr">
                        <a:lnSpc>
                          <a:spcPct val="115000"/>
                        </a:lnSpc>
                      </a:pPr>
                      <a:r>
                        <a:rPr lang="es-ES" sz="1600" dirty="0">
                          <a:effectLst/>
                        </a:rPr>
                        <a:t>24%</a:t>
                      </a:r>
                      <a:endParaRPr lang="es-CO" sz="20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ctr"/>
                </a:tc>
                <a:extLst>
                  <a:ext uri="{0D108BD9-81ED-4DB2-BD59-A6C34878D82A}">
                    <a16:rowId xmlns:a16="http://schemas.microsoft.com/office/drawing/2014/main" val="3715221813"/>
                  </a:ext>
                </a:extLst>
              </a:tr>
              <a:tr h="381000">
                <a:tc vMerge="1">
                  <a:txBody>
                    <a:bodyPr/>
                    <a:lstStyle/>
                    <a:p>
                      <a:endParaRPr lang="es-CO"/>
                    </a:p>
                  </a:txBody>
                  <a:tcPr/>
                </a:tc>
                <a:tc>
                  <a:txBody>
                    <a:bodyPr/>
                    <a:lstStyle/>
                    <a:p>
                      <a:pPr>
                        <a:lnSpc>
                          <a:spcPct val="115000"/>
                        </a:lnSpc>
                      </a:pPr>
                      <a:r>
                        <a:rPr lang="es-ES" sz="1600">
                          <a:effectLst/>
                        </a:rPr>
                        <a:t>Pertenencia institucional mejores funcionarios.</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b"/>
                </a:tc>
                <a:tc>
                  <a:txBody>
                    <a:bodyPr/>
                    <a:lstStyle/>
                    <a:p>
                      <a:pPr algn="ctr">
                        <a:lnSpc>
                          <a:spcPct val="115000"/>
                        </a:lnSpc>
                      </a:pPr>
                      <a:r>
                        <a:rPr lang="es-ES" sz="1600">
                          <a:effectLst/>
                        </a:rPr>
                        <a:t>22%</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ctr"/>
                </a:tc>
                <a:extLst>
                  <a:ext uri="{0D108BD9-81ED-4DB2-BD59-A6C34878D82A}">
                    <a16:rowId xmlns:a16="http://schemas.microsoft.com/office/drawing/2014/main" val="4061554593"/>
                  </a:ext>
                </a:extLst>
              </a:tr>
              <a:tr h="147320">
                <a:tc vMerge="1">
                  <a:txBody>
                    <a:bodyPr/>
                    <a:lstStyle/>
                    <a:p>
                      <a:endParaRPr lang="es-CO"/>
                    </a:p>
                  </a:txBody>
                  <a:tcPr/>
                </a:tc>
                <a:tc>
                  <a:txBody>
                    <a:bodyPr/>
                    <a:lstStyle/>
                    <a:p>
                      <a:pPr>
                        <a:lnSpc>
                          <a:spcPct val="115000"/>
                        </a:lnSpc>
                      </a:pPr>
                      <a:r>
                        <a:rPr lang="es-ES" sz="1600">
                          <a:effectLst/>
                        </a:rPr>
                        <a:t>Estímulos educativos hasta los 25 años de edad.</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b"/>
                </a:tc>
                <a:tc>
                  <a:txBody>
                    <a:bodyPr/>
                    <a:lstStyle/>
                    <a:p>
                      <a:pPr algn="ctr">
                        <a:lnSpc>
                          <a:spcPct val="115000"/>
                        </a:lnSpc>
                      </a:pPr>
                      <a:r>
                        <a:rPr lang="es-ES" sz="1600" dirty="0">
                          <a:effectLst/>
                        </a:rPr>
                        <a:t>22%</a:t>
                      </a:r>
                      <a:endParaRPr lang="es-CO" sz="20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ctr"/>
                </a:tc>
                <a:extLst>
                  <a:ext uri="{0D108BD9-81ED-4DB2-BD59-A6C34878D82A}">
                    <a16:rowId xmlns:a16="http://schemas.microsoft.com/office/drawing/2014/main" val="1419095657"/>
                  </a:ext>
                </a:extLst>
              </a:tr>
            </a:tbl>
          </a:graphicData>
        </a:graphic>
      </p:graphicFrame>
      <p:graphicFrame>
        <p:nvGraphicFramePr>
          <p:cNvPr id="4" name="Tabla 3">
            <a:extLst>
              <a:ext uri="{FF2B5EF4-FFF2-40B4-BE49-F238E27FC236}">
                <a16:creationId xmlns:a16="http://schemas.microsoft.com/office/drawing/2014/main" id="{2D5097B2-9093-425A-89FD-199D0079465B}"/>
              </a:ext>
            </a:extLst>
          </p:cNvPr>
          <p:cNvGraphicFramePr>
            <a:graphicFrameLocks noGrp="1"/>
          </p:cNvGraphicFramePr>
          <p:nvPr>
            <p:extLst>
              <p:ext uri="{D42A27DB-BD31-4B8C-83A1-F6EECF244321}">
                <p14:modId xmlns:p14="http://schemas.microsoft.com/office/powerpoint/2010/main" val="465122845"/>
              </p:ext>
            </p:extLst>
          </p:nvPr>
        </p:nvGraphicFramePr>
        <p:xfrm>
          <a:off x="6340582" y="1446541"/>
          <a:ext cx="4939992" cy="1896872"/>
        </p:xfrm>
        <a:graphic>
          <a:graphicData uri="http://schemas.openxmlformats.org/drawingml/2006/table">
            <a:tbl>
              <a:tblPr firstRow="1" firstCol="1" bandRow="1">
                <a:tableStyleId>{5C22544A-7EE6-4342-B048-85BDC9FD1C3A}</a:tableStyleId>
              </a:tblPr>
              <a:tblGrid>
                <a:gridCol w="1611015">
                  <a:extLst>
                    <a:ext uri="{9D8B030D-6E8A-4147-A177-3AD203B41FA5}">
                      <a16:colId xmlns:a16="http://schemas.microsoft.com/office/drawing/2014/main" val="1224166715"/>
                    </a:ext>
                  </a:extLst>
                </a:gridCol>
                <a:gridCol w="2370937">
                  <a:extLst>
                    <a:ext uri="{9D8B030D-6E8A-4147-A177-3AD203B41FA5}">
                      <a16:colId xmlns:a16="http://schemas.microsoft.com/office/drawing/2014/main" val="1624720347"/>
                    </a:ext>
                  </a:extLst>
                </a:gridCol>
                <a:gridCol w="958040">
                  <a:extLst>
                    <a:ext uri="{9D8B030D-6E8A-4147-A177-3AD203B41FA5}">
                      <a16:colId xmlns:a16="http://schemas.microsoft.com/office/drawing/2014/main" val="1277456551"/>
                    </a:ext>
                  </a:extLst>
                </a:gridCol>
              </a:tblGrid>
              <a:tr h="191770">
                <a:tc>
                  <a:txBody>
                    <a:bodyPr/>
                    <a:lstStyle/>
                    <a:p>
                      <a:pPr algn="ctr">
                        <a:lnSpc>
                          <a:spcPct val="115000"/>
                        </a:lnSpc>
                      </a:pPr>
                      <a:r>
                        <a:rPr lang="es-ES" sz="1600">
                          <a:effectLst/>
                        </a:rPr>
                        <a:t>CATEGORÍA </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ctr"/>
                </a:tc>
                <a:tc>
                  <a:txBody>
                    <a:bodyPr/>
                    <a:lstStyle/>
                    <a:p>
                      <a:pPr algn="ctr">
                        <a:lnSpc>
                          <a:spcPct val="115000"/>
                        </a:lnSpc>
                      </a:pPr>
                      <a:r>
                        <a:rPr lang="es-ES" sz="1600">
                          <a:effectLst/>
                        </a:rPr>
                        <a:t>ACTIVIDAD</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ctr"/>
                </a:tc>
                <a:tc>
                  <a:txBody>
                    <a:bodyPr/>
                    <a:lstStyle/>
                    <a:p>
                      <a:pPr algn="ctr">
                        <a:lnSpc>
                          <a:spcPct val="115000"/>
                        </a:lnSpc>
                      </a:pPr>
                      <a:r>
                        <a:rPr lang="es-ES" sz="1600" dirty="0">
                          <a:effectLst/>
                        </a:rPr>
                        <a:t>%</a:t>
                      </a:r>
                      <a:endParaRPr lang="es-CO" sz="20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ctr"/>
                </a:tc>
                <a:extLst>
                  <a:ext uri="{0D108BD9-81ED-4DB2-BD59-A6C34878D82A}">
                    <a16:rowId xmlns:a16="http://schemas.microsoft.com/office/drawing/2014/main" val="3268397331"/>
                  </a:ext>
                </a:extLst>
              </a:tr>
              <a:tr h="171450">
                <a:tc rowSpan="3">
                  <a:txBody>
                    <a:bodyPr/>
                    <a:lstStyle/>
                    <a:p>
                      <a:pPr algn="ctr">
                        <a:lnSpc>
                          <a:spcPct val="115000"/>
                        </a:lnSpc>
                      </a:pPr>
                      <a:r>
                        <a:rPr lang="es-ES" sz="1600" dirty="0">
                          <a:effectLst/>
                        </a:rPr>
                        <a:t>Actividades de pre pensionados.  </a:t>
                      </a:r>
                      <a:endParaRPr lang="es-CO" sz="20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ctr"/>
                </a:tc>
                <a:tc>
                  <a:txBody>
                    <a:bodyPr/>
                    <a:lstStyle/>
                    <a:p>
                      <a:pPr>
                        <a:lnSpc>
                          <a:spcPct val="115000"/>
                        </a:lnSpc>
                      </a:pPr>
                      <a:r>
                        <a:rPr lang="es-ES" sz="1600">
                          <a:effectLst/>
                        </a:rPr>
                        <a:t>Actividades de integración / salidas pedagógicas.</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b"/>
                </a:tc>
                <a:tc>
                  <a:txBody>
                    <a:bodyPr/>
                    <a:lstStyle/>
                    <a:p>
                      <a:pPr algn="ctr">
                        <a:lnSpc>
                          <a:spcPct val="115000"/>
                        </a:lnSpc>
                      </a:pPr>
                      <a:r>
                        <a:rPr lang="es-ES" sz="1600">
                          <a:effectLst/>
                        </a:rPr>
                        <a:t>47%</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ctr"/>
                </a:tc>
                <a:extLst>
                  <a:ext uri="{0D108BD9-81ED-4DB2-BD59-A6C34878D82A}">
                    <a16:rowId xmlns:a16="http://schemas.microsoft.com/office/drawing/2014/main" val="1412990748"/>
                  </a:ext>
                </a:extLst>
              </a:tr>
              <a:tr h="227330">
                <a:tc vMerge="1">
                  <a:txBody>
                    <a:bodyPr/>
                    <a:lstStyle/>
                    <a:p>
                      <a:endParaRPr lang="es-CO"/>
                    </a:p>
                  </a:txBody>
                  <a:tcPr/>
                </a:tc>
                <a:tc>
                  <a:txBody>
                    <a:bodyPr/>
                    <a:lstStyle/>
                    <a:p>
                      <a:pPr algn="ctr">
                        <a:lnSpc>
                          <a:spcPct val="115000"/>
                        </a:lnSpc>
                      </a:pPr>
                      <a:r>
                        <a:rPr lang="es-ES" sz="1600">
                          <a:effectLst/>
                        </a:rPr>
                        <a:t>Talleres motivacionales y vivenciales.</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b"/>
                </a:tc>
                <a:tc>
                  <a:txBody>
                    <a:bodyPr/>
                    <a:lstStyle/>
                    <a:p>
                      <a:pPr algn="ctr">
                        <a:lnSpc>
                          <a:spcPct val="115000"/>
                        </a:lnSpc>
                      </a:pPr>
                      <a:r>
                        <a:rPr lang="es-ES" sz="1600">
                          <a:effectLst/>
                        </a:rPr>
                        <a:t>28%</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ctr"/>
                </a:tc>
                <a:extLst>
                  <a:ext uri="{0D108BD9-81ED-4DB2-BD59-A6C34878D82A}">
                    <a16:rowId xmlns:a16="http://schemas.microsoft.com/office/drawing/2014/main" val="3744168387"/>
                  </a:ext>
                </a:extLst>
              </a:tr>
              <a:tr h="147320">
                <a:tc vMerge="1">
                  <a:txBody>
                    <a:bodyPr/>
                    <a:lstStyle/>
                    <a:p>
                      <a:endParaRPr lang="es-CO"/>
                    </a:p>
                  </a:txBody>
                  <a:tcPr/>
                </a:tc>
                <a:tc>
                  <a:txBody>
                    <a:bodyPr/>
                    <a:lstStyle/>
                    <a:p>
                      <a:pPr>
                        <a:lnSpc>
                          <a:spcPct val="115000"/>
                        </a:lnSpc>
                      </a:pPr>
                      <a:r>
                        <a:rPr lang="es-ES" sz="1600">
                          <a:effectLst/>
                        </a:rPr>
                        <a:t>Charlas informativas sobre el trámite pensional.</a:t>
                      </a:r>
                      <a:endParaRPr lang="es-CO" sz="2000" b="1">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b"/>
                </a:tc>
                <a:tc>
                  <a:txBody>
                    <a:bodyPr/>
                    <a:lstStyle/>
                    <a:p>
                      <a:pPr algn="ctr">
                        <a:lnSpc>
                          <a:spcPct val="115000"/>
                        </a:lnSpc>
                      </a:pPr>
                      <a:r>
                        <a:rPr lang="es-ES" sz="1600" dirty="0">
                          <a:effectLst/>
                        </a:rPr>
                        <a:t>25%</a:t>
                      </a:r>
                      <a:endParaRPr lang="es-CO" sz="2000" b="1" dirty="0">
                        <a:solidFill>
                          <a:srgbClr val="455F51"/>
                        </a:solidFill>
                        <a:effectLst/>
                        <a:latin typeface="Calibri" panose="020F0502020204030204" pitchFamily="34" charset="0"/>
                        <a:ea typeface="MS Mincho" panose="02020609040205080304" pitchFamily="49" charset="-128"/>
                        <a:cs typeface="Times New Roman" panose="02020603050405020304" pitchFamily="18" charset="0"/>
                      </a:endParaRPr>
                    </a:p>
                  </a:txBody>
                  <a:tcPr marL="44450" marR="44450" marT="0" marB="0" anchor="ctr"/>
                </a:tc>
                <a:extLst>
                  <a:ext uri="{0D108BD9-81ED-4DB2-BD59-A6C34878D82A}">
                    <a16:rowId xmlns:a16="http://schemas.microsoft.com/office/drawing/2014/main" val="1194219589"/>
                  </a:ext>
                </a:extLst>
              </a:tr>
            </a:tbl>
          </a:graphicData>
        </a:graphic>
      </p:graphicFrame>
    </p:spTree>
    <p:extLst>
      <p:ext uri="{BB962C8B-B14F-4D97-AF65-F5344CB8AC3E}">
        <p14:creationId xmlns:p14="http://schemas.microsoft.com/office/powerpoint/2010/main" val="117376051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lantilla  Power Point" id="{6CFFCC78-DFFA-4828-B453-330CFDC76396}" vid="{A3291A50-899F-4D56-BE79-C05A3E13D7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1000</TotalTime>
  <Words>2424</Words>
  <Application>Microsoft Office PowerPoint</Application>
  <PresentationFormat>Panorámica</PresentationFormat>
  <Paragraphs>354</Paragraphs>
  <Slides>11</Slides>
  <Notes>10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11</vt:i4>
      </vt:variant>
    </vt:vector>
  </HeadingPairs>
  <TitlesOfParts>
    <vt:vector size="20" baseType="lpstr">
      <vt:lpstr>MS Gothic</vt:lpstr>
      <vt:lpstr>MS Mincho</vt:lpstr>
      <vt:lpstr>Arial</vt:lpstr>
      <vt:lpstr>Arial MT</vt:lpstr>
      <vt:lpstr>Arial Narrow</vt:lpstr>
      <vt:lpstr>Calibri</vt:lpstr>
      <vt:lpstr>Symbol</vt:lpstr>
      <vt:lpstr>Times New Roman</vt:lpstr>
      <vt:lpstr>Tema de Office</vt:lpstr>
      <vt:lpstr>Planes Institucionales 2022   Grupo De Gestión Talento Humano - Secretaria General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Pablo Emilio Vidarte Coronado</dc:creator>
  <cp:lastModifiedBy>Sandra Milena Bernal Salazar</cp:lastModifiedBy>
  <cp:revision>50</cp:revision>
  <dcterms:created xsi:type="dcterms:W3CDTF">2015-02-25T13:32:47Z</dcterms:created>
  <dcterms:modified xsi:type="dcterms:W3CDTF">2022-01-25T14:35:15Z</dcterms:modified>
</cp:coreProperties>
</file>