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57" r:id="rId6"/>
    <p:sldId id="262" r:id="rId7"/>
    <p:sldId id="259" r:id="rId8"/>
    <p:sldId id="263" r:id="rId9"/>
    <p:sldId id="268" r:id="rId10"/>
    <p:sldId id="269" r:id="rId11"/>
    <p:sldId id="272" r:id="rId12"/>
    <p:sldId id="539" r:id="rId13"/>
    <p:sldId id="270" r:id="rId14"/>
    <p:sldId id="271" r:id="rId15"/>
    <p:sldId id="540" r:id="rId16"/>
    <p:sldId id="541" r:id="rId17"/>
    <p:sldId id="489" r:id="rId18"/>
    <p:sldId id="264" r:id="rId19"/>
    <p:sldId id="265" r:id="rId20"/>
    <p:sldId id="267"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1C34"/>
    <a:srgbClr val="9F9F9F"/>
    <a:srgbClr val="E59D44"/>
    <a:srgbClr val="93BB54"/>
    <a:srgbClr val="C49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85" d="100"/>
          <a:sy n="85" d="100"/>
        </p:scale>
        <p:origin x="590"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E910F-4E9E-45C4-AB32-9E9695ED7CE1}"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S"/>
        </a:p>
      </dgm:t>
    </dgm:pt>
    <dgm:pt modelId="{CA694E62-FFD1-4939-9D41-191D16E2E484}">
      <dgm:prSet phldrT="[Texto]" custT="1"/>
      <dgm:spPr/>
      <dgm:t>
        <a:bodyPr/>
        <a:lstStyle/>
        <a:p>
          <a:pPr algn="just"/>
          <a:r>
            <a:rPr lang="es-CO" sz="1100" b="1" dirty="0">
              <a:solidFill>
                <a:srgbClr val="671C34"/>
              </a:solidFill>
            </a:rPr>
            <a:t>Documentación coherente, integrando el diccionario de datos </a:t>
          </a:r>
          <a:r>
            <a:rPr lang="es-CO" sz="1100" dirty="0">
              <a:solidFill>
                <a:srgbClr val="671C34"/>
              </a:solidFill>
            </a:rPr>
            <a:t>con el modelo E/R de la base de datos, consistencia en la definición de tablas, variables y reglas de validación.</a:t>
          </a:r>
          <a:endParaRPr lang="es-ES" sz="1100" dirty="0">
            <a:solidFill>
              <a:srgbClr val="671C34"/>
            </a:solidFill>
          </a:endParaRPr>
        </a:p>
      </dgm:t>
    </dgm:pt>
    <dgm:pt modelId="{519A0BB7-E1FF-44A9-969C-3C1201F7FED0}" type="parTrans" cxnId="{CE39A38D-1E84-45ED-A158-B084D62A965D}">
      <dgm:prSet/>
      <dgm:spPr/>
      <dgm:t>
        <a:bodyPr/>
        <a:lstStyle/>
        <a:p>
          <a:endParaRPr lang="es-ES" sz="1200"/>
        </a:p>
      </dgm:t>
    </dgm:pt>
    <dgm:pt modelId="{79A41F63-B847-4FD7-8456-32AD6F6210FB}" type="sibTrans" cxnId="{CE39A38D-1E84-45ED-A158-B084D62A965D}">
      <dgm:prSet/>
      <dgm:spPr/>
      <dgm:t>
        <a:bodyPr/>
        <a:lstStyle/>
        <a:p>
          <a:endParaRPr lang="es-ES" sz="1200"/>
        </a:p>
      </dgm:t>
    </dgm:pt>
    <dgm:pt modelId="{9E752618-B830-4B5E-A05C-5A536F98A18A}">
      <dgm:prSet phldrT="[Texto]" custT="1"/>
      <dgm:spPr/>
      <dgm:t>
        <a:bodyPr/>
        <a:lstStyle/>
        <a:p>
          <a:pPr algn="just"/>
          <a:r>
            <a:rPr lang="es-CO" sz="1100" dirty="0">
              <a:solidFill>
                <a:srgbClr val="671C34"/>
              </a:solidFill>
            </a:rPr>
            <a:t>Identificación de registros, variables y campos que </a:t>
          </a:r>
          <a:r>
            <a:rPr lang="es-CO" sz="1100" b="1" dirty="0">
              <a:solidFill>
                <a:srgbClr val="671C34"/>
              </a:solidFill>
            </a:rPr>
            <a:t>violan la consistencia e integridad del dato </a:t>
          </a:r>
          <a:r>
            <a:rPr lang="es-CO" sz="1100" dirty="0">
              <a:solidFill>
                <a:srgbClr val="671C34"/>
              </a:solidFill>
            </a:rPr>
            <a:t>al aplicar las reglas de validación definidas en la OE.</a:t>
          </a:r>
          <a:endParaRPr lang="es-ES" sz="1100" dirty="0">
            <a:solidFill>
              <a:srgbClr val="671C34"/>
            </a:solidFill>
          </a:endParaRPr>
        </a:p>
      </dgm:t>
    </dgm:pt>
    <dgm:pt modelId="{B2610E3E-EA5C-4487-8529-8B783198F3C5}" type="parTrans" cxnId="{C1FB354B-1886-4831-986C-CD3C8E09F4DE}">
      <dgm:prSet/>
      <dgm:spPr/>
      <dgm:t>
        <a:bodyPr/>
        <a:lstStyle/>
        <a:p>
          <a:endParaRPr lang="es-ES" sz="1200"/>
        </a:p>
      </dgm:t>
    </dgm:pt>
    <dgm:pt modelId="{32CD19B4-6180-423C-A11B-B14E41EA136B}" type="sibTrans" cxnId="{C1FB354B-1886-4831-986C-CD3C8E09F4DE}">
      <dgm:prSet/>
      <dgm:spPr/>
      <dgm:t>
        <a:bodyPr/>
        <a:lstStyle/>
        <a:p>
          <a:endParaRPr lang="es-ES" sz="1200"/>
        </a:p>
      </dgm:t>
    </dgm:pt>
    <dgm:pt modelId="{47C22C9F-87AA-409C-AED8-5F8688103DE5}">
      <dgm:prSet phldrT="[Texto]" custT="1"/>
      <dgm:spPr/>
      <dgm:t>
        <a:bodyPr/>
        <a:lstStyle/>
        <a:p>
          <a:pPr algn="just"/>
          <a:r>
            <a:rPr lang="es-CO" sz="1100" dirty="0">
              <a:solidFill>
                <a:srgbClr val="671C34"/>
              </a:solidFill>
            </a:rPr>
            <a:t>Formular, revisar y establecer estrategias, políticas y procesos que permitan </a:t>
          </a:r>
          <a:r>
            <a:rPr lang="es-CO" sz="1100" b="1" dirty="0">
              <a:solidFill>
                <a:srgbClr val="671C34"/>
              </a:solidFill>
            </a:rPr>
            <a:t>mejorar y asegurar la calidad de datos a difundir.</a:t>
          </a:r>
          <a:endParaRPr lang="es-ES" sz="1100" dirty="0">
            <a:solidFill>
              <a:srgbClr val="671C34"/>
            </a:solidFill>
          </a:endParaRPr>
        </a:p>
      </dgm:t>
    </dgm:pt>
    <dgm:pt modelId="{5C8A3A1D-149A-4DD7-9A36-9E2ECC662F95}" type="parTrans" cxnId="{53D2EF23-819E-41EB-A824-9B0E3078D5A1}">
      <dgm:prSet/>
      <dgm:spPr/>
      <dgm:t>
        <a:bodyPr/>
        <a:lstStyle/>
        <a:p>
          <a:endParaRPr lang="es-ES" sz="1200"/>
        </a:p>
      </dgm:t>
    </dgm:pt>
    <dgm:pt modelId="{CBBC46A8-2502-4EB5-BDC2-B036726C94C0}" type="sibTrans" cxnId="{53D2EF23-819E-41EB-A824-9B0E3078D5A1}">
      <dgm:prSet/>
      <dgm:spPr/>
      <dgm:t>
        <a:bodyPr/>
        <a:lstStyle/>
        <a:p>
          <a:endParaRPr lang="es-ES" sz="1200"/>
        </a:p>
      </dgm:t>
    </dgm:pt>
    <dgm:pt modelId="{1D88EEDD-B217-4067-9B6E-DB2783A2DE1E}">
      <dgm:prSet phldrT="[Texto]" custT="1"/>
      <dgm:spPr/>
      <dgm:t>
        <a:bodyPr/>
        <a:lstStyle/>
        <a:p>
          <a:pPr algn="just"/>
          <a:r>
            <a:rPr lang="es-CO" sz="1100" dirty="0">
              <a:solidFill>
                <a:srgbClr val="671C34"/>
              </a:solidFill>
            </a:rPr>
            <a:t>A partir del análisis de la data, la </a:t>
          </a:r>
          <a:r>
            <a:rPr lang="es-CO" sz="1100" b="1" dirty="0">
              <a:solidFill>
                <a:srgbClr val="671C34"/>
              </a:solidFill>
            </a:rPr>
            <a:t>entidad puede identificar las fuentes de datos con problemas de calidad </a:t>
          </a:r>
          <a:r>
            <a:rPr lang="es-CO" sz="1100" dirty="0">
              <a:solidFill>
                <a:srgbClr val="671C34"/>
              </a:solidFill>
            </a:rPr>
            <a:t>que afectan la producción y puede realizar los correctivos necesarios para mejorar la calidad de los datos.</a:t>
          </a:r>
          <a:endParaRPr lang="es-ES" sz="1100" dirty="0">
            <a:solidFill>
              <a:srgbClr val="671C34"/>
            </a:solidFill>
          </a:endParaRPr>
        </a:p>
      </dgm:t>
    </dgm:pt>
    <dgm:pt modelId="{0A824E87-4A28-4BC0-A8B1-6D22BA4BA402}" type="parTrans" cxnId="{16B27383-56EA-4D9D-8C3D-4D8A2BEB81BC}">
      <dgm:prSet/>
      <dgm:spPr/>
      <dgm:t>
        <a:bodyPr/>
        <a:lstStyle/>
        <a:p>
          <a:endParaRPr lang="es-ES" sz="1200"/>
        </a:p>
      </dgm:t>
    </dgm:pt>
    <dgm:pt modelId="{F3B5C836-6F7A-4891-B5A9-8A154C519E05}" type="sibTrans" cxnId="{16B27383-56EA-4D9D-8C3D-4D8A2BEB81BC}">
      <dgm:prSet/>
      <dgm:spPr/>
      <dgm:t>
        <a:bodyPr/>
        <a:lstStyle/>
        <a:p>
          <a:endParaRPr lang="es-ES" sz="1200"/>
        </a:p>
      </dgm:t>
    </dgm:pt>
    <dgm:pt modelId="{8F777D6F-7DE4-4C04-90F6-D601FA0FDFFF}">
      <dgm:prSet phldrT="[Texto]" custT="1"/>
      <dgm:spPr/>
      <dgm:t>
        <a:bodyPr bIns="72000" anchor="ctr" anchorCtr="0"/>
        <a:lstStyle/>
        <a:p>
          <a:pPr algn="just"/>
          <a:r>
            <a:rPr lang="es-CO" sz="1050" dirty="0">
              <a:solidFill>
                <a:srgbClr val="671C34"/>
              </a:solidFill>
            </a:rPr>
            <a:t>La metodología de análisis de calidad puede ser implementada en la entidad  </a:t>
          </a:r>
          <a:r>
            <a:rPr lang="es-CO" sz="1050" b="1" dirty="0">
              <a:solidFill>
                <a:srgbClr val="671C34"/>
              </a:solidFill>
            </a:rPr>
            <a:t>como</a:t>
          </a:r>
          <a:r>
            <a:rPr lang="es-CO" sz="1050" dirty="0">
              <a:solidFill>
                <a:srgbClr val="671C34"/>
              </a:solidFill>
            </a:rPr>
            <a:t> </a:t>
          </a:r>
          <a:r>
            <a:rPr lang="es-CO" sz="1050" b="1" dirty="0">
              <a:solidFill>
                <a:srgbClr val="671C34"/>
              </a:solidFill>
            </a:rPr>
            <a:t>plan de mejoramiento en su Sistema de Gestión de Calidad (SGC) o (SGSI)</a:t>
          </a:r>
          <a:r>
            <a:rPr lang="es-CO" sz="1050" dirty="0">
              <a:solidFill>
                <a:srgbClr val="671C34"/>
              </a:solidFill>
            </a:rPr>
            <a:t>. para el ciclo de mejoramiento de la calidad de la información o gobernanza de datos</a:t>
          </a:r>
          <a:r>
            <a:rPr lang="es-CO" sz="1100" dirty="0">
              <a:solidFill>
                <a:srgbClr val="671C34"/>
              </a:solidFill>
            </a:rPr>
            <a:t>.</a:t>
          </a:r>
          <a:endParaRPr lang="es-ES" sz="1100" dirty="0">
            <a:solidFill>
              <a:srgbClr val="671C34"/>
            </a:solidFill>
          </a:endParaRPr>
        </a:p>
      </dgm:t>
    </dgm:pt>
    <dgm:pt modelId="{24976033-9E2F-4172-A706-A76FB28F3927}" type="parTrans" cxnId="{26DD4DB7-5AF4-4BA5-8E11-11383672F338}">
      <dgm:prSet/>
      <dgm:spPr/>
      <dgm:t>
        <a:bodyPr/>
        <a:lstStyle/>
        <a:p>
          <a:endParaRPr lang="es-ES" sz="1200"/>
        </a:p>
      </dgm:t>
    </dgm:pt>
    <dgm:pt modelId="{83FA5A4B-0D9E-4FB4-8909-D6C628FF918B}" type="sibTrans" cxnId="{26DD4DB7-5AF4-4BA5-8E11-11383672F338}">
      <dgm:prSet/>
      <dgm:spPr/>
      <dgm:t>
        <a:bodyPr/>
        <a:lstStyle/>
        <a:p>
          <a:endParaRPr lang="es-ES" sz="1200"/>
        </a:p>
      </dgm:t>
    </dgm:pt>
    <dgm:pt modelId="{D18FD9AF-033D-4E3D-94B9-F7AE281AFBDF}">
      <dgm:prSet phldrT="[Texto]" custT="1"/>
      <dgm:spPr/>
      <dgm:t>
        <a:bodyPr/>
        <a:lstStyle/>
        <a:p>
          <a:pPr algn="just"/>
          <a:r>
            <a:rPr lang="es-CO" sz="1100" dirty="0">
              <a:solidFill>
                <a:srgbClr val="671C34"/>
              </a:solidFill>
            </a:rPr>
            <a:t>Identificación de las </a:t>
          </a:r>
          <a:r>
            <a:rPr lang="es-CO" sz="1100" b="1" dirty="0">
              <a:solidFill>
                <a:srgbClr val="671C34"/>
              </a:solidFill>
            </a:rPr>
            <a:t>variables y  campos, que tienen alto impacto </a:t>
          </a:r>
          <a:r>
            <a:rPr lang="es-CO" sz="1100" dirty="0">
              <a:solidFill>
                <a:srgbClr val="671C34"/>
              </a:solidFill>
            </a:rPr>
            <a:t>en los productos manejados en la Operación estadística de la entidad.</a:t>
          </a:r>
          <a:endParaRPr lang="es-ES" sz="1100" dirty="0">
            <a:solidFill>
              <a:srgbClr val="671C34"/>
            </a:solidFill>
          </a:endParaRPr>
        </a:p>
      </dgm:t>
    </dgm:pt>
    <dgm:pt modelId="{40A7148B-7A94-4548-AA60-72C5C88F7AA7}" type="parTrans" cxnId="{E7878C7A-6FCA-44A1-B12F-59F59DAF03FF}">
      <dgm:prSet/>
      <dgm:spPr/>
      <dgm:t>
        <a:bodyPr/>
        <a:lstStyle/>
        <a:p>
          <a:endParaRPr lang="es-ES" sz="1200"/>
        </a:p>
      </dgm:t>
    </dgm:pt>
    <dgm:pt modelId="{125736FD-A68A-435E-87BE-F0DC0CA46E07}" type="sibTrans" cxnId="{E7878C7A-6FCA-44A1-B12F-59F59DAF03FF}">
      <dgm:prSet/>
      <dgm:spPr/>
      <dgm:t>
        <a:bodyPr/>
        <a:lstStyle/>
        <a:p>
          <a:endParaRPr lang="es-ES" sz="1200"/>
        </a:p>
      </dgm:t>
    </dgm:pt>
    <dgm:pt modelId="{270E652F-32EC-4126-8D9F-869AB96A17DA}" type="pres">
      <dgm:prSet presAssocID="{F99E910F-4E9E-45C4-AB32-9E9695ED7CE1}" presName="linear" presStyleCnt="0">
        <dgm:presLayoutVars>
          <dgm:dir/>
          <dgm:animLvl val="lvl"/>
          <dgm:resizeHandles val="exact"/>
        </dgm:presLayoutVars>
      </dgm:prSet>
      <dgm:spPr/>
    </dgm:pt>
    <dgm:pt modelId="{7DBC6060-0EE5-4124-BB40-B969DA325DEE}" type="pres">
      <dgm:prSet presAssocID="{D18FD9AF-033D-4E3D-94B9-F7AE281AFBDF}" presName="parentLin" presStyleCnt="0"/>
      <dgm:spPr/>
    </dgm:pt>
    <dgm:pt modelId="{98EA8123-49D2-4A64-93A8-707A36FD48FE}" type="pres">
      <dgm:prSet presAssocID="{D18FD9AF-033D-4E3D-94B9-F7AE281AFBDF}" presName="parentLeftMargin" presStyleLbl="node1" presStyleIdx="0" presStyleCnt="6"/>
      <dgm:spPr/>
    </dgm:pt>
    <dgm:pt modelId="{1A422413-EFBE-42C9-B1F6-E81CE7AEBDED}" type="pres">
      <dgm:prSet presAssocID="{D18FD9AF-033D-4E3D-94B9-F7AE281AFBDF}" presName="parentText" presStyleLbl="node1" presStyleIdx="0" presStyleCnt="6" custScaleX="142857">
        <dgm:presLayoutVars>
          <dgm:chMax val="0"/>
          <dgm:bulletEnabled val="1"/>
        </dgm:presLayoutVars>
      </dgm:prSet>
      <dgm:spPr/>
    </dgm:pt>
    <dgm:pt modelId="{6F71D9CC-C0B6-40BB-BDE9-2F918463DA35}" type="pres">
      <dgm:prSet presAssocID="{D18FD9AF-033D-4E3D-94B9-F7AE281AFBDF}" presName="negativeSpace" presStyleCnt="0"/>
      <dgm:spPr/>
    </dgm:pt>
    <dgm:pt modelId="{F1E5BBC2-E20C-48D9-B40A-4213370AC515}" type="pres">
      <dgm:prSet presAssocID="{D18FD9AF-033D-4E3D-94B9-F7AE281AFBDF}" presName="childText" presStyleLbl="conFgAcc1" presStyleIdx="0" presStyleCnt="6">
        <dgm:presLayoutVars>
          <dgm:bulletEnabled val="1"/>
        </dgm:presLayoutVars>
      </dgm:prSet>
      <dgm:spPr/>
    </dgm:pt>
    <dgm:pt modelId="{089CE4DE-A70C-4068-8413-92A1DA38B87F}" type="pres">
      <dgm:prSet presAssocID="{125736FD-A68A-435E-87BE-F0DC0CA46E07}" presName="spaceBetweenRectangles" presStyleCnt="0"/>
      <dgm:spPr/>
    </dgm:pt>
    <dgm:pt modelId="{4B771FAE-24E0-4678-B3E2-7ECDC44DACEA}" type="pres">
      <dgm:prSet presAssocID="{CA694E62-FFD1-4939-9D41-191D16E2E484}" presName="parentLin" presStyleCnt="0"/>
      <dgm:spPr/>
    </dgm:pt>
    <dgm:pt modelId="{4139B741-3A0B-4B33-9A61-9CBDFE4F0832}" type="pres">
      <dgm:prSet presAssocID="{CA694E62-FFD1-4939-9D41-191D16E2E484}" presName="parentLeftMargin" presStyleLbl="node1" presStyleIdx="0" presStyleCnt="6"/>
      <dgm:spPr/>
    </dgm:pt>
    <dgm:pt modelId="{24A56B63-3348-4C34-A304-7C9B612706DF}" type="pres">
      <dgm:prSet presAssocID="{CA694E62-FFD1-4939-9D41-191D16E2E484}" presName="parentText" presStyleLbl="node1" presStyleIdx="1" presStyleCnt="6" custScaleX="142857">
        <dgm:presLayoutVars>
          <dgm:chMax val="0"/>
          <dgm:bulletEnabled val="1"/>
        </dgm:presLayoutVars>
      </dgm:prSet>
      <dgm:spPr/>
    </dgm:pt>
    <dgm:pt modelId="{583E6701-74D6-40EF-B662-96DB78E9E61E}" type="pres">
      <dgm:prSet presAssocID="{CA694E62-FFD1-4939-9D41-191D16E2E484}" presName="negativeSpace" presStyleCnt="0"/>
      <dgm:spPr/>
    </dgm:pt>
    <dgm:pt modelId="{060BC1A6-C764-4758-A164-8FFEEFD874F8}" type="pres">
      <dgm:prSet presAssocID="{CA694E62-FFD1-4939-9D41-191D16E2E484}" presName="childText" presStyleLbl="conFgAcc1" presStyleIdx="1" presStyleCnt="6">
        <dgm:presLayoutVars>
          <dgm:bulletEnabled val="1"/>
        </dgm:presLayoutVars>
      </dgm:prSet>
      <dgm:spPr/>
    </dgm:pt>
    <dgm:pt modelId="{DD075A4C-7380-4C22-A3A7-B6A3D2255C42}" type="pres">
      <dgm:prSet presAssocID="{79A41F63-B847-4FD7-8456-32AD6F6210FB}" presName="spaceBetweenRectangles" presStyleCnt="0"/>
      <dgm:spPr/>
    </dgm:pt>
    <dgm:pt modelId="{249AF24D-6014-4A59-A08C-2AA5C0410B71}" type="pres">
      <dgm:prSet presAssocID="{9E752618-B830-4B5E-A05C-5A536F98A18A}" presName="parentLin" presStyleCnt="0"/>
      <dgm:spPr/>
    </dgm:pt>
    <dgm:pt modelId="{A1A5B20F-8EE6-4F34-807E-4458F964A0FA}" type="pres">
      <dgm:prSet presAssocID="{9E752618-B830-4B5E-A05C-5A536F98A18A}" presName="parentLeftMargin" presStyleLbl="node1" presStyleIdx="1" presStyleCnt="6"/>
      <dgm:spPr/>
    </dgm:pt>
    <dgm:pt modelId="{4B274D96-1FFF-4B40-9983-8EB2021C4B91}" type="pres">
      <dgm:prSet presAssocID="{9E752618-B830-4B5E-A05C-5A536F98A18A}" presName="parentText" presStyleLbl="node1" presStyleIdx="2" presStyleCnt="6" custScaleX="142857">
        <dgm:presLayoutVars>
          <dgm:chMax val="0"/>
          <dgm:bulletEnabled val="1"/>
        </dgm:presLayoutVars>
      </dgm:prSet>
      <dgm:spPr/>
    </dgm:pt>
    <dgm:pt modelId="{5C162B00-C680-4827-9A61-E56C568E4343}" type="pres">
      <dgm:prSet presAssocID="{9E752618-B830-4B5E-A05C-5A536F98A18A}" presName="negativeSpace" presStyleCnt="0"/>
      <dgm:spPr/>
    </dgm:pt>
    <dgm:pt modelId="{7C5B3AF7-B6F8-48B8-939D-1B4779F63604}" type="pres">
      <dgm:prSet presAssocID="{9E752618-B830-4B5E-A05C-5A536F98A18A}" presName="childText" presStyleLbl="conFgAcc1" presStyleIdx="2" presStyleCnt="6">
        <dgm:presLayoutVars>
          <dgm:bulletEnabled val="1"/>
        </dgm:presLayoutVars>
      </dgm:prSet>
      <dgm:spPr/>
    </dgm:pt>
    <dgm:pt modelId="{17A44D1C-5AB5-4875-A8F3-DAA83DEDC478}" type="pres">
      <dgm:prSet presAssocID="{32CD19B4-6180-423C-A11B-B14E41EA136B}" presName="spaceBetweenRectangles" presStyleCnt="0"/>
      <dgm:spPr/>
    </dgm:pt>
    <dgm:pt modelId="{A46CF348-3D0C-4460-9FDC-81EBB969DA24}" type="pres">
      <dgm:prSet presAssocID="{47C22C9F-87AA-409C-AED8-5F8688103DE5}" presName="parentLin" presStyleCnt="0"/>
      <dgm:spPr/>
    </dgm:pt>
    <dgm:pt modelId="{E50162F0-8734-42A3-A2ED-FC1E1D25C013}" type="pres">
      <dgm:prSet presAssocID="{47C22C9F-87AA-409C-AED8-5F8688103DE5}" presName="parentLeftMargin" presStyleLbl="node1" presStyleIdx="2" presStyleCnt="6"/>
      <dgm:spPr/>
    </dgm:pt>
    <dgm:pt modelId="{80725CF5-CB21-44BC-BE5B-107C03E01076}" type="pres">
      <dgm:prSet presAssocID="{47C22C9F-87AA-409C-AED8-5F8688103DE5}" presName="parentText" presStyleLbl="node1" presStyleIdx="3" presStyleCnt="6" custScaleX="142931" custScaleY="152776">
        <dgm:presLayoutVars>
          <dgm:chMax val="0"/>
          <dgm:bulletEnabled val="1"/>
        </dgm:presLayoutVars>
      </dgm:prSet>
      <dgm:spPr/>
    </dgm:pt>
    <dgm:pt modelId="{97688671-1CBA-46A6-BC55-B2E766B549C1}" type="pres">
      <dgm:prSet presAssocID="{47C22C9F-87AA-409C-AED8-5F8688103DE5}" presName="negativeSpace" presStyleCnt="0"/>
      <dgm:spPr/>
    </dgm:pt>
    <dgm:pt modelId="{E69D7C80-0AC2-4504-9489-4DE45DF76BA5}" type="pres">
      <dgm:prSet presAssocID="{47C22C9F-87AA-409C-AED8-5F8688103DE5}" presName="childText" presStyleLbl="conFgAcc1" presStyleIdx="3" presStyleCnt="6">
        <dgm:presLayoutVars>
          <dgm:bulletEnabled val="1"/>
        </dgm:presLayoutVars>
      </dgm:prSet>
      <dgm:spPr/>
    </dgm:pt>
    <dgm:pt modelId="{772E39E3-02C1-4EB6-9DD0-3233D6B5E216}" type="pres">
      <dgm:prSet presAssocID="{CBBC46A8-2502-4EB5-BDC2-B036726C94C0}" presName="spaceBetweenRectangles" presStyleCnt="0"/>
      <dgm:spPr/>
    </dgm:pt>
    <dgm:pt modelId="{A044024A-B38A-4672-92FA-8266C7DD53C5}" type="pres">
      <dgm:prSet presAssocID="{1D88EEDD-B217-4067-9B6E-DB2783A2DE1E}" presName="parentLin" presStyleCnt="0"/>
      <dgm:spPr/>
    </dgm:pt>
    <dgm:pt modelId="{1BF627C8-E1A7-4220-BACE-EB90C1146F1B}" type="pres">
      <dgm:prSet presAssocID="{1D88EEDD-B217-4067-9B6E-DB2783A2DE1E}" presName="parentLeftMargin" presStyleLbl="node1" presStyleIdx="3" presStyleCnt="6"/>
      <dgm:spPr/>
    </dgm:pt>
    <dgm:pt modelId="{F28C41B5-802C-449D-A6F6-DF1461071759}" type="pres">
      <dgm:prSet presAssocID="{1D88EEDD-B217-4067-9B6E-DB2783A2DE1E}" presName="parentText" presStyleLbl="node1" presStyleIdx="4" presStyleCnt="6" custScaleX="142857" custScaleY="161540">
        <dgm:presLayoutVars>
          <dgm:chMax val="0"/>
          <dgm:bulletEnabled val="1"/>
        </dgm:presLayoutVars>
      </dgm:prSet>
      <dgm:spPr/>
    </dgm:pt>
    <dgm:pt modelId="{641754A2-9B5C-430F-A149-CA1936AFB42E}" type="pres">
      <dgm:prSet presAssocID="{1D88EEDD-B217-4067-9B6E-DB2783A2DE1E}" presName="negativeSpace" presStyleCnt="0"/>
      <dgm:spPr/>
    </dgm:pt>
    <dgm:pt modelId="{C6F734DD-CE53-4F9D-8CB3-102A4FC08214}" type="pres">
      <dgm:prSet presAssocID="{1D88EEDD-B217-4067-9B6E-DB2783A2DE1E}" presName="childText" presStyleLbl="conFgAcc1" presStyleIdx="4" presStyleCnt="6">
        <dgm:presLayoutVars>
          <dgm:bulletEnabled val="1"/>
        </dgm:presLayoutVars>
      </dgm:prSet>
      <dgm:spPr/>
    </dgm:pt>
    <dgm:pt modelId="{88C5D695-E767-4279-8A0E-4E4BB1F3E977}" type="pres">
      <dgm:prSet presAssocID="{F3B5C836-6F7A-4891-B5A9-8A154C519E05}" presName="spaceBetweenRectangles" presStyleCnt="0"/>
      <dgm:spPr/>
    </dgm:pt>
    <dgm:pt modelId="{D4D623BA-728C-401B-A463-DCE963AD2FFC}" type="pres">
      <dgm:prSet presAssocID="{8F777D6F-7DE4-4C04-90F6-D601FA0FDFFF}" presName="parentLin" presStyleCnt="0"/>
      <dgm:spPr/>
    </dgm:pt>
    <dgm:pt modelId="{DF1D5483-0277-4D0F-8D10-C88FB0C4883A}" type="pres">
      <dgm:prSet presAssocID="{8F777D6F-7DE4-4C04-90F6-D601FA0FDFFF}" presName="parentLeftMargin" presStyleLbl="node1" presStyleIdx="4" presStyleCnt="6"/>
      <dgm:spPr/>
    </dgm:pt>
    <dgm:pt modelId="{57B4071B-6BF4-4ABD-B71F-9D8357460446}" type="pres">
      <dgm:prSet presAssocID="{8F777D6F-7DE4-4C04-90F6-D601FA0FDFFF}" presName="parentText" presStyleLbl="node1" presStyleIdx="5" presStyleCnt="6" custScaleX="142857" custScaleY="155673">
        <dgm:presLayoutVars>
          <dgm:chMax val="0"/>
          <dgm:bulletEnabled val="1"/>
        </dgm:presLayoutVars>
      </dgm:prSet>
      <dgm:spPr/>
    </dgm:pt>
    <dgm:pt modelId="{D1C9E020-2E83-4259-8ED6-50FA98124B2D}" type="pres">
      <dgm:prSet presAssocID="{8F777D6F-7DE4-4C04-90F6-D601FA0FDFFF}" presName="negativeSpace" presStyleCnt="0"/>
      <dgm:spPr/>
    </dgm:pt>
    <dgm:pt modelId="{7E0C0A8C-8FF1-4FEC-9B76-F096517CFF9D}" type="pres">
      <dgm:prSet presAssocID="{8F777D6F-7DE4-4C04-90F6-D601FA0FDFFF}" presName="childText" presStyleLbl="conFgAcc1" presStyleIdx="5" presStyleCnt="6">
        <dgm:presLayoutVars>
          <dgm:bulletEnabled val="1"/>
        </dgm:presLayoutVars>
      </dgm:prSet>
      <dgm:spPr/>
    </dgm:pt>
  </dgm:ptLst>
  <dgm:cxnLst>
    <dgm:cxn modelId="{235A9F09-8143-433E-954C-258A4479F6BB}" type="presOf" srcId="{9E752618-B830-4B5E-A05C-5A536F98A18A}" destId="{4B274D96-1FFF-4B40-9983-8EB2021C4B91}" srcOrd="1" destOrd="0" presId="urn:microsoft.com/office/officeart/2005/8/layout/list1"/>
    <dgm:cxn modelId="{7853FA16-7F6C-44C1-BDAE-9A54919BDDD6}" type="presOf" srcId="{F99E910F-4E9E-45C4-AB32-9E9695ED7CE1}" destId="{270E652F-32EC-4126-8D9F-869AB96A17DA}" srcOrd="0" destOrd="0" presId="urn:microsoft.com/office/officeart/2005/8/layout/list1"/>
    <dgm:cxn modelId="{53D2EF23-819E-41EB-A824-9B0E3078D5A1}" srcId="{F99E910F-4E9E-45C4-AB32-9E9695ED7CE1}" destId="{47C22C9F-87AA-409C-AED8-5F8688103DE5}" srcOrd="3" destOrd="0" parTransId="{5C8A3A1D-149A-4DD7-9A36-9E2ECC662F95}" sibTransId="{CBBC46A8-2502-4EB5-BDC2-B036726C94C0}"/>
    <dgm:cxn modelId="{4E15ED2D-64C2-45E6-9ED2-F3EFFD3C9A57}" type="presOf" srcId="{8F777D6F-7DE4-4C04-90F6-D601FA0FDFFF}" destId="{57B4071B-6BF4-4ABD-B71F-9D8357460446}" srcOrd="1" destOrd="0" presId="urn:microsoft.com/office/officeart/2005/8/layout/list1"/>
    <dgm:cxn modelId="{50503C39-0C10-45D8-B337-A3DFEA91B274}" type="presOf" srcId="{D18FD9AF-033D-4E3D-94B9-F7AE281AFBDF}" destId="{1A422413-EFBE-42C9-B1F6-E81CE7AEBDED}" srcOrd="1" destOrd="0" presId="urn:microsoft.com/office/officeart/2005/8/layout/list1"/>
    <dgm:cxn modelId="{17568F3B-34D2-4A3C-BF70-1BCF7538D099}" type="presOf" srcId="{1D88EEDD-B217-4067-9B6E-DB2783A2DE1E}" destId="{F28C41B5-802C-449D-A6F6-DF1461071759}" srcOrd="1" destOrd="0" presId="urn:microsoft.com/office/officeart/2005/8/layout/list1"/>
    <dgm:cxn modelId="{1F1AAF46-E557-40AD-8A87-E0A347779DE1}" type="presOf" srcId="{1D88EEDD-B217-4067-9B6E-DB2783A2DE1E}" destId="{1BF627C8-E1A7-4220-BACE-EB90C1146F1B}" srcOrd="0" destOrd="0" presId="urn:microsoft.com/office/officeart/2005/8/layout/list1"/>
    <dgm:cxn modelId="{C1FB354B-1886-4831-986C-CD3C8E09F4DE}" srcId="{F99E910F-4E9E-45C4-AB32-9E9695ED7CE1}" destId="{9E752618-B830-4B5E-A05C-5A536F98A18A}" srcOrd="2" destOrd="0" parTransId="{B2610E3E-EA5C-4487-8529-8B783198F3C5}" sibTransId="{32CD19B4-6180-423C-A11B-B14E41EA136B}"/>
    <dgm:cxn modelId="{E7878C7A-6FCA-44A1-B12F-59F59DAF03FF}" srcId="{F99E910F-4E9E-45C4-AB32-9E9695ED7CE1}" destId="{D18FD9AF-033D-4E3D-94B9-F7AE281AFBDF}" srcOrd="0" destOrd="0" parTransId="{40A7148B-7A94-4548-AA60-72C5C88F7AA7}" sibTransId="{125736FD-A68A-435E-87BE-F0DC0CA46E07}"/>
    <dgm:cxn modelId="{16B27383-56EA-4D9D-8C3D-4D8A2BEB81BC}" srcId="{F99E910F-4E9E-45C4-AB32-9E9695ED7CE1}" destId="{1D88EEDD-B217-4067-9B6E-DB2783A2DE1E}" srcOrd="4" destOrd="0" parTransId="{0A824E87-4A28-4BC0-A8B1-6D22BA4BA402}" sibTransId="{F3B5C836-6F7A-4891-B5A9-8A154C519E05}"/>
    <dgm:cxn modelId="{CE39A38D-1E84-45ED-A158-B084D62A965D}" srcId="{F99E910F-4E9E-45C4-AB32-9E9695ED7CE1}" destId="{CA694E62-FFD1-4939-9D41-191D16E2E484}" srcOrd="1" destOrd="0" parTransId="{519A0BB7-E1FF-44A9-969C-3C1201F7FED0}" sibTransId="{79A41F63-B847-4FD7-8456-32AD6F6210FB}"/>
    <dgm:cxn modelId="{B8E90798-2297-4A3A-A692-5C5D940DAF5A}" type="presOf" srcId="{8F777D6F-7DE4-4C04-90F6-D601FA0FDFFF}" destId="{DF1D5483-0277-4D0F-8D10-C88FB0C4883A}" srcOrd="0" destOrd="0" presId="urn:microsoft.com/office/officeart/2005/8/layout/list1"/>
    <dgm:cxn modelId="{CD7851A8-EB3A-4E50-83D6-365A655E6617}" type="presOf" srcId="{47C22C9F-87AA-409C-AED8-5F8688103DE5}" destId="{E50162F0-8734-42A3-A2ED-FC1E1D25C013}" srcOrd="0" destOrd="0" presId="urn:microsoft.com/office/officeart/2005/8/layout/list1"/>
    <dgm:cxn modelId="{59E906B4-2F1B-47B9-85B2-1ED9D0B4C9EE}" type="presOf" srcId="{9E752618-B830-4B5E-A05C-5A536F98A18A}" destId="{A1A5B20F-8EE6-4F34-807E-4458F964A0FA}" srcOrd="0" destOrd="0" presId="urn:microsoft.com/office/officeart/2005/8/layout/list1"/>
    <dgm:cxn modelId="{26DD4DB7-5AF4-4BA5-8E11-11383672F338}" srcId="{F99E910F-4E9E-45C4-AB32-9E9695ED7CE1}" destId="{8F777D6F-7DE4-4C04-90F6-D601FA0FDFFF}" srcOrd="5" destOrd="0" parTransId="{24976033-9E2F-4172-A706-A76FB28F3927}" sibTransId="{83FA5A4B-0D9E-4FB4-8909-D6C628FF918B}"/>
    <dgm:cxn modelId="{B36293C2-91CB-4C06-A884-A181CC1AFB69}" type="presOf" srcId="{CA694E62-FFD1-4939-9D41-191D16E2E484}" destId="{4139B741-3A0B-4B33-9A61-9CBDFE4F0832}" srcOrd="0" destOrd="0" presId="urn:microsoft.com/office/officeart/2005/8/layout/list1"/>
    <dgm:cxn modelId="{E0C75DC9-1389-4A16-8E09-8B30BB1503C0}" type="presOf" srcId="{47C22C9F-87AA-409C-AED8-5F8688103DE5}" destId="{80725CF5-CB21-44BC-BE5B-107C03E01076}" srcOrd="1" destOrd="0" presId="urn:microsoft.com/office/officeart/2005/8/layout/list1"/>
    <dgm:cxn modelId="{F2B1C4ED-4DFD-413E-954A-5E886F7304EA}" type="presOf" srcId="{CA694E62-FFD1-4939-9D41-191D16E2E484}" destId="{24A56B63-3348-4C34-A304-7C9B612706DF}" srcOrd="1" destOrd="0" presId="urn:microsoft.com/office/officeart/2005/8/layout/list1"/>
    <dgm:cxn modelId="{72B00AF3-A8E8-40C3-894D-C3614853559A}" type="presOf" srcId="{D18FD9AF-033D-4E3D-94B9-F7AE281AFBDF}" destId="{98EA8123-49D2-4A64-93A8-707A36FD48FE}" srcOrd="0" destOrd="0" presId="urn:microsoft.com/office/officeart/2005/8/layout/list1"/>
    <dgm:cxn modelId="{F5AE5E78-6A9A-4DF3-BC27-B5858611690D}" type="presParOf" srcId="{270E652F-32EC-4126-8D9F-869AB96A17DA}" destId="{7DBC6060-0EE5-4124-BB40-B969DA325DEE}" srcOrd="0" destOrd="0" presId="urn:microsoft.com/office/officeart/2005/8/layout/list1"/>
    <dgm:cxn modelId="{D6A02C5D-2F65-4226-BBF1-2CAE0D4D3B83}" type="presParOf" srcId="{7DBC6060-0EE5-4124-BB40-B969DA325DEE}" destId="{98EA8123-49D2-4A64-93A8-707A36FD48FE}" srcOrd="0" destOrd="0" presId="urn:microsoft.com/office/officeart/2005/8/layout/list1"/>
    <dgm:cxn modelId="{25EE6806-EAE6-43D4-843D-DA733A32E1AF}" type="presParOf" srcId="{7DBC6060-0EE5-4124-BB40-B969DA325DEE}" destId="{1A422413-EFBE-42C9-B1F6-E81CE7AEBDED}" srcOrd="1" destOrd="0" presId="urn:microsoft.com/office/officeart/2005/8/layout/list1"/>
    <dgm:cxn modelId="{5ECC578C-B451-4EF9-AB43-729B0999FBE7}" type="presParOf" srcId="{270E652F-32EC-4126-8D9F-869AB96A17DA}" destId="{6F71D9CC-C0B6-40BB-BDE9-2F918463DA35}" srcOrd="1" destOrd="0" presId="urn:microsoft.com/office/officeart/2005/8/layout/list1"/>
    <dgm:cxn modelId="{33A09842-A775-488D-8A8F-C25FD6AD7723}" type="presParOf" srcId="{270E652F-32EC-4126-8D9F-869AB96A17DA}" destId="{F1E5BBC2-E20C-48D9-B40A-4213370AC515}" srcOrd="2" destOrd="0" presId="urn:microsoft.com/office/officeart/2005/8/layout/list1"/>
    <dgm:cxn modelId="{6EEB5CCF-712C-4080-8EE3-EF904143FBA8}" type="presParOf" srcId="{270E652F-32EC-4126-8D9F-869AB96A17DA}" destId="{089CE4DE-A70C-4068-8413-92A1DA38B87F}" srcOrd="3" destOrd="0" presId="urn:microsoft.com/office/officeart/2005/8/layout/list1"/>
    <dgm:cxn modelId="{3213E15D-1A06-45C9-A467-BFC99D834BD1}" type="presParOf" srcId="{270E652F-32EC-4126-8D9F-869AB96A17DA}" destId="{4B771FAE-24E0-4678-B3E2-7ECDC44DACEA}" srcOrd="4" destOrd="0" presId="urn:microsoft.com/office/officeart/2005/8/layout/list1"/>
    <dgm:cxn modelId="{9600B0E6-155A-4C1F-9024-60CD4DD4CEF9}" type="presParOf" srcId="{4B771FAE-24E0-4678-B3E2-7ECDC44DACEA}" destId="{4139B741-3A0B-4B33-9A61-9CBDFE4F0832}" srcOrd="0" destOrd="0" presId="urn:microsoft.com/office/officeart/2005/8/layout/list1"/>
    <dgm:cxn modelId="{F8D05112-8AA6-4A90-9194-FF353092EA4F}" type="presParOf" srcId="{4B771FAE-24E0-4678-B3E2-7ECDC44DACEA}" destId="{24A56B63-3348-4C34-A304-7C9B612706DF}" srcOrd="1" destOrd="0" presId="urn:microsoft.com/office/officeart/2005/8/layout/list1"/>
    <dgm:cxn modelId="{8F9C7591-9EE2-4FB2-8812-7EB8AD266797}" type="presParOf" srcId="{270E652F-32EC-4126-8D9F-869AB96A17DA}" destId="{583E6701-74D6-40EF-B662-96DB78E9E61E}" srcOrd="5" destOrd="0" presId="urn:microsoft.com/office/officeart/2005/8/layout/list1"/>
    <dgm:cxn modelId="{D64D5507-CA7B-40DD-8AD0-3FB5023E2DB1}" type="presParOf" srcId="{270E652F-32EC-4126-8D9F-869AB96A17DA}" destId="{060BC1A6-C764-4758-A164-8FFEEFD874F8}" srcOrd="6" destOrd="0" presId="urn:microsoft.com/office/officeart/2005/8/layout/list1"/>
    <dgm:cxn modelId="{EE393AAA-74B0-4B7A-8975-F46D926F0B97}" type="presParOf" srcId="{270E652F-32EC-4126-8D9F-869AB96A17DA}" destId="{DD075A4C-7380-4C22-A3A7-B6A3D2255C42}" srcOrd="7" destOrd="0" presId="urn:microsoft.com/office/officeart/2005/8/layout/list1"/>
    <dgm:cxn modelId="{8D0E2D79-9B28-4960-AD08-0B557BE24D27}" type="presParOf" srcId="{270E652F-32EC-4126-8D9F-869AB96A17DA}" destId="{249AF24D-6014-4A59-A08C-2AA5C0410B71}" srcOrd="8" destOrd="0" presId="urn:microsoft.com/office/officeart/2005/8/layout/list1"/>
    <dgm:cxn modelId="{1563D567-E581-499B-8357-8529F12E29A9}" type="presParOf" srcId="{249AF24D-6014-4A59-A08C-2AA5C0410B71}" destId="{A1A5B20F-8EE6-4F34-807E-4458F964A0FA}" srcOrd="0" destOrd="0" presId="urn:microsoft.com/office/officeart/2005/8/layout/list1"/>
    <dgm:cxn modelId="{ACB69C63-ED9A-4A6D-9CDC-E70EA8890204}" type="presParOf" srcId="{249AF24D-6014-4A59-A08C-2AA5C0410B71}" destId="{4B274D96-1FFF-4B40-9983-8EB2021C4B91}" srcOrd="1" destOrd="0" presId="urn:microsoft.com/office/officeart/2005/8/layout/list1"/>
    <dgm:cxn modelId="{DA033E5E-6779-47E0-A716-DA893FD2FCE5}" type="presParOf" srcId="{270E652F-32EC-4126-8D9F-869AB96A17DA}" destId="{5C162B00-C680-4827-9A61-E56C568E4343}" srcOrd="9" destOrd="0" presId="urn:microsoft.com/office/officeart/2005/8/layout/list1"/>
    <dgm:cxn modelId="{4A75EBFB-9841-4B03-B2A0-BA8913AECE34}" type="presParOf" srcId="{270E652F-32EC-4126-8D9F-869AB96A17DA}" destId="{7C5B3AF7-B6F8-48B8-939D-1B4779F63604}" srcOrd="10" destOrd="0" presId="urn:microsoft.com/office/officeart/2005/8/layout/list1"/>
    <dgm:cxn modelId="{942EC99B-46E6-4921-B178-3A9099FB5F63}" type="presParOf" srcId="{270E652F-32EC-4126-8D9F-869AB96A17DA}" destId="{17A44D1C-5AB5-4875-A8F3-DAA83DEDC478}" srcOrd="11" destOrd="0" presId="urn:microsoft.com/office/officeart/2005/8/layout/list1"/>
    <dgm:cxn modelId="{FDF187FE-68FA-40E3-B217-B08AF0A45FEE}" type="presParOf" srcId="{270E652F-32EC-4126-8D9F-869AB96A17DA}" destId="{A46CF348-3D0C-4460-9FDC-81EBB969DA24}" srcOrd="12" destOrd="0" presId="urn:microsoft.com/office/officeart/2005/8/layout/list1"/>
    <dgm:cxn modelId="{FD2692F7-ED9C-4059-9A00-BA712B4EDD79}" type="presParOf" srcId="{A46CF348-3D0C-4460-9FDC-81EBB969DA24}" destId="{E50162F0-8734-42A3-A2ED-FC1E1D25C013}" srcOrd="0" destOrd="0" presId="urn:microsoft.com/office/officeart/2005/8/layout/list1"/>
    <dgm:cxn modelId="{10E0A19F-C64E-4F05-92BD-985870081BDC}" type="presParOf" srcId="{A46CF348-3D0C-4460-9FDC-81EBB969DA24}" destId="{80725CF5-CB21-44BC-BE5B-107C03E01076}" srcOrd="1" destOrd="0" presId="urn:microsoft.com/office/officeart/2005/8/layout/list1"/>
    <dgm:cxn modelId="{81FFBC17-76C9-437C-B9EF-7F654420E1E5}" type="presParOf" srcId="{270E652F-32EC-4126-8D9F-869AB96A17DA}" destId="{97688671-1CBA-46A6-BC55-B2E766B549C1}" srcOrd="13" destOrd="0" presId="urn:microsoft.com/office/officeart/2005/8/layout/list1"/>
    <dgm:cxn modelId="{BB880804-FB1F-4500-81CB-06B8042E0EF7}" type="presParOf" srcId="{270E652F-32EC-4126-8D9F-869AB96A17DA}" destId="{E69D7C80-0AC2-4504-9489-4DE45DF76BA5}" srcOrd="14" destOrd="0" presId="urn:microsoft.com/office/officeart/2005/8/layout/list1"/>
    <dgm:cxn modelId="{51B0E641-6A88-42C7-B28D-BAA6C6D8FF00}" type="presParOf" srcId="{270E652F-32EC-4126-8D9F-869AB96A17DA}" destId="{772E39E3-02C1-4EB6-9DD0-3233D6B5E216}" srcOrd="15" destOrd="0" presId="urn:microsoft.com/office/officeart/2005/8/layout/list1"/>
    <dgm:cxn modelId="{EEC69524-AAD3-460C-B14F-BFCD2619838A}" type="presParOf" srcId="{270E652F-32EC-4126-8D9F-869AB96A17DA}" destId="{A044024A-B38A-4672-92FA-8266C7DD53C5}" srcOrd="16" destOrd="0" presId="urn:microsoft.com/office/officeart/2005/8/layout/list1"/>
    <dgm:cxn modelId="{D71232F0-36E1-4155-A338-90B9046F3A05}" type="presParOf" srcId="{A044024A-B38A-4672-92FA-8266C7DD53C5}" destId="{1BF627C8-E1A7-4220-BACE-EB90C1146F1B}" srcOrd="0" destOrd="0" presId="urn:microsoft.com/office/officeart/2005/8/layout/list1"/>
    <dgm:cxn modelId="{3D57B1E6-CA13-4A24-976A-0950031AF1D5}" type="presParOf" srcId="{A044024A-B38A-4672-92FA-8266C7DD53C5}" destId="{F28C41B5-802C-449D-A6F6-DF1461071759}" srcOrd="1" destOrd="0" presId="urn:microsoft.com/office/officeart/2005/8/layout/list1"/>
    <dgm:cxn modelId="{EB3C8A35-EBFB-4B6E-B0BC-77DBCD1DC558}" type="presParOf" srcId="{270E652F-32EC-4126-8D9F-869AB96A17DA}" destId="{641754A2-9B5C-430F-A149-CA1936AFB42E}" srcOrd="17" destOrd="0" presId="urn:microsoft.com/office/officeart/2005/8/layout/list1"/>
    <dgm:cxn modelId="{7DFFE2B5-E45F-450D-86AE-1B12A65F0D92}" type="presParOf" srcId="{270E652F-32EC-4126-8D9F-869AB96A17DA}" destId="{C6F734DD-CE53-4F9D-8CB3-102A4FC08214}" srcOrd="18" destOrd="0" presId="urn:microsoft.com/office/officeart/2005/8/layout/list1"/>
    <dgm:cxn modelId="{7CD2FA41-7395-45A1-B90F-6D68B2E22F7A}" type="presParOf" srcId="{270E652F-32EC-4126-8D9F-869AB96A17DA}" destId="{88C5D695-E767-4279-8A0E-4E4BB1F3E977}" srcOrd="19" destOrd="0" presId="urn:microsoft.com/office/officeart/2005/8/layout/list1"/>
    <dgm:cxn modelId="{FA2D1E1D-E163-492A-9781-DBEB5EB6DB89}" type="presParOf" srcId="{270E652F-32EC-4126-8D9F-869AB96A17DA}" destId="{D4D623BA-728C-401B-A463-DCE963AD2FFC}" srcOrd="20" destOrd="0" presId="urn:microsoft.com/office/officeart/2005/8/layout/list1"/>
    <dgm:cxn modelId="{E2D7EFE9-C405-424A-A5FB-D9D31B6DC61F}" type="presParOf" srcId="{D4D623BA-728C-401B-A463-DCE963AD2FFC}" destId="{DF1D5483-0277-4D0F-8D10-C88FB0C4883A}" srcOrd="0" destOrd="0" presId="urn:microsoft.com/office/officeart/2005/8/layout/list1"/>
    <dgm:cxn modelId="{C3FA1DC0-5643-4341-A752-913E1FF61CE9}" type="presParOf" srcId="{D4D623BA-728C-401B-A463-DCE963AD2FFC}" destId="{57B4071B-6BF4-4ABD-B71F-9D8357460446}" srcOrd="1" destOrd="0" presId="urn:microsoft.com/office/officeart/2005/8/layout/list1"/>
    <dgm:cxn modelId="{4D5CE661-3DFA-435B-B74C-E6FE2BB269F2}" type="presParOf" srcId="{270E652F-32EC-4126-8D9F-869AB96A17DA}" destId="{D1C9E020-2E83-4259-8ED6-50FA98124B2D}" srcOrd="21" destOrd="0" presId="urn:microsoft.com/office/officeart/2005/8/layout/list1"/>
    <dgm:cxn modelId="{211C205A-5010-4909-B202-AD6AD030EFB7}" type="presParOf" srcId="{270E652F-32EC-4126-8D9F-869AB96A17DA}" destId="{7E0C0A8C-8FF1-4FEC-9B76-F096517CFF9D}" srcOrd="22" destOrd="0" presId="urn:microsoft.com/office/officeart/2005/8/layout/list1"/>
  </dgm:cxnLst>
  <dgm:bg>
    <a:no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8FBBC-C0BE-45F4-9CEA-F7B9227B8F80}"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ES"/>
        </a:p>
      </dgm:t>
    </dgm:pt>
    <dgm:pt modelId="{8008EDA9-92F3-483C-93D7-5C37750F2FE7}">
      <dgm:prSet phldrT="[Texto]">
        <dgm:style>
          <a:lnRef idx="1">
            <a:schemeClr val="accent3"/>
          </a:lnRef>
          <a:fillRef idx="2">
            <a:schemeClr val="accent3"/>
          </a:fillRef>
          <a:effectRef idx="1">
            <a:schemeClr val="accent3"/>
          </a:effectRef>
          <a:fontRef idx="minor">
            <a:schemeClr val="dk1"/>
          </a:fontRef>
        </dgm:style>
      </dgm:prSet>
      <dgm:spPr>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gradFill>
      </dgm:spPr>
      <dgm:t>
        <a:bodyPr/>
        <a:lstStyle/>
        <a:p>
          <a:pPr algn="just"/>
          <a:r>
            <a:rPr lang="es-CO" dirty="0"/>
            <a:t>Diligenciamiento de instrumentos para identificación de información (diccionario de datos con reglas de validación).</a:t>
          </a:r>
          <a:endParaRPr lang="es-ES" dirty="0"/>
        </a:p>
      </dgm:t>
    </dgm:pt>
    <dgm:pt modelId="{E27F7700-55E9-431F-8E52-130EC736198B}" type="parTrans" cxnId="{3C207BA9-C499-493D-B2C3-CFAA2CD50FE6}">
      <dgm:prSet/>
      <dgm:spPr/>
      <dgm:t>
        <a:bodyPr/>
        <a:lstStyle/>
        <a:p>
          <a:pPr algn="just"/>
          <a:endParaRPr lang="es-ES"/>
        </a:p>
      </dgm:t>
    </dgm:pt>
    <dgm:pt modelId="{AC53A420-AA91-4491-8149-B2EF606063EB}" type="sibTrans" cxnId="{3C207BA9-C499-493D-B2C3-CFAA2CD50FE6}">
      <dgm:prSet/>
      <dgm:spPr/>
      <dgm:t>
        <a:bodyPr/>
        <a:lstStyle/>
        <a:p>
          <a:pPr algn="just"/>
          <a:endParaRPr lang="es-ES"/>
        </a:p>
      </dgm:t>
    </dgm:pt>
    <dgm:pt modelId="{54E1CF89-7D89-467A-8DC4-480A7236A9DA}">
      <dgm:prSet phldrT="[Texto]" custT="1">
        <dgm:style>
          <a:lnRef idx="1">
            <a:schemeClr val="accent5"/>
          </a:lnRef>
          <a:fillRef idx="3">
            <a:schemeClr val="accent5"/>
          </a:fillRef>
          <a:effectRef idx="2">
            <a:schemeClr val="accent5"/>
          </a:effectRef>
          <a:fontRef idx="minor">
            <a:schemeClr val="lt1"/>
          </a:fontRef>
        </dgm:style>
      </dgm:prSet>
      <dgm:spPr>
        <a:gradFill rotWithShape="0">
          <a:gsLst>
            <a:gs pos="0">
              <a:srgbClr val="671C34"/>
            </a:gs>
            <a:gs pos="100000">
              <a:schemeClr val="bg1">
                <a:lumMod val="95000"/>
              </a:schemeClr>
            </a:gs>
          </a:gsLst>
        </a:gradFill>
      </dgm:spPr>
      <dgm:t>
        <a:bodyPr anchor="t" anchorCtr="0"/>
        <a:lstStyle/>
        <a:p>
          <a:pPr algn="ctr"/>
          <a:r>
            <a:rPr lang="es-ES" sz="1400" b="1" dirty="0">
              <a:solidFill>
                <a:srgbClr val="671C34"/>
              </a:solidFill>
            </a:rPr>
            <a:t>Fase </a:t>
          </a:r>
        </a:p>
        <a:p>
          <a:pPr algn="ctr"/>
          <a:r>
            <a:rPr lang="es-MX" sz="1400" b="1" dirty="0">
              <a:solidFill>
                <a:srgbClr val="671C34"/>
              </a:solidFill>
            </a:rPr>
            <a:t>2</a:t>
          </a:r>
          <a:endParaRPr lang="es-ES" sz="1400" b="1" dirty="0">
            <a:solidFill>
              <a:srgbClr val="671C34"/>
            </a:solidFill>
          </a:endParaRPr>
        </a:p>
      </dgm:t>
    </dgm:pt>
    <dgm:pt modelId="{36273F9F-5018-43AC-93D5-FA6F0ED0928C}" type="parTrans" cxnId="{F1B9B231-21F9-46D7-B74D-66938BEDB5C0}">
      <dgm:prSet/>
      <dgm:spPr/>
      <dgm:t>
        <a:bodyPr/>
        <a:lstStyle/>
        <a:p>
          <a:pPr algn="just"/>
          <a:endParaRPr lang="es-ES"/>
        </a:p>
      </dgm:t>
    </dgm:pt>
    <dgm:pt modelId="{6F4E83C1-1003-40E5-A7C7-C615BB168BB2}" type="sibTrans" cxnId="{F1B9B231-21F9-46D7-B74D-66938BEDB5C0}">
      <dgm:prSet/>
      <dgm:spPr/>
      <dgm:t>
        <a:bodyPr/>
        <a:lstStyle/>
        <a:p>
          <a:pPr algn="just"/>
          <a:endParaRPr lang="es-ES"/>
        </a:p>
      </dgm:t>
    </dgm:pt>
    <dgm:pt modelId="{EF84A382-89B6-440E-8482-3F624DC661C1}">
      <dgm:prSet phldrT="[Texto]">
        <dgm:style>
          <a:lnRef idx="1">
            <a:schemeClr val="accent3"/>
          </a:lnRef>
          <a:fillRef idx="2">
            <a:schemeClr val="accent3"/>
          </a:fillRef>
          <a:effectRef idx="1">
            <a:schemeClr val="accent3"/>
          </a:effectRef>
          <a:fontRef idx="minor">
            <a:schemeClr val="dk1"/>
          </a:fontRef>
        </dgm:style>
      </dgm:prSet>
      <dgm:spPr>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gradFill>
      </dgm:spPr>
      <dgm:t>
        <a:bodyPr/>
        <a:lstStyle/>
        <a:p>
          <a:pPr algn="just"/>
          <a:r>
            <a:rPr lang="es-CO" dirty="0"/>
            <a:t>Identificación y/o construcción de reglas de validación y traducción de las reglas de validación en un lenguaje estructurado de datos (SQL) y R.</a:t>
          </a:r>
          <a:endParaRPr lang="es-ES" dirty="0"/>
        </a:p>
      </dgm:t>
    </dgm:pt>
    <dgm:pt modelId="{01A8FBB6-ABC6-45C6-9525-C49AE88041B0}" type="parTrans" cxnId="{9FD574D4-EF64-493C-973C-661D5387C336}">
      <dgm:prSet/>
      <dgm:spPr/>
      <dgm:t>
        <a:bodyPr/>
        <a:lstStyle/>
        <a:p>
          <a:pPr algn="just"/>
          <a:endParaRPr lang="es-ES"/>
        </a:p>
      </dgm:t>
    </dgm:pt>
    <dgm:pt modelId="{5417EBB3-CA11-4920-B6D6-054CC2E2B983}" type="sibTrans" cxnId="{9FD574D4-EF64-493C-973C-661D5387C336}">
      <dgm:prSet/>
      <dgm:spPr/>
      <dgm:t>
        <a:bodyPr/>
        <a:lstStyle/>
        <a:p>
          <a:pPr algn="just"/>
          <a:endParaRPr lang="es-ES"/>
        </a:p>
      </dgm:t>
    </dgm:pt>
    <dgm:pt modelId="{762F2A98-E05D-47F5-9E12-6ED0024BA0D3}">
      <dgm:prSet phldrT="[Texto]" custT="1">
        <dgm:style>
          <a:lnRef idx="1">
            <a:schemeClr val="accent5"/>
          </a:lnRef>
          <a:fillRef idx="3">
            <a:schemeClr val="accent5"/>
          </a:fillRef>
          <a:effectRef idx="2">
            <a:schemeClr val="accent5"/>
          </a:effectRef>
          <a:fontRef idx="minor">
            <a:schemeClr val="lt1"/>
          </a:fontRef>
        </dgm:style>
      </dgm:prSet>
      <dgm:spPr>
        <a:gradFill rotWithShape="0">
          <a:gsLst>
            <a:gs pos="0">
              <a:srgbClr val="671C34"/>
            </a:gs>
            <a:gs pos="100000">
              <a:schemeClr val="bg1">
                <a:lumMod val="95000"/>
              </a:schemeClr>
            </a:gs>
          </a:gsLst>
        </a:gradFill>
      </dgm:spPr>
      <dgm:t>
        <a:bodyPr anchor="t" anchorCtr="0"/>
        <a:lstStyle/>
        <a:p>
          <a:pPr algn="ctr"/>
          <a:r>
            <a:rPr lang="es-ES" sz="1400" b="1">
              <a:solidFill>
                <a:srgbClr val="671C34"/>
              </a:solidFill>
            </a:rPr>
            <a:t>Fase </a:t>
          </a:r>
        </a:p>
        <a:p>
          <a:pPr algn="ctr"/>
          <a:r>
            <a:rPr lang="es-MX" sz="1400" b="1">
              <a:solidFill>
                <a:srgbClr val="671C34"/>
              </a:solidFill>
            </a:rPr>
            <a:t>4</a:t>
          </a:r>
          <a:endParaRPr lang="es-ES" sz="1400" b="1">
            <a:solidFill>
              <a:srgbClr val="671C34"/>
            </a:solidFill>
          </a:endParaRPr>
        </a:p>
      </dgm:t>
    </dgm:pt>
    <dgm:pt modelId="{53BA29D3-DAF1-4DA0-B65E-F554CDAD2FB4}" type="parTrans" cxnId="{1C190CD9-6871-48A5-9AAC-6B9D4C690EE1}">
      <dgm:prSet/>
      <dgm:spPr/>
      <dgm:t>
        <a:bodyPr/>
        <a:lstStyle/>
        <a:p>
          <a:pPr algn="just"/>
          <a:endParaRPr lang="es-ES"/>
        </a:p>
      </dgm:t>
    </dgm:pt>
    <dgm:pt modelId="{E00AA77D-3EA0-4262-806E-7B9ED757A0E3}" type="sibTrans" cxnId="{1C190CD9-6871-48A5-9AAC-6B9D4C690EE1}">
      <dgm:prSet/>
      <dgm:spPr/>
      <dgm:t>
        <a:bodyPr/>
        <a:lstStyle/>
        <a:p>
          <a:pPr algn="just"/>
          <a:endParaRPr lang="es-ES"/>
        </a:p>
      </dgm:t>
    </dgm:pt>
    <dgm:pt modelId="{D413A4E0-9C3E-4558-B1A2-2B2D67D3F3E8}">
      <dgm:prSet phldrT="[Texto]">
        <dgm:style>
          <a:lnRef idx="1">
            <a:schemeClr val="accent3"/>
          </a:lnRef>
          <a:fillRef idx="2">
            <a:schemeClr val="accent3"/>
          </a:fillRef>
          <a:effectRef idx="1">
            <a:schemeClr val="accent3"/>
          </a:effectRef>
          <a:fontRef idx="minor">
            <a:schemeClr val="dk1"/>
          </a:fontRef>
        </dgm:style>
      </dgm:prSet>
      <dgm:spPr>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gradFill>
      </dgm:spPr>
      <dgm:t>
        <a:bodyPr/>
        <a:lstStyle/>
        <a:p>
          <a:pPr algn="just"/>
          <a:r>
            <a:rPr lang="es-CO"/>
            <a:t>Generación y análisis de los indicadores de calidad de la Base de Datos.</a:t>
          </a:r>
          <a:endParaRPr lang="es-ES"/>
        </a:p>
      </dgm:t>
    </dgm:pt>
    <dgm:pt modelId="{F92A8D79-88BB-4BAE-A55C-11B81F7A7155}" type="parTrans" cxnId="{7F12A9E8-E85D-4DC5-8532-4CE9AE7814B9}">
      <dgm:prSet/>
      <dgm:spPr/>
      <dgm:t>
        <a:bodyPr/>
        <a:lstStyle/>
        <a:p>
          <a:pPr algn="just"/>
          <a:endParaRPr lang="es-ES"/>
        </a:p>
      </dgm:t>
    </dgm:pt>
    <dgm:pt modelId="{D546E8E1-BFD2-4026-B71C-AFAA02F87429}" type="sibTrans" cxnId="{7F12A9E8-E85D-4DC5-8532-4CE9AE7814B9}">
      <dgm:prSet/>
      <dgm:spPr/>
      <dgm:t>
        <a:bodyPr/>
        <a:lstStyle/>
        <a:p>
          <a:pPr algn="just"/>
          <a:endParaRPr lang="es-ES"/>
        </a:p>
      </dgm:t>
    </dgm:pt>
    <dgm:pt modelId="{D890EE3E-3217-4689-AC67-510C5F81CE02}">
      <dgm:prSet phldrT="[Texto]" custT="1">
        <dgm:style>
          <a:lnRef idx="1">
            <a:schemeClr val="accent5"/>
          </a:lnRef>
          <a:fillRef idx="3">
            <a:schemeClr val="accent5"/>
          </a:fillRef>
          <a:effectRef idx="2">
            <a:schemeClr val="accent5"/>
          </a:effectRef>
          <a:fontRef idx="minor">
            <a:schemeClr val="lt1"/>
          </a:fontRef>
        </dgm:style>
      </dgm:prSet>
      <dgm:spPr>
        <a:gradFill rotWithShape="0">
          <a:gsLst>
            <a:gs pos="0">
              <a:srgbClr val="671C34"/>
            </a:gs>
            <a:gs pos="100000">
              <a:schemeClr val="bg1">
                <a:lumMod val="95000"/>
              </a:schemeClr>
            </a:gs>
          </a:gsLst>
        </a:gradFill>
      </dgm:spPr>
      <dgm:t>
        <a:bodyPr/>
        <a:lstStyle/>
        <a:p>
          <a:pPr algn="ctr"/>
          <a:endParaRPr lang="es-ES" sz="1400" b="1" dirty="0">
            <a:solidFill>
              <a:srgbClr val="671C34"/>
            </a:solidFill>
          </a:endParaRPr>
        </a:p>
        <a:p>
          <a:pPr algn="ctr"/>
          <a:r>
            <a:rPr lang="es-ES" sz="1400" b="1" dirty="0">
              <a:solidFill>
                <a:srgbClr val="671C34"/>
              </a:solidFill>
            </a:rPr>
            <a:t>Fase </a:t>
          </a:r>
        </a:p>
        <a:p>
          <a:pPr algn="ctr"/>
          <a:r>
            <a:rPr lang="es-MX" sz="1800" b="1" dirty="0">
              <a:solidFill>
                <a:srgbClr val="671C34"/>
              </a:solidFill>
            </a:rPr>
            <a:t>1</a:t>
          </a:r>
          <a:endParaRPr lang="es-ES" sz="1800" b="1" dirty="0">
            <a:solidFill>
              <a:srgbClr val="671C34"/>
            </a:solidFill>
          </a:endParaRPr>
        </a:p>
      </dgm:t>
    </dgm:pt>
    <dgm:pt modelId="{F2C90261-5D9D-4055-A29A-84695B324372}" type="sibTrans" cxnId="{92ADF0E5-431C-4D70-BFAE-CDB5E98DADA9}">
      <dgm:prSet/>
      <dgm:spPr/>
      <dgm:t>
        <a:bodyPr/>
        <a:lstStyle/>
        <a:p>
          <a:pPr algn="just"/>
          <a:endParaRPr lang="es-ES"/>
        </a:p>
      </dgm:t>
    </dgm:pt>
    <dgm:pt modelId="{D9AAF13C-0C4B-4ABC-B712-937CC0B64DAC}" type="parTrans" cxnId="{92ADF0E5-431C-4D70-BFAE-CDB5E98DADA9}">
      <dgm:prSet/>
      <dgm:spPr/>
      <dgm:t>
        <a:bodyPr/>
        <a:lstStyle/>
        <a:p>
          <a:pPr algn="just"/>
          <a:endParaRPr lang="es-ES"/>
        </a:p>
      </dgm:t>
    </dgm:pt>
    <dgm:pt modelId="{9C8CB57A-FF77-474A-A0F9-46E15A0D0536}">
      <dgm:prSet phldrT="[Texto]" custT="1">
        <dgm:style>
          <a:lnRef idx="1">
            <a:schemeClr val="accent5"/>
          </a:lnRef>
          <a:fillRef idx="3">
            <a:schemeClr val="accent5"/>
          </a:fillRef>
          <a:effectRef idx="2">
            <a:schemeClr val="accent5"/>
          </a:effectRef>
          <a:fontRef idx="minor">
            <a:schemeClr val="lt1"/>
          </a:fontRef>
        </dgm:style>
      </dgm:prSet>
      <dgm:spPr>
        <a:gradFill rotWithShape="0">
          <a:gsLst>
            <a:gs pos="0">
              <a:srgbClr val="671C34"/>
            </a:gs>
            <a:gs pos="100000">
              <a:schemeClr val="bg1">
                <a:lumMod val="95000"/>
              </a:schemeClr>
            </a:gs>
          </a:gsLst>
        </a:gradFill>
      </dgm:spPr>
      <dgm:t>
        <a:bodyPr anchor="t" anchorCtr="0"/>
        <a:lstStyle/>
        <a:p>
          <a:pPr algn="ctr"/>
          <a:r>
            <a:rPr lang="es-ES" sz="1400" b="1">
              <a:solidFill>
                <a:srgbClr val="671C34"/>
              </a:solidFill>
            </a:rPr>
            <a:t>Fase </a:t>
          </a:r>
        </a:p>
        <a:p>
          <a:pPr algn="ctr"/>
          <a:r>
            <a:rPr lang="es-MX" sz="1400" b="1">
              <a:solidFill>
                <a:srgbClr val="671C34"/>
              </a:solidFill>
            </a:rPr>
            <a:t>3</a:t>
          </a:r>
          <a:endParaRPr lang="es-ES" sz="1400" b="1">
            <a:solidFill>
              <a:srgbClr val="671C34"/>
            </a:solidFill>
          </a:endParaRPr>
        </a:p>
      </dgm:t>
    </dgm:pt>
    <dgm:pt modelId="{D4BB0D14-8928-4986-AB3A-165C5D371E19}" type="parTrans" cxnId="{15D0A143-9A8E-467C-80AB-30D4946949E1}">
      <dgm:prSet/>
      <dgm:spPr/>
      <dgm:t>
        <a:bodyPr/>
        <a:lstStyle/>
        <a:p>
          <a:pPr algn="just"/>
          <a:endParaRPr lang="es-ES"/>
        </a:p>
      </dgm:t>
    </dgm:pt>
    <dgm:pt modelId="{0029C2E1-EE56-4654-9F0E-7C17FB22A89D}" type="sibTrans" cxnId="{15D0A143-9A8E-467C-80AB-30D4946949E1}">
      <dgm:prSet/>
      <dgm:spPr/>
      <dgm:t>
        <a:bodyPr/>
        <a:lstStyle/>
        <a:p>
          <a:pPr algn="just"/>
          <a:endParaRPr lang="es-ES"/>
        </a:p>
      </dgm:t>
    </dgm:pt>
    <dgm:pt modelId="{EF691A2F-2871-4A7F-AF51-2BA2684A7E0F}">
      <dgm:prSet phldrT="[Texto]">
        <dgm:style>
          <a:lnRef idx="1">
            <a:schemeClr val="accent3"/>
          </a:lnRef>
          <a:fillRef idx="2">
            <a:schemeClr val="accent3"/>
          </a:fillRef>
          <a:effectRef idx="1">
            <a:schemeClr val="accent3"/>
          </a:effectRef>
          <a:fontRef idx="minor">
            <a:schemeClr val="dk1"/>
          </a:fontRef>
        </dgm:style>
      </dgm:prSet>
      <dgm:spPr>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gradFill>
      </dgm:spPr>
      <dgm:t>
        <a:bodyPr/>
        <a:lstStyle/>
        <a:p>
          <a:pPr algn="just"/>
          <a:r>
            <a:rPr lang="es-CO"/>
            <a:t>Aplicación de las reglas de validación sobre la base de datos.</a:t>
          </a:r>
          <a:endParaRPr lang="es-ES"/>
        </a:p>
      </dgm:t>
    </dgm:pt>
    <dgm:pt modelId="{700B4822-217D-4370-80FE-202FB51E0F79}" type="parTrans" cxnId="{4B1C16DC-403C-4CD5-B814-C080D3D80919}">
      <dgm:prSet/>
      <dgm:spPr/>
      <dgm:t>
        <a:bodyPr/>
        <a:lstStyle/>
        <a:p>
          <a:pPr algn="just"/>
          <a:endParaRPr lang="es-ES"/>
        </a:p>
      </dgm:t>
    </dgm:pt>
    <dgm:pt modelId="{583CB77F-1940-48CC-8444-08DA5D1F8982}" type="sibTrans" cxnId="{4B1C16DC-403C-4CD5-B814-C080D3D80919}">
      <dgm:prSet/>
      <dgm:spPr/>
      <dgm:t>
        <a:bodyPr/>
        <a:lstStyle/>
        <a:p>
          <a:pPr algn="just"/>
          <a:endParaRPr lang="es-ES"/>
        </a:p>
      </dgm:t>
    </dgm:pt>
    <dgm:pt modelId="{0C113623-4A40-4211-B6C6-21B84093743A}">
      <dgm:prSet phldrT="[Texto]" custT="1">
        <dgm:style>
          <a:lnRef idx="1">
            <a:schemeClr val="accent5"/>
          </a:lnRef>
          <a:fillRef idx="3">
            <a:schemeClr val="accent5"/>
          </a:fillRef>
          <a:effectRef idx="2">
            <a:schemeClr val="accent5"/>
          </a:effectRef>
          <a:fontRef idx="minor">
            <a:schemeClr val="lt1"/>
          </a:fontRef>
        </dgm:style>
      </dgm:prSet>
      <dgm:spPr>
        <a:gradFill rotWithShape="0">
          <a:gsLst>
            <a:gs pos="0">
              <a:srgbClr val="671C34"/>
            </a:gs>
            <a:gs pos="100000">
              <a:schemeClr val="bg1">
                <a:lumMod val="95000"/>
              </a:schemeClr>
            </a:gs>
          </a:gsLst>
        </a:gradFill>
      </dgm:spPr>
      <dgm:t>
        <a:bodyPr anchor="t" anchorCtr="0"/>
        <a:lstStyle/>
        <a:p>
          <a:pPr algn="ctr"/>
          <a:r>
            <a:rPr lang="es-ES" sz="1400" b="1" dirty="0">
              <a:solidFill>
                <a:srgbClr val="671C34"/>
              </a:solidFill>
            </a:rPr>
            <a:t>Fase </a:t>
          </a:r>
        </a:p>
        <a:p>
          <a:pPr algn="ctr"/>
          <a:r>
            <a:rPr lang="es-ES" sz="1400" b="1" dirty="0">
              <a:solidFill>
                <a:srgbClr val="671C34"/>
              </a:solidFill>
            </a:rPr>
            <a:t>5</a:t>
          </a:r>
        </a:p>
      </dgm:t>
    </dgm:pt>
    <dgm:pt modelId="{44D76865-EE0C-4E36-9E75-7CB3358B2719}" type="parTrans" cxnId="{1C6C1495-C409-47F3-A932-975F31AECF95}">
      <dgm:prSet/>
      <dgm:spPr/>
      <dgm:t>
        <a:bodyPr/>
        <a:lstStyle/>
        <a:p>
          <a:pPr algn="just"/>
          <a:endParaRPr lang="es-ES"/>
        </a:p>
      </dgm:t>
    </dgm:pt>
    <dgm:pt modelId="{D6F6345F-044B-4DFF-8D22-2E52B1B73231}" type="sibTrans" cxnId="{1C6C1495-C409-47F3-A932-975F31AECF95}">
      <dgm:prSet/>
      <dgm:spPr/>
      <dgm:t>
        <a:bodyPr/>
        <a:lstStyle/>
        <a:p>
          <a:pPr algn="just"/>
          <a:endParaRPr lang="es-ES"/>
        </a:p>
      </dgm:t>
    </dgm:pt>
    <dgm:pt modelId="{471D9F9F-26B5-4DDF-8192-0B89F3AA50C7}">
      <dgm:prSet phldrT="[Texto]">
        <dgm:style>
          <a:lnRef idx="1">
            <a:schemeClr val="accent3"/>
          </a:lnRef>
          <a:fillRef idx="2">
            <a:schemeClr val="accent3"/>
          </a:fillRef>
          <a:effectRef idx="1">
            <a:schemeClr val="accent3"/>
          </a:effectRef>
          <a:fontRef idx="minor">
            <a:schemeClr val="dk1"/>
          </a:fontRef>
        </dgm:style>
      </dgm:prSet>
      <dgm:spPr>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gradFill>
      </dgm:spPr>
      <dgm:t>
        <a:bodyPr/>
        <a:lstStyle/>
        <a:p>
          <a:pPr algn="just"/>
          <a:r>
            <a:rPr lang="es-CO" dirty="0"/>
            <a:t>Reporte de hallazgos y recomendaciones.</a:t>
          </a:r>
          <a:endParaRPr lang="es-ES" dirty="0"/>
        </a:p>
      </dgm:t>
    </dgm:pt>
    <dgm:pt modelId="{8F669DE6-56B2-471B-B7D8-984E4AD54B07}" type="parTrans" cxnId="{CF755D11-5707-401E-898B-2E35540662CE}">
      <dgm:prSet/>
      <dgm:spPr/>
      <dgm:t>
        <a:bodyPr/>
        <a:lstStyle/>
        <a:p>
          <a:pPr algn="just"/>
          <a:endParaRPr lang="es-ES"/>
        </a:p>
      </dgm:t>
    </dgm:pt>
    <dgm:pt modelId="{48425767-109C-47C4-A544-42842255F87B}" type="sibTrans" cxnId="{CF755D11-5707-401E-898B-2E35540662CE}">
      <dgm:prSet/>
      <dgm:spPr/>
      <dgm:t>
        <a:bodyPr/>
        <a:lstStyle/>
        <a:p>
          <a:pPr algn="just"/>
          <a:endParaRPr lang="es-ES"/>
        </a:p>
      </dgm:t>
    </dgm:pt>
    <dgm:pt modelId="{0DB6787F-2FC7-4A87-9F2C-6E14A48E0C5F}" type="pres">
      <dgm:prSet presAssocID="{45A8FBBC-C0BE-45F4-9CEA-F7B9227B8F80}" presName="linearFlow" presStyleCnt="0">
        <dgm:presLayoutVars>
          <dgm:dir/>
          <dgm:animLvl val="lvl"/>
          <dgm:resizeHandles val="exact"/>
        </dgm:presLayoutVars>
      </dgm:prSet>
      <dgm:spPr/>
    </dgm:pt>
    <dgm:pt modelId="{4214F7E4-01E0-4FF6-9528-9048799DE63B}" type="pres">
      <dgm:prSet presAssocID="{D890EE3E-3217-4689-AC67-510C5F81CE02}" presName="composite" presStyleCnt="0"/>
      <dgm:spPr/>
    </dgm:pt>
    <dgm:pt modelId="{68383E9B-2669-41D5-9B67-C8DEB7BDF49F}" type="pres">
      <dgm:prSet presAssocID="{D890EE3E-3217-4689-AC67-510C5F81CE02}" presName="parentText" presStyleLbl="alignNode1" presStyleIdx="0" presStyleCnt="5">
        <dgm:presLayoutVars>
          <dgm:chMax val="1"/>
          <dgm:bulletEnabled val="1"/>
        </dgm:presLayoutVars>
      </dgm:prSet>
      <dgm:spPr/>
    </dgm:pt>
    <dgm:pt modelId="{1F1B5666-73BA-46BB-BAB1-E4D89926BB14}" type="pres">
      <dgm:prSet presAssocID="{D890EE3E-3217-4689-AC67-510C5F81CE02}" presName="descendantText" presStyleLbl="alignAcc1" presStyleIdx="0" presStyleCnt="5">
        <dgm:presLayoutVars>
          <dgm:bulletEnabled val="1"/>
        </dgm:presLayoutVars>
      </dgm:prSet>
      <dgm:spPr/>
    </dgm:pt>
    <dgm:pt modelId="{50A2FEEA-EAA8-42FA-9D1A-6FA69DAFBB4B}" type="pres">
      <dgm:prSet presAssocID="{F2C90261-5D9D-4055-A29A-84695B324372}" presName="sp" presStyleCnt="0"/>
      <dgm:spPr/>
    </dgm:pt>
    <dgm:pt modelId="{DC845B23-612A-40EA-8FB7-C3DFBCD375BC}" type="pres">
      <dgm:prSet presAssocID="{54E1CF89-7D89-467A-8DC4-480A7236A9DA}" presName="composite" presStyleCnt="0"/>
      <dgm:spPr/>
    </dgm:pt>
    <dgm:pt modelId="{98358B62-B209-4358-ACEC-BC20253F9E4B}" type="pres">
      <dgm:prSet presAssocID="{54E1CF89-7D89-467A-8DC4-480A7236A9DA}" presName="parentText" presStyleLbl="alignNode1" presStyleIdx="1" presStyleCnt="5">
        <dgm:presLayoutVars>
          <dgm:chMax val="1"/>
          <dgm:bulletEnabled val="1"/>
        </dgm:presLayoutVars>
      </dgm:prSet>
      <dgm:spPr/>
    </dgm:pt>
    <dgm:pt modelId="{D2D31601-B8DA-4483-AFC7-6E2864CC0C0A}" type="pres">
      <dgm:prSet presAssocID="{54E1CF89-7D89-467A-8DC4-480A7236A9DA}" presName="descendantText" presStyleLbl="alignAcc1" presStyleIdx="1" presStyleCnt="5">
        <dgm:presLayoutVars>
          <dgm:bulletEnabled val="1"/>
        </dgm:presLayoutVars>
      </dgm:prSet>
      <dgm:spPr/>
    </dgm:pt>
    <dgm:pt modelId="{CD1993FA-89B0-4046-9B5B-7DBA2F8C1D51}" type="pres">
      <dgm:prSet presAssocID="{6F4E83C1-1003-40E5-A7C7-C615BB168BB2}" presName="sp" presStyleCnt="0"/>
      <dgm:spPr/>
    </dgm:pt>
    <dgm:pt modelId="{57D55762-1C51-4080-A9F7-86A49F8040DA}" type="pres">
      <dgm:prSet presAssocID="{9C8CB57A-FF77-474A-A0F9-46E15A0D0536}" presName="composite" presStyleCnt="0"/>
      <dgm:spPr/>
    </dgm:pt>
    <dgm:pt modelId="{AC98349C-768D-48A7-8BA3-046C25943F31}" type="pres">
      <dgm:prSet presAssocID="{9C8CB57A-FF77-474A-A0F9-46E15A0D0536}" presName="parentText" presStyleLbl="alignNode1" presStyleIdx="2" presStyleCnt="5">
        <dgm:presLayoutVars>
          <dgm:chMax val="1"/>
          <dgm:bulletEnabled val="1"/>
        </dgm:presLayoutVars>
      </dgm:prSet>
      <dgm:spPr/>
    </dgm:pt>
    <dgm:pt modelId="{5864FF7D-DA01-44ED-8684-0A519319127C}" type="pres">
      <dgm:prSet presAssocID="{9C8CB57A-FF77-474A-A0F9-46E15A0D0536}" presName="descendantText" presStyleLbl="alignAcc1" presStyleIdx="2" presStyleCnt="5">
        <dgm:presLayoutVars>
          <dgm:bulletEnabled val="1"/>
        </dgm:presLayoutVars>
      </dgm:prSet>
      <dgm:spPr/>
    </dgm:pt>
    <dgm:pt modelId="{B00D19A5-21C6-4F01-B278-2841379C18C7}" type="pres">
      <dgm:prSet presAssocID="{0029C2E1-EE56-4654-9F0E-7C17FB22A89D}" presName="sp" presStyleCnt="0"/>
      <dgm:spPr/>
    </dgm:pt>
    <dgm:pt modelId="{FF651EB3-F771-4A1B-8E2B-F35A0F3C5510}" type="pres">
      <dgm:prSet presAssocID="{762F2A98-E05D-47F5-9E12-6ED0024BA0D3}" presName="composite" presStyleCnt="0"/>
      <dgm:spPr/>
    </dgm:pt>
    <dgm:pt modelId="{AD9392AC-B03D-48BA-A732-A8CD01818A32}" type="pres">
      <dgm:prSet presAssocID="{762F2A98-E05D-47F5-9E12-6ED0024BA0D3}" presName="parentText" presStyleLbl="alignNode1" presStyleIdx="3" presStyleCnt="5">
        <dgm:presLayoutVars>
          <dgm:chMax val="1"/>
          <dgm:bulletEnabled val="1"/>
        </dgm:presLayoutVars>
      </dgm:prSet>
      <dgm:spPr/>
    </dgm:pt>
    <dgm:pt modelId="{23C0B89A-AC38-483E-AB22-AD30878026BF}" type="pres">
      <dgm:prSet presAssocID="{762F2A98-E05D-47F5-9E12-6ED0024BA0D3}" presName="descendantText" presStyleLbl="alignAcc1" presStyleIdx="3" presStyleCnt="5">
        <dgm:presLayoutVars>
          <dgm:bulletEnabled val="1"/>
        </dgm:presLayoutVars>
      </dgm:prSet>
      <dgm:spPr/>
    </dgm:pt>
    <dgm:pt modelId="{249F69F4-888A-45EF-8E36-D39499B38B33}" type="pres">
      <dgm:prSet presAssocID="{E00AA77D-3EA0-4262-806E-7B9ED757A0E3}" presName="sp" presStyleCnt="0"/>
      <dgm:spPr/>
    </dgm:pt>
    <dgm:pt modelId="{BF6EA48C-C89C-42A7-A23C-7ED8147E45AF}" type="pres">
      <dgm:prSet presAssocID="{0C113623-4A40-4211-B6C6-21B84093743A}" presName="composite" presStyleCnt="0"/>
      <dgm:spPr/>
    </dgm:pt>
    <dgm:pt modelId="{E07EC89F-6DB0-4A03-B4AB-F5DF2FA4152A}" type="pres">
      <dgm:prSet presAssocID="{0C113623-4A40-4211-B6C6-21B84093743A}" presName="parentText" presStyleLbl="alignNode1" presStyleIdx="4" presStyleCnt="5">
        <dgm:presLayoutVars>
          <dgm:chMax val="1"/>
          <dgm:bulletEnabled val="1"/>
        </dgm:presLayoutVars>
      </dgm:prSet>
      <dgm:spPr/>
    </dgm:pt>
    <dgm:pt modelId="{55E2B3EB-1174-4EF6-8493-63BC3AE6DFE6}" type="pres">
      <dgm:prSet presAssocID="{0C113623-4A40-4211-B6C6-21B84093743A}" presName="descendantText" presStyleLbl="alignAcc1" presStyleIdx="4" presStyleCnt="5">
        <dgm:presLayoutVars>
          <dgm:bulletEnabled val="1"/>
        </dgm:presLayoutVars>
      </dgm:prSet>
      <dgm:spPr/>
    </dgm:pt>
  </dgm:ptLst>
  <dgm:cxnLst>
    <dgm:cxn modelId="{CF755D11-5707-401E-898B-2E35540662CE}" srcId="{0C113623-4A40-4211-B6C6-21B84093743A}" destId="{471D9F9F-26B5-4DDF-8192-0B89F3AA50C7}" srcOrd="0" destOrd="0" parTransId="{8F669DE6-56B2-471B-B7D8-984E4AD54B07}" sibTransId="{48425767-109C-47C4-A544-42842255F87B}"/>
    <dgm:cxn modelId="{315D112D-7BD8-43FB-A0B3-A4315B1F18B3}" type="presOf" srcId="{9C8CB57A-FF77-474A-A0F9-46E15A0D0536}" destId="{AC98349C-768D-48A7-8BA3-046C25943F31}" srcOrd="0" destOrd="0" presId="urn:microsoft.com/office/officeart/2005/8/layout/chevron2"/>
    <dgm:cxn modelId="{F1B9B231-21F9-46D7-B74D-66938BEDB5C0}" srcId="{45A8FBBC-C0BE-45F4-9CEA-F7B9227B8F80}" destId="{54E1CF89-7D89-467A-8DC4-480A7236A9DA}" srcOrd="1" destOrd="0" parTransId="{36273F9F-5018-43AC-93D5-FA6F0ED0928C}" sibTransId="{6F4E83C1-1003-40E5-A7C7-C615BB168BB2}"/>
    <dgm:cxn modelId="{D362F633-2460-4F0A-9DB3-2D79DF000BC4}" type="presOf" srcId="{471D9F9F-26B5-4DDF-8192-0B89F3AA50C7}" destId="{55E2B3EB-1174-4EF6-8493-63BC3AE6DFE6}" srcOrd="0" destOrd="0" presId="urn:microsoft.com/office/officeart/2005/8/layout/chevron2"/>
    <dgm:cxn modelId="{15D0A143-9A8E-467C-80AB-30D4946949E1}" srcId="{45A8FBBC-C0BE-45F4-9CEA-F7B9227B8F80}" destId="{9C8CB57A-FF77-474A-A0F9-46E15A0D0536}" srcOrd="2" destOrd="0" parTransId="{D4BB0D14-8928-4986-AB3A-165C5D371E19}" sibTransId="{0029C2E1-EE56-4654-9F0E-7C17FB22A89D}"/>
    <dgm:cxn modelId="{12395F70-D9F7-4A96-916B-8FAD592146DC}" type="presOf" srcId="{EF691A2F-2871-4A7F-AF51-2BA2684A7E0F}" destId="{5864FF7D-DA01-44ED-8684-0A519319127C}" srcOrd="0" destOrd="0" presId="urn:microsoft.com/office/officeart/2005/8/layout/chevron2"/>
    <dgm:cxn modelId="{90983E52-ED10-4ABA-ABC3-39A8DD3BD873}" type="presOf" srcId="{54E1CF89-7D89-467A-8DC4-480A7236A9DA}" destId="{98358B62-B209-4358-ACEC-BC20253F9E4B}" srcOrd="0" destOrd="0" presId="urn:microsoft.com/office/officeart/2005/8/layout/chevron2"/>
    <dgm:cxn modelId="{2E992C87-6F51-4292-8071-7E521EB08D92}" type="presOf" srcId="{EF84A382-89B6-440E-8482-3F624DC661C1}" destId="{D2D31601-B8DA-4483-AFC7-6E2864CC0C0A}" srcOrd="0" destOrd="0" presId="urn:microsoft.com/office/officeart/2005/8/layout/chevron2"/>
    <dgm:cxn modelId="{C4E3AD8D-7FC4-4164-94E3-38A1F24CA551}" type="presOf" srcId="{762F2A98-E05D-47F5-9E12-6ED0024BA0D3}" destId="{AD9392AC-B03D-48BA-A732-A8CD01818A32}" srcOrd="0" destOrd="0" presId="urn:microsoft.com/office/officeart/2005/8/layout/chevron2"/>
    <dgm:cxn modelId="{1C6C1495-C409-47F3-A932-975F31AECF95}" srcId="{45A8FBBC-C0BE-45F4-9CEA-F7B9227B8F80}" destId="{0C113623-4A40-4211-B6C6-21B84093743A}" srcOrd="4" destOrd="0" parTransId="{44D76865-EE0C-4E36-9E75-7CB3358B2719}" sibTransId="{D6F6345F-044B-4DFF-8D22-2E52B1B73231}"/>
    <dgm:cxn modelId="{3C207BA9-C499-493D-B2C3-CFAA2CD50FE6}" srcId="{D890EE3E-3217-4689-AC67-510C5F81CE02}" destId="{8008EDA9-92F3-483C-93D7-5C37750F2FE7}" srcOrd="0" destOrd="0" parTransId="{E27F7700-55E9-431F-8E52-130EC736198B}" sibTransId="{AC53A420-AA91-4491-8149-B2EF606063EB}"/>
    <dgm:cxn modelId="{E20548B1-4D32-4EFF-BA2C-941A186F06C5}" type="presOf" srcId="{D413A4E0-9C3E-4558-B1A2-2B2D67D3F3E8}" destId="{23C0B89A-AC38-483E-AB22-AD30878026BF}" srcOrd="0" destOrd="0" presId="urn:microsoft.com/office/officeart/2005/8/layout/chevron2"/>
    <dgm:cxn modelId="{A51EE7B9-3DFF-4BCD-8FB6-273CE39AAF16}" type="presOf" srcId="{D890EE3E-3217-4689-AC67-510C5F81CE02}" destId="{68383E9B-2669-41D5-9B67-C8DEB7BDF49F}" srcOrd="0" destOrd="0" presId="urn:microsoft.com/office/officeart/2005/8/layout/chevron2"/>
    <dgm:cxn modelId="{CBD914BB-2BB6-42D0-83F9-93B6DEE89F8A}" type="presOf" srcId="{8008EDA9-92F3-483C-93D7-5C37750F2FE7}" destId="{1F1B5666-73BA-46BB-BAB1-E4D89926BB14}" srcOrd="0" destOrd="0" presId="urn:microsoft.com/office/officeart/2005/8/layout/chevron2"/>
    <dgm:cxn modelId="{9FD574D4-EF64-493C-973C-661D5387C336}" srcId="{54E1CF89-7D89-467A-8DC4-480A7236A9DA}" destId="{EF84A382-89B6-440E-8482-3F624DC661C1}" srcOrd="0" destOrd="0" parTransId="{01A8FBB6-ABC6-45C6-9525-C49AE88041B0}" sibTransId="{5417EBB3-CA11-4920-B6D6-054CC2E2B983}"/>
    <dgm:cxn modelId="{1C190CD9-6871-48A5-9AAC-6B9D4C690EE1}" srcId="{45A8FBBC-C0BE-45F4-9CEA-F7B9227B8F80}" destId="{762F2A98-E05D-47F5-9E12-6ED0024BA0D3}" srcOrd="3" destOrd="0" parTransId="{53BA29D3-DAF1-4DA0-B65E-F554CDAD2FB4}" sibTransId="{E00AA77D-3EA0-4262-806E-7B9ED757A0E3}"/>
    <dgm:cxn modelId="{4B1C16DC-403C-4CD5-B814-C080D3D80919}" srcId="{9C8CB57A-FF77-474A-A0F9-46E15A0D0536}" destId="{EF691A2F-2871-4A7F-AF51-2BA2684A7E0F}" srcOrd="0" destOrd="0" parTransId="{700B4822-217D-4370-80FE-202FB51E0F79}" sibTransId="{583CB77F-1940-48CC-8444-08DA5D1F8982}"/>
    <dgm:cxn modelId="{92ADF0E5-431C-4D70-BFAE-CDB5E98DADA9}" srcId="{45A8FBBC-C0BE-45F4-9CEA-F7B9227B8F80}" destId="{D890EE3E-3217-4689-AC67-510C5F81CE02}" srcOrd="0" destOrd="0" parTransId="{D9AAF13C-0C4B-4ABC-B712-937CC0B64DAC}" sibTransId="{F2C90261-5D9D-4055-A29A-84695B324372}"/>
    <dgm:cxn modelId="{7F12A9E8-E85D-4DC5-8532-4CE9AE7814B9}" srcId="{762F2A98-E05D-47F5-9E12-6ED0024BA0D3}" destId="{D413A4E0-9C3E-4558-B1A2-2B2D67D3F3E8}" srcOrd="0" destOrd="0" parTransId="{F92A8D79-88BB-4BAE-A55C-11B81F7A7155}" sibTransId="{D546E8E1-BFD2-4026-B71C-AFAA02F87429}"/>
    <dgm:cxn modelId="{E42C61ED-C617-49EC-A6CB-E6C7B8575B81}" type="presOf" srcId="{45A8FBBC-C0BE-45F4-9CEA-F7B9227B8F80}" destId="{0DB6787F-2FC7-4A87-9F2C-6E14A48E0C5F}" srcOrd="0" destOrd="0" presId="urn:microsoft.com/office/officeart/2005/8/layout/chevron2"/>
    <dgm:cxn modelId="{E26591F5-2B90-4E23-A6D1-F5D602AEE012}" type="presOf" srcId="{0C113623-4A40-4211-B6C6-21B84093743A}" destId="{E07EC89F-6DB0-4A03-B4AB-F5DF2FA4152A}" srcOrd="0" destOrd="0" presId="urn:microsoft.com/office/officeart/2005/8/layout/chevron2"/>
    <dgm:cxn modelId="{774B0141-F8F2-4899-9DB3-B52DC0B61ABA}" type="presParOf" srcId="{0DB6787F-2FC7-4A87-9F2C-6E14A48E0C5F}" destId="{4214F7E4-01E0-4FF6-9528-9048799DE63B}" srcOrd="0" destOrd="0" presId="urn:microsoft.com/office/officeart/2005/8/layout/chevron2"/>
    <dgm:cxn modelId="{782330CB-1A67-471A-8475-1A144328599F}" type="presParOf" srcId="{4214F7E4-01E0-4FF6-9528-9048799DE63B}" destId="{68383E9B-2669-41D5-9B67-C8DEB7BDF49F}" srcOrd="0" destOrd="0" presId="urn:microsoft.com/office/officeart/2005/8/layout/chevron2"/>
    <dgm:cxn modelId="{DC9F7E02-38AC-4DBB-B31A-CFD59CC670DE}" type="presParOf" srcId="{4214F7E4-01E0-4FF6-9528-9048799DE63B}" destId="{1F1B5666-73BA-46BB-BAB1-E4D89926BB14}" srcOrd="1" destOrd="0" presId="urn:microsoft.com/office/officeart/2005/8/layout/chevron2"/>
    <dgm:cxn modelId="{C1B756CF-BCB2-4C18-8C10-E7F9BC5996F3}" type="presParOf" srcId="{0DB6787F-2FC7-4A87-9F2C-6E14A48E0C5F}" destId="{50A2FEEA-EAA8-42FA-9D1A-6FA69DAFBB4B}" srcOrd="1" destOrd="0" presId="urn:microsoft.com/office/officeart/2005/8/layout/chevron2"/>
    <dgm:cxn modelId="{906F3516-5E94-4B27-8A3B-4A1C7B24BC5E}" type="presParOf" srcId="{0DB6787F-2FC7-4A87-9F2C-6E14A48E0C5F}" destId="{DC845B23-612A-40EA-8FB7-C3DFBCD375BC}" srcOrd="2" destOrd="0" presId="urn:microsoft.com/office/officeart/2005/8/layout/chevron2"/>
    <dgm:cxn modelId="{B690DE81-6816-434D-9C99-3002D5F4608D}" type="presParOf" srcId="{DC845B23-612A-40EA-8FB7-C3DFBCD375BC}" destId="{98358B62-B209-4358-ACEC-BC20253F9E4B}" srcOrd="0" destOrd="0" presId="urn:microsoft.com/office/officeart/2005/8/layout/chevron2"/>
    <dgm:cxn modelId="{66427E87-8A07-4F0F-A543-7DC68C9B4059}" type="presParOf" srcId="{DC845B23-612A-40EA-8FB7-C3DFBCD375BC}" destId="{D2D31601-B8DA-4483-AFC7-6E2864CC0C0A}" srcOrd="1" destOrd="0" presId="urn:microsoft.com/office/officeart/2005/8/layout/chevron2"/>
    <dgm:cxn modelId="{78872CAF-55B3-4DE2-9217-2B6F393D1E05}" type="presParOf" srcId="{0DB6787F-2FC7-4A87-9F2C-6E14A48E0C5F}" destId="{CD1993FA-89B0-4046-9B5B-7DBA2F8C1D51}" srcOrd="3" destOrd="0" presId="urn:microsoft.com/office/officeart/2005/8/layout/chevron2"/>
    <dgm:cxn modelId="{2F1F5E67-E811-4A62-9F35-A14F927B7FF2}" type="presParOf" srcId="{0DB6787F-2FC7-4A87-9F2C-6E14A48E0C5F}" destId="{57D55762-1C51-4080-A9F7-86A49F8040DA}" srcOrd="4" destOrd="0" presId="urn:microsoft.com/office/officeart/2005/8/layout/chevron2"/>
    <dgm:cxn modelId="{CC10D1AC-B824-4D2C-8BB9-1A6D920D779B}" type="presParOf" srcId="{57D55762-1C51-4080-A9F7-86A49F8040DA}" destId="{AC98349C-768D-48A7-8BA3-046C25943F31}" srcOrd="0" destOrd="0" presId="urn:microsoft.com/office/officeart/2005/8/layout/chevron2"/>
    <dgm:cxn modelId="{1512BC69-59A4-4F81-9D3B-4EF8E21DE1E9}" type="presParOf" srcId="{57D55762-1C51-4080-A9F7-86A49F8040DA}" destId="{5864FF7D-DA01-44ED-8684-0A519319127C}" srcOrd="1" destOrd="0" presId="urn:microsoft.com/office/officeart/2005/8/layout/chevron2"/>
    <dgm:cxn modelId="{F03E9535-8413-44BF-B7F1-CF710B15E2BA}" type="presParOf" srcId="{0DB6787F-2FC7-4A87-9F2C-6E14A48E0C5F}" destId="{B00D19A5-21C6-4F01-B278-2841379C18C7}" srcOrd="5" destOrd="0" presId="urn:microsoft.com/office/officeart/2005/8/layout/chevron2"/>
    <dgm:cxn modelId="{CD029E50-4BFF-433E-B292-E7BCD8149952}" type="presParOf" srcId="{0DB6787F-2FC7-4A87-9F2C-6E14A48E0C5F}" destId="{FF651EB3-F771-4A1B-8E2B-F35A0F3C5510}" srcOrd="6" destOrd="0" presId="urn:microsoft.com/office/officeart/2005/8/layout/chevron2"/>
    <dgm:cxn modelId="{9D4F4937-7B7B-4270-8EF6-D6513B4B69D0}" type="presParOf" srcId="{FF651EB3-F771-4A1B-8E2B-F35A0F3C5510}" destId="{AD9392AC-B03D-48BA-A732-A8CD01818A32}" srcOrd="0" destOrd="0" presId="urn:microsoft.com/office/officeart/2005/8/layout/chevron2"/>
    <dgm:cxn modelId="{0DDA4ACF-D63B-4B3D-8BB9-49D0B8887A14}" type="presParOf" srcId="{FF651EB3-F771-4A1B-8E2B-F35A0F3C5510}" destId="{23C0B89A-AC38-483E-AB22-AD30878026BF}" srcOrd="1" destOrd="0" presId="urn:microsoft.com/office/officeart/2005/8/layout/chevron2"/>
    <dgm:cxn modelId="{933DF97D-2698-4247-AE07-2C28C6490886}" type="presParOf" srcId="{0DB6787F-2FC7-4A87-9F2C-6E14A48E0C5F}" destId="{249F69F4-888A-45EF-8E36-D39499B38B33}" srcOrd="7" destOrd="0" presId="urn:microsoft.com/office/officeart/2005/8/layout/chevron2"/>
    <dgm:cxn modelId="{427A04F0-33A6-4F65-8C68-2CD9D4B11A3A}" type="presParOf" srcId="{0DB6787F-2FC7-4A87-9F2C-6E14A48E0C5F}" destId="{BF6EA48C-C89C-42A7-A23C-7ED8147E45AF}" srcOrd="8" destOrd="0" presId="urn:microsoft.com/office/officeart/2005/8/layout/chevron2"/>
    <dgm:cxn modelId="{8F5A0AD4-2F9D-4E7B-A9ED-F9853D6BE263}" type="presParOf" srcId="{BF6EA48C-C89C-42A7-A23C-7ED8147E45AF}" destId="{E07EC89F-6DB0-4A03-B4AB-F5DF2FA4152A}" srcOrd="0" destOrd="0" presId="urn:microsoft.com/office/officeart/2005/8/layout/chevron2"/>
    <dgm:cxn modelId="{3E4CC346-F410-4943-9ED5-061D46232057}" type="presParOf" srcId="{BF6EA48C-C89C-42A7-A23C-7ED8147E45AF}" destId="{55E2B3EB-1174-4EF6-8493-63BC3AE6DFE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D5835F-E5D7-49A0-8C1A-BF4D2D5BA03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1F9DCFE1-C025-4CC1-A2F2-661A704EE084}">
      <dgm:prSet phldrT="[Texto]"/>
      <dgm:spPr>
        <a:gradFill rotWithShape="0">
          <a:gsLst>
            <a:gs pos="0">
              <a:schemeClr val="accent1">
                <a:lumMod val="20000"/>
                <a:lumOff val="80000"/>
              </a:schemeClr>
            </a:gs>
            <a:gs pos="100000">
              <a:srgbClr val="671C34"/>
            </a:gs>
            <a:gs pos="0">
              <a:schemeClr val="accent1">
                <a:lumMod val="20000"/>
                <a:lumOff val="80000"/>
              </a:schemeClr>
            </a:gs>
            <a:gs pos="100000">
              <a:schemeClr val="accent2">
                <a:lumMod val="20000"/>
                <a:lumOff val="80000"/>
              </a:schemeClr>
            </a:gs>
          </a:gsLst>
          <a:lin ang="5400000" scaled="0"/>
        </a:gradFill>
      </dgm:spPr>
      <dgm:t>
        <a:bodyPr/>
        <a:lstStyle/>
        <a:p>
          <a:pPr algn="ctr"/>
          <a:r>
            <a:rPr lang="es-CO" b="1" dirty="0">
              <a:solidFill>
                <a:srgbClr val="002060"/>
              </a:solidFill>
            </a:rPr>
            <a:t>Modelo Entidad relación o modelo de datos</a:t>
          </a:r>
        </a:p>
      </dgm:t>
    </dgm:pt>
    <dgm:pt modelId="{D0C4C247-9961-4291-9F2E-CF520FEF925E}" type="parTrans" cxnId="{E39C3318-DC24-4BF8-8399-EEA006A3E7DF}">
      <dgm:prSet/>
      <dgm:spPr/>
      <dgm:t>
        <a:bodyPr/>
        <a:lstStyle/>
        <a:p>
          <a:endParaRPr lang="es-CO"/>
        </a:p>
      </dgm:t>
    </dgm:pt>
    <dgm:pt modelId="{60F4D93A-69E1-4A47-A331-A66CCFD46287}" type="sibTrans" cxnId="{E39C3318-DC24-4BF8-8399-EEA006A3E7DF}">
      <dgm:prSet/>
      <dgm:spPr/>
      <dgm:t>
        <a:bodyPr/>
        <a:lstStyle/>
        <a:p>
          <a:endParaRPr lang="es-CO"/>
        </a:p>
      </dgm:t>
    </dgm:pt>
    <dgm:pt modelId="{4FA03009-D1C2-4B32-A642-77492CAB7C3A}">
      <dgm:prSet phldrT="[Texto]"/>
      <dgm:spPr>
        <a:gradFill rotWithShape="0">
          <a:gsLst>
            <a:gs pos="0">
              <a:schemeClr val="accent1">
                <a:lumMod val="20000"/>
                <a:lumOff val="80000"/>
              </a:schemeClr>
            </a:gs>
            <a:gs pos="100000">
              <a:srgbClr val="671C34"/>
            </a:gs>
            <a:gs pos="0">
              <a:schemeClr val="accent1">
                <a:lumMod val="20000"/>
                <a:lumOff val="80000"/>
              </a:schemeClr>
            </a:gs>
            <a:gs pos="100000">
              <a:schemeClr val="accent2">
                <a:lumMod val="20000"/>
                <a:lumOff val="80000"/>
              </a:schemeClr>
            </a:gs>
          </a:gsLst>
          <a:lin ang="5400000" scaled="0"/>
        </a:gradFill>
      </dgm:spPr>
      <dgm:t>
        <a:bodyPr/>
        <a:lstStyle/>
        <a:p>
          <a:pPr algn="l"/>
          <a:r>
            <a:rPr lang="es-CO" b="1">
              <a:solidFill>
                <a:srgbClr val="002060"/>
              </a:solidFill>
            </a:rPr>
            <a:t>Diccionario de datos</a:t>
          </a:r>
        </a:p>
      </dgm:t>
    </dgm:pt>
    <dgm:pt modelId="{7BDAB99E-5EC2-4053-93E1-0117D43165C8}" type="parTrans" cxnId="{A2F34C3A-35BF-4478-A64F-AEBFA254B37D}">
      <dgm:prSet/>
      <dgm:spPr/>
      <dgm:t>
        <a:bodyPr/>
        <a:lstStyle/>
        <a:p>
          <a:endParaRPr lang="es-CO"/>
        </a:p>
      </dgm:t>
    </dgm:pt>
    <dgm:pt modelId="{54745202-3448-4952-A4E0-C7645A7E8E07}" type="sibTrans" cxnId="{A2F34C3A-35BF-4478-A64F-AEBFA254B37D}">
      <dgm:prSet/>
      <dgm:spPr/>
      <dgm:t>
        <a:bodyPr/>
        <a:lstStyle/>
        <a:p>
          <a:endParaRPr lang="es-CO"/>
        </a:p>
      </dgm:t>
    </dgm:pt>
    <dgm:pt modelId="{990BA048-065D-4DD2-871B-AFEBEFE56BDC}">
      <dgm:prSet phldrT="[Texto]"/>
      <dgm:spPr>
        <a:gradFill rotWithShape="0">
          <a:gsLst>
            <a:gs pos="0">
              <a:schemeClr val="accent1">
                <a:lumMod val="20000"/>
                <a:lumOff val="80000"/>
              </a:schemeClr>
            </a:gs>
            <a:gs pos="100000">
              <a:srgbClr val="671C34"/>
            </a:gs>
            <a:gs pos="0">
              <a:schemeClr val="accent1">
                <a:lumMod val="20000"/>
                <a:lumOff val="80000"/>
              </a:schemeClr>
            </a:gs>
            <a:gs pos="100000">
              <a:schemeClr val="accent2">
                <a:lumMod val="20000"/>
                <a:lumOff val="80000"/>
              </a:schemeClr>
            </a:gs>
          </a:gsLst>
          <a:lin ang="5400000" scaled="0"/>
        </a:gradFill>
      </dgm:spPr>
      <dgm:t>
        <a:bodyPr/>
        <a:lstStyle/>
        <a:p>
          <a:r>
            <a:rPr lang="es-CO" b="1">
              <a:solidFill>
                <a:srgbClr val="002060"/>
              </a:solidFill>
            </a:rPr>
            <a:t>Reglas de validación de integridad y consistencia de datos</a:t>
          </a:r>
        </a:p>
      </dgm:t>
    </dgm:pt>
    <dgm:pt modelId="{A345358F-EE7B-4FAC-A69C-7C53EB6A3075}" type="parTrans" cxnId="{B5C46ED6-872E-4E7B-B0A7-18A306925321}">
      <dgm:prSet/>
      <dgm:spPr/>
      <dgm:t>
        <a:bodyPr/>
        <a:lstStyle/>
        <a:p>
          <a:endParaRPr lang="es-CO"/>
        </a:p>
      </dgm:t>
    </dgm:pt>
    <dgm:pt modelId="{DF9E9E98-E090-4B8A-AAC7-F64AD83BC3B9}" type="sibTrans" cxnId="{B5C46ED6-872E-4E7B-B0A7-18A306925321}">
      <dgm:prSet/>
      <dgm:spPr/>
      <dgm:t>
        <a:bodyPr/>
        <a:lstStyle/>
        <a:p>
          <a:endParaRPr lang="es-CO"/>
        </a:p>
      </dgm:t>
    </dgm:pt>
    <dgm:pt modelId="{DB115679-8730-45A9-B750-61FC103F3DBA}">
      <dgm:prSet phldrT="[Texto]"/>
      <dgm:spPr>
        <a:gradFill rotWithShape="0">
          <a:gsLst>
            <a:gs pos="0">
              <a:schemeClr val="accent1">
                <a:lumMod val="20000"/>
                <a:lumOff val="80000"/>
              </a:schemeClr>
            </a:gs>
            <a:gs pos="100000">
              <a:srgbClr val="671C34"/>
            </a:gs>
            <a:gs pos="0">
              <a:schemeClr val="accent1">
                <a:lumMod val="20000"/>
                <a:lumOff val="80000"/>
              </a:schemeClr>
            </a:gs>
            <a:gs pos="100000">
              <a:schemeClr val="accent2">
                <a:lumMod val="20000"/>
                <a:lumOff val="80000"/>
              </a:schemeClr>
            </a:gs>
          </a:gsLst>
          <a:lin ang="5400000" scaled="0"/>
        </a:gradFill>
      </dgm:spPr>
      <dgm:t>
        <a:bodyPr/>
        <a:lstStyle/>
        <a:p>
          <a:r>
            <a:rPr lang="es-CO" b="1" dirty="0">
              <a:solidFill>
                <a:srgbClr val="002060"/>
              </a:solidFill>
            </a:rPr>
            <a:t>Bitácora de copias de respaldo o </a:t>
          </a:r>
          <a:r>
            <a:rPr lang="es-CO" b="1" dirty="0" err="1">
              <a:solidFill>
                <a:srgbClr val="002060"/>
              </a:solidFill>
            </a:rPr>
            <a:t>Backup’s</a:t>
          </a:r>
          <a:endParaRPr lang="es-CO" b="1" dirty="0">
            <a:solidFill>
              <a:srgbClr val="002060"/>
            </a:solidFill>
          </a:endParaRPr>
        </a:p>
      </dgm:t>
    </dgm:pt>
    <dgm:pt modelId="{0ACAB0B7-8627-4150-BF90-4538626AC070}" type="parTrans" cxnId="{EB2FD979-3DAE-4418-ABE5-3FB8CBC558C5}">
      <dgm:prSet/>
      <dgm:spPr/>
      <dgm:t>
        <a:bodyPr/>
        <a:lstStyle/>
        <a:p>
          <a:endParaRPr lang="es-CO"/>
        </a:p>
      </dgm:t>
    </dgm:pt>
    <dgm:pt modelId="{046D91FB-DE62-4D05-B093-0A3CE19DA8C9}" type="sibTrans" cxnId="{EB2FD979-3DAE-4418-ABE5-3FB8CBC558C5}">
      <dgm:prSet/>
      <dgm:spPr/>
      <dgm:t>
        <a:bodyPr/>
        <a:lstStyle/>
        <a:p>
          <a:endParaRPr lang="es-CO"/>
        </a:p>
      </dgm:t>
    </dgm:pt>
    <dgm:pt modelId="{BC3F1D06-50B6-44C1-ADC9-193546E0FEA2}" type="pres">
      <dgm:prSet presAssocID="{D3D5835F-E5D7-49A0-8C1A-BF4D2D5BA03C}" presName="Name0" presStyleCnt="0">
        <dgm:presLayoutVars>
          <dgm:chMax val="7"/>
          <dgm:chPref val="7"/>
          <dgm:dir/>
        </dgm:presLayoutVars>
      </dgm:prSet>
      <dgm:spPr/>
    </dgm:pt>
    <dgm:pt modelId="{6338AC73-FDC5-4B71-AA5D-A84DE78EC58B}" type="pres">
      <dgm:prSet presAssocID="{D3D5835F-E5D7-49A0-8C1A-BF4D2D5BA03C}" presName="Name1" presStyleCnt="0"/>
      <dgm:spPr/>
    </dgm:pt>
    <dgm:pt modelId="{220BB091-4455-4C27-A5E4-3782627B1C87}" type="pres">
      <dgm:prSet presAssocID="{D3D5835F-E5D7-49A0-8C1A-BF4D2D5BA03C}" presName="cycle" presStyleCnt="0"/>
      <dgm:spPr/>
    </dgm:pt>
    <dgm:pt modelId="{E7103013-3DC9-416B-99D6-8D4F994D2ACB}" type="pres">
      <dgm:prSet presAssocID="{D3D5835F-E5D7-49A0-8C1A-BF4D2D5BA03C}" presName="srcNode" presStyleLbl="node1" presStyleIdx="0" presStyleCnt="4"/>
      <dgm:spPr/>
    </dgm:pt>
    <dgm:pt modelId="{C145F1C9-FACD-4A3E-844F-904508D6F5D1}" type="pres">
      <dgm:prSet presAssocID="{D3D5835F-E5D7-49A0-8C1A-BF4D2D5BA03C}" presName="conn" presStyleLbl="parChTrans1D2" presStyleIdx="0" presStyleCnt="1"/>
      <dgm:spPr/>
    </dgm:pt>
    <dgm:pt modelId="{AF4C475C-F319-4C69-A1BF-8F512B1134EA}" type="pres">
      <dgm:prSet presAssocID="{D3D5835F-E5D7-49A0-8C1A-BF4D2D5BA03C}" presName="extraNode" presStyleLbl="node1" presStyleIdx="0" presStyleCnt="4"/>
      <dgm:spPr/>
    </dgm:pt>
    <dgm:pt modelId="{DC246789-CF3F-4D33-99F4-A1D24320CADE}" type="pres">
      <dgm:prSet presAssocID="{D3D5835F-E5D7-49A0-8C1A-BF4D2D5BA03C}" presName="dstNode" presStyleLbl="node1" presStyleIdx="0" presStyleCnt="4"/>
      <dgm:spPr/>
    </dgm:pt>
    <dgm:pt modelId="{83F52A90-017B-4E27-9035-85E32D5DA0B2}" type="pres">
      <dgm:prSet presAssocID="{1F9DCFE1-C025-4CC1-A2F2-661A704EE084}" presName="text_1" presStyleLbl="node1" presStyleIdx="0" presStyleCnt="4" custLinFactNeighborX="0">
        <dgm:presLayoutVars>
          <dgm:bulletEnabled val="1"/>
        </dgm:presLayoutVars>
      </dgm:prSet>
      <dgm:spPr/>
    </dgm:pt>
    <dgm:pt modelId="{16B6E7A4-7FFE-41AC-B819-681DB0974770}" type="pres">
      <dgm:prSet presAssocID="{1F9DCFE1-C025-4CC1-A2F2-661A704EE084}" presName="accent_1" presStyleCnt="0"/>
      <dgm:spPr/>
    </dgm:pt>
    <dgm:pt modelId="{42F486EB-C78D-4665-95D5-A68F676D8536}" type="pres">
      <dgm:prSet presAssocID="{1F9DCFE1-C025-4CC1-A2F2-661A704EE084}" presName="accentRepeatNode" presStyleLbl="solidFgAcc1" presStyleIdx="0" presStyleCnt="4"/>
      <dgm:spPr/>
    </dgm:pt>
    <dgm:pt modelId="{CA54B0DF-C479-41FD-AE67-F9C542AF880F}" type="pres">
      <dgm:prSet presAssocID="{4FA03009-D1C2-4B32-A642-77492CAB7C3A}" presName="text_2" presStyleLbl="node1" presStyleIdx="1" presStyleCnt="4">
        <dgm:presLayoutVars>
          <dgm:bulletEnabled val="1"/>
        </dgm:presLayoutVars>
      </dgm:prSet>
      <dgm:spPr/>
    </dgm:pt>
    <dgm:pt modelId="{193664FA-29D4-4FB2-B4A5-F4480D4A1AA8}" type="pres">
      <dgm:prSet presAssocID="{4FA03009-D1C2-4B32-A642-77492CAB7C3A}" presName="accent_2" presStyleCnt="0"/>
      <dgm:spPr/>
    </dgm:pt>
    <dgm:pt modelId="{73331E01-142C-4714-BEB9-A7978C028AAB}" type="pres">
      <dgm:prSet presAssocID="{4FA03009-D1C2-4B32-A642-77492CAB7C3A}" presName="accentRepeatNode" presStyleLbl="solidFgAcc1" presStyleIdx="1" presStyleCnt="4"/>
      <dgm:spPr/>
    </dgm:pt>
    <dgm:pt modelId="{72F6E121-7522-41C2-AE17-E6647BE2CE94}" type="pres">
      <dgm:prSet presAssocID="{990BA048-065D-4DD2-871B-AFEBEFE56BDC}" presName="text_3" presStyleLbl="node1" presStyleIdx="2" presStyleCnt="4">
        <dgm:presLayoutVars>
          <dgm:bulletEnabled val="1"/>
        </dgm:presLayoutVars>
      </dgm:prSet>
      <dgm:spPr/>
    </dgm:pt>
    <dgm:pt modelId="{1CB9139B-7218-4BBD-9648-667A3701E720}" type="pres">
      <dgm:prSet presAssocID="{990BA048-065D-4DD2-871B-AFEBEFE56BDC}" presName="accent_3" presStyleCnt="0"/>
      <dgm:spPr/>
    </dgm:pt>
    <dgm:pt modelId="{A74EE270-A144-4C0F-9228-C8CF9E031E77}" type="pres">
      <dgm:prSet presAssocID="{990BA048-065D-4DD2-871B-AFEBEFE56BDC}" presName="accentRepeatNode" presStyleLbl="solidFgAcc1" presStyleIdx="2" presStyleCnt="4"/>
      <dgm:spPr/>
    </dgm:pt>
    <dgm:pt modelId="{8A1366AB-6E1E-43F3-A4EF-9E8BACF5440C}" type="pres">
      <dgm:prSet presAssocID="{DB115679-8730-45A9-B750-61FC103F3DBA}" presName="text_4" presStyleLbl="node1" presStyleIdx="3" presStyleCnt="4">
        <dgm:presLayoutVars>
          <dgm:bulletEnabled val="1"/>
        </dgm:presLayoutVars>
      </dgm:prSet>
      <dgm:spPr/>
    </dgm:pt>
    <dgm:pt modelId="{A5FBC043-8A4A-4A4D-B417-C77BBA3AD2B8}" type="pres">
      <dgm:prSet presAssocID="{DB115679-8730-45A9-B750-61FC103F3DBA}" presName="accent_4" presStyleCnt="0"/>
      <dgm:spPr/>
    </dgm:pt>
    <dgm:pt modelId="{3E697C6E-82E7-4EF7-A5C3-40326816D29D}" type="pres">
      <dgm:prSet presAssocID="{DB115679-8730-45A9-B750-61FC103F3DBA}" presName="accentRepeatNode" presStyleLbl="solidFgAcc1" presStyleIdx="3" presStyleCnt="4"/>
      <dgm:spPr/>
    </dgm:pt>
  </dgm:ptLst>
  <dgm:cxnLst>
    <dgm:cxn modelId="{BFD29103-41EB-484E-9F78-E30DBA600F38}" type="presOf" srcId="{60F4D93A-69E1-4A47-A331-A66CCFD46287}" destId="{C145F1C9-FACD-4A3E-844F-904508D6F5D1}" srcOrd="0" destOrd="0" presId="urn:microsoft.com/office/officeart/2008/layout/VerticalCurvedList"/>
    <dgm:cxn modelId="{A70FA704-6F74-4C37-88AC-24CFF3968DB8}" type="presOf" srcId="{1F9DCFE1-C025-4CC1-A2F2-661A704EE084}" destId="{83F52A90-017B-4E27-9035-85E32D5DA0B2}" srcOrd="0" destOrd="0" presId="urn:microsoft.com/office/officeart/2008/layout/VerticalCurvedList"/>
    <dgm:cxn modelId="{E39C3318-DC24-4BF8-8399-EEA006A3E7DF}" srcId="{D3D5835F-E5D7-49A0-8C1A-BF4D2D5BA03C}" destId="{1F9DCFE1-C025-4CC1-A2F2-661A704EE084}" srcOrd="0" destOrd="0" parTransId="{D0C4C247-9961-4291-9F2E-CF520FEF925E}" sibTransId="{60F4D93A-69E1-4A47-A331-A66CCFD46287}"/>
    <dgm:cxn modelId="{A2F34C3A-35BF-4478-A64F-AEBFA254B37D}" srcId="{D3D5835F-E5D7-49A0-8C1A-BF4D2D5BA03C}" destId="{4FA03009-D1C2-4B32-A642-77492CAB7C3A}" srcOrd="1" destOrd="0" parTransId="{7BDAB99E-5EC2-4053-93E1-0117D43165C8}" sibTransId="{54745202-3448-4952-A4E0-C7645A7E8E07}"/>
    <dgm:cxn modelId="{23F7CB4B-0D96-4451-AE5F-A702B5B1121B}" type="presOf" srcId="{DB115679-8730-45A9-B750-61FC103F3DBA}" destId="{8A1366AB-6E1E-43F3-A4EF-9E8BACF5440C}" srcOrd="0" destOrd="0" presId="urn:microsoft.com/office/officeart/2008/layout/VerticalCurvedList"/>
    <dgm:cxn modelId="{EB2FD979-3DAE-4418-ABE5-3FB8CBC558C5}" srcId="{D3D5835F-E5D7-49A0-8C1A-BF4D2D5BA03C}" destId="{DB115679-8730-45A9-B750-61FC103F3DBA}" srcOrd="3" destOrd="0" parTransId="{0ACAB0B7-8627-4150-BF90-4538626AC070}" sibTransId="{046D91FB-DE62-4D05-B093-0A3CE19DA8C9}"/>
    <dgm:cxn modelId="{0F89E19F-5936-4719-B5CE-3A0B46496F74}" type="presOf" srcId="{D3D5835F-E5D7-49A0-8C1A-BF4D2D5BA03C}" destId="{BC3F1D06-50B6-44C1-ADC9-193546E0FEA2}" srcOrd="0" destOrd="0" presId="urn:microsoft.com/office/officeart/2008/layout/VerticalCurvedList"/>
    <dgm:cxn modelId="{25B38BCC-FBDA-4E37-A3CF-2663C2997B8A}" type="presOf" srcId="{990BA048-065D-4DD2-871B-AFEBEFE56BDC}" destId="{72F6E121-7522-41C2-AE17-E6647BE2CE94}" srcOrd="0" destOrd="0" presId="urn:microsoft.com/office/officeart/2008/layout/VerticalCurvedList"/>
    <dgm:cxn modelId="{B5C46ED6-872E-4E7B-B0A7-18A306925321}" srcId="{D3D5835F-E5D7-49A0-8C1A-BF4D2D5BA03C}" destId="{990BA048-065D-4DD2-871B-AFEBEFE56BDC}" srcOrd="2" destOrd="0" parTransId="{A345358F-EE7B-4FAC-A69C-7C53EB6A3075}" sibTransId="{DF9E9E98-E090-4B8A-AAC7-F64AD83BC3B9}"/>
    <dgm:cxn modelId="{47E08CF5-EAE7-4F5A-914C-98BD5F9B5446}" type="presOf" srcId="{4FA03009-D1C2-4B32-A642-77492CAB7C3A}" destId="{CA54B0DF-C479-41FD-AE67-F9C542AF880F}" srcOrd="0" destOrd="0" presId="urn:microsoft.com/office/officeart/2008/layout/VerticalCurvedList"/>
    <dgm:cxn modelId="{3292D97A-C3C5-4113-BE72-9DCC80E48144}" type="presParOf" srcId="{BC3F1D06-50B6-44C1-ADC9-193546E0FEA2}" destId="{6338AC73-FDC5-4B71-AA5D-A84DE78EC58B}" srcOrd="0" destOrd="0" presId="urn:microsoft.com/office/officeart/2008/layout/VerticalCurvedList"/>
    <dgm:cxn modelId="{2C12815B-1FC7-4F7D-BB28-1E748EB9CF1B}" type="presParOf" srcId="{6338AC73-FDC5-4B71-AA5D-A84DE78EC58B}" destId="{220BB091-4455-4C27-A5E4-3782627B1C87}" srcOrd="0" destOrd="0" presId="urn:microsoft.com/office/officeart/2008/layout/VerticalCurvedList"/>
    <dgm:cxn modelId="{5A5D0616-F4A1-4D74-BA14-6AEF399E1669}" type="presParOf" srcId="{220BB091-4455-4C27-A5E4-3782627B1C87}" destId="{E7103013-3DC9-416B-99D6-8D4F994D2ACB}" srcOrd="0" destOrd="0" presId="urn:microsoft.com/office/officeart/2008/layout/VerticalCurvedList"/>
    <dgm:cxn modelId="{373EB292-7826-42FE-85EA-D270FEA3F189}" type="presParOf" srcId="{220BB091-4455-4C27-A5E4-3782627B1C87}" destId="{C145F1C9-FACD-4A3E-844F-904508D6F5D1}" srcOrd="1" destOrd="0" presId="urn:microsoft.com/office/officeart/2008/layout/VerticalCurvedList"/>
    <dgm:cxn modelId="{0743373A-E3E3-48E6-89B7-2DDB16C96459}" type="presParOf" srcId="{220BB091-4455-4C27-A5E4-3782627B1C87}" destId="{AF4C475C-F319-4C69-A1BF-8F512B1134EA}" srcOrd="2" destOrd="0" presId="urn:microsoft.com/office/officeart/2008/layout/VerticalCurvedList"/>
    <dgm:cxn modelId="{55C22053-1129-4823-AE4B-59E6F29015FA}" type="presParOf" srcId="{220BB091-4455-4C27-A5E4-3782627B1C87}" destId="{DC246789-CF3F-4D33-99F4-A1D24320CADE}" srcOrd="3" destOrd="0" presId="urn:microsoft.com/office/officeart/2008/layout/VerticalCurvedList"/>
    <dgm:cxn modelId="{8A712E9D-2065-42D2-AC6A-E75C01705389}" type="presParOf" srcId="{6338AC73-FDC5-4B71-AA5D-A84DE78EC58B}" destId="{83F52A90-017B-4E27-9035-85E32D5DA0B2}" srcOrd="1" destOrd="0" presId="urn:microsoft.com/office/officeart/2008/layout/VerticalCurvedList"/>
    <dgm:cxn modelId="{6EBBFACA-D44B-4A6E-BB34-A8C4FF388390}" type="presParOf" srcId="{6338AC73-FDC5-4B71-AA5D-A84DE78EC58B}" destId="{16B6E7A4-7FFE-41AC-B819-681DB0974770}" srcOrd="2" destOrd="0" presId="urn:microsoft.com/office/officeart/2008/layout/VerticalCurvedList"/>
    <dgm:cxn modelId="{FDC83158-B775-4A72-9302-3D166B11166F}" type="presParOf" srcId="{16B6E7A4-7FFE-41AC-B819-681DB0974770}" destId="{42F486EB-C78D-4665-95D5-A68F676D8536}" srcOrd="0" destOrd="0" presId="urn:microsoft.com/office/officeart/2008/layout/VerticalCurvedList"/>
    <dgm:cxn modelId="{27F6A48B-94EE-4CB0-81AF-CB2AD0AFB83F}" type="presParOf" srcId="{6338AC73-FDC5-4B71-AA5D-A84DE78EC58B}" destId="{CA54B0DF-C479-41FD-AE67-F9C542AF880F}" srcOrd="3" destOrd="0" presId="urn:microsoft.com/office/officeart/2008/layout/VerticalCurvedList"/>
    <dgm:cxn modelId="{92BE2E74-0EB2-4224-B5C7-9F4A498D9CA5}" type="presParOf" srcId="{6338AC73-FDC5-4B71-AA5D-A84DE78EC58B}" destId="{193664FA-29D4-4FB2-B4A5-F4480D4A1AA8}" srcOrd="4" destOrd="0" presId="urn:microsoft.com/office/officeart/2008/layout/VerticalCurvedList"/>
    <dgm:cxn modelId="{5F3A00FB-E680-4573-8415-F454A7EF6A8A}" type="presParOf" srcId="{193664FA-29D4-4FB2-B4A5-F4480D4A1AA8}" destId="{73331E01-142C-4714-BEB9-A7978C028AAB}" srcOrd="0" destOrd="0" presId="urn:microsoft.com/office/officeart/2008/layout/VerticalCurvedList"/>
    <dgm:cxn modelId="{41851D86-4A99-46E3-ABFE-0B1AF0591200}" type="presParOf" srcId="{6338AC73-FDC5-4B71-AA5D-A84DE78EC58B}" destId="{72F6E121-7522-41C2-AE17-E6647BE2CE94}" srcOrd="5" destOrd="0" presId="urn:microsoft.com/office/officeart/2008/layout/VerticalCurvedList"/>
    <dgm:cxn modelId="{BAD502FB-C6FC-4FFC-AB6B-1E664591B36E}" type="presParOf" srcId="{6338AC73-FDC5-4B71-AA5D-A84DE78EC58B}" destId="{1CB9139B-7218-4BBD-9648-667A3701E720}" srcOrd="6" destOrd="0" presId="urn:microsoft.com/office/officeart/2008/layout/VerticalCurvedList"/>
    <dgm:cxn modelId="{1F49096C-D230-452C-A3F1-8D72EDEEB6FD}" type="presParOf" srcId="{1CB9139B-7218-4BBD-9648-667A3701E720}" destId="{A74EE270-A144-4C0F-9228-C8CF9E031E77}" srcOrd="0" destOrd="0" presId="urn:microsoft.com/office/officeart/2008/layout/VerticalCurvedList"/>
    <dgm:cxn modelId="{E3FD257F-8B0E-4E6B-9521-E4D30E085398}" type="presParOf" srcId="{6338AC73-FDC5-4B71-AA5D-A84DE78EC58B}" destId="{8A1366AB-6E1E-43F3-A4EF-9E8BACF5440C}" srcOrd="7" destOrd="0" presId="urn:microsoft.com/office/officeart/2008/layout/VerticalCurvedList"/>
    <dgm:cxn modelId="{3D887C4B-56EE-4CAD-8F48-5E6AD6094ED3}" type="presParOf" srcId="{6338AC73-FDC5-4B71-AA5D-A84DE78EC58B}" destId="{A5FBC043-8A4A-4A4D-B417-C77BBA3AD2B8}" srcOrd="8" destOrd="0" presId="urn:microsoft.com/office/officeart/2008/layout/VerticalCurvedList"/>
    <dgm:cxn modelId="{E63B5192-8E5E-444E-9CF1-63FB05ED3672}" type="presParOf" srcId="{A5FBC043-8A4A-4A4D-B417-C77BBA3AD2B8}" destId="{3E697C6E-82E7-4EF7-A5C3-40326816D29D}"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7B3727-3F23-4E8C-94BC-001F3F0A5306}" type="doc">
      <dgm:prSet loTypeId="urn:microsoft.com/office/officeart/2005/8/layout/vList3#8" loCatId="list" qsTypeId="urn:microsoft.com/office/officeart/2005/8/quickstyle/simple1" qsCatId="simple" csTypeId="urn:microsoft.com/office/officeart/2005/8/colors/accent1_2" csCatId="accent1" phldr="1"/>
      <dgm:spPr/>
    </dgm:pt>
    <dgm:pt modelId="{6433CFFE-9938-4577-B33E-C834397E440F}">
      <dgm:prSet phldrT="[Texto]"/>
      <dgm:spPr>
        <a:gradFill rotWithShape="0">
          <a:gsLst>
            <a:gs pos="0">
              <a:schemeClr val="accent1">
                <a:lumMod val="20000"/>
                <a:lumOff val="80000"/>
              </a:schemeClr>
            </a:gs>
            <a:gs pos="100000">
              <a:srgbClr val="671C34"/>
            </a:gs>
            <a:gs pos="11000">
              <a:schemeClr val="accent1">
                <a:lumMod val="20000"/>
                <a:lumOff val="80000"/>
              </a:schemeClr>
            </a:gs>
            <a:gs pos="100000">
              <a:schemeClr val="accent2">
                <a:lumMod val="20000"/>
                <a:lumOff val="80000"/>
              </a:schemeClr>
            </a:gs>
          </a:gsLst>
          <a:lin ang="5400000" scaled="0"/>
        </a:gradFill>
      </dgm:spPr>
      <dgm:t>
        <a:bodyPr/>
        <a:lstStyle/>
        <a:p>
          <a:r>
            <a:rPr lang="es-CO" dirty="0">
              <a:solidFill>
                <a:srgbClr val="002060"/>
              </a:solidFill>
            </a:rPr>
            <a:t>Seguridad de la base de datos</a:t>
          </a:r>
        </a:p>
      </dgm:t>
    </dgm:pt>
    <dgm:pt modelId="{A6C75CB3-965B-48FF-A292-DCE78D4E19B4}" type="parTrans" cxnId="{B982AF44-E354-45EB-B87F-ECCB3B0EAF2D}">
      <dgm:prSet/>
      <dgm:spPr/>
      <dgm:t>
        <a:bodyPr/>
        <a:lstStyle/>
        <a:p>
          <a:endParaRPr lang="es-CO"/>
        </a:p>
      </dgm:t>
    </dgm:pt>
    <dgm:pt modelId="{01E101A0-E1DD-434E-BA65-3F235CF38F2E}" type="sibTrans" cxnId="{B982AF44-E354-45EB-B87F-ECCB3B0EAF2D}">
      <dgm:prSet/>
      <dgm:spPr/>
      <dgm:t>
        <a:bodyPr/>
        <a:lstStyle/>
        <a:p>
          <a:endParaRPr lang="es-CO"/>
        </a:p>
      </dgm:t>
    </dgm:pt>
    <dgm:pt modelId="{05C4E68F-43B4-445E-A109-2E43DDF1B38C}">
      <dgm:prSet phldrT="[Texto]"/>
      <dgm:spPr>
        <a:gradFill rotWithShape="0">
          <a:gsLst>
            <a:gs pos="0">
              <a:schemeClr val="accent1">
                <a:lumMod val="20000"/>
                <a:lumOff val="80000"/>
              </a:schemeClr>
            </a:gs>
            <a:gs pos="100000">
              <a:srgbClr val="671C34"/>
            </a:gs>
            <a:gs pos="11000">
              <a:schemeClr val="accent1">
                <a:lumMod val="20000"/>
                <a:lumOff val="80000"/>
              </a:schemeClr>
            </a:gs>
            <a:gs pos="100000">
              <a:schemeClr val="accent2">
                <a:lumMod val="20000"/>
                <a:lumOff val="80000"/>
              </a:schemeClr>
            </a:gs>
          </a:gsLst>
          <a:lin ang="5400000" scaled="0"/>
        </a:gradFill>
      </dgm:spPr>
      <dgm:t>
        <a:bodyPr/>
        <a:lstStyle/>
        <a:p>
          <a:r>
            <a:rPr lang="es-CO">
              <a:solidFill>
                <a:srgbClr val="002060"/>
              </a:solidFill>
            </a:rPr>
            <a:t>Recuperabilidad de la base de datos</a:t>
          </a:r>
        </a:p>
      </dgm:t>
    </dgm:pt>
    <dgm:pt modelId="{06E380DB-FEC6-4C67-9EA9-4EA7ED1E131B}" type="parTrans" cxnId="{9ADFFA0D-9785-49CA-8A0B-A50B53E538CB}">
      <dgm:prSet/>
      <dgm:spPr/>
      <dgm:t>
        <a:bodyPr/>
        <a:lstStyle/>
        <a:p>
          <a:endParaRPr lang="es-CO"/>
        </a:p>
      </dgm:t>
    </dgm:pt>
    <dgm:pt modelId="{856953FF-482D-4FA5-806E-4EB0C30D9E7D}" type="sibTrans" cxnId="{9ADFFA0D-9785-49CA-8A0B-A50B53E538CB}">
      <dgm:prSet/>
      <dgm:spPr/>
      <dgm:t>
        <a:bodyPr/>
        <a:lstStyle/>
        <a:p>
          <a:endParaRPr lang="es-CO"/>
        </a:p>
      </dgm:t>
    </dgm:pt>
    <dgm:pt modelId="{9B98F2D5-6FCF-49A7-A908-851A326235B6}">
      <dgm:prSet phldrT="[Texto]"/>
      <dgm:spPr>
        <a:gradFill rotWithShape="0">
          <a:gsLst>
            <a:gs pos="0">
              <a:schemeClr val="accent1">
                <a:lumMod val="20000"/>
                <a:lumOff val="80000"/>
              </a:schemeClr>
            </a:gs>
            <a:gs pos="100000">
              <a:srgbClr val="671C34"/>
            </a:gs>
            <a:gs pos="11000">
              <a:schemeClr val="accent1">
                <a:lumMod val="20000"/>
                <a:lumOff val="80000"/>
              </a:schemeClr>
            </a:gs>
            <a:gs pos="100000">
              <a:schemeClr val="accent2">
                <a:lumMod val="20000"/>
                <a:lumOff val="80000"/>
              </a:schemeClr>
            </a:gs>
          </a:gsLst>
          <a:lin ang="5400000" scaled="0"/>
        </a:gradFill>
      </dgm:spPr>
      <dgm:t>
        <a:bodyPr/>
        <a:lstStyle/>
        <a:p>
          <a:r>
            <a:rPr lang="es-CO">
              <a:solidFill>
                <a:srgbClr val="002060"/>
              </a:solidFill>
            </a:rPr>
            <a:t>Infraestructura tecnológica</a:t>
          </a:r>
        </a:p>
      </dgm:t>
    </dgm:pt>
    <dgm:pt modelId="{3185F53F-F11C-4C55-8329-90BA856F06BC}" type="parTrans" cxnId="{83B0142D-1619-4C8A-9E7A-47A1D682791F}">
      <dgm:prSet/>
      <dgm:spPr/>
      <dgm:t>
        <a:bodyPr/>
        <a:lstStyle/>
        <a:p>
          <a:endParaRPr lang="es-CO"/>
        </a:p>
      </dgm:t>
    </dgm:pt>
    <dgm:pt modelId="{AA6F1FB4-6488-483B-A553-8EA5B5E0D181}" type="sibTrans" cxnId="{83B0142D-1619-4C8A-9E7A-47A1D682791F}">
      <dgm:prSet/>
      <dgm:spPr/>
      <dgm:t>
        <a:bodyPr/>
        <a:lstStyle/>
        <a:p>
          <a:endParaRPr lang="es-CO"/>
        </a:p>
      </dgm:t>
    </dgm:pt>
    <dgm:pt modelId="{671B13D6-F1E5-4B46-8E0E-A425B3202D1B}" type="pres">
      <dgm:prSet presAssocID="{027B3727-3F23-4E8C-94BC-001F3F0A5306}" presName="linearFlow" presStyleCnt="0">
        <dgm:presLayoutVars>
          <dgm:dir/>
          <dgm:resizeHandles val="exact"/>
        </dgm:presLayoutVars>
      </dgm:prSet>
      <dgm:spPr/>
    </dgm:pt>
    <dgm:pt modelId="{C9D6FBC7-D7F3-4A82-9ABF-2D5BF7C53417}" type="pres">
      <dgm:prSet presAssocID="{6433CFFE-9938-4577-B33E-C834397E440F}" presName="composite" presStyleCnt="0"/>
      <dgm:spPr/>
    </dgm:pt>
    <dgm:pt modelId="{0242965B-83E2-41FA-9A04-7DDEDC622049}" type="pres">
      <dgm:prSet presAssocID="{6433CFFE-9938-4577-B33E-C834397E440F}"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glow rad="127000">
            <a:srgbClr val="002060"/>
          </a:glow>
        </a:effectLst>
      </dgm:spPr>
      <dgm:extLst>
        <a:ext uri="{E40237B7-FDA0-4F09-8148-C483321AD2D9}">
          <dgm14:cNvPr xmlns:dgm14="http://schemas.microsoft.com/office/drawing/2010/diagram" id="0" name="" descr="Código de barras"/>
        </a:ext>
      </dgm:extLst>
    </dgm:pt>
    <dgm:pt modelId="{2D587253-1D4C-4778-A50F-008314F3F671}" type="pres">
      <dgm:prSet presAssocID="{6433CFFE-9938-4577-B33E-C834397E440F}" presName="txShp" presStyleLbl="node1" presStyleIdx="0" presStyleCnt="3" custScaleY="90909">
        <dgm:presLayoutVars>
          <dgm:bulletEnabled val="1"/>
        </dgm:presLayoutVars>
      </dgm:prSet>
      <dgm:spPr/>
    </dgm:pt>
    <dgm:pt modelId="{304E1C63-6347-4B74-8D78-DFD0B68E1181}" type="pres">
      <dgm:prSet presAssocID="{01E101A0-E1DD-434E-BA65-3F235CF38F2E}" presName="spacing" presStyleCnt="0"/>
      <dgm:spPr/>
    </dgm:pt>
    <dgm:pt modelId="{016598D8-1F6D-4FAF-BDC3-8D31E28184C6}" type="pres">
      <dgm:prSet presAssocID="{05C4E68F-43B4-445E-A109-2E43DDF1B38C}" presName="composite" presStyleCnt="0"/>
      <dgm:spPr/>
    </dgm:pt>
    <dgm:pt modelId="{9280FE3D-D85E-4094-B2E6-ED35CB35D63D}" type="pres">
      <dgm:prSet presAssocID="{05C4E68F-43B4-445E-A109-2E43DDF1B38C}"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effectLst>
          <a:glow rad="127000">
            <a:srgbClr val="002060"/>
          </a:glow>
        </a:effectLst>
      </dgm:spPr>
      <dgm:extLst>
        <a:ext uri="{E40237B7-FDA0-4F09-8148-C483321AD2D9}">
          <dgm14:cNvPr xmlns:dgm14="http://schemas.microsoft.com/office/drawing/2010/diagram" id="0" name="" descr="Descargar desde la nube"/>
        </a:ext>
      </dgm:extLst>
    </dgm:pt>
    <dgm:pt modelId="{509D93FE-4FD6-4D63-83D4-E9D950F4ACAA}" type="pres">
      <dgm:prSet presAssocID="{05C4E68F-43B4-445E-A109-2E43DDF1B38C}" presName="txShp" presStyleLbl="node1" presStyleIdx="1" presStyleCnt="3" custScaleY="90909">
        <dgm:presLayoutVars>
          <dgm:bulletEnabled val="1"/>
        </dgm:presLayoutVars>
      </dgm:prSet>
      <dgm:spPr/>
    </dgm:pt>
    <dgm:pt modelId="{E425345B-EDF8-430B-82EA-241FFD905459}" type="pres">
      <dgm:prSet presAssocID="{856953FF-482D-4FA5-806E-4EB0C30D9E7D}" presName="spacing" presStyleCnt="0"/>
      <dgm:spPr/>
    </dgm:pt>
    <dgm:pt modelId="{C4BE8FD6-D0DF-4906-9F0A-61DCBFC7CEE1}" type="pres">
      <dgm:prSet presAssocID="{9B98F2D5-6FCF-49A7-A908-851A326235B6}" presName="composite" presStyleCnt="0"/>
      <dgm:spPr/>
    </dgm:pt>
    <dgm:pt modelId="{CE2F5888-DB8B-4F95-9657-0668B779276B}" type="pres">
      <dgm:prSet presAssocID="{9B98F2D5-6FCF-49A7-A908-851A326235B6}" presName="imgShp" presStyleLbl="fgImgPlace1" presStyleIdx="2" presStyleCnt="3"/>
      <dgm:spPr>
        <a:blipFill>
          <a:blip xmlns:r="http://schemas.openxmlformats.org/officeDocument/2006/relationships" r:embed="rId5"/>
          <a:srcRect/>
          <a:stretch>
            <a:fillRect l="-17000" r="-17000"/>
          </a:stretch>
        </a:blipFill>
        <a:effectLst>
          <a:glow rad="127000">
            <a:srgbClr val="002060"/>
          </a:glow>
        </a:effectLst>
      </dgm:spPr>
    </dgm:pt>
    <dgm:pt modelId="{9E97B50E-FA1E-44CA-850B-F8904AD03881}" type="pres">
      <dgm:prSet presAssocID="{9B98F2D5-6FCF-49A7-A908-851A326235B6}" presName="txShp" presStyleLbl="node1" presStyleIdx="2" presStyleCnt="3" custScaleY="90909">
        <dgm:presLayoutVars>
          <dgm:bulletEnabled val="1"/>
        </dgm:presLayoutVars>
      </dgm:prSet>
      <dgm:spPr/>
    </dgm:pt>
  </dgm:ptLst>
  <dgm:cxnLst>
    <dgm:cxn modelId="{9ADFFA0D-9785-49CA-8A0B-A50B53E538CB}" srcId="{027B3727-3F23-4E8C-94BC-001F3F0A5306}" destId="{05C4E68F-43B4-445E-A109-2E43DDF1B38C}" srcOrd="1" destOrd="0" parTransId="{06E380DB-FEC6-4C67-9EA9-4EA7ED1E131B}" sibTransId="{856953FF-482D-4FA5-806E-4EB0C30D9E7D}"/>
    <dgm:cxn modelId="{83B0142D-1619-4C8A-9E7A-47A1D682791F}" srcId="{027B3727-3F23-4E8C-94BC-001F3F0A5306}" destId="{9B98F2D5-6FCF-49A7-A908-851A326235B6}" srcOrd="2" destOrd="0" parTransId="{3185F53F-F11C-4C55-8329-90BA856F06BC}" sibTransId="{AA6F1FB4-6488-483B-A553-8EA5B5E0D181}"/>
    <dgm:cxn modelId="{B982AF44-E354-45EB-B87F-ECCB3B0EAF2D}" srcId="{027B3727-3F23-4E8C-94BC-001F3F0A5306}" destId="{6433CFFE-9938-4577-B33E-C834397E440F}" srcOrd="0" destOrd="0" parTransId="{A6C75CB3-965B-48FF-A292-DCE78D4E19B4}" sibTransId="{01E101A0-E1DD-434E-BA65-3F235CF38F2E}"/>
    <dgm:cxn modelId="{13F77691-2950-4DD5-A0A0-5E72E8B1141A}" type="presOf" srcId="{9B98F2D5-6FCF-49A7-A908-851A326235B6}" destId="{9E97B50E-FA1E-44CA-850B-F8904AD03881}" srcOrd="0" destOrd="0" presId="urn:microsoft.com/office/officeart/2005/8/layout/vList3#8"/>
    <dgm:cxn modelId="{EEA5449D-EF6C-4E87-87DB-1F61E73F7D2A}" type="presOf" srcId="{027B3727-3F23-4E8C-94BC-001F3F0A5306}" destId="{671B13D6-F1E5-4B46-8E0E-A425B3202D1B}" srcOrd="0" destOrd="0" presId="urn:microsoft.com/office/officeart/2005/8/layout/vList3#8"/>
    <dgm:cxn modelId="{43C2E7A0-AA22-4B21-BA56-1BA765BE54C5}" type="presOf" srcId="{6433CFFE-9938-4577-B33E-C834397E440F}" destId="{2D587253-1D4C-4778-A50F-008314F3F671}" srcOrd="0" destOrd="0" presId="urn:microsoft.com/office/officeart/2005/8/layout/vList3#8"/>
    <dgm:cxn modelId="{466321FA-52AE-4B8C-811B-9FCBDC0B5FE8}" type="presOf" srcId="{05C4E68F-43B4-445E-A109-2E43DDF1B38C}" destId="{509D93FE-4FD6-4D63-83D4-E9D950F4ACAA}" srcOrd="0" destOrd="0" presId="urn:microsoft.com/office/officeart/2005/8/layout/vList3#8"/>
    <dgm:cxn modelId="{9D89646E-ACF2-434C-BB50-D0D08DB47943}" type="presParOf" srcId="{671B13D6-F1E5-4B46-8E0E-A425B3202D1B}" destId="{C9D6FBC7-D7F3-4A82-9ABF-2D5BF7C53417}" srcOrd="0" destOrd="0" presId="urn:microsoft.com/office/officeart/2005/8/layout/vList3#8"/>
    <dgm:cxn modelId="{70731F3A-87A3-404A-9570-A08B6FF061E4}" type="presParOf" srcId="{C9D6FBC7-D7F3-4A82-9ABF-2D5BF7C53417}" destId="{0242965B-83E2-41FA-9A04-7DDEDC622049}" srcOrd="0" destOrd="0" presId="urn:microsoft.com/office/officeart/2005/8/layout/vList3#8"/>
    <dgm:cxn modelId="{61F51B20-5C8D-4AFB-8B58-9960A90FF809}" type="presParOf" srcId="{C9D6FBC7-D7F3-4A82-9ABF-2D5BF7C53417}" destId="{2D587253-1D4C-4778-A50F-008314F3F671}" srcOrd="1" destOrd="0" presId="urn:microsoft.com/office/officeart/2005/8/layout/vList3#8"/>
    <dgm:cxn modelId="{027B235F-82D8-4CBA-803D-48399B2EEC96}" type="presParOf" srcId="{671B13D6-F1E5-4B46-8E0E-A425B3202D1B}" destId="{304E1C63-6347-4B74-8D78-DFD0B68E1181}" srcOrd="1" destOrd="0" presId="urn:microsoft.com/office/officeart/2005/8/layout/vList3#8"/>
    <dgm:cxn modelId="{964A0A69-C970-4AA6-AD32-69A41397E3CA}" type="presParOf" srcId="{671B13D6-F1E5-4B46-8E0E-A425B3202D1B}" destId="{016598D8-1F6D-4FAF-BDC3-8D31E28184C6}" srcOrd="2" destOrd="0" presId="urn:microsoft.com/office/officeart/2005/8/layout/vList3#8"/>
    <dgm:cxn modelId="{A161EFFD-F155-42AE-81BA-092A3EE1A9E7}" type="presParOf" srcId="{016598D8-1F6D-4FAF-BDC3-8D31E28184C6}" destId="{9280FE3D-D85E-4094-B2E6-ED35CB35D63D}" srcOrd="0" destOrd="0" presId="urn:microsoft.com/office/officeart/2005/8/layout/vList3#8"/>
    <dgm:cxn modelId="{9059B737-CC64-4E9D-8D2D-0E14009409E0}" type="presParOf" srcId="{016598D8-1F6D-4FAF-BDC3-8D31E28184C6}" destId="{509D93FE-4FD6-4D63-83D4-E9D950F4ACAA}" srcOrd="1" destOrd="0" presId="urn:microsoft.com/office/officeart/2005/8/layout/vList3#8"/>
    <dgm:cxn modelId="{27C7971C-4D49-4DCB-B557-F0461A26BD22}" type="presParOf" srcId="{671B13D6-F1E5-4B46-8E0E-A425B3202D1B}" destId="{E425345B-EDF8-430B-82EA-241FFD905459}" srcOrd="3" destOrd="0" presId="urn:microsoft.com/office/officeart/2005/8/layout/vList3#8"/>
    <dgm:cxn modelId="{E80187AD-1F27-4A43-A19F-88ECFD4CF052}" type="presParOf" srcId="{671B13D6-F1E5-4B46-8E0E-A425B3202D1B}" destId="{C4BE8FD6-D0DF-4906-9F0A-61DCBFC7CEE1}" srcOrd="4" destOrd="0" presId="urn:microsoft.com/office/officeart/2005/8/layout/vList3#8"/>
    <dgm:cxn modelId="{C8A3ED0B-525A-4A9C-8A71-E47BEC1F9CFE}" type="presParOf" srcId="{C4BE8FD6-D0DF-4906-9F0A-61DCBFC7CEE1}" destId="{CE2F5888-DB8B-4F95-9657-0668B779276B}" srcOrd="0" destOrd="0" presId="urn:microsoft.com/office/officeart/2005/8/layout/vList3#8"/>
    <dgm:cxn modelId="{0F4E29F9-70D0-44C3-8D6B-B75624120CDF}" type="presParOf" srcId="{C4BE8FD6-D0DF-4906-9F0A-61DCBFC7CEE1}" destId="{9E97B50E-FA1E-44CA-850B-F8904AD03881}"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5BBC2-E20C-48D9-B40A-4213370AC515}">
      <dsp:nvSpPr>
        <dsp:cNvPr id="0" name=""/>
        <dsp:cNvSpPr/>
      </dsp:nvSpPr>
      <dsp:spPr>
        <a:xfrm>
          <a:off x="0" y="238935"/>
          <a:ext cx="7067878" cy="403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A422413-EFBE-42C9-B1F6-E81CE7AEBDED}">
      <dsp:nvSpPr>
        <dsp:cNvPr id="0" name=""/>
        <dsp:cNvSpPr/>
      </dsp:nvSpPr>
      <dsp:spPr>
        <a:xfrm>
          <a:off x="336483" y="2775"/>
          <a:ext cx="6729662" cy="47232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7004" tIns="0" rIns="187004" bIns="0" numCol="1" spcCol="1270" anchor="ctr" anchorCtr="0">
          <a:noAutofit/>
        </a:bodyPr>
        <a:lstStyle/>
        <a:p>
          <a:pPr marL="0" lvl="0" indent="0" algn="just" defTabSz="488950">
            <a:lnSpc>
              <a:spcPct val="90000"/>
            </a:lnSpc>
            <a:spcBef>
              <a:spcPct val="0"/>
            </a:spcBef>
            <a:spcAft>
              <a:spcPct val="35000"/>
            </a:spcAft>
            <a:buNone/>
          </a:pPr>
          <a:r>
            <a:rPr lang="es-CO" sz="1100" kern="1200" dirty="0">
              <a:solidFill>
                <a:srgbClr val="671C34"/>
              </a:solidFill>
            </a:rPr>
            <a:t>Identificación de las </a:t>
          </a:r>
          <a:r>
            <a:rPr lang="es-CO" sz="1100" b="1" kern="1200" dirty="0">
              <a:solidFill>
                <a:srgbClr val="671C34"/>
              </a:solidFill>
            </a:rPr>
            <a:t>variables y  campos, que tienen alto impacto </a:t>
          </a:r>
          <a:r>
            <a:rPr lang="es-CO" sz="1100" kern="1200" dirty="0">
              <a:solidFill>
                <a:srgbClr val="671C34"/>
              </a:solidFill>
            </a:rPr>
            <a:t>en los productos manejados en la Operación estadística de la entidad.</a:t>
          </a:r>
          <a:endParaRPr lang="es-ES" sz="1100" kern="1200" dirty="0">
            <a:solidFill>
              <a:srgbClr val="671C34"/>
            </a:solidFill>
          </a:endParaRPr>
        </a:p>
      </dsp:txBody>
      <dsp:txXfrm>
        <a:off x="359540" y="25832"/>
        <a:ext cx="6683548" cy="426206"/>
      </dsp:txXfrm>
    </dsp:sp>
    <dsp:sp modelId="{060BC1A6-C764-4758-A164-8FFEEFD874F8}">
      <dsp:nvSpPr>
        <dsp:cNvPr id="0" name=""/>
        <dsp:cNvSpPr/>
      </dsp:nvSpPr>
      <dsp:spPr>
        <a:xfrm>
          <a:off x="0" y="964695"/>
          <a:ext cx="7067878" cy="403200"/>
        </a:xfrm>
        <a:prstGeom prst="rect">
          <a:avLst/>
        </a:prstGeom>
        <a:solidFill>
          <a:schemeClr val="lt1">
            <a:alpha val="90000"/>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24A56B63-3348-4C34-A304-7C9B612706DF}">
      <dsp:nvSpPr>
        <dsp:cNvPr id="0" name=""/>
        <dsp:cNvSpPr/>
      </dsp:nvSpPr>
      <dsp:spPr>
        <a:xfrm>
          <a:off x="336483" y="728535"/>
          <a:ext cx="6729662" cy="472320"/>
        </a:xfrm>
        <a:prstGeom prst="roundRect">
          <a:avLst/>
        </a:prstGeom>
        <a:gradFill rotWithShape="0">
          <a:gsLst>
            <a:gs pos="0">
              <a:schemeClr val="accent3">
                <a:hueOff val="542120"/>
                <a:satOff val="20000"/>
                <a:lumOff val="-2941"/>
                <a:alphaOff val="0"/>
                <a:lumMod val="110000"/>
                <a:satMod val="105000"/>
                <a:tint val="67000"/>
              </a:schemeClr>
            </a:gs>
            <a:gs pos="50000">
              <a:schemeClr val="accent3">
                <a:hueOff val="542120"/>
                <a:satOff val="20000"/>
                <a:lumOff val="-2941"/>
                <a:alphaOff val="0"/>
                <a:lumMod val="105000"/>
                <a:satMod val="103000"/>
                <a:tint val="73000"/>
              </a:schemeClr>
            </a:gs>
            <a:gs pos="100000">
              <a:schemeClr val="accent3">
                <a:hueOff val="542120"/>
                <a:satOff val="20000"/>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7004" tIns="0" rIns="187004" bIns="0" numCol="1" spcCol="1270" anchor="ctr" anchorCtr="0">
          <a:noAutofit/>
        </a:bodyPr>
        <a:lstStyle/>
        <a:p>
          <a:pPr marL="0" lvl="0" indent="0" algn="just" defTabSz="488950">
            <a:lnSpc>
              <a:spcPct val="90000"/>
            </a:lnSpc>
            <a:spcBef>
              <a:spcPct val="0"/>
            </a:spcBef>
            <a:spcAft>
              <a:spcPct val="35000"/>
            </a:spcAft>
            <a:buNone/>
          </a:pPr>
          <a:r>
            <a:rPr lang="es-CO" sz="1100" b="1" kern="1200" dirty="0">
              <a:solidFill>
                <a:srgbClr val="671C34"/>
              </a:solidFill>
            </a:rPr>
            <a:t>Documentación coherente, integrando el diccionario de datos </a:t>
          </a:r>
          <a:r>
            <a:rPr lang="es-CO" sz="1100" kern="1200" dirty="0">
              <a:solidFill>
                <a:srgbClr val="671C34"/>
              </a:solidFill>
            </a:rPr>
            <a:t>con el modelo E/R de la base de datos, consistencia en la definición de tablas, variables y reglas de validación.</a:t>
          </a:r>
          <a:endParaRPr lang="es-ES" sz="1100" kern="1200" dirty="0">
            <a:solidFill>
              <a:srgbClr val="671C34"/>
            </a:solidFill>
          </a:endParaRPr>
        </a:p>
      </dsp:txBody>
      <dsp:txXfrm>
        <a:off x="359540" y="751592"/>
        <a:ext cx="6683548" cy="426206"/>
      </dsp:txXfrm>
    </dsp:sp>
    <dsp:sp modelId="{7C5B3AF7-B6F8-48B8-939D-1B4779F63604}">
      <dsp:nvSpPr>
        <dsp:cNvPr id="0" name=""/>
        <dsp:cNvSpPr/>
      </dsp:nvSpPr>
      <dsp:spPr>
        <a:xfrm>
          <a:off x="0" y="1690455"/>
          <a:ext cx="7067878" cy="403200"/>
        </a:xfrm>
        <a:prstGeom prst="rect">
          <a:avLst/>
        </a:prstGeom>
        <a:solidFill>
          <a:schemeClr val="lt1">
            <a:alpha val="90000"/>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274D96-1FFF-4B40-9983-8EB2021C4B91}">
      <dsp:nvSpPr>
        <dsp:cNvPr id="0" name=""/>
        <dsp:cNvSpPr/>
      </dsp:nvSpPr>
      <dsp:spPr>
        <a:xfrm>
          <a:off x="336483" y="1454295"/>
          <a:ext cx="6729662" cy="472320"/>
        </a:xfrm>
        <a:prstGeom prst="roundRect">
          <a:avLst/>
        </a:prstGeom>
        <a:gradFill rotWithShape="0">
          <a:gsLst>
            <a:gs pos="0">
              <a:schemeClr val="accent3">
                <a:hueOff val="1084240"/>
                <a:satOff val="40000"/>
                <a:lumOff val="-5882"/>
                <a:alphaOff val="0"/>
                <a:lumMod val="110000"/>
                <a:satMod val="105000"/>
                <a:tint val="67000"/>
              </a:schemeClr>
            </a:gs>
            <a:gs pos="50000">
              <a:schemeClr val="accent3">
                <a:hueOff val="1084240"/>
                <a:satOff val="40000"/>
                <a:lumOff val="-5882"/>
                <a:alphaOff val="0"/>
                <a:lumMod val="105000"/>
                <a:satMod val="103000"/>
                <a:tint val="73000"/>
              </a:schemeClr>
            </a:gs>
            <a:gs pos="100000">
              <a:schemeClr val="accent3">
                <a:hueOff val="1084240"/>
                <a:satOff val="40000"/>
                <a:lumOff val="-5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7004" tIns="0" rIns="187004" bIns="0" numCol="1" spcCol="1270" anchor="ctr" anchorCtr="0">
          <a:noAutofit/>
        </a:bodyPr>
        <a:lstStyle/>
        <a:p>
          <a:pPr marL="0" lvl="0" indent="0" algn="just" defTabSz="488950">
            <a:lnSpc>
              <a:spcPct val="90000"/>
            </a:lnSpc>
            <a:spcBef>
              <a:spcPct val="0"/>
            </a:spcBef>
            <a:spcAft>
              <a:spcPct val="35000"/>
            </a:spcAft>
            <a:buNone/>
          </a:pPr>
          <a:r>
            <a:rPr lang="es-CO" sz="1100" kern="1200" dirty="0">
              <a:solidFill>
                <a:srgbClr val="671C34"/>
              </a:solidFill>
            </a:rPr>
            <a:t>Identificación de registros, variables y campos que </a:t>
          </a:r>
          <a:r>
            <a:rPr lang="es-CO" sz="1100" b="1" kern="1200" dirty="0">
              <a:solidFill>
                <a:srgbClr val="671C34"/>
              </a:solidFill>
            </a:rPr>
            <a:t>violan la consistencia e integridad del dato </a:t>
          </a:r>
          <a:r>
            <a:rPr lang="es-CO" sz="1100" kern="1200" dirty="0">
              <a:solidFill>
                <a:srgbClr val="671C34"/>
              </a:solidFill>
            </a:rPr>
            <a:t>al aplicar las reglas de validación definidas en la OE.</a:t>
          </a:r>
          <a:endParaRPr lang="es-ES" sz="1100" kern="1200" dirty="0">
            <a:solidFill>
              <a:srgbClr val="671C34"/>
            </a:solidFill>
          </a:endParaRPr>
        </a:p>
      </dsp:txBody>
      <dsp:txXfrm>
        <a:off x="359540" y="1477352"/>
        <a:ext cx="6683548" cy="426206"/>
      </dsp:txXfrm>
    </dsp:sp>
    <dsp:sp modelId="{E69D7C80-0AC2-4504-9489-4DE45DF76BA5}">
      <dsp:nvSpPr>
        <dsp:cNvPr id="0" name=""/>
        <dsp:cNvSpPr/>
      </dsp:nvSpPr>
      <dsp:spPr>
        <a:xfrm>
          <a:off x="0" y="2665487"/>
          <a:ext cx="7067878" cy="403200"/>
        </a:xfrm>
        <a:prstGeom prst="rect">
          <a:avLst/>
        </a:prstGeom>
        <a:solidFill>
          <a:schemeClr val="lt1">
            <a:alpha val="90000"/>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0">
          <a:scrgbClr r="0" g="0" b="0"/>
        </a:effectRef>
        <a:fontRef idx="minor"/>
      </dsp:style>
    </dsp:sp>
    <dsp:sp modelId="{80725CF5-CB21-44BC-BE5B-107C03E01076}">
      <dsp:nvSpPr>
        <dsp:cNvPr id="0" name=""/>
        <dsp:cNvSpPr/>
      </dsp:nvSpPr>
      <dsp:spPr>
        <a:xfrm>
          <a:off x="336138" y="2180055"/>
          <a:ext cx="6726242" cy="721591"/>
        </a:xfrm>
        <a:prstGeom prst="roundRect">
          <a:avLst/>
        </a:prstGeom>
        <a:gradFill rotWithShape="0">
          <a:gsLst>
            <a:gs pos="0">
              <a:schemeClr val="accent3">
                <a:hueOff val="1626359"/>
                <a:satOff val="60000"/>
                <a:lumOff val="-8824"/>
                <a:alphaOff val="0"/>
                <a:lumMod val="110000"/>
                <a:satMod val="105000"/>
                <a:tint val="67000"/>
              </a:schemeClr>
            </a:gs>
            <a:gs pos="50000">
              <a:schemeClr val="accent3">
                <a:hueOff val="1626359"/>
                <a:satOff val="60000"/>
                <a:lumOff val="-8824"/>
                <a:alphaOff val="0"/>
                <a:lumMod val="105000"/>
                <a:satMod val="103000"/>
                <a:tint val="73000"/>
              </a:schemeClr>
            </a:gs>
            <a:gs pos="100000">
              <a:schemeClr val="accent3">
                <a:hueOff val="1626359"/>
                <a:satOff val="60000"/>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7004" tIns="0" rIns="187004" bIns="0" numCol="1" spcCol="1270" anchor="ctr" anchorCtr="0">
          <a:noAutofit/>
        </a:bodyPr>
        <a:lstStyle/>
        <a:p>
          <a:pPr marL="0" lvl="0" indent="0" algn="just" defTabSz="488950">
            <a:lnSpc>
              <a:spcPct val="90000"/>
            </a:lnSpc>
            <a:spcBef>
              <a:spcPct val="0"/>
            </a:spcBef>
            <a:spcAft>
              <a:spcPct val="35000"/>
            </a:spcAft>
            <a:buNone/>
          </a:pPr>
          <a:r>
            <a:rPr lang="es-CO" sz="1100" kern="1200" dirty="0">
              <a:solidFill>
                <a:srgbClr val="671C34"/>
              </a:solidFill>
            </a:rPr>
            <a:t>Formular, revisar y establecer estrategias, políticas y procesos que permitan </a:t>
          </a:r>
          <a:r>
            <a:rPr lang="es-CO" sz="1100" b="1" kern="1200" dirty="0">
              <a:solidFill>
                <a:srgbClr val="671C34"/>
              </a:solidFill>
            </a:rPr>
            <a:t>mejorar y asegurar la calidad de datos a difundir.</a:t>
          </a:r>
          <a:endParaRPr lang="es-ES" sz="1100" kern="1200" dirty="0">
            <a:solidFill>
              <a:srgbClr val="671C34"/>
            </a:solidFill>
          </a:endParaRPr>
        </a:p>
      </dsp:txBody>
      <dsp:txXfrm>
        <a:off x="371363" y="2215280"/>
        <a:ext cx="6655792" cy="651141"/>
      </dsp:txXfrm>
    </dsp:sp>
    <dsp:sp modelId="{C6F734DD-CE53-4F9D-8CB3-102A4FC08214}">
      <dsp:nvSpPr>
        <dsp:cNvPr id="0" name=""/>
        <dsp:cNvSpPr/>
      </dsp:nvSpPr>
      <dsp:spPr>
        <a:xfrm>
          <a:off x="0" y="3681913"/>
          <a:ext cx="7067878" cy="403200"/>
        </a:xfrm>
        <a:prstGeom prst="rect">
          <a:avLst/>
        </a:prstGeom>
        <a:solidFill>
          <a:schemeClr val="lt1">
            <a:alpha val="90000"/>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F28C41B5-802C-449D-A6F6-DF1461071759}">
      <dsp:nvSpPr>
        <dsp:cNvPr id="0" name=""/>
        <dsp:cNvSpPr/>
      </dsp:nvSpPr>
      <dsp:spPr>
        <a:xfrm>
          <a:off x="336483" y="3155087"/>
          <a:ext cx="6729662" cy="762985"/>
        </a:xfrm>
        <a:prstGeom prst="roundRect">
          <a:avLst/>
        </a:prstGeom>
        <a:gradFill rotWithShape="0">
          <a:gsLst>
            <a:gs pos="0">
              <a:schemeClr val="accent3">
                <a:hueOff val="2168479"/>
                <a:satOff val="80000"/>
                <a:lumOff val="-11765"/>
                <a:alphaOff val="0"/>
                <a:lumMod val="110000"/>
                <a:satMod val="105000"/>
                <a:tint val="67000"/>
              </a:schemeClr>
            </a:gs>
            <a:gs pos="50000">
              <a:schemeClr val="accent3">
                <a:hueOff val="2168479"/>
                <a:satOff val="80000"/>
                <a:lumOff val="-11765"/>
                <a:alphaOff val="0"/>
                <a:lumMod val="105000"/>
                <a:satMod val="103000"/>
                <a:tint val="73000"/>
              </a:schemeClr>
            </a:gs>
            <a:gs pos="100000">
              <a:schemeClr val="accent3">
                <a:hueOff val="2168479"/>
                <a:satOff val="80000"/>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7004" tIns="0" rIns="187004" bIns="0" numCol="1" spcCol="1270" anchor="ctr" anchorCtr="0">
          <a:noAutofit/>
        </a:bodyPr>
        <a:lstStyle/>
        <a:p>
          <a:pPr marL="0" lvl="0" indent="0" algn="just" defTabSz="488950">
            <a:lnSpc>
              <a:spcPct val="90000"/>
            </a:lnSpc>
            <a:spcBef>
              <a:spcPct val="0"/>
            </a:spcBef>
            <a:spcAft>
              <a:spcPct val="35000"/>
            </a:spcAft>
            <a:buNone/>
          </a:pPr>
          <a:r>
            <a:rPr lang="es-CO" sz="1100" kern="1200" dirty="0">
              <a:solidFill>
                <a:srgbClr val="671C34"/>
              </a:solidFill>
            </a:rPr>
            <a:t>A partir del análisis de la data, la </a:t>
          </a:r>
          <a:r>
            <a:rPr lang="es-CO" sz="1100" b="1" kern="1200" dirty="0">
              <a:solidFill>
                <a:srgbClr val="671C34"/>
              </a:solidFill>
            </a:rPr>
            <a:t>entidad puede identificar las fuentes de datos con problemas de calidad </a:t>
          </a:r>
          <a:r>
            <a:rPr lang="es-CO" sz="1100" kern="1200" dirty="0">
              <a:solidFill>
                <a:srgbClr val="671C34"/>
              </a:solidFill>
            </a:rPr>
            <a:t>que afectan la producción y puede realizar los correctivos necesarios para mejorar la calidad de los datos.</a:t>
          </a:r>
          <a:endParaRPr lang="es-ES" sz="1100" kern="1200" dirty="0">
            <a:solidFill>
              <a:srgbClr val="671C34"/>
            </a:solidFill>
          </a:endParaRPr>
        </a:p>
      </dsp:txBody>
      <dsp:txXfrm>
        <a:off x="373729" y="3192333"/>
        <a:ext cx="6655170" cy="688493"/>
      </dsp:txXfrm>
    </dsp:sp>
    <dsp:sp modelId="{7E0C0A8C-8FF1-4FEC-9B76-F096517CFF9D}">
      <dsp:nvSpPr>
        <dsp:cNvPr id="0" name=""/>
        <dsp:cNvSpPr/>
      </dsp:nvSpPr>
      <dsp:spPr>
        <a:xfrm>
          <a:off x="0" y="4670628"/>
          <a:ext cx="7067878" cy="4032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57B4071B-6BF4-4ABD-B71F-9D8357460446}">
      <dsp:nvSpPr>
        <dsp:cNvPr id="0" name=""/>
        <dsp:cNvSpPr/>
      </dsp:nvSpPr>
      <dsp:spPr>
        <a:xfrm>
          <a:off x="336483" y="4171513"/>
          <a:ext cx="6729662" cy="735274"/>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7004" tIns="0" rIns="187004" bIns="72000" numCol="1" spcCol="1270" anchor="ctr" anchorCtr="0">
          <a:noAutofit/>
        </a:bodyPr>
        <a:lstStyle/>
        <a:p>
          <a:pPr marL="0" lvl="0" indent="0" algn="just" defTabSz="466725">
            <a:lnSpc>
              <a:spcPct val="90000"/>
            </a:lnSpc>
            <a:spcBef>
              <a:spcPct val="0"/>
            </a:spcBef>
            <a:spcAft>
              <a:spcPct val="35000"/>
            </a:spcAft>
            <a:buNone/>
          </a:pPr>
          <a:r>
            <a:rPr lang="es-CO" sz="1050" kern="1200" dirty="0">
              <a:solidFill>
                <a:srgbClr val="671C34"/>
              </a:solidFill>
            </a:rPr>
            <a:t>La metodología de análisis de calidad puede ser implementada en la entidad  </a:t>
          </a:r>
          <a:r>
            <a:rPr lang="es-CO" sz="1050" b="1" kern="1200" dirty="0">
              <a:solidFill>
                <a:srgbClr val="671C34"/>
              </a:solidFill>
            </a:rPr>
            <a:t>como</a:t>
          </a:r>
          <a:r>
            <a:rPr lang="es-CO" sz="1050" kern="1200" dirty="0">
              <a:solidFill>
                <a:srgbClr val="671C34"/>
              </a:solidFill>
            </a:rPr>
            <a:t> </a:t>
          </a:r>
          <a:r>
            <a:rPr lang="es-CO" sz="1050" b="1" kern="1200" dirty="0">
              <a:solidFill>
                <a:srgbClr val="671C34"/>
              </a:solidFill>
            </a:rPr>
            <a:t>plan de mejoramiento en su Sistema de Gestión de Calidad (SGC) o (SGSI)</a:t>
          </a:r>
          <a:r>
            <a:rPr lang="es-CO" sz="1050" kern="1200" dirty="0">
              <a:solidFill>
                <a:srgbClr val="671C34"/>
              </a:solidFill>
            </a:rPr>
            <a:t>. para el ciclo de mejoramiento de la calidad de la información o gobernanza de datos</a:t>
          </a:r>
          <a:r>
            <a:rPr lang="es-CO" sz="1100" kern="1200" dirty="0">
              <a:solidFill>
                <a:srgbClr val="671C34"/>
              </a:solidFill>
            </a:rPr>
            <a:t>.</a:t>
          </a:r>
          <a:endParaRPr lang="es-ES" sz="1100" kern="1200" dirty="0">
            <a:solidFill>
              <a:srgbClr val="671C34"/>
            </a:solidFill>
          </a:endParaRPr>
        </a:p>
      </dsp:txBody>
      <dsp:txXfrm>
        <a:off x="372376" y="4207406"/>
        <a:ext cx="6657876" cy="663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83E9B-2669-41D5-9B67-C8DEB7BDF49F}">
      <dsp:nvSpPr>
        <dsp:cNvPr id="0" name=""/>
        <dsp:cNvSpPr/>
      </dsp:nvSpPr>
      <dsp:spPr>
        <a:xfrm rot="5400000">
          <a:off x="-156485" y="159833"/>
          <a:ext cx="1043236" cy="730265"/>
        </a:xfrm>
        <a:prstGeom prst="chevron">
          <a:avLst/>
        </a:prstGeom>
        <a:gradFill rotWithShape="0">
          <a:gsLst>
            <a:gs pos="0">
              <a:srgbClr val="671C34"/>
            </a:gs>
            <a:gs pos="100000">
              <a:schemeClr val="bg1">
                <a:lumMod val="95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b="1" kern="1200" dirty="0">
            <a:solidFill>
              <a:srgbClr val="671C34"/>
            </a:solidFill>
          </a:endParaRPr>
        </a:p>
        <a:p>
          <a:pPr marL="0" lvl="0" indent="0" algn="ctr" defTabSz="622300">
            <a:lnSpc>
              <a:spcPct val="90000"/>
            </a:lnSpc>
            <a:spcBef>
              <a:spcPct val="0"/>
            </a:spcBef>
            <a:spcAft>
              <a:spcPct val="35000"/>
            </a:spcAft>
            <a:buNone/>
          </a:pPr>
          <a:r>
            <a:rPr lang="es-ES" sz="1400" b="1" kern="1200" dirty="0">
              <a:solidFill>
                <a:srgbClr val="671C34"/>
              </a:solidFill>
            </a:rPr>
            <a:t>Fase </a:t>
          </a:r>
        </a:p>
        <a:p>
          <a:pPr marL="0" lvl="0" indent="0" algn="ctr" defTabSz="622300">
            <a:lnSpc>
              <a:spcPct val="90000"/>
            </a:lnSpc>
            <a:spcBef>
              <a:spcPct val="0"/>
            </a:spcBef>
            <a:spcAft>
              <a:spcPct val="35000"/>
            </a:spcAft>
            <a:buNone/>
          </a:pPr>
          <a:r>
            <a:rPr lang="es-MX" sz="1800" b="1" kern="1200" dirty="0">
              <a:solidFill>
                <a:srgbClr val="671C34"/>
              </a:solidFill>
            </a:rPr>
            <a:t>1</a:t>
          </a:r>
          <a:endParaRPr lang="es-ES" sz="1800" b="1" kern="1200" dirty="0">
            <a:solidFill>
              <a:srgbClr val="671C34"/>
            </a:solidFill>
          </a:endParaRPr>
        </a:p>
      </dsp:txBody>
      <dsp:txXfrm rot="-5400000">
        <a:off x="1" y="368481"/>
        <a:ext cx="730265" cy="312971"/>
      </dsp:txXfrm>
    </dsp:sp>
    <dsp:sp modelId="{1F1B5666-73BA-46BB-BAB1-E4D89926BB14}">
      <dsp:nvSpPr>
        <dsp:cNvPr id="0" name=""/>
        <dsp:cNvSpPr/>
      </dsp:nvSpPr>
      <dsp:spPr>
        <a:xfrm rot="5400000">
          <a:off x="3446282" y="-2712668"/>
          <a:ext cx="678460" cy="6110494"/>
        </a:xfrm>
        <a:prstGeom prst="round2SameRect">
          <a:avLst/>
        </a:prstGeom>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CO" sz="1500" kern="1200" dirty="0"/>
            <a:t>Diligenciamiento de instrumentos para identificación de información (diccionario de datos con reglas de validación).</a:t>
          </a:r>
          <a:endParaRPr lang="es-ES" sz="1500" kern="1200" dirty="0"/>
        </a:p>
      </dsp:txBody>
      <dsp:txXfrm rot="-5400000">
        <a:off x="730265" y="36469"/>
        <a:ext cx="6077374" cy="612220"/>
      </dsp:txXfrm>
    </dsp:sp>
    <dsp:sp modelId="{98358B62-B209-4358-ACEC-BC20253F9E4B}">
      <dsp:nvSpPr>
        <dsp:cNvPr id="0" name=""/>
        <dsp:cNvSpPr/>
      </dsp:nvSpPr>
      <dsp:spPr>
        <a:xfrm rot="5400000">
          <a:off x="-156485" y="1085482"/>
          <a:ext cx="1043236" cy="730265"/>
        </a:xfrm>
        <a:prstGeom prst="chevron">
          <a:avLst/>
        </a:prstGeom>
        <a:gradFill rotWithShape="0">
          <a:gsLst>
            <a:gs pos="0">
              <a:srgbClr val="671C34"/>
            </a:gs>
            <a:gs pos="100000">
              <a:schemeClr val="bg1">
                <a:lumMod val="95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s-ES" sz="1400" b="1" kern="1200" dirty="0">
              <a:solidFill>
                <a:srgbClr val="671C34"/>
              </a:solidFill>
            </a:rPr>
            <a:t>Fase </a:t>
          </a:r>
        </a:p>
        <a:p>
          <a:pPr marL="0" lvl="0" indent="0" algn="ctr" defTabSz="622300">
            <a:lnSpc>
              <a:spcPct val="90000"/>
            </a:lnSpc>
            <a:spcBef>
              <a:spcPct val="0"/>
            </a:spcBef>
            <a:spcAft>
              <a:spcPct val="35000"/>
            </a:spcAft>
            <a:buNone/>
          </a:pPr>
          <a:r>
            <a:rPr lang="es-MX" sz="1400" b="1" kern="1200" dirty="0">
              <a:solidFill>
                <a:srgbClr val="671C34"/>
              </a:solidFill>
            </a:rPr>
            <a:t>2</a:t>
          </a:r>
          <a:endParaRPr lang="es-ES" sz="1400" b="1" kern="1200" dirty="0">
            <a:solidFill>
              <a:srgbClr val="671C34"/>
            </a:solidFill>
          </a:endParaRPr>
        </a:p>
      </dsp:txBody>
      <dsp:txXfrm rot="-5400000">
        <a:off x="1" y="1294130"/>
        <a:ext cx="730265" cy="312971"/>
      </dsp:txXfrm>
    </dsp:sp>
    <dsp:sp modelId="{D2D31601-B8DA-4483-AFC7-6E2864CC0C0A}">
      <dsp:nvSpPr>
        <dsp:cNvPr id="0" name=""/>
        <dsp:cNvSpPr/>
      </dsp:nvSpPr>
      <dsp:spPr>
        <a:xfrm rot="5400000">
          <a:off x="3446460" y="-1787198"/>
          <a:ext cx="678103" cy="6110494"/>
        </a:xfrm>
        <a:prstGeom prst="round2SameRect">
          <a:avLst/>
        </a:prstGeom>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CO" sz="1500" kern="1200" dirty="0"/>
            <a:t>Identificación y/o construcción de reglas de validación y traducción de las reglas de validación en un lenguaje estructurado de datos (SQL) y R.</a:t>
          </a:r>
          <a:endParaRPr lang="es-ES" sz="1500" kern="1200" dirty="0"/>
        </a:p>
      </dsp:txBody>
      <dsp:txXfrm rot="-5400000">
        <a:off x="730265" y="962099"/>
        <a:ext cx="6077392" cy="611899"/>
      </dsp:txXfrm>
    </dsp:sp>
    <dsp:sp modelId="{AC98349C-768D-48A7-8BA3-046C25943F31}">
      <dsp:nvSpPr>
        <dsp:cNvPr id="0" name=""/>
        <dsp:cNvSpPr/>
      </dsp:nvSpPr>
      <dsp:spPr>
        <a:xfrm rot="5400000">
          <a:off x="-156485" y="2011131"/>
          <a:ext cx="1043236" cy="730265"/>
        </a:xfrm>
        <a:prstGeom prst="chevron">
          <a:avLst/>
        </a:prstGeom>
        <a:gradFill rotWithShape="0">
          <a:gsLst>
            <a:gs pos="0">
              <a:srgbClr val="671C34"/>
            </a:gs>
            <a:gs pos="100000">
              <a:schemeClr val="bg1">
                <a:lumMod val="95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s-ES" sz="1400" b="1" kern="1200">
              <a:solidFill>
                <a:srgbClr val="671C34"/>
              </a:solidFill>
            </a:rPr>
            <a:t>Fase </a:t>
          </a:r>
        </a:p>
        <a:p>
          <a:pPr marL="0" lvl="0" indent="0" algn="ctr" defTabSz="622300">
            <a:lnSpc>
              <a:spcPct val="90000"/>
            </a:lnSpc>
            <a:spcBef>
              <a:spcPct val="0"/>
            </a:spcBef>
            <a:spcAft>
              <a:spcPct val="35000"/>
            </a:spcAft>
            <a:buNone/>
          </a:pPr>
          <a:r>
            <a:rPr lang="es-MX" sz="1400" b="1" kern="1200">
              <a:solidFill>
                <a:srgbClr val="671C34"/>
              </a:solidFill>
            </a:rPr>
            <a:t>3</a:t>
          </a:r>
          <a:endParaRPr lang="es-ES" sz="1400" b="1" kern="1200">
            <a:solidFill>
              <a:srgbClr val="671C34"/>
            </a:solidFill>
          </a:endParaRPr>
        </a:p>
      </dsp:txBody>
      <dsp:txXfrm rot="-5400000">
        <a:off x="1" y="2219779"/>
        <a:ext cx="730265" cy="312971"/>
      </dsp:txXfrm>
    </dsp:sp>
    <dsp:sp modelId="{5864FF7D-DA01-44ED-8684-0A519319127C}">
      <dsp:nvSpPr>
        <dsp:cNvPr id="0" name=""/>
        <dsp:cNvSpPr/>
      </dsp:nvSpPr>
      <dsp:spPr>
        <a:xfrm rot="5400000">
          <a:off x="3446460" y="-861549"/>
          <a:ext cx="678103" cy="6110494"/>
        </a:xfrm>
        <a:prstGeom prst="round2SameRect">
          <a:avLst/>
        </a:prstGeom>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CO" sz="1500" kern="1200"/>
            <a:t>Aplicación de las reglas de validación sobre la base de datos.</a:t>
          </a:r>
          <a:endParaRPr lang="es-ES" sz="1500" kern="1200"/>
        </a:p>
      </dsp:txBody>
      <dsp:txXfrm rot="-5400000">
        <a:off x="730265" y="1887748"/>
        <a:ext cx="6077392" cy="611899"/>
      </dsp:txXfrm>
    </dsp:sp>
    <dsp:sp modelId="{AD9392AC-B03D-48BA-A732-A8CD01818A32}">
      <dsp:nvSpPr>
        <dsp:cNvPr id="0" name=""/>
        <dsp:cNvSpPr/>
      </dsp:nvSpPr>
      <dsp:spPr>
        <a:xfrm rot="5400000">
          <a:off x="-156485" y="2936779"/>
          <a:ext cx="1043236" cy="730265"/>
        </a:xfrm>
        <a:prstGeom prst="chevron">
          <a:avLst/>
        </a:prstGeom>
        <a:gradFill rotWithShape="0">
          <a:gsLst>
            <a:gs pos="0">
              <a:srgbClr val="671C34"/>
            </a:gs>
            <a:gs pos="100000">
              <a:schemeClr val="bg1">
                <a:lumMod val="95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s-ES" sz="1400" b="1" kern="1200">
              <a:solidFill>
                <a:srgbClr val="671C34"/>
              </a:solidFill>
            </a:rPr>
            <a:t>Fase </a:t>
          </a:r>
        </a:p>
        <a:p>
          <a:pPr marL="0" lvl="0" indent="0" algn="ctr" defTabSz="622300">
            <a:lnSpc>
              <a:spcPct val="90000"/>
            </a:lnSpc>
            <a:spcBef>
              <a:spcPct val="0"/>
            </a:spcBef>
            <a:spcAft>
              <a:spcPct val="35000"/>
            </a:spcAft>
            <a:buNone/>
          </a:pPr>
          <a:r>
            <a:rPr lang="es-MX" sz="1400" b="1" kern="1200">
              <a:solidFill>
                <a:srgbClr val="671C34"/>
              </a:solidFill>
            </a:rPr>
            <a:t>4</a:t>
          </a:r>
          <a:endParaRPr lang="es-ES" sz="1400" b="1" kern="1200">
            <a:solidFill>
              <a:srgbClr val="671C34"/>
            </a:solidFill>
          </a:endParaRPr>
        </a:p>
      </dsp:txBody>
      <dsp:txXfrm rot="-5400000">
        <a:off x="1" y="3145427"/>
        <a:ext cx="730265" cy="312971"/>
      </dsp:txXfrm>
    </dsp:sp>
    <dsp:sp modelId="{23C0B89A-AC38-483E-AB22-AD30878026BF}">
      <dsp:nvSpPr>
        <dsp:cNvPr id="0" name=""/>
        <dsp:cNvSpPr/>
      </dsp:nvSpPr>
      <dsp:spPr>
        <a:xfrm rot="5400000">
          <a:off x="3446460" y="64099"/>
          <a:ext cx="678103" cy="6110494"/>
        </a:xfrm>
        <a:prstGeom prst="round2SameRect">
          <a:avLst/>
        </a:prstGeom>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CO" sz="1500" kern="1200"/>
            <a:t>Generación y análisis de los indicadores de calidad de la Base de Datos.</a:t>
          </a:r>
          <a:endParaRPr lang="es-ES" sz="1500" kern="1200"/>
        </a:p>
      </dsp:txBody>
      <dsp:txXfrm rot="-5400000">
        <a:off x="730265" y="2813396"/>
        <a:ext cx="6077392" cy="611899"/>
      </dsp:txXfrm>
    </dsp:sp>
    <dsp:sp modelId="{E07EC89F-6DB0-4A03-B4AB-F5DF2FA4152A}">
      <dsp:nvSpPr>
        <dsp:cNvPr id="0" name=""/>
        <dsp:cNvSpPr/>
      </dsp:nvSpPr>
      <dsp:spPr>
        <a:xfrm rot="5400000">
          <a:off x="-156485" y="3862428"/>
          <a:ext cx="1043236" cy="730265"/>
        </a:xfrm>
        <a:prstGeom prst="chevron">
          <a:avLst/>
        </a:prstGeom>
        <a:gradFill rotWithShape="0">
          <a:gsLst>
            <a:gs pos="0">
              <a:srgbClr val="671C34"/>
            </a:gs>
            <a:gs pos="100000">
              <a:schemeClr val="bg1">
                <a:lumMod val="95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s-ES" sz="1400" b="1" kern="1200" dirty="0">
              <a:solidFill>
                <a:srgbClr val="671C34"/>
              </a:solidFill>
            </a:rPr>
            <a:t>Fase </a:t>
          </a:r>
        </a:p>
        <a:p>
          <a:pPr marL="0" lvl="0" indent="0" algn="ctr" defTabSz="622300">
            <a:lnSpc>
              <a:spcPct val="90000"/>
            </a:lnSpc>
            <a:spcBef>
              <a:spcPct val="0"/>
            </a:spcBef>
            <a:spcAft>
              <a:spcPct val="35000"/>
            </a:spcAft>
            <a:buNone/>
          </a:pPr>
          <a:r>
            <a:rPr lang="es-ES" sz="1400" b="1" kern="1200" dirty="0">
              <a:solidFill>
                <a:srgbClr val="671C34"/>
              </a:solidFill>
            </a:rPr>
            <a:t>5</a:t>
          </a:r>
        </a:p>
      </dsp:txBody>
      <dsp:txXfrm rot="-5400000">
        <a:off x="1" y="4071076"/>
        <a:ext cx="730265" cy="312971"/>
      </dsp:txXfrm>
    </dsp:sp>
    <dsp:sp modelId="{55E2B3EB-1174-4EF6-8493-63BC3AE6DFE6}">
      <dsp:nvSpPr>
        <dsp:cNvPr id="0" name=""/>
        <dsp:cNvSpPr/>
      </dsp:nvSpPr>
      <dsp:spPr>
        <a:xfrm rot="5400000">
          <a:off x="3446460" y="989747"/>
          <a:ext cx="678103" cy="6110494"/>
        </a:xfrm>
        <a:prstGeom prst="round2SameRect">
          <a:avLst/>
        </a:prstGeom>
        <a:gradFill rotWithShape="0">
          <a:gsLst>
            <a:gs pos="0">
              <a:schemeClr val="accent1">
                <a:lumMod val="20000"/>
                <a:lumOff val="80000"/>
              </a:schemeClr>
            </a:gs>
            <a:gs pos="100000">
              <a:srgbClr val="671C34"/>
            </a:gs>
            <a:gs pos="73000">
              <a:schemeClr val="accent1">
                <a:lumMod val="20000"/>
                <a:lumOff val="80000"/>
              </a:schemeClr>
            </a:gs>
            <a:gs pos="100000">
              <a:schemeClr val="accent2">
                <a:lumMod val="20000"/>
                <a:lumOff val="80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s-CO" sz="1500" kern="1200" dirty="0"/>
            <a:t>Reporte de hallazgos y recomendaciones.</a:t>
          </a:r>
          <a:endParaRPr lang="es-ES" sz="1500" kern="1200" dirty="0"/>
        </a:p>
      </dsp:txBody>
      <dsp:txXfrm rot="-5400000">
        <a:off x="730265" y="3739044"/>
        <a:ext cx="6077392" cy="611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5F1C9-FACD-4A3E-844F-904508D6F5D1}">
      <dsp:nvSpPr>
        <dsp:cNvPr id="0" name=""/>
        <dsp:cNvSpPr/>
      </dsp:nvSpPr>
      <dsp:spPr>
        <a:xfrm>
          <a:off x="-4793096" y="-734624"/>
          <a:ext cx="5708929" cy="5708929"/>
        </a:xfrm>
        <a:prstGeom prst="blockArc">
          <a:avLst>
            <a:gd name="adj1" fmla="val 18900000"/>
            <a:gd name="adj2" fmla="val 2700000"/>
            <a:gd name="adj3" fmla="val 37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F52A90-017B-4E27-9035-85E32D5DA0B2}">
      <dsp:nvSpPr>
        <dsp:cNvPr id="0" name=""/>
        <dsp:cNvSpPr/>
      </dsp:nvSpPr>
      <dsp:spPr>
        <a:xfrm>
          <a:off x="479630" y="325946"/>
          <a:ext cx="4958680" cy="652232"/>
        </a:xfrm>
        <a:prstGeom prst="rect">
          <a:avLst/>
        </a:prstGeom>
        <a:gradFill rotWithShape="0">
          <a:gsLst>
            <a:gs pos="0">
              <a:schemeClr val="accent1">
                <a:lumMod val="20000"/>
                <a:lumOff val="80000"/>
              </a:schemeClr>
            </a:gs>
            <a:gs pos="100000">
              <a:srgbClr val="671C34"/>
            </a:gs>
            <a:gs pos="0">
              <a:schemeClr val="accent1">
                <a:lumMod val="20000"/>
                <a:lumOff val="80000"/>
              </a:schemeClr>
            </a:gs>
            <a:gs pos="100000">
              <a:schemeClr val="accent2">
                <a:lumMod val="20000"/>
                <a:lumOff val="8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709" tIns="48260" rIns="48260" bIns="48260" numCol="1" spcCol="1270" anchor="ctr" anchorCtr="0">
          <a:noAutofit/>
        </a:bodyPr>
        <a:lstStyle/>
        <a:p>
          <a:pPr marL="0" lvl="0" indent="0" algn="ctr" defTabSz="844550">
            <a:lnSpc>
              <a:spcPct val="90000"/>
            </a:lnSpc>
            <a:spcBef>
              <a:spcPct val="0"/>
            </a:spcBef>
            <a:spcAft>
              <a:spcPct val="35000"/>
            </a:spcAft>
            <a:buNone/>
          </a:pPr>
          <a:r>
            <a:rPr lang="es-CO" sz="1900" b="1" kern="1200" dirty="0">
              <a:solidFill>
                <a:srgbClr val="002060"/>
              </a:solidFill>
            </a:rPr>
            <a:t>Modelo Entidad relación o modelo de datos</a:t>
          </a:r>
        </a:p>
      </dsp:txBody>
      <dsp:txXfrm>
        <a:off x="479630" y="325946"/>
        <a:ext cx="4958680" cy="652232"/>
      </dsp:txXfrm>
    </dsp:sp>
    <dsp:sp modelId="{42F486EB-C78D-4665-95D5-A68F676D8536}">
      <dsp:nvSpPr>
        <dsp:cNvPr id="0" name=""/>
        <dsp:cNvSpPr/>
      </dsp:nvSpPr>
      <dsp:spPr>
        <a:xfrm>
          <a:off x="71984" y="244417"/>
          <a:ext cx="815290" cy="8152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54B0DF-C479-41FD-AE67-F9C542AF880F}">
      <dsp:nvSpPr>
        <dsp:cNvPr id="0" name=""/>
        <dsp:cNvSpPr/>
      </dsp:nvSpPr>
      <dsp:spPr>
        <a:xfrm>
          <a:off x="853569" y="1304464"/>
          <a:ext cx="4584740" cy="652232"/>
        </a:xfrm>
        <a:prstGeom prst="rect">
          <a:avLst/>
        </a:prstGeom>
        <a:gradFill rotWithShape="0">
          <a:gsLst>
            <a:gs pos="0">
              <a:schemeClr val="accent1">
                <a:lumMod val="20000"/>
                <a:lumOff val="80000"/>
              </a:schemeClr>
            </a:gs>
            <a:gs pos="100000">
              <a:srgbClr val="671C34"/>
            </a:gs>
            <a:gs pos="0">
              <a:schemeClr val="accent1">
                <a:lumMod val="20000"/>
                <a:lumOff val="80000"/>
              </a:schemeClr>
            </a:gs>
            <a:gs pos="100000">
              <a:schemeClr val="accent2">
                <a:lumMod val="20000"/>
                <a:lumOff val="8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709" tIns="48260" rIns="48260" bIns="48260" numCol="1" spcCol="1270" anchor="ctr" anchorCtr="0">
          <a:noAutofit/>
        </a:bodyPr>
        <a:lstStyle/>
        <a:p>
          <a:pPr marL="0" lvl="0" indent="0" algn="l" defTabSz="844550">
            <a:lnSpc>
              <a:spcPct val="90000"/>
            </a:lnSpc>
            <a:spcBef>
              <a:spcPct val="0"/>
            </a:spcBef>
            <a:spcAft>
              <a:spcPct val="35000"/>
            </a:spcAft>
            <a:buNone/>
          </a:pPr>
          <a:r>
            <a:rPr lang="es-CO" sz="1900" b="1" kern="1200">
              <a:solidFill>
                <a:srgbClr val="002060"/>
              </a:solidFill>
            </a:rPr>
            <a:t>Diccionario de datos</a:t>
          </a:r>
        </a:p>
      </dsp:txBody>
      <dsp:txXfrm>
        <a:off x="853569" y="1304464"/>
        <a:ext cx="4584740" cy="652232"/>
      </dsp:txXfrm>
    </dsp:sp>
    <dsp:sp modelId="{73331E01-142C-4714-BEB9-A7978C028AAB}">
      <dsp:nvSpPr>
        <dsp:cNvPr id="0" name=""/>
        <dsp:cNvSpPr/>
      </dsp:nvSpPr>
      <dsp:spPr>
        <a:xfrm>
          <a:off x="445924" y="1222935"/>
          <a:ext cx="815290" cy="8152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F6E121-7522-41C2-AE17-E6647BE2CE94}">
      <dsp:nvSpPr>
        <dsp:cNvPr id="0" name=""/>
        <dsp:cNvSpPr/>
      </dsp:nvSpPr>
      <dsp:spPr>
        <a:xfrm>
          <a:off x="853569" y="2282982"/>
          <a:ext cx="4584740" cy="652232"/>
        </a:xfrm>
        <a:prstGeom prst="rect">
          <a:avLst/>
        </a:prstGeom>
        <a:gradFill rotWithShape="0">
          <a:gsLst>
            <a:gs pos="0">
              <a:schemeClr val="accent1">
                <a:lumMod val="20000"/>
                <a:lumOff val="80000"/>
              </a:schemeClr>
            </a:gs>
            <a:gs pos="100000">
              <a:srgbClr val="671C34"/>
            </a:gs>
            <a:gs pos="0">
              <a:schemeClr val="accent1">
                <a:lumMod val="20000"/>
                <a:lumOff val="80000"/>
              </a:schemeClr>
            </a:gs>
            <a:gs pos="100000">
              <a:schemeClr val="accent2">
                <a:lumMod val="20000"/>
                <a:lumOff val="8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709" tIns="48260" rIns="48260" bIns="48260" numCol="1" spcCol="1270" anchor="ctr" anchorCtr="0">
          <a:noAutofit/>
        </a:bodyPr>
        <a:lstStyle/>
        <a:p>
          <a:pPr marL="0" lvl="0" indent="0" algn="l" defTabSz="844550">
            <a:lnSpc>
              <a:spcPct val="90000"/>
            </a:lnSpc>
            <a:spcBef>
              <a:spcPct val="0"/>
            </a:spcBef>
            <a:spcAft>
              <a:spcPct val="35000"/>
            </a:spcAft>
            <a:buNone/>
          </a:pPr>
          <a:r>
            <a:rPr lang="es-CO" sz="1900" b="1" kern="1200">
              <a:solidFill>
                <a:srgbClr val="002060"/>
              </a:solidFill>
            </a:rPr>
            <a:t>Reglas de validación de integridad y consistencia de datos</a:t>
          </a:r>
        </a:p>
      </dsp:txBody>
      <dsp:txXfrm>
        <a:off x="853569" y="2282982"/>
        <a:ext cx="4584740" cy="652232"/>
      </dsp:txXfrm>
    </dsp:sp>
    <dsp:sp modelId="{A74EE270-A144-4C0F-9228-C8CF9E031E77}">
      <dsp:nvSpPr>
        <dsp:cNvPr id="0" name=""/>
        <dsp:cNvSpPr/>
      </dsp:nvSpPr>
      <dsp:spPr>
        <a:xfrm>
          <a:off x="445924" y="2201453"/>
          <a:ext cx="815290" cy="8152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1366AB-6E1E-43F3-A4EF-9E8BACF5440C}">
      <dsp:nvSpPr>
        <dsp:cNvPr id="0" name=""/>
        <dsp:cNvSpPr/>
      </dsp:nvSpPr>
      <dsp:spPr>
        <a:xfrm>
          <a:off x="479630" y="3261501"/>
          <a:ext cx="4958680" cy="652232"/>
        </a:xfrm>
        <a:prstGeom prst="rect">
          <a:avLst/>
        </a:prstGeom>
        <a:gradFill rotWithShape="0">
          <a:gsLst>
            <a:gs pos="0">
              <a:schemeClr val="accent1">
                <a:lumMod val="20000"/>
                <a:lumOff val="80000"/>
              </a:schemeClr>
            </a:gs>
            <a:gs pos="100000">
              <a:srgbClr val="671C34"/>
            </a:gs>
            <a:gs pos="0">
              <a:schemeClr val="accent1">
                <a:lumMod val="20000"/>
                <a:lumOff val="80000"/>
              </a:schemeClr>
            </a:gs>
            <a:gs pos="100000">
              <a:schemeClr val="accent2">
                <a:lumMod val="20000"/>
                <a:lumOff val="8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709" tIns="48260" rIns="48260" bIns="48260" numCol="1" spcCol="1270" anchor="ctr" anchorCtr="0">
          <a:noAutofit/>
        </a:bodyPr>
        <a:lstStyle/>
        <a:p>
          <a:pPr marL="0" lvl="0" indent="0" algn="l" defTabSz="844550">
            <a:lnSpc>
              <a:spcPct val="90000"/>
            </a:lnSpc>
            <a:spcBef>
              <a:spcPct val="0"/>
            </a:spcBef>
            <a:spcAft>
              <a:spcPct val="35000"/>
            </a:spcAft>
            <a:buNone/>
          </a:pPr>
          <a:r>
            <a:rPr lang="es-CO" sz="1900" b="1" kern="1200" dirty="0">
              <a:solidFill>
                <a:srgbClr val="002060"/>
              </a:solidFill>
            </a:rPr>
            <a:t>Bitácora de copias de respaldo o </a:t>
          </a:r>
          <a:r>
            <a:rPr lang="es-CO" sz="1900" b="1" kern="1200" dirty="0" err="1">
              <a:solidFill>
                <a:srgbClr val="002060"/>
              </a:solidFill>
            </a:rPr>
            <a:t>Backup’s</a:t>
          </a:r>
          <a:endParaRPr lang="es-CO" sz="1900" b="1" kern="1200" dirty="0">
            <a:solidFill>
              <a:srgbClr val="002060"/>
            </a:solidFill>
          </a:endParaRPr>
        </a:p>
      </dsp:txBody>
      <dsp:txXfrm>
        <a:off x="479630" y="3261501"/>
        <a:ext cx="4958680" cy="652232"/>
      </dsp:txXfrm>
    </dsp:sp>
    <dsp:sp modelId="{3E697C6E-82E7-4EF7-A5C3-40326816D29D}">
      <dsp:nvSpPr>
        <dsp:cNvPr id="0" name=""/>
        <dsp:cNvSpPr/>
      </dsp:nvSpPr>
      <dsp:spPr>
        <a:xfrm>
          <a:off x="71984" y="3179971"/>
          <a:ext cx="815290" cy="81529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7253-1D4C-4778-A50F-008314F3F671}">
      <dsp:nvSpPr>
        <dsp:cNvPr id="0" name=""/>
        <dsp:cNvSpPr/>
      </dsp:nvSpPr>
      <dsp:spPr>
        <a:xfrm rot="10800000">
          <a:off x="1321252" y="40354"/>
          <a:ext cx="4380399" cy="792432"/>
        </a:xfrm>
        <a:prstGeom prst="homePlate">
          <a:avLst/>
        </a:prstGeom>
        <a:gradFill rotWithShape="0">
          <a:gsLst>
            <a:gs pos="0">
              <a:schemeClr val="accent1">
                <a:lumMod val="20000"/>
                <a:lumOff val="80000"/>
              </a:schemeClr>
            </a:gs>
            <a:gs pos="100000">
              <a:srgbClr val="671C34"/>
            </a:gs>
            <a:gs pos="11000">
              <a:schemeClr val="accent1">
                <a:lumMod val="20000"/>
                <a:lumOff val="80000"/>
              </a:schemeClr>
            </a:gs>
            <a:gs pos="100000">
              <a:schemeClr val="accent2">
                <a:lumMod val="20000"/>
                <a:lumOff val="8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385" tIns="87630" rIns="163576" bIns="87630" numCol="1" spcCol="1270" anchor="ctr" anchorCtr="0">
          <a:noAutofit/>
        </a:bodyPr>
        <a:lstStyle/>
        <a:p>
          <a:pPr marL="0" lvl="0" indent="0" algn="ctr" defTabSz="1022350">
            <a:lnSpc>
              <a:spcPct val="90000"/>
            </a:lnSpc>
            <a:spcBef>
              <a:spcPct val="0"/>
            </a:spcBef>
            <a:spcAft>
              <a:spcPct val="35000"/>
            </a:spcAft>
            <a:buNone/>
          </a:pPr>
          <a:r>
            <a:rPr lang="es-CO" sz="2300" kern="1200" dirty="0">
              <a:solidFill>
                <a:srgbClr val="002060"/>
              </a:solidFill>
            </a:rPr>
            <a:t>Seguridad de la base de datos</a:t>
          </a:r>
        </a:p>
      </dsp:txBody>
      <dsp:txXfrm rot="10800000">
        <a:off x="1519360" y="40354"/>
        <a:ext cx="4182291" cy="792432"/>
      </dsp:txXfrm>
    </dsp:sp>
    <dsp:sp modelId="{0242965B-83E2-41FA-9A04-7DDEDC622049}">
      <dsp:nvSpPr>
        <dsp:cNvPr id="0" name=""/>
        <dsp:cNvSpPr/>
      </dsp:nvSpPr>
      <dsp:spPr>
        <a:xfrm>
          <a:off x="885414" y="732"/>
          <a:ext cx="871676" cy="87167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a:glow rad="127000">
            <a:srgbClr val="002060"/>
          </a:glow>
        </a:effectLst>
      </dsp:spPr>
      <dsp:style>
        <a:lnRef idx="2">
          <a:scrgbClr r="0" g="0" b="0"/>
        </a:lnRef>
        <a:fillRef idx="1">
          <a:scrgbClr r="0" g="0" b="0"/>
        </a:fillRef>
        <a:effectRef idx="0">
          <a:scrgbClr r="0" g="0" b="0"/>
        </a:effectRef>
        <a:fontRef idx="minor"/>
      </dsp:style>
    </dsp:sp>
    <dsp:sp modelId="{509D93FE-4FD6-4D63-83D4-E9D950F4ACAA}">
      <dsp:nvSpPr>
        <dsp:cNvPr id="0" name=""/>
        <dsp:cNvSpPr/>
      </dsp:nvSpPr>
      <dsp:spPr>
        <a:xfrm rot="10800000">
          <a:off x="1321252" y="1172233"/>
          <a:ext cx="4380399" cy="792432"/>
        </a:xfrm>
        <a:prstGeom prst="homePlate">
          <a:avLst/>
        </a:prstGeom>
        <a:gradFill rotWithShape="0">
          <a:gsLst>
            <a:gs pos="0">
              <a:schemeClr val="accent1">
                <a:lumMod val="20000"/>
                <a:lumOff val="80000"/>
              </a:schemeClr>
            </a:gs>
            <a:gs pos="100000">
              <a:srgbClr val="671C34"/>
            </a:gs>
            <a:gs pos="11000">
              <a:schemeClr val="accent1">
                <a:lumMod val="20000"/>
                <a:lumOff val="80000"/>
              </a:schemeClr>
            </a:gs>
            <a:gs pos="100000">
              <a:schemeClr val="accent2">
                <a:lumMod val="20000"/>
                <a:lumOff val="8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385" tIns="87630" rIns="163576" bIns="87630" numCol="1" spcCol="1270" anchor="ctr" anchorCtr="0">
          <a:noAutofit/>
        </a:bodyPr>
        <a:lstStyle/>
        <a:p>
          <a:pPr marL="0" lvl="0" indent="0" algn="ctr" defTabSz="1022350">
            <a:lnSpc>
              <a:spcPct val="90000"/>
            </a:lnSpc>
            <a:spcBef>
              <a:spcPct val="0"/>
            </a:spcBef>
            <a:spcAft>
              <a:spcPct val="35000"/>
            </a:spcAft>
            <a:buNone/>
          </a:pPr>
          <a:r>
            <a:rPr lang="es-CO" sz="2300" kern="1200">
              <a:solidFill>
                <a:srgbClr val="002060"/>
              </a:solidFill>
            </a:rPr>
            <a:t>Recuperabilidad de la base de datos</a:t>
          </a:r>
        </a:p>
      </dsp:txBody>
      <dsp:txXfrm rot="10800000">
        <a:off x="1519360" y="1172233"/>
        <a:ext cx="4182291" cy="792432"/>
      </dsp:txXfrm>
    </dsp:sp>
    <dsp:sp modelId="{9280FE3D-D85E-4094-B2E6-ED35CB35D63D}">
      <dsp:nvSpPr>
        <dsp:cNvPr id="0" name=""/>
        <dsp:cNvSpPr/>
      </dsp:nvSpPr>
      <dsp:spPr>
        <a:xfrm>
          <a:off x="885414" y="1132611"/>
          <a:ext cx="871676" cy="87167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a:glow rad="127000">
            <a:srgbClr val="002060"/>
          </a:glow>
        </a:effectLst>
      </dsp:spPr>
      <dsp:style>
        <a:lnRef idx="2">
          <a:scrgbClr r="0" g="0" b="0"/>
        </a:lnRef>
        <a:fillRef idx="1">
          <a:scrgbClr r="0" g="0" b="0"/>
        </a:fillRef>
        <a:effectRef idx="0">
          <a:scrgbClr r="0" g="0" b="0"/>
        </a:effectRef>
        <a:fontRef idx="minor"/>
      </dsp:style>
    </dsp:sp>
    <dsp:sp modelId="{9E97B50E-FA1E-44CA-850B-F8904AD03881}">
      <dsp:nvSpPr>
        <dsp:cNvPr id="0" name=""/>
        <dsp:cNvSpPr/>
      </dsp:nvSpPr>
      <dsp:spPr>
        <a:xfrm rot="10800000">
          <a:off x="1321252" y="2304112"/>
          <a:ext cx="4380399" cy="792432"/>
        </a:xfrm>
        <a:prstGeom prst="homePlate">
          <a:avLst/>
        </a:prstGeom>
        <a:gradFill rotWithShape="0">
          <a:gsLst>
            <a:gs pos="0">
              <a:schemeClr val="accent1">
                <a:lumMod val="20000"/>
                <a:lumOff val="80000"/>
              </a:schemeClr>
            </a:gs>
            <a:gs pos="100000">
              <a:srgbClr val="671C34"/>
            </a:gs>
            <a:gs pos="11000">
              <a:schemeClr val="accent1">
                <a:lumMod val="20000"/>
                <a:lumOff val="80000"/>
              </a:schemeClr>
            </a:gs>
            <a:gs pos="100000">
              <a:schemeClr val="accent2">
                <a:lumMod val="20000"/>
                <a:lumOff val="8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385" tIns="87630" rIns="163576" bIns="87630" numCol="1" spcCol="1270" anchor="ctr" anchorCtr="0">
          <a:noAutofit/>
        </a:bodyPr>
        <a:lstStyle/>
        <a:p>
          <a:pPr marL="0" lvl="0" indent="0" algn="ctr" defTabSz="1022350">
            <a:lnSpc>
              <a:spcPct val="90000"/>
            </a:lnSpc>
            <a:spcBef>
              <a:spcPct val="0"/>
            </a:spcBef>
            <a:spcAft>
              <a:spcPct val="35000"/>
            </a:spcAft>
            <a:buNone/>
          </a:pPr>
          <a:r>
            <a:rPr lang="es-CO" sz="2300" kern="1200">
              <a:solidFill>
                <a:srgbClr val="002060"/>
              </a:solidFill>
            </a:rPr>
            <a:t>Infraestructura tecnológica</a:t>
          </a:r>
        </a:p>
      </dsp:txBody>
      <dsp:txXfrm rot="10800000">
        <a:off x="1519360" y="2304112"/>
        <a:ext cx="4182291" cy="792432"/>
      </dsp:txXfrm>
    </dsp:sp>
    <dsp:sp modelId="{CE2F5888-DB8B-4F95-9657-0668B779276B}">
      <dsp:nvSpPr>
        <dsp:cNvPr id="0" name=""/>
        <dsp:cNvSpPr/>
      </dsp:nvSpPr>
      <dsp:spPr>
        <a:xfrm>
          <a:off x="885414" y="2264490"/>
          <a:ext cx="871676" cy="871676"/>
        </a:xfrm>
        <a:prstGeom prst="ellipse">
          <a:avLst/>
        </a:prstGeom>
        <a:blipFill>
          <a:blip xmlns:r="http://schemas.openxmlformats.org/officeDocument/2006/relationships" r:embed="rId5"/>
          <a:srcRect/>
          <a:stretch>
            <a:fillRect l="-17000" r="-17000"/>
          </a:stretch>
        </a:blipFill>
        <a:ln w="12700" cap="flat" cmpd="sng" algn="ctr">
          <a:solidFill>
            <a:schemeClr val="lt1">
              <a:hueOff val="0"/>
              <a:satOff val="0"/>
              <a:lumOff val="0"/>
              <a:alphaOff val="0"/>
            </a:schemeClr>
          </a:solidFill>
          <a:prstDash val="solid"/>
          <a:miter lim="800000"/>
        </a:ln>
        <a:effectLst>
          <a:glow rad="127000">
            <a:srgbClr val="002060"/>
          </a:glo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27/11/2025</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D93AE-D79A-494D-AFE2-D3FB898A84DC}" type="datetimeFigureOut">
              <a:rPr lang="es-CO" smtClean="0"/>
              <a:t>27/11/2025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F18ED-02CE-4813-805B-151F4154DF95}" type="slidenum">
              <a:rPr lang="es-CO" smtClean="0"/>
              <a:t>‹Nº›</a:t>
            </a:fld>
            <a:endParaRPr lang="es-CO"/>
          </a:p>
        </p:txBody>
      </p:sp>
    </p:spTree>
    <p:extLst>
      <p:ext uri="{BB962C8B-B14F-4D97-AF65-F5344CB8AC3E}">
        <p14:creationId xmlns:p14="http://schemas.microsoft.com/office/powerpoint/2010/main" val="28592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8" name="Imagen 7">
            <a:extLst>
              <a:ext uri="{FF2B5EF4-FFF2-40B4-BE49-F238E27FC236}">
                <a16:creationId xmlns:a16="http://schemas.microsoft.com/office/drawing/2014/main" id="{1F209727-CD89-6FA4-B990-6D27384B4F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4057" y="2199822"/>
            <a:ext cx="3783678" cy="1787231"/>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lvl1pPr>
              <a:defRPr>
                <a:latin typeface="Verdana" panose="020B060403050404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7" name="Rectángulo 6">
            <a:extLst>
              <a:ext uri="{FF2B5EF4-FFF2-40B4-BE49-F238E27FC236}">
                <a16:creationId xmlns:a16="http://schemas.microsoft.com/office/drawing/2014/main" id="{BFA9D7E4-7BA0-40B7-FF99-DD7B5CDE5C94}"/>
              </a:ext>
            </a:extLst>
          </p:cNvPr>
          <p:cNvSpPr/>
          <p:nvPr userDrawn="1"/>
        </p:nvSpPr>
        <p:spPr>
          <a:xfrm>
            <a:off x="0" y="6721474"/>
            <a:ext cx="12192000" cy="136525"/>
          </a:xfrm>
          <a:prstGeom prst="rect">
            <a:avLst/>
          </a:prstGeom>
          <a:solidFill>
            <a:srgbClr val="671C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04697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F209727-CD89-6FA4-B990-6D27384B4F8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4204058" y="2199823"/>
            <a:ext cx="3783679" cy="1787231"/>
          </a:xfrm>
          <a:prstGeom prst="rect">
            <a:avLst/>
          </a:prstGeom>
        </p:spPr>
      </p:pic>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344431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819253"/>
            <a:ext cx="12192000" cy="5219493"/>
          </a:xfrm>
          <a:prstGeom prst="rect">
            <a:avLst/>
          </a:prstGeom>
          <a:solidFill>
            <a:srgbClr val="671C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a:extLst>
              <a:ext uri="{FF2B5EF4-FFF2-40B4-BE49-F238E27FC236}">
                <a16:creationId xmlns:a16="http://schemas.microsoft.com/office/drawing/2014/main" id="{4863FC19-3C84-302A-FDDC-09A601EE27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1013"/>
          <a:stretch/>
        </p:blipFill>
        <p:spPr>
          <a:xfrm>
            <a:off x="4991310" y="6261739"/>
            <a:ext cx="2209380" cy="160233"/>
          </a:xfrm>
          <a:prstGeom prst="rect">
            <a:avLst/>
          </a:prstGeom>
        </p:spPr>
      </p:pic>
    </p:spTree>
    <p:extLst>
      <p:ext uri="{BB962C8B-B14F-4D97-AF65-F5344CB8AC3E}">
        <p14:creationId xmlns:p14="http://schemas.microsoft.com/office/powerpoint/2010/main" val="191525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6721474"/>
            <a:ext cx="12192000" cy="136525"/>
          </a:xfrm>
          <a:prstGeom prst="rect">
            <a:avLst/>
          </a:prstGeom>
          <a:solidFill>
            <a:srgbClr val="671C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10" name="Imagen 9">
            <a:extLst>
              <a:ext uri="{FF2B5EF4-FFF2-40B4-BE49-F238E27FC236}">
                <a16:creationId xmlns:a16="http://schemas.microsoft.com/office/drawing/2014/main" id="{C03DA4FF-4FC6-492E-6227-EF18E4CE04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5132" y="161925"/>
            <a:ext cx="989035" cy="467173"/>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8" name="Imagen 7">
            <a:extLst>
              <a:ext uri="{FF2B5EF4-FFF2-40B4-BE49-F238E27FC236}">
                <a16:creationId xmlns:a16="http://schemas.microsoft.com/office/drawing/2014/main" id="{849671A3-6D37-8AFD-94D0-FA165C7F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332" y="161925"/>
            <a:ext cx="989035" cy="467173"/>
          </a:xfrm>
          <a:prstGeom prst="rect">
            <a:avLst/>
          </a:prstGeom>
        </p:spPr>
      </p:pic>
    </p:spTree>
    <p:extLst>
      <p:ext uri="{BB962C8B-B14F-4D97-AF65-F5344CB8AC3E}">
        <p14:creationId xmlns:p14="http://schemas.microsoft.com/office/powerpoint/2010/main" val="24924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8" name="Imagen 7">
            <a:extLst>
              <a:ext uri="{FF2B5EF4-FFF2-40B4-BE49-F238E27FC236}">
                <a16:creationId xmlns:a16="http://schemas.microsoft.com/office/drawing/2014/main" id="{76605662-90CC-6AB2-D017-3EEFB7AE80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582" y="161925"/>
            <a:ext cx="989035" cy="467173"/>
          </a:xfrm>
          <a:prstGeom prst="rect">
            <a:avLst/>
          </a:prstGeom>
        </p:spPr>
      </p:pic>
    </p:spTree>
    <p:extLst>
      <p:ext uri="{BB962C8B-B14F-4D97-AF65-F5344CB8AC3E}">
        <p14:creationId xmlns:p14="http://schemas.microsoft.com/office/powerpoint/2010/main" val="407752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8" name="Imagen 7">
            <a:extLst>
              <a:ext uri="{FF2B5EF4-FFF2-40B4-BE49-F238E27FC236}">
                <a16:creationId xmlns:a16="http://schemas.microsoft.com/office/drawing/2014/main" id="{8F896561-D90B-7384-BB4D-D4910FDD0F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5132" y="6194704"/>
            <a:ext cx="989035" cy="467173"/>
          </a:xfrm>
          <a:prstGeom prst="rect">
            <a:avLst/>
          </a:prstGeom>
        </p:spPr>
      </p:pic>
    </p:spTree>
    <p:extLst>
      <p:ext uri="{BB962C8B-B14F-4D97-AF65-F5344CB8AC3E}">
        <p14:creationId xmlns:p14="http://schemas.microsoft.com/office/powerpoint/2010/main" val="65180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8" name="Imagen 7">
            <a:extLst>
              <a:ext uri="{FF2B5EF4-FFF2-40B4-BE49-F238E27FC236}">
                <a16:creationId xmlns:a16="http://schemas.microsoft.com/office/drawing/2014/main" id="{5F18B898-11AE-F604-EA5D-43278140A2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682" y="6192759"/>
            <a:ext cx="989035" cy="467173"/>
          </a:xfrm>
          <a:prstGeom prst="rect">
            <a:avLst/>
          </a:prstGeom>
        </p:spPr>
      </p:pic>
    </p:spTree>
    <p:extLst>
      <p:ext uri="{BB962C8B-B14F-4D97-AF65-F5344CB8AC3E}">
        <p14:creationId xmlns:p14="http://schemas.microsoft.com/office/powerpoint/2010/main" val="71612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dirty="0"/>
          </a:p>
        </p:txBody>
      </p:sp>
      <p:pic>
        <p:nvPicPr>
          <p:cNvPr id="8" name="Imagen 7">
            <a:extLst>
              <a:ext uri="{FF2B5EF4-FFF2-40B4-BE49-F238E27FC236}">
                <a16:creationId xmlns:a16="http://schemas.microsoft.com/office/drawing/2014/main" id="{A4792F65-65B7-73A3-80A6-1A7708E74F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282" y="6192759"/>
            <a:ext cx="989035" cy="467173"/>
          </a:xfrm>
          <a:prstGeom prst="rect">
            <a:avLst/>
          </a:prstGeom>
        </p:spPr>
      </p:pic>
    </p:spTree>
    <p:extLst>
      <p:ext uri="{BB962C8B-B14F-4D97-AF65-F5344CB8AC3E}">
        <p14:creationId xmlns:p14="http://schemas.microsoft.com/office/powerpoint/2010/main" val="149489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856A6FAC-9192-436B-870E-80DDE60983C7}" type="datetimeFigureOut">
              <a:rPr lang="es-CO" smtClean="0"/>
              <a:pPr/>
              <a:t>27/11/2025</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1" r:id="rId4"/>
    <p:sldLayoutId id="2147483662" r:id="rId5"/>
    <p:sldLayoutId id="2147483663" r:id="rId6"/>
    <p:sldLayoutId id="2147483664" r:id="rId7"/>
    <p:sldLayoutId id="2147483665" r:id="rId8"/>
    <p:sldLayoutId id="2147483666" r:id="rId9"/>
    <p:sldLayoutId id="2147483650"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2064962"/>
              </p:ext>
            </p:extLst>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E2D2-FD22-F13D-DEA0-9FEC66B33959}"/>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06C9046-AE1C-7E4A-FFDF-398EC2538E60}"/>
              </a:ext>
            </a:extLst>
          </p:cNvPr>
          <p:cNvGraphicFramePr>
            <a:graphicFrameLocks noGrp="1"/>
          </p:cNvGraphicFramePr>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2" name="object 906">
            <a:extLst>
              <a:ext uri="{FF2B5EF4-FFF2-40B4-BE49-F238E27FC236}">
                <a16:creationId xmlns:a16="http://schemas.microsoft.com/office/drawing/2014/main" id="{83FE7BBC-0C34-64BF-4699-9A1ED6EE2489}"/>
              </a:ext>
            </a:extLst>
          </p:cNvPr>
          <p:cNvSpPr txBox="1"/>
          <p:nvPr/>
        </p:nvSpPr>
        <p:spPr>
          <a:xfrm>
            <a:off x="540853" y="2631931"/>
            <a:ext cx="10917721" cy="2958054"/>
          </a:xfrm>
          <a:prstGeom prst="rect">
            <a:avLst/>
          </a:prstGeom>
          <a:ln>
            <a:noFill/>
          </a:ln>
        </p:spPr>
        <p:txBody>
          <a:bodyPr vert="horz" wrap="square" lIns="0" tIns="0" rIns="0" bIns="0" rtlCol="0" anchor="ctr">
            <a:spAutoFit/>
          </a:bodyPr>
          <a:lstStyle/>
          <a:p>
            <a:pPr marL="28575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CO" sz="1600" b="1" dirty="0">
                <a:solidFill>
                  <a:srgbClr val="671C34"/>
                </a:solidFill>
                <a:latin typeface="Segoe UI"/>
                <a:cs typeface="Segoe UI"/>
              </a:rPr>
              <a:t>Unidad</a:t>
            </a:r>
            <a:r>
              <a:rPr lang="es-CO" sz="1600" b="1" dirty="0">
                <a:solidFill>
                  <a:schemeClr val="tx1">
                    <a:lumMod val="75000"/>
                    <a:lumOff val="25000"/>
                  </a:schemeClr>
                </a:solidFill>
                <a:latin typeface="Segoe UI"/>
                <a:cs typeface="Segoe UI"/>
              </a:rPr>
              <a:t> </a:t>
            </a:r>
            <a:r>
              <a:rPr lang="es-CO" sz="1600" b="1" dirty="0">
                <a:solidFill>
                  <a:srgbClr val="671C34"/>
                </a:solidFill>
                <a:latin typeface="Segoe UI"/>
                <a:cs typeface="Segoe UI"/>
              </a:rPr>
              <a:t>de observación</a:t>
            </a:r>
            <a:r>
              <a:rPr lang="es-CO" sz="1600" dirty="0">
                <a:solidFill>
                  <a:schemeClr val="tx1">
                    <a:lumMod val="75000"/>
                    <a:lumOff val="25000"/>
                  </a:schemeClr>
                </a:solidFill>
                <a:latin typeface="Segoe UI"/>
                <a:cs typeface="Segoe UI"/>
              </a:rPr>
              <a:t>: Estadísticas generales de la entidad.</a:t>
            </a:r>
          </a:p>
          <a:p>
            <a:pPr marL="29845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CO" sz="1600" dirty="0">
              <a:solidFill>
                <a:schemeClr val="tx1">
                  <a:lumMod val="75000"/>
                  <a:lumOff val="25000"/>
                </a:schemeClr>
              </a:solidFill>
              <a:latin typeface="Segoe UI"/>
              <a:cs typeface="Segoe UI"/>
            </a:endParaRPr>
          </a:p>
          <a:p>
            <a:pPr marL="28575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CO" sz="1600" b="1" dirty="0">
                <a:solidFill>
                  <a:srgbClr val="671C34"/>
                </a:solidFill>
                <a:latin typeface="Segoe UI"/>
                <a:cs typeface="Segoe UI"/>
              </a:rPr>
              <a:t>Periodicidad</a:t>
            </a:r>
            <a:r>
              <a:rPr lang="es-CO" sz="1600" dirty="0">
                <a:solidFill>
                  <a:schemeClr val="tx1">
                    <a:lumMod val="75000"/>
                    <a:lumOff val="25000"/>
                  </a:schemeClr>
                </a:solidFill>
                <a:latin typeface="Segoe UI"/>
                <a:cs typeface="Segoe UI"/>
              </a:rPr>
              <a:t>: Anual con proyección trimestral. </a:t>
            </a:r>
          </a:p>
          <a:p>
            <a:pPr marL="1270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CO" sz="1600" dirty="0">
              <a:solidFill>
                <a:schemeClr val="tx1">
                  <a:lumMod val="75000"/>
                  <a:lumOff val="25000"/>
                </a:schemeClr>
              </a:solidFill>
              <a:latin typeface="Segoe UI"/>
              <a:cs typeface="Segoe UI"/>
            </a:endParaRPr>
          </a:p>
          <a:p>
            <a:pPr marL="28575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CO" sz="1600" b="1" dirty="0">
                <a:solidFill>
                  <a:srgbClr val="671C34"/>
                </a:solidFill>
                <a:latin typeface="Segoe UI"/>
                <a:cs typeface="Segoe UI"/>
              </a:rPr>
              <a:t>Serie</a:t>
            </a:r>
            <a:r>
              <a:rPr lang="es-CO" sz="1600" dirty="0">
                <a:solidFill>
                  <a:schemeClr val="tx1">
                    <a:lumMod val="75000"/>
                    <a:lumOff val="25000"/>
                  </a:schemeClr>
                </a:solidFill>
                <a:latin typeface="Segoe UI"/>
                <a:cs typeface="Segoe UI"/>
              </a:rPr>
              <a:t>: Información identificada desde 2017 a la actualidad.</a:t>
            </a:r>
          </a:p>
          <a:p>
            <a:pPr marL="1270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CO" sz="1600" dirty="0">
              <a:solidFill>
                <a:schemeClr val="tx1">
                  <a:lumMod val="75000"/>
                  <a:lumOff val="25000"/>
                </a:schemeClr>
              </a:solidFill>
              <a:latin typeface="Segoe UI"/>
              <a:cs typeface="Segoe UI"/>
            </a:endParaRPr>
          </a:p>
          <a:p>
            <a:pPr marL="28575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CO" sz="1600" b="1" dirty="0">
                <a:solidFill>
                  <a:srgbClr val="671C34"/>
                </a:solidFill>
                <a:latin typeface="Segoe UI"/>
                <a:cs typeface="Segoe UI"/>
              </a:rPr>
              <a:t>Variables</a:t>
            </a:r>
            <a:r>
              <a:rPr lang="es-CO" sz="1600" dirty="0">
                <a:solidFill>
                  <a:schemeClr val="tx1">
                    <a:lumMod val="75000"/>
                    <a:lumOff val="25000"/>
                  </a:schemeClr>
                </a:solidFill>
                <a:latin typeface="Segoe UI"/>
                <a:cs typeface="Segoe UI"/>
              </a:rPr>
              <a:t>: 68 definidas para la Operación estadística.</a:t>
            </a:r>
          </a:p>
          <a:p>
            <a:pPr marL="28575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CO" sz="1600" dirty="0">
              <a:solidFill>
                <a:schemeClr val="tx1">
                  <a:lumMod val="75000"/>
                  <a:lumOff val="25000"/>
                </a:schemeClr>
              </a:solidFill>
              <a:latin typeface="Segoe UI"/>
              <a:cs typeface="Segoe UI"/>
            </a:endParaRPr>
          </a:p>
          <a:p>
            <a:pPr marL="28575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CO" sz="1600" b="1" dirty="0">
                <a:solidFill>
                  <a:srgbClr val="671C34"/>
                </a:solidFill>
                <a:latin typeface="Segoe UI"/>
                <a:cs typeface="Segoe UI"/>
              </a:rPr>
              <a:t>Indicadores</a:t>
            </a:r>
            <a:r>
              <a:rPr lang="es-CO" sz="1600" dirty="0">
                <a:solidFill>
                  <a:schemeClr val="tx1">
                    <a:lumMod val="75000"/>
                    <a:lumOff val="25000"/>
                  </a:schemeClr>
                </a:solidFill>
                <a:latin typeface="Segoe UI"/>
                <a:cs typeface="Segoe UI"/>
              </a:rPr>
              <a:t>: 611 (En proceso de Ajuste)</a:t>
            </a:r>
          </a:p>
          <a:p>
            <a:pPr marL="1270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CO" sz="1600" dirty="0">
              <a:solidFill>
                <a:schemeClr val="tx1">
                  <a:lumMod val="75000"/>
                  <a:lumOff val="25000"/>
                </a:schemeClr>
              </a:solidFill>
              <a:latin typeface="Segoe UI"/>
              <a:cs typeface="Segoe UI"/>
            </a:endParaRPr>
          </a:p>
          <a:p>
            <a:pPr marL="28575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CO" sz="1600" b="1" dirty="0">
                <a:solidFill>
                  <a:srgbClr val="671C34"/>
                </a:solidFill>
                <a:latin typeface="Segoe UI"/>
                <a:cs typeface="Segoe UI"/>
              </a:rPr>
              <a:t>Modelo</a:t>
            </a:r>
            <a:r>
              <a:rPr lang="es-CO" sz="1600" b="1" dirty="0">
                <a:solidFill>
                  <a:schemeClr val="tx1">
                    <a:lumMod val="75000"/>
                    <a:lumOff val="25000"/>
                  </a:schemeClr>
                </a:solidFill>
                <a:latin typeface="Segoe UI"/>
                <a:cs typeface="Segoe UI"/>
              </a:rPr>
              <a:t> </a:t>
            </a:r>
            <a:r>
              <a:rPr lang="es-CO" sz="1600" b="1" dirty="0">
                <a:solidFill>
                  <a:srgbClr val="671C34"/>
                </a:solidFill>
                <a:latin typeface="Segoe UI"/>
                <a:cs typeface="Segoe UI"/>
              </a:rPr>
              <a:t>entidad</a:t>
            </a:r>
            <a:r>
              <a:rPr lang="es-CO" sz="1600" b="1" dirty="0">
                <a:solidFill>
                  <a:schemeClr val="tx1">
                    <a:lumMod val="75000"/>
                    <a:lumOff val="25000"/>
                  </a:schemeClr>
                </a:solidFill>
                <a:latin typeface="Segoe UI"/>
                <a:cs typeface="Segoe UI"/>
              </a:rPr>
              <a:t> </a:t>
            </a:r>
            <a:r>
              <a:rPr lang="es-CO" sz="1600" b="1" dirty="0">
                <a:solidFill>
                  <a:srgbClr val="671C34"/>
                </a:solidFill>
                <a:latin typeface="Segoe UI"/>
                <a:cs typeface="Segoe UI"/>
              </a:rPr>
              <a:t>relación</a:t>
            </a:r>
            <a:r>
              <a:rPr lang="es-CO" sz="1600" dirty="0">
                <a:solidFill>
                  <a:schemeClr val="tx1">
                    <a:lumMod val="75000"/>
                    <a:lumOff val="25000"/>
                  </a:schemeClr>
                </a:solidFill>
                <a:latin typeface="Segoe UI"/>
                <a:cs typeface="Segoe UI"/>
              </a:rPr>
              <a:t>: tablas de referencia, tablas de hechos o almacenamiento, datos fijos y registros de series.</a:t>
            </a:r>
          </a:p>
        </p:txBody>
      </p:sp>
      <p:sp>
        <p:nvSpPr>
          <p:cNvPr id="3" name="object 2">
            <a:extLst>
              <a:ext uri="{FF2B5EF4-FFF2-40B4-BE49-F238E27FC236}">
                <a16:creationId xmlns:a16="http://schemas.microsoft.com/office/drawing/2014/main" id="{1E794C75-07F6-6658-A99A-29D21E190B4F}"/>
              </a:ext>
            </a:extLst>
          </p:cNvPr>
          <p:cNvSpPr txBox="1"/>
          <p:nvPr/>
        </p:nvSpPr>
        <p:spPr>
          <a:xfrm>
            <a:off x="1150667" y="636170"/>
            <a:ext cx="10041208" cy="1231106"/>
          </a:xfrm>
          <a:prstGeom prst="rect">
            <a:avLst/>
          </a:prstGeom>
          <a:noFill/>
        </p:spPr>
        <p:txBody>
          <a:bodyPr vert="horz" wrap="square" lIns="0" tIns="0" rIns="0" bIns="0" rtlCol="0">
            <a:spAutoFit/>
          </a:bodyPr>
          <a:lstStyle/>
          <a:p>
            <a:pPr algn="ctr"/>
            <a:r>
              <a:rPr lang="es-MX" sz="4000" b="1" dirty="0">
                <a:solidFill>
                  <a:srgbClr val="671C34"/>
                </a:solidFill>
              </a:rPr>
              <a:t>Criterios de calidad estadística y de gestión de datos desarrollados </a:t>
            </a:r>
            <a:r>
              <a:rPr lang="es-ES" sz="4000" b="1" dirty="0">
                <a:solidFill>
                  <a:srgbClr val="671C34"/>
                </a:solidFill>
                <a:latin typeface="Segoe UI"/>
                <a:cs typeface="Segoe UI"/>
              </a:rPr>
              <a:t> </a:t>
            </a:r>
          </a:p>
        </p:txBody>
      </p:sp>
      <p:grpSp>
        <p:nvGrpSpPr>
          <p:cNvPr id="7" name="Grupo 6">
            <a:extLst>
              <a:ext uri="{FF2B5EF4-FFF2-40B4-BE49-F238E27FC236}">
                <a16:creationId xmlns:a16="http://schemas.microsoft.com/office/drawing/2014/main" id="{3C5B26E7-B7B5-359C-68F2-E96009CCD2C7}"/>
              </a:ext>
            </a:extLst>
          </p:cNvPr>
          <p:cNvGrpSpPr/>
          <p:nvPr/>
        </p:nvGrpSpPr>
        <p:grpSpPr>
          <a:xfrm>
            <a:off x="8363365" y="2631930"/>
            <a:ext cx="2428460" cy="2549669"/>
            <a:chOff x="8363365" y="2631931"/>
            <a:chExt cx="1792356" cy="1825486"/>
          </a:xfrm>
        </p:grpSpPr>
        <p:pic>
          <p:nvPicPr>
            <p:cNvPr id="5" name="Gráfico 6">
              <a:extLst>
                <a:ext uri="{FF2B5EF4-FFF2-40B4-BE49-F238E27FC236}">
                  <a16:creationId xmlns:a16="http://schemas.microsoft.com/office/drawing/2014/main" id="{CFB8237F-BE65-606F-68CB-019E8F9432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3365" y="2631931"/>
              <a:ext cx="1792356" cy="1825486"/>
            </a:xfrm>
            <a:prstGeom prst="rect">
              <a:avLst/>
            </a:prstGeom>
          </p:spPr>
        </p:pic>
        <p:pic>
          <p:nvPicPr>
            <p:cNvPr id="6" name="Gráfico 4">
              <a:extLst>
                <a:ext uri="{FF2B5EF4-FFF2-40B4-BE49-F238E27FC236}">
                  <a16:creationId xmlns:a16="http://schemas.microsoft.com/office/drawing/2014/main" id="{E2870A7B-304C-BC13-354D-A4617234C9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5097" y="2971800"/>
              <a:ext cx="914400" cy="914400"/>
            </a:xfrm>
            <a:prstGeom prst="rect">
              <a:avLst/>
            </a:prstGeom>
          </p:spPr>
        </p:pic>
      </p:grpSp>
    </p:spTree>
    <p:extLst>
      <p:ext uri="{BB962C8B-B14F-4D97-AF65-F5344CB8AC3E}">
        <p14:creationId xmlns:p14="http://schemas.microsoft.com/office/powerpoint/2010/main" val="14513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59CC87-C52A-8F0B-1DCA-2B9FC6F487B1}"/>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1239C2C9-441F-EB6A-34C1-16B42284798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trans="11000" pressure="0"/>
                    </a14:imgEffect>
                  </a14:imgLayer>
                </a14:imgProps>
              </a:ext>
              <a:ext uri="{28A0092B-C50C-407E-A947-70E740481C1C}">
                <a14:useLocalDpi xmlns:a14="http://schemas.microsoft.com/office/drawing/2010/main" val="0"/>
              </a:ext>
            </a:extLst>
          </a:blip>
          <a:srcRect/>
          <a:stretch>
            <a:fillRect/>
          </a:stretch>
        </p:blipFill>
        <p:spPr bwMode="auto">
          <a:xfrm>
            <a:off x="422274" y="866774"/>
            <a:ext cx="11204577" cy="5716263"/>
          </a:xfrm>
          <a:prstGeom prst="rect">
            <a:avLst/>
          </a:prstGeom>
          <a:solidFill>
            <a:schemeClr val="bg1"/>
          </a:solidFill>
          <a:effectLst>
            <a:glow>
              <a:srgbClr val="671C34"/>
            </a:glow>
          </a:effectLst>
        </p:spPr>
      </p:pic>
      <p:graphicFrame>
        <p:nvGraphicFramePr>
          <p:cNvPr id="4" name="Tabla 3">
            <a:extLst>
              <a:ext uri="{FF2B5EF4-FFF2-40B4-BE49-F238E27FC236}">
                <a16:creationId xmlns:a16="http://schemas.microsoft.com/office/drawing/2014/main" id="{9F9C5444-E5E9-145D-AA3F-68D3369522F9}"/>
              </a:ext>
            </a:extLst>
          </p:cNvPr>
          <p:cNvGraphicFramePr>
            <a:graphicFrameLocks noGrp="1"/>
          </p:cNvGraphicFramePr>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2" name="Rectángulo 5">
            <a:extLst>
              <a:ext uri="{FF2B5EF4-FFF2-40B4-BE49-F238E27FC236}">
                <a16:creationId xmlns:a16="http://schemas.microsoft.com/office/drawing/2014/main" id="{6145374B-1CD5-8598-2BFC-E8DFF457D679}"/>
              </a:ext>
            </a:extLst>
          </p:cNvPr>
          <p:cNvSpPr/>
          <p:nvPr/>
        </p:nvSpPr>
        <p:spPr>
          <a:xfrm>
            <a:off x="565149" y="1138293"/>
            <a:ext cx="9340851" cy="3053015"/>
          </a:xfrm>
          <a:prstGeom prst="rect">
            <a:avLst/>
          </a:prstGeom>
          <a:ln>
            <a:noFill/>
          </a:ln>
        </p:spPr>
        <p:txBody>
          <a:bodyPr wrap="square">
            <a:spAutoFit/>
          </a:bodyPr>
          <a:lstStyle/>
          <a:p>
            <a:pPr marL="12700" marR="62230" lvl="0" algn="just" defTabSz="914400">
              <a:lnSpc>
                <a:spcPct val="110000"/>
              </a:lnSpc>
              <a:buClr>
                <a:srgbClr val="002060"/>
              </a:buClr>
              <a:tabLst>
                <a:tab pos="748030" algn="l"/>
                <a:tab pos="1400810" algn="l"/>
                <a:tab pos="1989455" algn="l"/>
                <a:tab pos="2854960" algn="l"/>
                <a:tab pos="3393440" algn="l"/>
                <a:tab pos="4714240" algn="l"/>
                <a:tab pos="5149850" algn="l"/>
                <a:tab pos="5986780" algn="l"/>
                <a:tab pos="6576695" algn="l"/>
                <a:tab pos="7167245" algn="l"/>
              </a:tabLst>
              <a:defRPr/>
            </a:pPr>
            <a:r>
              <a:rPr lang="es-CO" b="1" dirty="0">
                <a:solidFill>
                  <a:srgbClr val="671C34"/>
                </a:solidFill>
                <a:latin typeface="Segoe UI"/>
                <a:cs typeface="Segoe UI"/>
              </a:rPr>
              <a:t>Durante el análisis de la base de datos, se han tenido en cuenta los siguientes parámetros:</a:t>
            </a:r>
          </a:p>
          <a:p>
            <a:pPr marL="298450" marR="62230" lvl="0" indent="-2857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endParaRPr lang="es-CO" b="1" dirty="0">
              <a:solidFill>
                <a:srgbClr val="671C34"/>
              </a:solidFill>
              <a:latin typeface="Segoe UI"/>
              <a:cs typeface="Segoe UI"/>
            </a:endParaRPr>
          </a:p>
          <a:p>
            <a:pPr marL="298450" marR="62230" lvl="0" indent="-2857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endParaRPr lang="es-CO" b="1" dirty="0">
              <a:solidFill>
                <a:srgbClr val="671C34"/>
              </a:solidFill>
              <a:latin typeface="Segoe UI"/>
              <a:cs typeface="Segoe UI"/>
            </a:endParaRPr>
          </a:p>
          <a:p>
            <a:pPr marL="184150" marR="62230" lvl="0" indent="-1714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endParaRPr lang="es-CO" sz="1200" dirty="0">
              <a:solidFill>
                <a:schemeClr val="tx1">
                  <a:lumMod val="75000"/>
                  <a:lumOff val="25000"/>
                </a:schemeClr>
              </a:solidFill>
              <a:latin typeface="Segoe UI"/>
              <a:cs typeface="Segoe UI"/>
            </a:endParaRPr>
          </a:p>
          <a:p>
            <a:pPr marL="298450" marR="62230" indent="-2857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r>
              <a:rPr lang="es-CO" sz="1400" b="1" dirty="0">
                <a:solidFill>
                  <a:schemeClr val="tx1">
                    <a:lumMod val="75000"/>
                    <a:lumOff val="25000"/>
                  </a:schemeClr>
                </a:solidFill>
                <a:latin typeface="Segoe UI"/>
                <a:cs typeface="Segoe UI"/>
              </a:rPr>
              <a:t>Disponibilidad de la información</a:t>
            </a:r>
            <a:r>
              <a:rPr lang="es-CO" sz="1200" dirty="0">
                <a:solidFill>
                  <a:schemeClr val="tx1">
                    <a:lumMod val="75000"/>
                    <a:lumOff val="25000"/>
                  </a:schemeClr>
                </a:solidFill>
                <a:latin typeface="Segoe UI"/>
                <a:cs typeface="Segoe UI"/>
              </a:rPr>
              <a:t>.</a:t>
            </a:r>
          </a:p>
          <a:p>
            <a:pPr marL="184150" marR="62230" indent="-1714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endParaRPr lang="es-CO" sz="1200" dirty="0">
              <a:solidFill>
                <a:schemeClr val="tx1">
                  <a:lumMod val="75000"/>
                  <a:lumOff val="25000"/>
                </a:schemeClr>
              </a:solidFill>
              <a:latin typeface="Segoe UI"/>
              <a:cs typeface="Segoe UI"/>
            </a:endParaRPr>
          </a:p>
          <a:p>
            <a:pPr marL="298450" marR="62230" indent="-2857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r>
              <a:rPr lang="es-CO" sz="1400" b="1" dirty="0">
                <a:solidFill>
                  <a:schemeClr val="tx1">
                    <a:lumMod val="75000"/>
                    <a:lumOff val="25000"/>
                  </a:schemeClr>
                </a:solidFill>
                <a:latin typeface="Segoe UI"/>
                <a:cs typeface="Segoe UI"/>
              </a:rPr>
              <a:t>Seguridad de la información</a:t>
            </a:r>
            <a:r>
              <a:rPr lang="es-CO" sz="1200" dirty="0">
                <a:solidFill>
                  <a:schemeClr val="tx1">
                    <a:lumMod val="75000"/>
                    <a:lumOff val="25000"/>
                  </a:schemeClr>
                </a:solidFill>
                <a:latin typeface="Segoe UI"/>
                <a:cs typeface="Segoe UI"/>
              </a:rPr>
              <a:t>. </a:t>
            </a:r>
          </a:p>
          <a:p>
            <a:pPr marL="184150" marR="62230" indent="-1714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endParaRPr lang="es-CO" sz="1200" dirty="0">
              <a:solidFill>
                <a:schemeClr val="tx1">
                  <a:lumMod val="75000"/>
                  <a:lumOff val="25000"/>
                </a:schemeClr>
              </a:solidFill>
              <a:latin typeface="Segoe UI"/>
              <a:cs typeface="Segoe UI"/>
            </a:endParaRPr>
          </a:p>
          <a:p>
            <a:pPr marL="298450" marR="62230" indent="-2857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r>
              <a:rPr lang="es-CO" sz="1400" b="1" dirty="0">
                <a:solidFill>
                  <a:schemeClr val="tx1">
                    <a:lumMod val="75000"/>
                    <a:lumOff val="25000"/>
                  </a:schemeClr>
                </a:solidFill>
                <a:latin typeface="Segoe UI"/>
                <a:cs typeface="Segoe UI"/>
              </a:rPr>
              <a:t>Selección de herramienta(s)</a:t>
            </a:r>
            <a:r>
              <a:rPr lang="es-CO" sz="1200" dirty="0">
                <a:solidFill>
                  <a:schemeClr val="tx1">
                    <a:lumMod val="75000"/>
                    <a:lumOff val="25000"/>
                  </a:schemeClr>
                </a:solidFill>
                <a:latin typeface="Segoe UI"/>
                <a:cs typeface="Segoe UI"/>
              </a:rPr>
              <a:t>.</a:t>
            </a:r>
          </a:p>
          <a:p>
            <a:pPr marL="184150" marR="62230" indent="-1714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endParaRPr lang="es-CO" sz="1200" dirty="0">
              <a:solidFill>
                <a:schemeClr val="tx1">
                  <a:lumMod val="75000"/>
                  <a:lumOff val="25000"/>
                </a:schemeClr>
              </a:solidFill>
              <a:latin typeface="Segoe UI"/>
              <a:cs typeface="Segoe UI"/>
            </a:endParaRPr>
          </a:p>
          <a:p>
            <a:pPr marL="298450" marR="62230" indent="-285750" algn="just" defTabSz="914400">
              <a:lnSpc>
                <a:spcPct val="110000"/>
              </a:lnSpc>
              <a:buClr>
                <a:srgbClr val="002060"/>
              </a:buClr>
              <a:buFont typeface="Wingdings" panose="05000000000000000000" pitchFamily="2" charset="2"/>
              <a:buChar char="Ø"/>
              <a:tabLst>
                <a:tab pos="748030" algn="l"/>
                <a:tab pos="1400810" algn="l"/>
                <a:tab pos="1989455" algn="l"/>
                <a:tab pos="2854960" algn="l"/>
                <a:tab pos="3393440" algn="l"/>
                <a:tab pos="4714240" algn="l"/>
                <a:tab pos="5149850" algn="l"/>
                <a:tab pos="5986780" algn="l"/>
                <a:tab pos="6576695" algn="l"/>
                <a:tab pos="7167245" algn="l"/>
              </a:tabLst>
              <a:defRPr/>
            </a:pPr>
            <a:r>
              <a:rPr lang="es-CO" sz="1400" b="1" dirty="0">
                <a:solidFill>
                  <a:schemeClr val="tx1">
                    <a:lumMod val="75000"/>
                    <a:lumOff val="25000"/>
                  </a:schemeClr>
                </a:solidFill>
                <a:latin typeface="Segoe UI"/>
                <a:cs typeface="Segoe UI"/>
              </a:rPr>
              <a:t>Tiempos de análisis, ejecución y difusión</a:t>
            </a:r>
            <a:r>
              <a:rPr lang="es-CO" sz="1200" dirty="0">
                <a:solidFill>
                  <a:schemeClr val="tx1">
                    <a:lumMod val="75000"/>
                    <a:lumOff val="25000"/>
                  </a:schemeClr>
                </a:solidFill>
                <a:latin typeface="Segoe UI"/>
                <a:cs typeface="Segoe UI"/>
              </a:rPr>
              <a:t>.</a:t>
            </a:r>
            <a:endParaRPr lang="es-MX" sz="1200" dirty="0">
              <a:solidFill>
                <a:schemeClr val="tx1">
                  <a:lumMod val="75000"/>
                  <a:lumOff val="25000"/>
                </a:schemeClr>
              </a:solidFill>
              <a:latin typeface="Segoe UI"/>
              <a:cs typeface="Segoe UI"/>
            </a:endParaRPr>
          </a:p>
        </p:txBody>
      </p:sp>
      <p:sp>
        <p:nvSpPr>
          <p:cNvPr id="7" name="Rectangle 2">
            <a:extLst>
              <a:ext uri="{FF2B5EF4-FFF2-40B4-BE49-F238E27FC236}">
                <a16:creationId xmlns:a16="http://schemas.microsoft.com/office/drawing/2014/main" id="{3BAF32F9-BF8D-E2AA-C1D8-FE5A3EFCDC86}"/>
              </a:ext>
            </a:extLst>
          </p:cNvPr>
          <p:cNvSpPr>
            <a:spLocks noChangeArrowheads="1"/>
          </p:cNvSpPr>
          <p:nvPr/>
        </p:nvSpPr>
        <p:spPr bwMode="auto">
          <a:xfrm>
            <a:off x="4949826" y="2373288"/>
            <a:ext cx="667702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62230" lvl="0" indent="-285750" algn="just" fontAlgn="base">
              <a:lnSpc>
                <a:spcPct val="110000"/>
              </a:lnSpc>
              <a:spcBef>
                <a:spcPct val="0"/>
              </a:spcBef>
              <a:spcAft>
                <a:spcPct val="0"/>
              </a:spcAft>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ES" altLang="es-ES" sz="1400" b="1" dirty="0">
                <a:solidFill>
                  <a:schemeClr val="tx1">
                    <a:lumMod val="75000"/>
                    <a:lumOff val="25000"/>
                  </a:schemeClr>
                </a:solidFill>
                <a:latin typeface="Segoe UI"/>
                <a:cs typeface="Segoe UI"/>
              </a:rPr>
              <a:t>Exactitud</a:t>
            </a:r>
            <a:r>
              <a:rPr lang="es-ES" altLang="es-ES" sz="1400" dirty="0">
                <a:solidFill>
                  <a:schemeClr val="tx1">
                    <a:lumMod val="75000"/>
                    <a:lumOff val="25000"/>
                  </a:schemeClr>
                </a:solidFill>
                <a:latin typeface="Segoe UI"/>
                <a:cs typeface="Segoe UI"/>
              </a:rPr>
              <a:t>: datos fieles a la realidad observada. </a:t>
            </a:r>
          </a:p>
          <a:p>
            <a:pPr marL="285750" marR="62230" lvl="0" indent="-285750" algn="just" fontAlgn="base">
              <a:lnSpc>
                <a:spcPct val="110000"/>
              </a:lnSpc>
              <a:spcBef>
                <a:spcPct val="0"/>
              </a:spcBef>
              <a:spcAft>
                <a:spcPct val="0"/>
              </a:spcAft>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ES" altLang="es-ES" sz="1400" dirty="0">
              <a:solidFill>
                <a:schemeClr val="tx1">
                  <a:lumMod val="75000"/>
                  <a:lumOff val="25000"/>
                </a:schemeClr>
              </a:solidFill>
              <a:latin typeface="Segoe UI"/>
              <a:cs typeface="Segoe UI"/>
            </a:endParaRPr>
          </a:p>
          <a:p>
            <a:pPr marL="285750" marR="62230" lvl="0" indent="-285750" algn="just" fontAlgn="base">
              <a:lnSpc>
                <a:spcPct val="110000"/>
              </a:lnSpc>
              <a:spcBef>
                <a:spcPct val="0"/>
              </a:spcBef>
              <a:spcAft>
                <a:spcPct val="0"/>
              </a:spcAft>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ES" altLang="es-ES" sz="1400" b="1" dirty="0">
                <a:solidFill>
                  <a:schemeClr val="tx1">
                    <a:lumMod val="75000"/>
                    <a:lumOff val="25000"/>
                  </a:schemeClr>
                </a:solidFill>
                <a:latin typeface="Segoe UI"/>
                <a:cs typeface="Segoe UI"/>
              </a:rPr>
              <a:t>Coherencia</a:t>
            </a:r>
            <a:r>
              <a:rPr lang="es-ES" altLang="es-ES" sz="1400" dirty="0">
                <a:solidFill>
                  <a:schemeClr val="tx1">
                    <a:lumMod val="75000"/>
                    <a:lumOff val="25000"/>
                  </a:schemeClr>
                </a:solidFill>
                <a:latin typeface="Segoe UI"/>
                <a:cs typeface="Segoe UI"/>
              </a:rPr>
              <a:t>: consistencia interna y externa con las fuentes (SIMON y SIGER). </a:t>
            </a:r>
          </a:p>
          <a:p>
            <a:pPr marL="285750" marR="62230" lvl="0" indent="-285750" algn="just" fontAlgn="base">
              <a:lnSpc>
                <a:spcPct val="110000"/>
              </a:lnSpc>
              <a:spcBef>
                <a:spcPct val="0"/>
              </a:spcBef>
              <a:spcAft>
                <a:spcPct val="0"/>
              </a:spcAft>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ES" altLang="es-ES" sz="1400" dirty="0">
              <a:solidFill>
                <a:schemeClr val="tx1">
                  <a:lumMod val="75000"/>
                  <a:lumOff val="25000"/>
                </a:schemeClr>
              </a:solidFill>
              <a:latin typeface="Segoe UI"/>
              <a:cs typeface="Segoe UI"/>
            </a:endParaRPr>
          </a:p>
          <a:p>
            <a:pPr marL="285750" marR="62230" lvl="0" indent="-285750" algn="just" fontAlgn="base">
              <a:lnSpc>
                <a:spcPct val="110000"/>
              </a:lnSpc>
              <a:spcBef>
                <a:spcPct val="0"/>
              </a:spcBef>
              <a:spcAft>
                <a:spcPct val="0"/>
              </a:spcAft>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ES" altLang="es-ES" sz="1400" b="1" dirty="0">
                <a:solidFill>
                  <a:schemeClr val="tx1">
                    <a:lumMod val="75000"/>
                    <a:lumOff val="25000"/>
                  </a:schemeClr>
                </a:solidFill>
                <a:latin typeface="Segoe UI"/>
                <a:cs typeface="Segoe UI"/>
              </a:rPr>
              <a:t>Oportunidad</a:t>
            </a:r>
            <a:r>
              <a:rPr lang="es-ES" altLang="es-ES" sz="1400" dirty="0">
                <a:solidFill>
                  <a:schemeClr val="tx1">
                    <a:lumMod val="75000"/>
                    <a:lumOff val="25000"/>
                  </a:schemeClr>
                </a:solidFill>
                <a:latin typeface="Segoe UI"/>
                <a:cs typeface="Segoe UI"/>
              </a:rPr>
              <a:t>: información disponible en el momento adecuado. </a:t>
            </a:r>
          </a:p>
          <a:p>
            <a:pPr marL="285750" marR="62230" lvl="0" indent="-285750" algn="just" fontAlgn="base">
              <a:lnSpc>
                <a:spcPct val="110000"/>
              </a:lnSpc>
              <a:spcBef>
                <a:spcPct val="0"/>
              </a:spcBef>
              <a:spcAft>
                <a:spcPct val="0"/>
              </a:spcAft>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ES" altLang="es-ES" sz="1400" dirty="0">
              <a:solidFill>
                <a:schemeClr val="tx1">
                  <a:lumMod val="75000"/>
                  <a:lumOff val="25000"/>
                </a:schemeClr>
              </a:solidFill>
              <a:latin typeface="Segoe UI"/>
              <a:cs typeface="Segoe UI"/>
            </a:endParaRPr>
          </a:p>
          <a:p>
            <a:pPr marL="285750" marR="62230" lvl="0" indent="-285750" algn="just" fontAlgn="base">
              <a:lnSpc>
                <a:spcPct val="110000"/>
              </a:lnSpc>
              <a:spcBef>
                <a:spcPct val="0"/>
              </a:spcBef>
              <a:spcAft>
                <a:spcPct val="0"/>
              </a:spcAft>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ES" altLang="es-ES" sz="1400" b="1" dirty="0">
                <a:solidFill>
                  <a:schemeClr val="tx1">
                    <a:lumMod val="75000"/>
                    <a:lumOff val="25000"/>
                  </a:schemeClr>
                </a:solidFill>
                <a:latin typeface="Segoe UI"/>
                <a:cs typeface="Segoe UI"/>
              </a:rPr>
              <a:t>Exhaustividad</a:t>
            </a:r>
            <a:r>
              <a:rPr lang="es-ES" altLang="es-ES" sz="1400" dirty="0">
                <a:solidFill>
                  <a:schemeClr val="tx1">
                    <a:lumMod val="75000"/>
                    <a:lumOff val="25000"/>
                  </a:schemeClr>
                </a:solidFill>
                <a:latin typeface="Segoe UI"/>
                <a:cs typeface="Segoe UI"/>
              </a:rPr>
              <a:t>: inclusión de todas las variables relevantes. </a:t>
            </a:r>
          </a:p>
          <a:p>
            <a:pPr marL="285750" marR="62230" lvl="0" indent="-285750" algn="just" fontAlgn="base">
              <a:lnSpc>
                <a:spcPct val="110000"/>
              </a:lnSpc>
              <a:spcBef>
                <a:spcPct val="0"/>
              </a:spcBef>
              <a:spcAft>
                <a:spcPct val="0"/>
              </a:spcAft>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ES" altLang="es-ES" sz="1400" dirty="0">
              <a:solidFill>
                <a:schemeClr val="tx1">
                  <a:lumMod val="75000"/>
                  <a:lumOff val="25000"/>
                </a:schemeClr>
              </a:solidFill>
              <a:latin typeface="Segoe UI"/>
              <a:cs typeface="Segoe UI"/>
            </a:endParaRPr>
          </a:p>
          <a:p>
            <a:pPr marL="285750" marR="62230" lvl="0" indent="-285750" algn="just" fontAlgn="base">
              <a:lnSpc>
                <a:spcPct val="110000"/>
              </a:lnSpc>
              <a:spcBef>
                <a:spcPct val="0"/>
              </a:spcBef>
              <a:spcAft>
                <a:spcPct val="0"/>
              </a:spcAft>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ES" altLang="es-ES" sz="1400" b="1" dirty="0">
                <a:solidFill>
                  <a:schemeClr val="tx1">
                    <a:lumMod val="75000"/>
                    <a:lumOff val="25000"/>
                  </a:schemeClr>
                </a:solidFill>
                <a:latin typeface="Segoe UI"/>
                <a:cs typeface="Segoe UI"/>
              </a:rPr>
              <a:t>Comparabilidad</a:t>
            </a:r>
            <a:r>
              <a:rPr lang="es-ES" altLang="es-ES" sz="1400" dirty="0">
                <a:solidFill>
                  <a:schemeClr val="tx1">
                    <a:lumMod val="75000"/>
                    <a:lumOff val="25000"/>
                  </a:schemeClr>
                </a:solidFill>
                <a:latin typeface="Segoe UI"/>
                <a:cs typeface="Segoe UI"/>
              </a:rPr>
              <a:t>: posibilidad de analizar tendencias y relaciones en el tiempo y contrastarlas con las fuentes. </a:t>
            </a:r>
          </a:p>
          <a:p>
            <a:pPr marL="0" marR="0" lvl="0" indent="0" algn="l" defTabSz="914400" rtl="0" eaLnBrk="0" fontAlgn="base" latinLnBrk="0" hangingPunct="0">
              <a:lnSpc>
                <a:spcPct val="100000"/>
              </a:lnSpc>
              <a:spcBef>
                <a:spcPct val="0"/>
              </a:spcBef>
              <a:spcAft>
                <a:spcPct val="0"/>
              </a:spcAft>
              <a:buClr>
                <a:srgbClr val="671C34"/>
              </a:buClr>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9" name="Abrir llave 8">
            <a:extLst>
              <a:ext uri="{FF2B5EF4-FFF2-40B4-BE49-F238E27FC236}">
                <a16:creationId xmlns:a16="http://schemas.microsoft.com/office/drawing/2014/main" id="{EA1189A1-7A75-BC17-1932-17D2BFF8CD6A}"/>
              </a:ext>
            </a:extLst>
          </p:cNvPr>
          <p:cNvSpPr/>
          <p:nvPr/>
        </p:nvSpPr>
        <p:spPr>
          <a:xfrm>
            <a:off x="4634753" y="2232212"/>
            <a:ext cx="385482" cy="2563906"/>
          </a:xfrm>
          <a:prstGeom prst="leftBrace">
            <a:avLst/>
          </a:prstGeom>
          <a:ln w="28575">
            <a:solidFill>
              <a:srgbClr val="671C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50690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3B675-0D5B-CB8B-457F-AF8ACA2974E6}"/>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D7ADDF2-1287-EE06-A44E-8D6B40935191}"/>
              </a:ext>
            </a:extLst>
          </p:cNvPr>
          <p:cNvGraphicFramePr>
            <a:graphicFrameLocks noGrp="1"/>
          </p:cNvGraphicFramePr>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3" name="3 Rectángulo redondeado"/>
          <p:cNvSpPr/>
          <p:nvPr/>
        </p:nvSpPr>
        <p:spPr>
          <a:xfrm>
            <a:off x="548057" y="1859483"/>
            <a:ext cx="8007191" cy="624548"/>
          </a:xfrm>
          <a:prstGeom prst="roundRect">
            <a:avLst/>
          </a:prstGeom>
          <a:noFill/>
          <a:ln>
            <a:noFill/>
          </a:ln>
          <a:scene3d>
            <a:camera prst="orthographicFront"/>
            <a:lightRig rig="threePt" dir="t"/>
          </a:scene3d>
          <a:sp3d>
            <a:bevelT w="38100" h="38100" prst="angle"/>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6933" marR="82971" defTabSz="1219170">
              <a:lnSpc>
                <a:spcPct val="110000"/>
              </a:lnSpc>
              <a:buClr>
                <a:srgbClr val="B6004B"/>
              </a:buClr>
              <a:tabLst>
                <a:tab pos="997348" algn="l"/>
                <a:tab pos="1867700" algn="l"/>
                <a:tab pos="2652540" algn="l"/>
                <a:tab pos="3806518" algn="l"/>
                <a:tab pos="4524474" algn="l"/>
                <a:tab pos="6285496" algn="l"/>
                <a:tab pos="6866295" algn="l"/>
                <a:tab pos="7982174" algn="l"/>
                <a:tab pos="8768707" algn="l"/>
                <a:tab pos="9556088" algn="l"/>
              </a:tabLst>
              <a:defRPr/>
            </a:pPr>
            <a:r>
              <a:rPr lang="es-CO" sz="2667" b="1" dirty="0">
                <a:solidFill>
                  <a:srgbClr val="002060"/>
                </a:solidFill>
                <a:latin typeface="Segoe UI"/>
                <a:cs typeface="Segoe UI"/>
              </a:rPr>
              <a:t>Respaldos documentales de la base de datos</a:t>
            </a:r>
          </a:p>
        </p:txBody>
      </p:sp>
      <p:graphicFrame>
        <p:nvGraphicFramePr>
          <p:cNvPr id="5" name="1 Diagrama"/>
          <p:cNvGraphicFramePr/>
          <p:nvPr>
            <p:extLst>
              <p:ext uri="{D42A27DB-BD31-4B8C-83A1-F6EECF244321}">
                <p14:modId xmlns:p14="http://schemas.microsoft.com/office/powerpoint/2010/main" val="2261735505"/>
              </p:ext>
            </p:extLst>
          </p:nvPr>
        </p:nvGraphicFramePr>
        <p:xfrm>
          <a:off x="4044421" y="2439591"/>
          <a:ext cx="5496272" cy="4239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4 CuadroTexto"/>
          <p:cNvSpPr txBox="1"/>
          <p:nvPr/>
        </p:nvSpPr>
        <p:spPr>
          <a:xfrm rot="5400000">
            <a:off x="1295020" y="2723227"/>
            <a:ext cx="1826397" cy="3672408"/>
          </a:xfrm>
          <a:prstGeom prst="rect">
            <a:avLst/>
          </a:prstGeom>
          <a:noFill/>
        </p:spPr>
        <p:txBody>
          <a:bodyPr vert="vert270" anchor="t">
            <a:spAutoFit/>
          </a:bodyPr>
          <a:lstStyle/>
          <a:p>
            <a:pPr algn="ctr">
              <a:defRPr/>
            </a:pPr>
            <a:r>
              <a:rPr lang="es-CO" sz="2667" b="1" dirty="0">
                <a:solidFill>
                  <a:srgbClr val="671C34"/>
                </a:solidFill>
                <a:latin typeface="Segoe UI"/>
                <a:cs typeface="Segoe UI"/>
              </a:rPr>
              <a:t>ENTORNO BASE DE DATOS (documentación)</a:t>
            </a:r>
          </a:p>
          <a:p>
            <a:pPr algn="ctr">
              <a:defRPr/>
            </a:pPr>
            <a:endParaRPr lang="es-CO" sz="2667" b="1" dirty="0">
              <a:solidFill>
                <a:srgbClr val="671C34"/>
              </a:solidFill>
              <a:latin typeface="Segoe UI"/>
              <a:cs typeface="Segoe UI"/>
            </a:endParaRPr>
          </a:p>
        </p:txBody>
      </p:sp>
      <p:sp>
        <p:nvSpPr>
          <p:cNvPr id="22535" name="8 CuadroTexto"/>
          <p:cNvSpPr txBox="1">
            <a:spLocks noChangeArrowheads="1"/>
          </p:cNvSpPr>
          <p:nvPr/>
        </p:nvSpPr>
        <p:spPr bwMode="auto">
          <a:xfrm>
            <a:off x="10170834" y="4126054"/>
            <a:ext cx="1728787" cy="9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utura Std Book" pitchFamily="34" charset="0"/>
                <a:cs typeface="Arial" charset="0"/>
              </a:defRPr>
            </a:lvl1pPr>
            <a:lvl2pPr marL="742950" indent="-285750" eaLnBrk="0" hangingPunct="0">
              <a:defRPr>
                <a:solidFill>
                  <a:schemeClr val="tx1"/>
                </a:solidFill>
                <a:latin typeface="Futura Std Book" pitchFamily="34" charset="0"/>
                <a:cs typeface="Arial" charset="0"/>
              </a:defRPr>
            </a:lvl2pPr>
            <a:lvl3pPr marL="1143000" indent="-228600" eaLnBrk="0" hangingPunct="0">
              <a:defRPr>
                <a:solidFill>
                  <a:schemeClr val="tx1"/>
                </a:solidFill>
                <a:latin typeface="Futura Std Book" pitchFamily="34" charset="0"/>
                <a:cs typeface="Arial" charset="0"/>
              </a:defRPr>
            </a:lvl3pPr>
            <a:lvl4pPr marL="1600200" indent="-228600" eaLnBrk="0" hangingPunct="0">
              <a:defRPr>
                <a:solidFill>
                  <a:schemeClr val="tx1"/>
                </a:solidFill>
                <a:latin typeface="Futura Std Book" pitchFamily="34" charset="0"/>
                <a:cs typeface="Arial" charset="0"/>
              </a:defRPr>
            </a:lvl4pPr>
            <a:lvl5pPr marL="2057400" indent="-228600" eaLnBrk="0" hangingPunct="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eaLnBrk="1" hangingPunct="1"/>
            <a:r>
              <a:rPr lang="es-CO" altLang="es-CO" sz="1467" i="1" dirty="0">
                <a:solidFill>
                  <a:srgbClr val="002060"/>
                </a:solidFill>
                <a:latin typeface="Segoe UI"/>
                <a:cs typeface="Segoe UI"/>
              </a:rPr>
              <a:t>Accesibilidad Transparencia, Exactitud y Coherencia</a:t>
            </a:r>
          </a:p>
        </p:txBody>
      </p:sp>
      <p:sp>
        <p:nvSpPr>
          <p:cNvPr id="10" name="9 Cerrar llave"/>
          <p:cNvSpPr/>
          <p:nvPr/>
        </p:nvSpPr>
        <p:spPr>
          <a:xfrm>
            <a:off x="9649709" y="2540466"/>
            <a:ext cx="287339" cy="3790451"/>
          </a:xfrm>
          <a:prstGeom prst="rightBrace">
            <a:avLst/>
          </a:prstGeom>
          <a:ln>
            <a:solidFill>
              <a:srgbClr val="FF007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a:p>
        </p:txBody>
      </p:sp>
      <p:sp>
        <p:nvSpPr>
          <p:cNvPr id="9" name="object 2">
            <a:extLst>
              <a:ext uri="{FF2B5EF4-FFF2-40B4-BE49-F238E27FC236}">
                <a16:creationId xmlns:a16="http://schemas.microsoft.com/office/drawing/2014/main" id="{16A0C675-35FA-42DE-8925-2FA8408EC3B2}"/>
              </a:ext>
            </a:extLst>
          </p:cNvPr>
          <p:cNvSpPr txBox="1"/>
          <p:nvPr/>
        </p:nvSpPr>
        <p:spPr>
          <a:xfrm>
            <a:off x="899710" y="683491"/>
            <a:ext cx="11133413" cy="410433"/>
          </a:xfrm>
          <a:prstGeom prst="rect">
            <a:avLst/>
          </a:prstGeom>
        </p:spPr>
        <p:txBody>
          <a:bodyPr vert="horz" wrap="square" lIns="0" tIns="0" rIns="0" bIns="0" rtlCol="0">
            <a:spAutoFit/>
          </a:bodyPr>
          <a:lstStyle/>
          <a:p>
            <a:pPr marL="16933" algn="just"/>
            <a:r>
              <a:rPr lang="es-ES" sz="2667" b="1" dirty="0">
                <a:solidFill>
                  <a:srgbClr val="671C34"/>
                </a:solidFill>
                <a:latin typeface="Segoe UI"/>
                <a:cs typeface="Segoe UI"/>
              </a:rPr>
              <a:t>¿Qué Requisitos exige el SEN para tener en cuenta en la BD?</a:t>
            </a:r>
          </a:p>
        </p:txBody>
      </p:sp>
    </p:spTree>
    <p:extLst>
      <p:ext uri="{BB962C8B-B14F-4D97-AF65-F5344CB8AC3E}">
        <p14:creationId xmlns:p14="http://schemas.microsoft.com/office/powerpoint/2010/main" val="231607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CD661-7879-06CB-7867-285D532453D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48131B7-F41E-0261-6CDC-29861687EAED}"/>
              </a:ext>
            </a:extLst>
          </p:cNvPr>
          <p:cNvSpPr txBox="1"/>
          <p:nvPr/>
        </p:nvSpPr>
        <p:spPr>
          <a:xfrm>
            <a:off x="4981752"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graphicFrame>
        <p:nvGraphicFramePr>
          <p:cNvPr id="5" name="Tabla 4">
            <a:extLst>
              <a:ext uri="{FF2B5EF4-FFF2-40B4-BE49-F238E27FC236}">
                <a16:creationId xmlns:a16="http://schemas.microsoft.com/office/drawing/2014/main" id="{1AF3A0B4-171C-6A87-9A85-F6E06599DB1C}"/>
              </a:ext>
            </a:extLst>
          </p:cNvPr>
          <p:cNvGraphicFramePr>
            <a:graphicFrameLocks noGrp="1"/>
          </p:cNvGraphicFramePr>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4" name="3 Marcador de contenido"/>
          <p:cNvGraphicFramePr>
            <a:graphicFrameLocks/>
          </p:cNvGraphicFramePr>
          <p:nvPr>
            <p:extLst>
              <p:ext uri="{D42A27DB-BD31-4B8C-83A1-F6EECF244321}">
                <p14:modId xmlns:p14="http://schemas.microsoft.com/office/powerpoint/2010/main" val="2229267289"/>
              </p:ext>
            </p:extLst>
          </p:nvPr>
        </p:nvGraphicFramePr>
        <p:xfrm>
          <a:off x="2528358" y="1916905"/>
          <a:ext cx="6587067" cy="313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7" name="8 CuadroTexto"/>
          <p:cNvSpPr txBox="1">
            <a:spLocks noChangeArrowheads="1"/>
          </p:cNvSpPr>
          <p:nvPr/>
        </p:nvSpPr>
        <p:spPr bwMode="auto">
          <a:xfrm>
            <a:off x="8825883" y="3213421"/>
            <a:ext cx="1508742"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utura Std Book" pitchFamily="34" charset="0"/>
                <a:cs typeface="Arial" charset="0"/>
              </a:defRPr>
            </a:lvl1pPr>
            <a:lvl2pPr marL="742950" indent="-285750" eaLnBrk="0" hangingPunct="0">
              <a:defRPr>
                <a:solidFill>
                  <a:schemeClr val="tx1"/>
                </a:solidFill>
                <a:latin typeface="Futura Std Book" pitchFamily="34" charset="0"/>
                <a:cs typeface="Arial" charset="0"/>
              </a:defRPr>
            </a:lvl2pPr>
            <a:lvl3pPr marL="1143000" indent="-228600" eaLnBrk="0" hangingPunct="0">
              <a:defRPr>
                <a:solidFill>
                  <a:schemeClr val="tx1"/>
                </a:solidFill>
                <a:latin typeface="Futura Std Book" pitchFamily="34" charset="0"/>
                <a:cs typeface="Arial" charset="0"/>
              </a:defRPr>
            </a:lvl3pPr>
            <a:lvl4pPr marL="1600200" indent="-228600" eaLnBrk="0" hangingPunct="0">
              <a:defRPr>
                <a:solidFill>
                  <a:schemeClr val="tx1"/>
                </a:solidFill>
                <a:latin typeface="Futura Std Book" pitchFamily="34" charset="0"/>
                <a:cs typeface="Arial" charset="0"/>
              </a:defRPr>
            </a:lvl4pPr>
            <a:lvl5pPr marL="2057400" indent="-228600" eaLnBrk="0" hangingPunct="0">
              <a:defRPr>
                <a:solidFill>
                  <a:schemeClr val="tx1"/>
                </a:solidFill>
                <a:latin typeface="Futura Std Book" pitchFamily="34" charset="0"/>
                <a:cs typeface="Arial" charset="0"/>
              </a:defRPr>
            </a:lvl5pPr>
            <a:lvl6pPr marL="2514600" indent="-228600" eaLnBrk="0" fontAlgn="base" hangingPunct="0">
              <a:spcBef>
                <a:spcPct val="0"/>
              </a:spcBef>
              <a:spcAft>
                <a:spcPct val="0"/>
              </a:spcAft>
              <a:defRPr>
                <a:solidFill>
                  <a:schemeClr val="tx1"/>
                </a:solidFill>
                <a:latin typeface="Futura Std Book" pitchFamily="34" charset="0"/>
                <a:cs typeface="Arial" charset="0"/>
              </a:defRPr>
            </a:lvl6pPr>
            <a:lvl7pPr marL="2971800" indent="-228600" eaLnBrk="0" fontAlgn="base" hangingPunct="0">
              <a:spcBef>
                <a:spcPct val="0"/>
              </a:spcBef>
              <a:spcAft>
                <a:spcPct val="0"/>
              </a:spcAft>
              <a:defRPr>
                <a:solidFill>
                  <a:schemeClr val="tx1"/>
                </a:solidFill>
                <a:latin typeface="Futura Std Book" pitchFamily="34" charset="0"/>
                <a:cs typeface="Arial" charset="0"/>
              </a:defRPr>
            </a:lvl7pPr>
            <a:lvl8pPr marL="3429000" indent="-228600" eaLnBrk="0" fontAlgn="base" hangingPunct="0">
              <a:spcBef>
                <a:spcPct val="0"/>
              </a:spcBef>
              <a:spcAft>
                <a:spcPct val="0"/>
              </a:spcAft>
              <a:defRPr>
                <a:solidFill>
                  <a:schemeClr val="tx1"/>
                </a:solidFill>
                <a:latin typeface="Futura Std Book" pitchFamily="34" charset="0"/>
                <a:cs typeface="Arial" charset="0"/>
              </a:defRPr>
            </a:lvl8pPr>
            <a:lvl9pPr marL="3886200" indent="-228600" eaLnBrk="0" fontAlgn="base" hangingPunct="0">
              <a:spcBef>
                <a:spcPct val="0"/>
              </a:spcBef>
              <a:spcAft>
                <a:spcPct val="0"/>
              </a:spcAft>
              <a:defRPr>
                <a:solidFill>
                  <a:schemeClr val="tx1"/>
                </a:solidFill>
                <a:latin typeface="Futura Std Book" pitchFamily="34" charset="0"/>
                <a:cs typeface="Arial" charset="0"/>
              </a:defRPr>
            </a:lvl9pPr>
          </a:lstStyle>
          <a:p>
            <a:pPr eaLnBrk="1" hangingPunct="1"/>
            <a:r>
              <a:rPr lang="es-CO" altLang="es-CO" sz="1467" i="1" dirty="0">
                <a:solidFill>
                  <a:srgbClr val="002060"/>
                </a:solidFill>
                <a:latin typeface="Segoe UI"/>
                <a:cs typeface="Segoe UI"/>
              </a:rPr>
              <a:t>Accesibilidad y Continuidad</a:t>
            </a:r>
          </a:p>
        </p:txBody>
      </p:sp>
      <p:sp>
        <p:nvSpPr>
          <p:cNvPr id="13" name="12 Cerrar llave"/>
          <p:cNvSpPr/>
          <p:nvPr/>
        </p:nvSpPr>
        <p:spPr>
          <a:xfrm>
            <a:off x="8431741" y="1916904"/>
            <a:ext cx="215900" cy="3024187"/>
          </a:xfrm>
          <a:prstGeom prst="rightBrace">
            <a:avLst/>
          </a:prstGeom>
          <a:noFill/>
          <a:ln w="28575">
            <a:solidFill>
              <a:srgbClr val="671C3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467">
              <a:cs typeface="Segoe UI"/>
            </a:endParaRPr>
          </a:p>
        </p:txBody>
      </p:sp>
      <p:sp>
        <p:nvSpPr>
          <p:cNvPr id="21" name="12 Cerrar llave">
            <a:extLst>
              <a:ext uri="{FF2B5EF4-FFF2-40B4-BE49-F238E27FC236}">
                <a16:creationId xmlns:a16="http://schemas.microsoft.com/office/drawing/2014/main" id="{0CC56F70-F062-49D6-8479-A5F0B3878677}"/>
              </a:ext>
            </a:extLst>
          </p:cNvPr>
          <p:cNvSpPr/>
          <p:nvPr/>
        </p:nvSpPr>
        <p:spPr>
          <a:xfrm rot="10800000">
            <a:off x="2801774" y="1916906"/>
            <a:ext cx="215900" cy="3024187"/>
          </a:xfrm>
          <a:prstGeom prst="rightBrace">
            <a:avLst/>
          </a:prstGeom>
          <a:ln w="28575">
            <a:solidFill>
              <a:srgbClr val="671C3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467">
              <a:cs typeface="Segoe UI"/>
            </a:endParaRPr>
          </a:p>
        </p:txBody>
      </p:sp>
      <p:sp>
        <p:nvSpPr>
          <p:cNvPr id="2" name="5 CuadroTexto"/>
          <p:cNvSpPr txBox="1"/>
          <p:nvPr/>
        </p:nvSpPr>
        <p:spPr>
          <a:xfrm rot="5400000">
            <a:off x="1111018" y="1824085"/>
            <a:ext cx="923330" cy="2889981"/>
          </a:xfrm>
          <a:prstGeom prst="rect">
            <a:avLst/>
          </a:prstGeom>
          <a:noFill/>
        </p:spPr>
        <p:txBody>
          <a:bodyPr vert="vert270" wrap="square" anchor="t">
            <a:spAutoFit/>
          </a:bodyPr>
          <a:lstStyle/>
          <a:p>
            <a:pPr algn="ctr">
              <a:defRPr/>
            </a:pPr>
            <a:r>
              <a:rPr lang="es-CO" sz="2400" b="1" dirty="0">
                <a:solidFill>
                  <a:srgbClr val="002060"/>
                </a:solidFill>
                <a:latin typeface="Segoe UI"/>
                <a:cs typeface="Segoe UI"/>
              </a:rPr>
              <a:t>ENTORNO TECNOLÓGICO</a:t>
            </a:r>
          </a:p>
        </p:txBody>
      </p:sp>
      <p:sp>
        <p:nvSpPr>
          <p:cNvPr id="3" name="object 2">
            <a:extLst>
              <a:ext uri="{FF2B5EF4-FFF2-40B4-BE49-F238E27FC236}">
                <a16:creationId xmlns:a16="http://schemas.microsoft.com/office/drawing/2014/main" id="{E09A611C-89D9-430A-C4BA-DD0CD9ACF425}"/>
              </a:ext>
            </a:extLst>
          </p:cNvPr>
          <p:cNvSpPr txBox="1"/>
          <p:nvPr/>
        </p:nvSpPr>
        <p:spPr>
          <a:xfrm>
            <a:off x="899710" y="683491"/>
            <a:ext cx="11133413" cy="410433"/>
          </a:xfrm>
          <a:prstGeom prst="rect">
            <a:avLst/>
          </a:prstGeom>
        </p:spPr>
        <p:txBody>
          <a:bodyPr vert="horz" wrap="square" lIns="0" tIns="0" rIns="0" bIns="0" rtlCol="0">
            <a:spAutoFit/>
          </a:bodyPr>
          <a:lstStyle/>
          <a:p>
            <a:pPr marL="16933" algn="just"/>
            <a:r>
              <a:rPr lang="es-ES" sz="2667" b="1" dirty="0">
                <a:solidFill>
                  <a:srgbClr val="671C34"/>
                </a:solidFill>
                <a:latin typeface="Segoe UI"/>
                <a:cs typeface="Segoe UI"/>
              </a:rPr>
              <a:t>¿Qué Requisitos exige el SEN para tener en cuenta en la BD?</a:t>
            </a:r>
          </a:p>
        </p:txBody>
      </p:sp>
    </p:spTree>
    <p:extLst>
      <p:ext uri="{BB962C8B-B14F-4D97-AF65-F5344CB8AC3E}">
        <p14:creationId xmlns:p14="http://schemas.microsoft.com/office/powerpoint/2010/main" val="397004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de flecha"/>
          <p:cNvCxnSpPr>
            <a:cxnSpLocks/>
          </p:cNvCxnSpPr>
          <p:nvPr/>
        </p:nvCxnSpPr>
        <p:spPr>
          <a:xfrm>
            <a:off x="8161333" y="2053616"/>
            <a:ext cx="0" cy="3517248"/>
          </a:xfrm>
          <a:prstGeom prst="straightConnector1">
            <a:avLst/>
          </a:prstGeom>
          <a:ln w="31750">
            <a:solidFill>
              <a:srgbClr val="671C34"/>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object 898"/>
          <p:cNvSpPr txBox="1"/>
          <p:nvPr/>
        </p:nvSpPr>
        <p:spPr>
          <a:xfrm>
            <a:off x="891435" y="234536"/>
            <a:ext cx="6697807" cy="820866"/>
          </a:xfrm>
          <a:prstGeom prst="rect">
            <a:avLst/>
          </a:prstGeom>
          <a:ln>
            <a:noFill/>
          </a:ln>
        </p:spPr>
        <p:txBody>
          <a:bodyPr vert="horz" wrap="square" lIns="0" tIns="0" rIns="0" bIns="0" rtlCol="0" anchor="t">
            <a:spAutoFit/>
          </a:bodyPr>
          <a:lstStyle/>
          <a:p>
            <a:pPr marL="16933"/>
            <a:r>
              <a:rPr lang="es-ES" sz="2667" b="1" dirty="0">
                <a:solidFill>
                  <a:srgbClr val="671C34"/>
                </a:solidFill>
                <a:latin typeface="Segoe UI"/>
                <a:cs typeface="Segoe UI"/>
              </a:rPr>
              <a:t>Cuales son los atributos de calidad de la base de datos de la OE</a:t>
            </a:r>
            <a:endParaRPr lang="da-DK" sz="2667" b="1" dirty="0">
              <a:solidFill>
                <a:srgbClr val="671C34"/>
              </a:solidFill>
              <a:latin typeface="Segoe UI"/>
              <a:cs typeface="Segoe UI"/>
            </a:endParaRPr>
          </a:p>
        </p:txBody>
      </p:sp>
      <p:sp>
        <p:nvSpPr>
          <p:cNvPr id="4" name="Rectángulo 5"/>
          <p:cNvSpPr/>
          <p:nvPr/>
        </p:nvSpPr>
        <p:spPr>
          <a:xfrm>
            <a:off x="891435" y="1265205"/>
            <a:ext cx="6348573" cy="5164491"/>
          </a:xfrm>
          <a:prstGeom prst="rect">
            <a:avLst/>
          </a:prstGeom>
          <a:ln>
            <a:noFill/>
          </a:ln>
        </p:spPr>
        <p:txBody>
          <a:bodyPr wrap="square">
            <a:spAutoFit/>
          </a:bodyPr>
          <a:lstStyle/>
          <a:p>
            <a:pPr marL="16933" marR="82971" algn="just" defTabSz="1219170">
              <a:lnSpc>
                <a:spcPct val="110000"/>
              </a:lnSpc>
              <a:buClr>
                <a:srgbClr val="B6004B"/>
              </a:buClr>
              <a:tabLst>
                <a:tab pos="997348" algn="l"/>
                <a:tab pos="1867700" algn="l"/>
                <a:tab pos="2652540" algn="l"/>
                <a:tab pos="3806518" algn="l"/>
                <a:tab pos="4524474" algn="l"/>
                <a:tab pos="6285496" algn="l"/>
                <a:tab pos="6866295" algn="l"/>
                <a:tab pos="7982174" algn="l"/>
                <a:tab pos="8768707" algn="l"/>
                <a:tab pos="9556088" algn="l"/>
              </a:tabLst>
              <a:defRPr/>
            </a:pPr>
            <a:r>
              <a:rPr lang="es-CO" sz="1600" dirty="0">
                <a:solidFill>
                  <a:schemeClr val="tx1">
                    <a:lumMod val="75000"/>
                    <a:lumOff val="25000"/>
                  </a:schemeClr>
                </a:solidFill>
                <a:latin typeface="Segoe UI"/>
                <a:cs typeface="Segoe UI"/>
              </a:rPr>
              <a:t>La </a:t>
            </a:r>
            <a:r>
              <a:rPr lang="es-CO" sz="1600" b="1" dirty="0">
                <a:solidFill>
                  <a:schemeClr val="tx1">
                    <a:lumMod val="75000"/>
                    <a:lumOff val="25000"/>
                  </a:schemeClr>
                </a:solidFill>
                <a:latin typeface="Segoe UI"/>
                <a:cs typeface="Segoe UI"/>
              </a:rPr>
              <a:t>revisión de la base de datos </a:t>
            </a:r>
            <a:r>
              <a:rPr lang="es-CO" sz="1600" dirty="0">
                <a:solidFill>
                  <a:schemeClr val="tx1">
                    <a:lumMod val="75000"/>
                    <a:lumOff val="25000"/>
                  </a:schemeClr>
                </a:solidFill>
                <a:latin typeface="Segoe UI"/>
                <a:cs typeface="Segoe UI"/>
              </a:rPr>
              <a:t>se realiza tomando en cuenta los siguientes atributos que se diligencian en la Ficha revisión de base de datos:</a:t>
            </a:r>
          </a:p>
          <a:p>
            <a:pPr marL="228594" indent="-228594" algn="just" defTabSz="1219170">
              <a:lnSpc>
                <a:spcPct val="110000"/>
              </a:lnSpc>
              <a:buFont typeface="Arial" panose="020B0604020202020204" pitchFamily="34" charset="0"/>
              <a:buChar char="•"/>
              <a:defRPr/>
            </a:pPr>
            <a:endParaRPr lang="es-CO" sz="1600" dirty="0">
              <a:solidFill>
                <a:schemeClr val="tx1">
                  <a:lumMod val="75000"/>
                  <a:lumOff val="25000"/>
                </a:schemeClr>
              </a:solidFill>
              <a:latin typeface="Segoe UI"/>
              <a:cs typeface="Segoe UI"/>
            </a:endParaRPr>
          </a:p>
          <a:p>
            <a:pPr marL="228594" indent="-228594" algn="just" defTabSz="1219170">
              <a:lnSpc>
                <a:spcPct val="110000"/>
              </a:lnSpc>
              <a:buFont typeface="Arial" panose="020B0604020202020204" pitchFamily="34" charset="0"/>
              <a:buChar char="•"/>
              <a:defRPr/>
            </a:pPr>
            <a:r>
              <a:rPr lang="es-CO" sz="1600" b="1" dirty="0">
                <a:solidFill>
                  <a:schemeClr val="tx1">
                    <a:lumMod val="75000"/>
                    <a:lumOff val="25000"/>
                  </a:schemeClr>
                </a:solidFill>
                <a:latin typeface="Segoe UI"/>
                <a:cs typeface="Segoe UI"/>
              </a:rPr>
              <a:t>Exactitud</a:t>
            </a:r>
            <a:r>
              <a:rPr lang="es-CO" sz="1600" dirty="0">
                <a:solidFill>
                  <a:schemeClr val="tx1">
                    <a:lumMod val="75000"/>
                    <a:lumOff val="25000"/>
                  </a:schemeClr>
                </a:solidFill>
                <a:latin typeface="Segoe UI"/>
                <a:cs typeface="Segoe UI"/>
              </a:rPr>
              <a:t>: </a:t>
            </a:r>
            <a:r>
              <a:rPr lang="es-ES" sz="1600" dirty="0">
                <a:solidFill>
                  <a:schemeClr val="tx1">
                    <a:lumMod val="75000"/>
                    <a:lumOff val="25000"/>
                  </a:schemeClr>
                </a:solidFill>
                <a:latin typeface="Segoe UI"/>
                <a:cs typeface="Segoe UI"/>
              </a:rPr>
              <a:t>Grado en el que los datos representan correctamente el verdadero valor del atributo que generalmente está descrito en el diccionario de datos.</a:t>
            </a:r>
            <a:endParaRPr lang="es-CO" sz="1600" dirty="0">
              <a:solidFill>
                <a:schemeClr val="tx1">
                  <a:lumMod val="75000"/>
                  <a:lumOff val="25000"/>
                </a:schemeClr>
              </a:solidFill>
              <a:latin typeface="Segoe UI"/>
              <a:cs typeface="Segoe UI"/>
            </a:endParaRPr>
          </a:p>
          <a:p>
            <a:pPr marL="228594" indent="-228594" algn="just" defTabSz="1219170">
              <a:lnSpc>
                <a:spcPct val="110000"/>
              </a:lnSpc>
              <a:buFont typeface="Arial" panose="020B0604020202020204" pitchFamily="34" charset="0"/>
              <a:buChar char="•"/>
              <a:defRPr/>
            </a:pPr>
            <a:endParaRPr lang="es-CO" sz="1600" dirty="0">
              <a:solidFill>
                <a:schemeClr val="tx1">
                  <a:lumMod val="75000"/>
                  <a:lumOff val="25000"/>
                </a:schemeClr>
              </a:solidFill>
              <a:latin typeface="Segoe UI"/>
              <a:cs typeface="Segoe UI"/>
            </a:endParaRPr>
          </a:p>
          <a:p>
            <a:pPr marL="228594" indent="-228594" algn="just" defTabSz="1219170">
              <a:lnSpc>
                <a:spcPct val="110000"/>
              </a:lnSpc>
              <a:buFont typeface="Arial" panose="020B0604020202020204" pitchFamily="34" charset="0"/>
              <a:buChar char="•"/>
              <a:defRPr/>
            </a:pPr>
            <a:r>
              <a:rPr lang="es-CO" sz="1600" b="1" dirty="0">
                <a:solidFill>
                  <a:schemeClr val="tx1">
                    <a:lumMod val="75000"/>
                    <a:lumOff val="25000"/>
                  </a:schemeClr>
                </a:solidFill>
                <a:latin typeface="Segoe UI"/>
                <a:cs typeface="Segoe UI"/>
              </a:rPr>
              <a:t>Consistencia</a:t>
            </a:r>
            <a:r>
              <a:rPr lang="es-CO" sz="1600" dirty="0">
                <a:solidFill>
                  <a:schemeClr val="tx1">
                    <a:lumMod val="75000"/>
                    <a:lumOff val="25000"/>
                  </a:schemeClr>
                </a:solidFill>
                <a:latin typeface="Segoe UI"/>
                <a:cs typeface="Segoe UI"/>
              </a:rPr>
              <a:t>: Grado en el que los datos están libres de contradicción y son coherentes con otros datos en un contexto de uso específico, puede ser analizada utilizando variables comparables.</a:t>
            </a:r>
          </a:p>
          <a:p>
            <a:pPr marL="228594" indent="-228594" algn="just" defTabSz="1219170">
              <a:lnSpc>
                <a:spcPct val="110000"/>
              </a:lnSpc>
              <a:buFont typeface="Arial" panose="020B0604020202020204" pitchFamily="34" charset="0"/>
              <a:buChar char="•"/>
              <a:defRPr/>
            </a:pPr>
            <a:endParaRPr lang="es-CO" sz="1600" dirty="0">
              <a:solidFill>
                <a:schemeClr val="tx1">
                  <a:lumMod val="75000"/>
                  <a:lumOff val="25000"/>
                </a:schemeClr>
              </a:solidFill>
              <a:latin typeface="Segoe UI"/>
              <a:cs typeface="Segoe UI"/>
            </a:endParaRPr>
          </a:p>
          <a:p>
            <a:pPr marL="228594" indent="-228594" algn="just" defTabSz="1219170">
              <a:lnSpc>
                <a:spcPct val="110000"/>
              </a:lnSpc>
              <a:buFont typeface="Arial" panose="020B0604020202020204" pitchFamily="34" charset="0"/>
              <a:buChar char="•"/>
              <a:defRPr/>
            </a:pPr>
            <a:r>
              <a:rPr lang="es-CO" sz="1600" b="1" dirty="0">
                <a:solidFill>
                  <a:schemeClr val="tx1">
                    <a:lumMod val="75000"/>
                    <a:lumOff val="25000"/>
                  </a:schemeClr>
                </a:solidFill>
                <a:latin typeface="Segoe UI"/>
                <a:cs typeface="Segoe UI"/>
              </a:rPr>
              <a:t>Completitud</a:t>
            </a:r>
            <a:r>
              <a:rPr lang="es-CO" sz="1600" dirty="0">
                <a:solidFill>
                  <a:schemeClr val="tx1">
                    <a:lumMod val="75000"/>
                    <a:lumOff val="25000"/>
                  </a:schemeClr>
                </a:solidFill>
                <a:latin typeface="Segoe UI"/>
                <a:cs typeface="Segoe UI"/>
              </a:rPr>
              <a:t>: Corresponde al grado en que los datos asociados a un registro tienen valores para todas las variables esperadas en un contexto de uso específico.</a:t>
            </a:r>
          </a:p>
          <a:p>
            <a:pPr marL="228594" indent="-228594" algn="just">
              <a:buFont typeface="Arial" panose="020B0604020202020204" pitchFamily="34" charset="0"/>
              <a:buChar char="•"/>
            </a:pPr>
            <a:endParaRPr lang="es-CO" sz="1600" dirty="0">
              <a:solidFill>
                <a:schemeClr val="tx1">
                  <a:lumMod val="75000"/>
                  <a:lumOff val="25000"/>
                </a:schemeClr>
              </a:solidFill>
              <a:latin typeface="+mj-lt"/>
              <a:cs typeface="Arial" panose="020B0604020202020204" pitchFamily="34" charset="0"/>
            </a:endParaRPr>
          </a:p>
          <a:p>
            <a:pPr algn="just"/>
            <a:endParaRPr lang="es-CO" sz="1600" dirty="0">
              <a:solidFill>
                <a:schemeClr val="tx1">
                  <a:lumMod val="75000"/>
                  <a:lumOff val="25000"/>
                </a:schemeClr>
              </a:solidFill>
              <a:latin typeface="+mj-lt"/>
              <a:cs typeface="Arial" panose="020B0604020202020204" pitchFamily="34" charset="0"/>
            </a:endParaRPr>
          </a:p>
          <a:p>
            <a:pPr algn="just"/>
            <a:r>
              <a:rPr lang="es-CO" sz="1200" b="1" dirty="0">
                <a:solidFill>
                  <a:srgbClr val="671C34"/>
                </a:solidFill>
                <a:latin typeface="+mj-lt"/>
                <a:cs typeface="Arial" panose="020B0604020202020204" pitchFamily="34" charset="0"/>
              </a:rPr>
              <a:t>Fuente: ISO 25000</a:t>
            </a:r>
            <a:endParaRPr lang="es-MX" sz="1200" b="1" dirty="0">
              <a:solidFill>
                <a:srgbClr val="671C34"/>
              </a:solidFill>
              <a:latin typeface="+mj-lt"/>
              <a:cs typeface="Arial" panose="020B0604020202020204" pitchFamily="34" charset="0"/>
            </a:endParaRPr>
          </a:p>
        </p:txBody>
      </p:sp>
      <p:sp>
        <p:nvSpPr>
          <p:cNvPr id="6" name="object 898"/>
          <p:cNvSpPr txBox="1"/>
          <p:nvPr/>
        </p:nvSpPr>
        <p:spPr>
          <a:xfrm rot="16200000">
            <a:off x="7373630" y="3725728"/>
            <a:ext cx="1584000" cy="287323"/>
          </a:xfrm>
          <a:prstGeom prst="rect">
            <a:avLst/>
          </a:prstGeom>
          <a:solidFill>
            <a:schemeClr val="bg1"/>
          </a:solidFill>
          <a:ln>
            <a:solidFill>
              <a:schemeClr val="bg1"/>
            </a:solidFill>
          </a:ln>
        </p:spPr>
        <p:txBody>
          <a:bodyPr vert="horz" wrap="square" lIns="0" tIns="0" rIns="0" bIns="0" rtlCol="0" anchor="ctr">
            <a:spAutoFit/>
          </a:bodyPr>
          <a:lstStyle/>
          <a:p>
            <a:pPr marL="16933" algn="ctr"/>
            <a:r>
              <a:rPr lang="es-ES" sz="1867" b="1" dirty="0">
                <a:solidFill>
                  <a:srgbClr val="671C34"/>
                </a:solidFill>
                <a:latin typeface="Arial"/>
                <a:cs typeface="Arial"/>
              </a:rPr>
              <a:t>Indicadores</a:t>
            </a:r>
            <a:endParaRPr lang="da-DK" sz="2133" dirty="0">
              <a:solidFill>
                <a:srgbClr val="671C34"/>
              </a:solidFill>
              <a:latin typeface="Arial" charset="0"/>
              <a:ea typeface="Arial" charset="0"/>
              <a:cs typeface="Arial" charset="0"/>
            </a:endParaRPr>
          </a:p>
        </p:txBody>
      </p:sp>
      <p:pic>
        <p:nvPicPr>
          <p:cNvPr id="7" name="6 Imagen"/>
          <p:cNvPicPr>
            <a:picLocks noChangeAspect="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tretch>
            <a:fillRect/>
          </a:stretch>
        </p:blipFill>
        <p:spPr>
          <a:xfrm>
            <a:off x="8574648" y="1866281"/>
            <a:ext cx="1838334" cy="3929331"/>
          </a:xfrm>
          <a:prstGeom prst="rect">
            <a:avLst/>
          </a:prstGeom>
          <a:effectLst>
            <a:glow rad="127000">
              <a:schemeClr val="accent2">
                <a:lumMod val="40000"/>
                <a:lumOff val="60000"/>
              </a:schemeClr>
            </a:glow>
          </a:effectLst>
        </p:spPr>
      </p:pic>
      <p:sp>
        <p:nvSpPr>
          <p:cNvPr id="9" name="CuadroTexto 8">
            <a:extLst>
              <a:ext uri="{FF2B5EF4-FFF2-40B4-BE49-F238E27FC236}">
                <a16:creationId xmlns:a16="http://schemas.microsoft.com/office/drawing/2014/main" id="{9EA542BA-B5A7-497B-90B7-603F6A057618}"/>
              </a:ext>
            </a:extLst>
          </p:cNvPr>
          <p:cNvSpPr txBox="1"/>
          <p:nvPr/>
        </p:nvSpPr>
        <p:spPr>
          <a:xfrm>
            <a:off x="7982909" y="733540"/>
            <a:ext cx="2430073" cy="830997"/>
          </a:xfrm>
          <a:prstGeom prst="rect">
            <a:avLst/>
          </a:prstGeom>
          <a:noFill/>
        </p:spPr>
        <p:txBody>
          <a:bodyPr wrap="square">
            <a:spAutoFit/>
          </a:bodyPr>
          <a:lstStyle/>
          <a:p>
            <a:r>
              <a:rPr lang="es-ES" sz="2400" b="1" dirty="0">
                <a:solidFill>
                  <a:srgbClr val="002060"/>
                </a:solidFill>
                <a:latin typeface="Segoe UI"/>
                <a:cs typeface="Segoe UI"/>
              </a:rPr>
              <a:t>Cuantificación  Cualificación</a:t>
            </a:r>
            <a:endParaRPr lang="es-CO" sz="2400" dirty="0">
              <a:solidFill>
                <a:srgbClr val="002060"/>
              </a:solidFill>
            </a:endParaRPr>
          </a:p>
        </p:txBody>
      </p:sp>
    </p:spTree>
    <p:extLst>
      <p:ext uri="{BB962C8B-B14F-4D97-AF65-F5344CB8AC3E}">
        <p14:creationId xmlns:p14="http://schemas.microsoft.com/office/powerpoint/2010/main" val="264054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4981752"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graphicFrame>
        <p:nvGraphicFramePr>
          <p:cNvPr id="5" name="Tabla 4"/>
          <p:cNvGraphicFramePr>
            <a:graphicFrameLocks noGrp="1"/>
          </p:cNvGraphicFramePr>
          <p:nvPr>
            <p:extLst>
              <p:ext uri="{D42A27DB-BD31-4B8C-83A1-F6EECF244321}">
                <p14:modId xmlns:p14="http://schemas.microsoft.com/office/powerpoint/2010/main" val="573668220"/>
              </p:ext>
            </p:extLst>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4" name="object 2">
            <a:extLst>
              <a:ext uri="{FF2B5EF4-FFF2-40B4-BE49-F238E27FC236}">
                <a16:creationId xmlns:a16="http://schemas.microsoft.com/office/drawing/2014/main" id="{74ABD817-86AF-3F10-C973-09BADD5EF610}"/>
              </a:ext>
            </a:extLst>
          </p:cNvPr>
          <p:cNvSpPr txBox="1"/>
          <p:nvPr/>
        </p:nvSpPr>
        <p:spPr>
          <a:xfrm>
            <a:off x="868946" y="291628"/>
            <a:ext cx="7121005" cy="410433"/>
          </a:xfrm>
          <a:prstGeom prst="rect">
            <a:avLst/>
          </a:prstGeom>
        </p:spPr>
        <p:txBody>
          <a:bodyPr vert="horz" wrap="square" lIns="0" tIns="0" rIns="0" bIns="0" rtlCol="0" anchor="t">
            <a:spAutoFit/>
          </a:bodyPr>
          <a:lstStyle/>
          <a:p>
            <a:pPr marL="16933"/>
            <a:r>
              <a:rPr lang="es-ES" sz="2667" b="1" dirty="0">
                <a:solidFill>
                  <a:srgbClr val="671C34"/>
                </a:solidFill>
                <a:latin typeface="Segoe UI"/>
                <a:cs typeface="Segoe UI"/>
              </a:rPr>
              <a:t>Cuantificación de los atributos de calidad</a:t>
            </a:r>
          </a:p>
        </p:txBody>
      </p:sp>
      <p:sp>
        <p:nvSpPr>
          <p:cNvPr id="7" name="object 906">
            <a:extLst>
              <a:ext uri="{FF2B5EF4-FFF2-40B4-BE49-F238E27FC236}">
                <a16:creationId xmlns:a16="http://schemas.microsoft.com/office/drawing/2014/main" id="{B0C7F6CA-B4DE-E8EC-54C2-7D9FFB56A01F}"/>
              </a:ext>
            </a:extLst>
          </p:cNvPr>
          <p:cNvSpPr txBox="1"/>
          <p:nvPr/>
        </p:nvSpPr>
        <p:spPr>
          <a:xfrm>
            <a:off x="827730" y="1130349"/>
            <a:ext cx="10536541" cy="1669816"/>
          </a:xfrm>
          <a:prstGeom prst="rect">
            <a:avLst/>
          </a:prstGeom>
          <a:ln>
            <a:noFill/>
          </a:ln>
        </p:spPr>
        <p:txBody>
          <a:bodyPr vert="horz" wrap="square" lIns="0" tIns="0" rIns="0" bIns="0" rtlCol="0" anchor="ctr">
            <a:spAutoFit/>
          </a:bodyPr>
          <a:lstStyle/>
          <a:p>
            <a:pPr marL="16933" marR="82971" algn="just" defTabSz="1219170">
              <a:lnSpc>
                <a:spcPct val="110000"/>
              </a:lnSpc>
              <a:buClr>
                <a:srgbClr val="B6004B"/>
              </a:buClr>
              <a:tabLst>
                <a:tab pos="997348" algn="l"/>
                <a:tab pos="1867700" algn="l"/>
                <a:tab pos="2652540" algn="l"/>
                <a:tab pos="3806518" algn="l"/>
                <a:tab pos="4524474" algn="l"/>
                <a:tab pos="6285496" algn="l"/>
                <a:tab pos="6866295" algn="l"/>
                <a:tab pos="7982174" algn="l"/>
                <a:tab pos="8768707" algn="l"/>
                <a:tab pos="9556088" algn="l"/>
              </a:tabLst>
              <a:defRPr/>
            </a:pPr>
            <a:r>
              <a:rPr lang="es-CO" sz="1600" dirty="0">
                <a:solidFill>
                  <a:schemeClr val="tx1">
                    <a:lumMod val="75000"/>
                    <a:lumOff val="25000"/>
                  </a:schemeClr>
                </a:solidFill>
                <a:latin typeface="Segoe UI"/>
                <a:cs typeface="Segoe UI"/>
              </a:rPr>
              <a:t>Para cuantificar la calidad de la base de datos teniendo en cuenta los atributos de calidad mencionados es necesario evaluar continuamente los siguientes indicadores, cada uno de ellos tiene un campo asignado en la </a:t>
            </a:r>
            <a:r>
              <a:rPr lang="es-CO" sz="1600" u="sng" dirty="0">
                <a:solidFill>
                  <a:schemeClr val="tx1">
                    <a:lumMod val="75000"/>
                    <a:lumOff val="25000"/>
                  </a:schemeClr>
                </a:solidFill>
                <a:latin typeface="Segoe UI"/>
                <a:cs typeface="Segoe UI"/>
              </a:rPr>
              <a:t>ficha de revisión de la base de datos. </a:t>
            </a:r>
          </a:p>
          <a:p>
            <a:pPr marL="397923" marR="82971" indent="-380990" algn="just" defTabSz="1219170">
              <a:lnSpc>
                <a:spcPct val="110000"/>
              </a:lnSpc>
              <a:buClr>
                <a:srgbClr val="B6004B"/>
              </a:buClr>
              <a:buFont typeface="Arial" panose="020B0604020202020204" pitchFamily="34" charset="0"/>
              <a:buChar char="•"/>
              <a:tabLst>
                <a:tab pos="997348" algn="l"/>
                <a:tab pos="1867700" algn="l"/>
                <a:tab pos="2652540" algn="l"/>
                <a:tab pos="3806518" algn="l"/>
                <a:tab pos="4524474" algn="l"/>
                <a:tab pos="6285496" algn="l"/>
                <a:tab pos="6866295" algn="l"/>
                <a:tab pos="7982174" algn="l"/>
                <a:tab pos="8768707" algn="l"/>
                <a:tab pos="9556088" algn="l"/>
              </a:tabLst>
              <a:defRPr/>
            </a:pPr>
            <a:endParaRPr lang="es-CO" sz="1733" dirty="0">
              <a:solidFill>
                <a:schemeClr val="tx1">
                  <a:lumMod val="75000"/>
                  <a:lumOff val="25000"/>
                </a:schemeClr>
              </a:solidFill>
              <a:latin typeface="Arial" panose="020B0604020202020204" pitchFamily="34" charset="0"/>
              <a:cs typeface="Arial" panose="020B0604020202020204" pitchFamily="34" charset="0"/>
            </a:endParaRPr>
          </a:p>
          <a:p>
            <a:pPr marL="16933" marR="82971" algn="just" defTabSz="1219170">
              <a:lnSpc>
                <a:spcPct val="110000"/>
              </a:lnSpc>
              <a:buClr>
                <a:srgbClr val="B6004B"/>
              </a:buClr>
              <a:tabLst>
                <a:tab pos="997348" algn="l"/>
                <a:tab pos="1867700" algn="l"/>
                <a:tab pos="2652540" algn="l"/>
                <a:tab pos="3806518" algn="l"/>
                <a:tab pos="4524474" algn="l"/>
                <a:tab pos="6285496" algn="l"/>
                <a:tab pos="6866295" algn="l"/>
                <a:tab pos="7982174" algn="l"/>
                <a:tab pos="8768707" algn="l"/>
                <a:tab pos="9556088" algn="l"/>
              </a:tabLst>
              <a:defRPr/>
            </a:pPr>
            <a:endParaRPr lang="es-CO" sz="1733" dirty="0">
              <a:solidFill>
                <a:schemeClr val="tx1">
                  <a:lumMod val="75000"/>
                  <a:lumOff val="25000"/>
                </a:schemeClr>
              </a:solidFill>
              <a:latin typeface="Arial" panose="020B0604020202020204" pitchFamily="34" charset="0"/>
              <a:cs typeface="Arial" panose="020B0604020202020204" pitchFamily="34" charset="0"/>
            </a:endParaRPr>
          </a:p>
          <a:p>
            <a:pPr marL="16933" marR="82971" algn="just" defTabSz="1219170">
              <a:lnSpc>
                <a:spcPct val="110000"/>
              </a:lnSpc>
              <a:buClr>
                <a:srgbClr val="B6004B"/>
              </a:buClr>
              <a:tabLst>
                <a:tab pos="997348" algn="l"/>
                <a:tab pos="1867700" algn="l"/>
                <a:tab pos="2652540" algn="l"/>
                <a:tab pos="3806518" algn="l"/>
                <a:tab pos="4524474" algn="l"/>
                <a:tab pos="6285496" algn="l"/>
                <a:tab pos="6866295" algn="l"/>
                <a:tab pos="7982174" algn="l"/>
                <a:tab pos="8768707" algn="l"/>
                <a:tab pos="9556088" algn="l"/>
              </a:tabLst>
              <a:defRPr/>
            </a:pPr>
            <a:endParaRPr lang="es-CO" sz="17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D70B95A4-EC97-DBBA-CDDF-3E72015C5AFB}"/>
              </a:ext>
            </a:extLst>
          </p:cNvPr>
          <p:cNvSpPr/>
          <p:nvPr/>
        </p:nvSpPr>
        <p:spPr>
          <a:xfrm>
            <a:off x="1618771" y="2405495"/>
            <a:ext cx="2123087" cy="710084"/>
          </a:xfrm>
          <a:prstGeom prst="roundRect">
            <a:avLst/>
          </a:prstGeom>
          <a:noFill/>
          <a:ln>
            <a:solidFill>
              <a:srgbClr val="8D1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400">
                <a:ln w="0">
                  <a:noFill/>
                </a:ln>
                <a:solidFill>
                  <a:srgbClr val="671C34"/>
                </a:solidFill>
                <a:effectLst>
                  <a:outerShdw blurRad="38100" dist="25400" dir="5400000" algn="ctr" rotWithShape="0">
                    <a:srgbClr val="6E747A">
                      <a:alpha val="43000"/>
                    </a:srgbClr>
                  </a:outerShdw>
                </a:effectLst>
                <a:latin typeface="+mj-lt"/>
              </a:rPr>
              <a:t>Exactitud</a:t>
            </a:r>
          </a:p>
        </p:txBody>
      </p:sp>
      <p:sp>
        <p:nvSpPr>
          <p:cNvPr id="10" name="Rectángulo: esquinas redondeadas 9">
            <a:extLst>
              <a:ext uri="{FF2B5EF4-FFF2-40B4-BE49-F238E27FC236}">
                <a16:creationId xmlns:a16="http://schemas.microsoft.com/office/drawing/2014/main" id="{FD93D231-32BC-0056-4A92-E360A1B1A6EA}"/>
              </a:ext>
            </a:extLst>
          </p:cNvPr>
          <p:cNvSpPr/>
          <p:nvPr/>
        </p:nvSpPr>
        <p:spPr>
          <a:xfrm>
            <a:off x="5003191" y="2405495"/>
            <a:ext cx="2123087" cy="710084"/>
          </a:xfrm>
          <a:prstGeom prst="roundRect">
            <a:avLst/>
          </a:prstGeom>
          <a:noFill/>
          <a:ln>
            <a:solidFill>
              <a:srgbClr val="8D1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400">
                <a:ln w="0">
                  <a:noFill/>
                </a:ln>
                <a:solidFill>
                  <a:srgbClr val="671C34"/>
                </a:solidFill>
                <a:effectLst>
                  <a:outerShdw blurRad="38100" dist="25400" dir="5400000" algn="ctr" rotWithShape="0">
                    <a:srgbClr val="6E747A">
                      <a:alpha val="43000"/>
                    </a:srgbClr>
                  </a:outerShdw>
                </a:effectLst>
                <a:latin typeface="+mj-lt"/>
              </a:rPr>
              <a:t>Completitud</a:t>
            </a:r>
          </a:p>
        </p:txBody>
      </p:sp>
      <p:sp>
        <p:nvSpPr>
          <p:cNvPr id="11" name="Rectángulo: esquinas redondeadas 10">
            <a:extLst>
              <a:ext uri="{FF2B5EF4-FFF2-40B4-BE49-F238E27FC236}">
                <a16:creationId xmlns:a16="http://schemas.microsoft.com/office/drawing/2014/main" id="{6A210F5F-D3DA-3EF2-6CC0-9B88D56CFAC2}"/>
              </a:ext>
            </a:extLst>
          </p:cNvPr>
          <p:cNvSpPr/>
          <p:nvPr/>
        </p:nvSpPr>
        <p:spPr>
          <a:xfrm>
            <a:off x="8573135" y="2405495"/>
            <a:ext cx="2123087" cy="710084"/>
          </a:xfrm>
          <a:prstGeom prst="roundRect">
            <a:avLst/>
          </a:prstGeom>
          <a:noFill/>
          <a:ln>
            <a:solidFill>
              <a:srgbClr val="8D1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400">
                <a:ln w="0">
                  <a:noFill/>
                </a:ln>
                <a:solidFill>
                  <a:srgbClr val="671C34"/>
                </a:solidFill>
                <a:effectLst>
                  <a:outerShdw blurRad="38100" dist="25400" dir="5400000" algn="ctr" rotWithShape="0">
                    <a:srgbClr val="6E747A">
                      <a:alpha val="43000"/>
                    </a:srgbClr>
                  </a:outerShdw>
                </a:effectLst>
                <a:latin typeface="+mj-lt"/>
              </a:rPr>
              <a:t>Consistencia</a:t>
            </a:r>
          </a:p>
        </p:txBody>
      </p:sp>
      <p:sp>
        <p:nvSpPr>
          <p:cNvPr id="12" name="Rectángulo: esquinas diagonales redondeadas 11">
            <a:extLst>
              <a:ext uri="{FF2B5EF4-FFF2-40B4-BE49-F238E27FC236}">
                <a16:creationId xmlns:a16="http://schemas.microsoft.com/office/drawing/2014/main" id="{0A232B31-136C-F7C0-A1DE-D3EA2F5D8BF8}"/>
              </a:ext>
            </a:extLst>
          </p:cNvPr>
          <p:cNvSpPr/>
          <p:nvPr/>
        </p:nvSpPr>
        <p:spPr>
          <a:xfrm>
            <a:off x="2323125" y="3353569"/>
            <a:ext cx="2123087" cy="469005"/>
          </a:xfrm>
          <a:prstGeom prst="round2DiagRect">
            <a:avLst/>
          </a:prstGeom>
          <a:noFill/>
          <a:ln>
            <a:solidFill>
              <a:srgbClr val="8D1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867">
              <a:ln>
                <a:solidFill>
                  <a:srgbClr val="B6004B"/>
                </a:solidFill>
              </a:ln>
              <a:solidFill>
                <a:srgbClr val="333333"/>
              </a:solidFill>
            </a:endParaRPr>
          </a:p>
        </p:txBody>
      </p:sp>
      <p:sp>
        <p:nvSpPr>
          <p:cNvPr id="13" name="CuadroTexto 12">
            <a:extLst>
              <a:ext uri="{FF2B5EF4-FFF2-40B4-BE49-F238E27FC236}">
                <a16:creationId xmlns:a16="http://schemas.microsoft.com/office/drawing/2014/main" id="{8434CD01-049A-0E2D-0F29-C219144DCAEA}"/>
              </a:ext>
            </a:extLst>
          </p:cNvPr>
          <p:cNvSpPr txBox="1"/>
          <p:nvPr/>
        </p:nvSpPr>
        <p:spPr>
          <a:xfrm>
            <a:off x="2418420" y="3384946"/>
            <a:ext cx="1876539" cy="379656"/>
          </a:xfrm>
          <a:prstGeom prst="rect">
            <a:avLst/>
          </a:prstGeom>
          <a:noFill/>
        </p:spPr>
        <p:txBody>
          <a:bodyPr wrap="none" rtlCol="0">
            <a:spAutoFit/>
          </a:bodyPr>
          <a:lstStyle/>
          <a:p>
            <a:r>
              <a:rPr lang="es-CO" sz="1867">
                <a:solidFill>
                  <a:srgbClr val="333333"/>
                </a:solidFill>
              </a:rPr>
              <a:t>Tipo de variable</a:t>
            </a:r>
          </a:p>
        </p:txBody>
      </p:sp>
      <p:sp>
        <p:nvSpPr>
          <p:cNvPr id="14" name="Rectángulo: esquinas diagonales redondeadas 13">
            <a:extLst>
              <a:ext uri="{FF2B5EF4-FFF2-40B4-BE49-F238E27FC236}">
                <a16:creationId xmlns:a16="http://schemas.microsoft.com/office/drawing/2014/main" id="{8583BACC-23F6-7A1C-15EE-B65719214461}"/>
              </a:ext>
            </a:extLst>
          </p:cNvPr>
          <p:cNvSpPr/>
          <p:nvPr/>
        </p:nvSpPr>
        <p:spPr>
          <a:xfrm>
            <a:off x="2323125" y="3930692"/>
            <a:ext cx="2123087" cy="469005"/>
          </a:xfrm>
          <a:prstGeom prst="round2DiagRect">
            <a:avLst/>
          </a:prstGeom>
          <a:noFill/>
          <a:ln>
            <a:solidFill>
              <a:srgbClr val="8D1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867">
              <a:ln>
                <a:solidFill>
                  <a:srgbClr val="B6004B"/>
                </a:solidFill>
              </a:ln>
              <a:solidFill>
                <a:srgbClr val="333333"/>
              </a:solidFill>
            </a:endParaRPr>
          </a:p>
        </p:txBody>
      </p:sp>
      <p:sp>
        <p:nvSpPr>
          <p:cNvPr id="15" name="CuadroTexto 14">
            <a:extLst>
              <a:ext uri="{FF2B5EF4-FFF2-40B4-BE49-F238E27FC236}">
                <a16:creationId xmlns:a16="http://schemas.microsoft.com/office/drawing/2014/main" id="{53A325D3-62C2-A572-792F-88BEF4D3C86A}"/>
              </a:ext>
            </a:extLst>
          </p:cNvPr>
          <p:cNvSpPr txBox="1"/>
          <p:nvPr/>
        </p:nvSpPr>
        <p:spPr>
          <a:xfrm>
            <a:off x="2782414" y="3967666"/>
            <a:ext cx="1101584" cy="379656"/>
          </a:xfrm>
          <a:prstGeom prst="rect">
            <a:avLst/>
          </a:prstGeom>
          <a:noFill/>
        </p:spPr>
        <p:txBody>
          <a:bodyPr wrap="none" rtlCol="0">
            <a:spAutoFit/>
          </a:bodyPr>
          <a:lstStyle/>
          <a:p>
            <a:r>
              <a:rPr lang="es-CO" sz="1867">
                <a:solidFill>
                  <a:srgbClr val="333333"/>
                </a:solidFill>
              </a:rPr>
              <a:t>Longitud</a:t>
            </a:r>
          </a:p>
        </p:txBody>
      </p:sp>
      <p:sp>
        <p:nvSpPr>
          <p:cNvPr id="16" name="Rectángulo: esquinas diagonales redondeadas 15">
            <a:extLst>
              <a:ext uri="{FF2B5EF4-FFF2-40B4-BE49-F238E27FC236}">
                <a16:creationId xmlns:a16="http://schemas.microsoft.com/office/drawing/2014/main" id="{EC6544B3-E5D7-F256-1AE3-42B59C5B64EF}"/>
              </a:ext>
            </a:extLst>
          </p:cNvPr>
          <p:cNvSpPr/>
          <p:nvPr/>
        </p:nvSpPr>
        <p:spPr>
          <a:xfrm>
            <a:off x="2323125" y="4558125"/>
            <a:ext cx="2123087" cy="469005"/>
          </a:xfrm>
          <a:prstGeom prst="round2DiagRect">
            <a:avLst/>
          </a:prstGeom>
          <a:noFill/>
          <a:ln>
            <a:solidFill>
              <a:srgbClr val="8D1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867">
              <a:ln>
                <a:solidFill>
                  <a:srgbClr val="B6004B"/>
                </a:solidFill>
              </a:ln>
              <a:solidFill>
                <a:srgbClr val="333333"/>
              </a:solidFill>
            </a:endParaRPr>
          </a:p>
        </p:txBody>
      </p:sp>
      <p:sp>
        <p:nvSpPr>
          <p:cNvPr id="17" name="CuadroTexto 16">
            <a:extLst>
              <a:ext uri="{FF2B5EF4-FFF2-40B4-BE49-F238E27FC236}">
                <a16:creationId xmlns:a16="http://schemas.microsoft.com/office/drawing/2014/main" id="{A7CA9E70-D6CF-1BAE-D24F-8886FFD00CB7}"/>
              </a:ext>
            </a:extLst>
          </p:cNvPr>
          <p:cNvSpPr txBox="1"/>
          <p:nvPr/>
        </p:nvSpPr>
        <p:spPr>
          <a:xfrm>
            <a:off x="2279152" y="4587442"/>
            <a:ext cx="2148217" cy="379656"/>
          </a:xfrm>
          <a:prstGeom prst="rect">
            <a:avLst/>
          </a:prstGeom>
          <a:noFill/>
        </p:spPr>
        <p:txBody>
          <a:bodyPr wrap="none" rtlCol="0">
            <a:spAutoFit/>
          </a:bodyPr>
          <a:lstStyle/>
          <a:p>
            <a:r>
              <a:rPr lang="es-CO" sz="1867">
                <a:solidFill>
                  <a:srgbClr val="333333"/>
                </a:solidFill>
              </a:rPr>
              <a:t>Valores permitidos</a:t>
            </a:r>
          </a:p>
        </p:txBody>
      </p:sp>
      <p:sp>
        <p:nvSpPr>
          <p:cNvPr id="18" name="Rectángulo: esquinas diagonales redondeadas 17">
            <a:extLst>
              <a:ext uri="{FF2B5EF4-FFF2-40B4-BE49-F238E27FC236}">
                <a16:creationId xmlns:a16="http://schemas.microsoft.com/office/drawing/2014/main" id="{034B2AB1-C6F3-00E2-4940-3B598306159B}"/>
              </a:ext>
            </a:extLst>
          </p:cNvPr>
          <p:cNvSpPr/>
          <p:nvPr/>
        </p:nvSpPr>
        <p:spPr>
          <a:xfrm>
            <a:off x="5686979" y="3371980"/>
            <a:ext cx="1652655" cy="710083"/>
          </a:xfrm>
          <a:prstGeom prst="round2DiagRect">
            <a:avLst/>
          </a:prstGeom>
          <a:noFill/>
          <a:ln>
            <a:solidFill>
              <a:srgbClr val="8D1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867">
              <a:ln>
                <a:solidFill>
                  <a:srgbClr val="B6004B"/>
                </a:solidFill>
              </a:ln>
              <a:solidFill>
                <a:srgbClr val="333333"/>
              </a:solidFill>
            </a:endParaRPr>
          </a:p>
        </p:txBody>
      </p:sp>
      <p:sp>
        <p:nvSpPr>
          <p:cNvPr id="19" name="CuadroTexto 18">
            <a:extLst>
              <a:ext uri="{FF2B5EF4-FFF2-40B4-BE49-F238E27FC236}">
                <a16:creationId xmlns:a16="http://schemas.microsoft.com/office/drawing/2014/main" id="{49916BAA-434F-A3D7-E809-F587A678F913}"/>
              </a:ext>
            </a:extLst>
          </p:cNvPr>
          <p:cNvSpPr txBox="1"/>
          <p:nvPr/>
        </p:nvSpPr>
        <p:spPr>
          <a:xfrm>
            <a:off x="5782277" y="3371980"/>
            <a:ext cx="1557356" cy="666977"/>
          </a:xfrm>
          <a:prstGeom prst="rect">
            <a:avLst/>
          </a:prstGeom>
          <a:noFill/>
        </p:spPr>
        <p:txBody>
          <a:bodyPr wrap="square" rtlCol="0">
            <a:spAutoFit/>
          </a:bodyPr>
          <a:lstStyle/>
          <a:p>
            <a:r>
              <a:rPr lang="es-CO" sz="1867">
                <a:solidFill>
                  <a:srgbClr val="333333"/>
                </a:solidFill>
              </a:rPr>
              <a:t>Respuesta obligatoria</a:t>
            </a:r>
          </a:p>
        </p:txBody>
      </p:sp>
      <p:sp>
        <p:nvSpPr>
          <p:cNvPr id="20" name="Rectángulo: esquinas diagonales redondeadas 19">
            <a:extLst>
              <a:ext uri="{FF2B5EF4-FFF2-40B4-BE49-F238E27FC236}">
                <a16:creationId xmlns:a16="http://schemas.microsoft.com/office/drawing/2014/main" id="{5B34792B-58D4-DBBC-B90B-1DEB9923B614}"/>
              </a:ext>
            </a:extLst>
          </p:cNvPr>
          <p:cNvSpPr/>
          <p:nvPr/>
        </p:nvSpPr>
        <p:spPr>
          <a:xfrm>
            <a:off x="9255013" y="3384946"/>
            <a:ext cx="1652655" cy="710083"/>
          </a:xfrm>
          <a:prstGeom prst="round2DiagRect">
            <a:avLst/>
          </a:prstGeom>
          <a:noFill/>
          <a:ln>
            <a:solidFill>
              <a:srgbClr val="8D1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867">
              <a:ln>
                <a:solidFill>
                  <a:srgbClr val="B6004B"/>
                </a:solidFill>
              </a:ln>
              <a:solidFill>
                <a:srgbClr val="333333"/>
              </a:solidFill>
            </a:endParaRPr>
          </a:p>
        </p:txBody>
      </p:sp>
      <p:sp>
        <p:nvSpPr>
          <p:cNvPr id="21" name="CuadroTexto 20">
            <a:extLst>
              <a:ext uri="{FF2B5EF4-FFF2-40B4-BE49-F238E27FC236}">
                <a16:creationId xmlns:a16="http://schemas.microsoft.com/office/drawing/2014/main" id="{1CF38A48-87D4-9444-3AA3-EAB0C8DA47BD}"/>
              </a:ext>
            </a:extLst>
          </p:cNvPr>
          <p:cNvSpPr txBox="1"/>
          <p:nvPr/>
        </p:nvSpPr>
        <p:spPr>
          <a:xfrm>
            <a:off x="9388991" y="3391175"/>
            <a:ext cx="1831163" cy="666977"/>
          </a:xfrm>
          <a:prstGeom prst="rect">
            <a:avLst/>
          </a:prstGeom>
          <a:noFill/>
        </p:spPr>
        <p:txBody>
          <a:bodyPr wrap="square" rtlCol="0">
            <a:spAutoFit/>
          </a:bodyPr>
          <a:lstStyle/>
          <a:p>
            <a:r>
              <a:rPr lang="es-CO" sz="1867">
                <a:solidFill>
                  <a:srgbClr val="333333"/>
                </a:solidFill>
              </a:rPr>
              <a:t>Validación temática</a:t>
            </a:r>
          </a:p>
        </p:txBody>
      </p:sp>
      <p:sp>
        <p:nvSpPr>
          <p:cNvPr id="22" name="CuadroTexto 21">
            <a:extLst>
              <a:ext uri="{FF2B5EF4-FFF2-40B4-BE49-F238E27FC236}">
                <a16:creationId xmlns:a16="http://schemas.microsoft.com/office/drawing/2014/main" id="{45D5C83C-46EF-E09A-0D22-3B082FC13CC0}"/>
              </a:ext>
            </a:extLst>
          </p:cNvPr>
          <p:cNvSpPr txBox="1"/>
          <p:nvPr/>
        </p:nvSpPr>
        <p:spPr>
          <a:xfrm>
            <a:off x="575853" y="5176470"/>
            <a:ext cx="11201417" cy="1086451"/>
          </a:xfrm>
          <a:prstGeom prst="rect">
            <a:avLst/>
          </a:prstGeom>
          <a:noFill/>
        </p:spPr>
        <p:txBody>
          <a:bodyPr wrap="square" rtlCol="0" anchor="t">
            <a:spAutoFit/>
          </a:bodyPr>
          <a:lstStyle/>
          <a:p>
            <a:pPr marL="16933" marR="82971" algn="just" defTabSz="1219170">
              <a:lnSpc>
                <a:spcPct val="110000"/>
              </a:lnSpc>
              <a:buClr>
                <a:srgbClr val="B6004B"/>
              </a:buClr>
              <a:tabLst>
                <a:tab pos="997348" algn="l"/>
                <a:tab pos="1867700" algn="l"/>
                <a:tab pos="2652540" algn="l"/>
                <a:tab pos="3806518" algn="l"/>
                <a:tab pos="4524474" algn="l"/>
                <a:tab pos="6285496" algn="l"/>
                <a:tab pos="6866295" algn="l"/>
                <a:tab pos="7982174" algn="l"/>
                <a:tab pos="8768707" algn="l"/>
                <a:tab pos="9556088" algn="l"/>
              </a:tabLst>
              <a:defRPr/>
            </a:pPr>
            <a:endParaRPr lang="es-CO" sz="1400" dirty="0">
              <a:solidFill>
                <a:srgbClr val="002060"/>
              </a:solidFill>
              <a:latin typeface="+mj-lt"/>
              <a:cs typeface="Arial" panose="020B0604020202020204" pitchFamily="34" charset="0"/>
            </a:endParaRPr>
          </a:p>
          <a:p>
            <a:pPr marL="16933" marR="82971" algn="just" defTabSz="1219170">
              <a:lnSpc>
                <a:spcPct val="110000"/>
              </a:lnSpc>
              <a:buClr>
                <a:srgbClr val="B6004B"/>
              </a:buClr>
              <a:tabLst>
                <a:tab pos="997348" algn="l"/>
                <a:tab pos="1867700" algn="l"/>
                <a:tab pos="2652540" algn="l"/>
                <a:tab pos="3806518" algn="l"/>
                <a:tab pos="4524474" algn="l"/>
                <a:tab pos="6285496" algn="l"/>
                <a:tab pos="6866295" algn="l"/>
                <a:tab pos="7982174" algn="l"/>
                <a:tab pos="8768707" algn="l"/>
                <a:tab pos="9556088" algn="l"/>
              </a:tabLst>
              <a:defRPr/>
            </a:pPr>
            <a:r>
              <a:rPr lang="es-CO" sz="1600" b="1" dirty="0">
                <a:solidFill>
                  <a:srgbClr val="002060"/>
                </a:solidFill>
                <a:latin typeface="Segoe UI"/>
                <a:cs typeface="Segoe UI"/>
              </a:rPr>
              <a:t>Basados en el diccionario de datos, registramos en la ficha de base de datos el número de registros por variable que no cumple con las reglas de cada indicador.</a:t>
            </a:r>
          </a:p>
          <a:p>
            <a:endParaRPr lang="es-CO" sz="1400" dirty="0">
              <a:solidFill>
                <a:srgbClr val="002060"/>
              </a:solidFill>
              <a:latin typeface="+mj-lt"/>
            </a:endParaRPr>
          </a:p>
        </p:txBody>
      </p:sp>
      <p:cxnSp>
        <p:nvCxnSpPr>
          <p:cNvPr id="23" name="Conector recto 22">
            <a:extLst>
              <a:ext uri="{FF2B5EF4-FFF2-40B4-BE49-F238E27FC236}">
                <a16:creationId xmlns:a16="http://schemas.microsoft.com/office/drawing/2014/main" id="{2394FF0B-364F-9956-7308-2762E1127824}"/>
              </a:ext>
            </a:extLst>
          </p:cNvPr>
          <p:cNvCxnSpPr>
            <a:cxnSpLocks/>
          </p:cNvCxnSpPr>
          <p:nvPr/>
        </p:nvCxnSpPr>
        <p:spPr>
          <a:xfrm>
            <a:off x="1926921" y="3115578"/>
            <a:ext cx="0" cy="1677048"/>
          </a:xfrm>
          <a:prstGeom prst="line">
            <a:avLst/>
          </a:prstGeom>
          <a:ln w="9525">
            <a:solidFill>
              <a:srgbClr val="8D143D"/>
            </a:solidFill>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2A8FC1BF-20A4-D81F-DB0E-3E9A740D5944}"/>
              </a:ext>
            </a:extLst>
          </p:cNvPr>
          <p:cNvCxnSpPr>
            <a:cxnSpLocks/>
            <a:stCxn id="12" idx="2"/>
          </p:cNvCxnSpPr>
          <p:nvPr/>
        </p:nvCxnSpPr>
        <p:spPr>
          <a:xfrm flipH="1">
            <a:off x="1926921" y="3588072"/>
            <a:ext cx="396204" cy="0"/>
          </a:xfrm>
          <a:prstGeom prst="line">
            <a:avLst/>
          </a:prstGeom>
          <a:ln w="9525">
            <a:solidFill>
              <a:srgbClr val="8D143D"/>
            </a:solidFill>
          </a:ln>
        </p:spPr>
        <p:style>
          <a:lnRef idx="2">
            <a:schemeClr val="accent1"/>
          </a:lnRef>
          <a:fillRef idx="0">
            <a:schemeClr val="accent1"/>
          </a:fillRef>
          <a:effectRef idx="1">
            <a:schemeClr val="accent1"/>
          </a:effectRef>
          <a:fontRef idx="minor">
            <a:schemeClr val="tx1"/>
          </a:fontRef>
        </p:style>
      </p:cxnSp>
      <p:cxnSp>
        <p:nvCxnSpPr>
          <p:cNvPr id="25" name="Conector recto 24">
            <a:extLst>
              <a:ext uri="{FF2B5EF4-FFF2-40B4-BE49-F238E27FC236}">
                <a16:creationId xmlns:a16="http://schemas.microsoft.com/office/drawing/2014/main" id="{2F27862A-2872-C8A4-686D-31B55833EB76}"/>
              </a:ext>
            </a:extLst>
          </p:cNvPr>
          <p:cNvCxnSpPr>
            <a:cxnSpLocks/>
          </p:cNvCxnSpPr>
          <p:nvPr/>
        </p:nvCxnSpPr>
        <p:spPr>
          <a:xfrm flipH="1">
            <a:off x="1926921" y="4147548"/>
            <a:ext cx="396204" cy="0"/>
          </a:xfrm>
          <a:prstGeom prst="line">
            <a:avLst/>
          </a:prstGeom>
          <a:ln w="9525">
            <a:solidFill>
              <a:srgbClr val="8D143D"/>
            </a:solidFill>
          </a:ln>
        </p:spPr>
        <p:style>
          <a:lnRef idx="2">
            <a:schemeClr val="accent1"/>
          </a:lnRef>
          <a:fillRef idx="0">
            <a:schemeClr val="accent1"/>
          </a:fillRef>
          <a:effectRef idx="1">
            <a:schemeClr val="accent1"/>
          </a:effectRef>
          <a:fontRef idx="minor">
            <a:schemeClr val="tx1"/>
          </a:fontRef>
        </p:style>
      </p:cxnSp>
      <p:cxnSp>
        <p:nvCxnSpPr>
          <p:cNvPr id="26" name="Conector recto 25">
            <a:extLst>
              <a:ext uri="{FF2B5EF4-FFF2-40B4-BE49-F238E27FC236}">
                <a16:creationId xmlns:a16="http://schemas.microsoft.com/office/drawing/2014/main" id="{FB1C4600-20DF-F07A-C619-4AFD5D7AC1B1}"/>
              </a:ext>
            </a:extLst>
          </p:cNvPr>
          <p:cNvCxnSpPr>
            <a:cxnSpLocks/>
          </p:cNvCxnSpPr>
          <p:nvPr/>
        </p:nvCxnSpPr>
        <p:spPr>
          <a:xfrm flipH="1">
            <a:off x="1926920" y="4771749"/>
            <a:ext cx="396204" cy="0"/>
          </a:xfrm>
          <a:prstGeom prst="line">
            <a:avLst/>
          </a:prstGeom>
          <a:ln w="9525">
            <a:solidFill>
              <a:srgbClr val="8D143D"/>
            </a:solidFill>
          </a:ln>
        </p:spPr>
        <p:style>
          <a:lnRef idx="2">
            <a:schemeClr val="accent1"/>
          </a:lnRef>
          <a:fillRef idx="0">
            <a:schemeClr val="accent1"/>
          </a:fillRef>
          <a:effectRef idx="1">
            <a:schemeClr val="accent1"/>
          </a:effectRef>
          <a:fontRef idx="minor">
            <a:schemeClr val="tx1"/>
          </a:fontRef>
        </p:style>
      </p:cxnSp>
      <p:cxnSp>
        <p:nvCxnSpPr>
          <p:cNvPr id="27" name="Conector recto 26">
            <a:extLst>
              <a:ext uri="{FF2B5EF4-FFF2-40B4-BE49-F238E27FC236}">
                <a16:creationId xmlns:a16="http://schemas.microsoft.com/office/drawing/2014/main" id="{A69FC17E-EEDB-9A8A-C1A3-70630DE37330}"/>
              </a:ext>
            </a:extLst>
          </p:cNvPr>
          <p:cNvCxnSpPr>
            <a:cxnSpLocks/>
          </p:cNvCxnSpPr>
          <p:nvPr/>
        </p:nvCxnSpPr>
        <p:spPr>
          <a:xfrm>
            <a:off x="5372389" y="3121486"/>
            <a:ext cx="0" cy="599308"/>
          </a:xfrm>
          <a:prstGeom prst="line">
            <a:avLst/>
          </a:prstGeom>
          <a:ln w="9525">
            <a:solidFill>
              <a:srgbClr val="8D143D"/>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597AEEA0-4727-EB33-622B-3E9867C0899C}"/>
              </a:ext>
            </a:extLst>
          </p:cNvPr>
          <p:cNvCxnSpPr>
            <a:cxnSpLocks/>
            <a:stCxn id="18" idx="2"/>
          </p:cNvCxnSpPr>
          <p:nvPr/>
        </p:nvCxnSpPr>
        <p:spPr>
          <a:xfrm flipH="1">
            <a:off x="5372389" y="3727021"/>
            <a:ext cx="314589" cy="0"/>
          </a:xfrm>
          <a:prstGeom prst="line">
            <a:avLst/>
          </a:prstGeom>
          <a:ln w="9525">
            <a:solidFill>
              <a:srgbClr val="8D143D"/>
            </a:solidFill>
          </a:ln>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5B20996B-496F-E1F4-ECBA-5DCF9BD03ED7}"/>
              </a:ext>
            </a:extLst>
          </p:cNvPr>
          <p:cNvCxnSpPr>
            <a:cxnSpLocks/>
          </p:cNvCxnSpPr>
          <p:nvPr/>
        </p:nvCxnSpPr>
        <p:spPr>
          <a:xfrm>
            <a:off x="8938446" y="3123724"/>
            <a:ext cx="0" cy="599308"/>
          </a:xfrm>
          <a:prstGeom prst="line">
            <a:avLst/>
          </a:prstGeom>
          <a:ln w="9525">
            <a:solidFill>
              <a:srgbClr val="8D143D"/>
            </a:solidFill>
          </a:ln>
        </p:spPr>
        <p:style>
          <a:lnRef idx="2">
            <a:schemeClr val="accent1"/>
          </a:lnRef>
          <a:fillRef idx="0">
            <a:schemeClr val="accent1"/>
          </a:fillRef>
          <a:effectRef idx="1">
            <a:schemeClr val="accent1"/>
          </a:effectRef>
          <a:fontRef idx="minor">
            <a:schemeClr val="tx1"/>
          </a:fontRef>
        </p:style>
      </p:cxnSp>
      <p:cxnSp>
        <p:nvCxnSpPr>
          <p:cNvPr id="30" name="Conector recto 29">
            <a:extLst>
              <a:ext uri="{FF2B5EF4-FFF2-40B4-BE49-F238E27FC236}">
                <a16:creationId xmlns:a16="http://schemas.microsoft.com/office/drawing/2014/main" id="{308D0C2D-0F6D-11A8-9F16-97C90B995F9E}"/>
              </a:ext>
            </a:extLst>
          </p:cNvPr>
          <p:cNvCxnSpPr>
            <a:cxnSpLocks/>
          </p:cNvCxnSpPr>
          <p:nvPr/>
        </p:nvCxnSpPr>
        <p:spPr>
          <a:xfrm flipH="1">
            <a:off x="8938446" y="3729260"/>
            <a:ext cx="314589" cy="0"/>
          </a:xfrm>
          <a:prstGeom prst="line">
            <a:avLst/>
          </a:prstGeom>
          <a:ln w="9525">
            <a:solidFill>
              <a:srgbClr val="8D143D"/>
            </a:solidFill>
          </a:ln>
        </p:spPr>
        <p:style>
          <a:lnRef idx="2">
            <a:schemeClr val="accent1"/>
          </a:lnRef>
          <a:fillRef idx="0">
            <a:schemeClr val="accent1"/>
          </a:fillRef>
          <a:effectRef idx="1">
            <a:schemeClr val="accent1"/>
          </a:effectRef>
          <a:fontRef idx="minor">
            <a:schemeClr val="tx1"/>
          </a:fontRef>
        </p:style>
      </p:cxnSp>
      <p:sp>
        <p:nvSpPr>
          <p:cNvPr id="31" name="Rectángulo: esquinas redondeadas 30">
            <a:extLst>
              <a:ext uri="{FF2B5EF4-FFF2-40B4-BE49-F238E27FC236}">
                <a16:creationId xmlns:a16="http://schemas.microsoft.com/office/drawing/2014/main" id="{C78FC50A-20C2-FCB4-4103-D80076ADCEF2}"/>
              </a:ext>
            </a:extLst>
          </p:cNvPr>
          <p:cNvSpPr/>
          <p:nvPr/>
        </p:nvSpPr>
        <p:spPr>
          <a:xfrm>
            <a:off x="575853" y="5355382"/>
            <a:ext cx="11201417" cy="794480"/>
          </a:xfrm>
          <a:prstGeom prst="roundRect">
            <a:avLst/>
          </a:prstGeom>
          <a:noFill/>
          <a:ln>
            <a:solidFill>
              <a:srgbClr val="671C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Tree>
    <p:extLst>
      <p:ext uri="{BB962C8B-B14F-4D97-AF65-F5344CB8AC3E}">
        <p14:creationId xmlns:p14="http://schemas.microsoft.com/office/powerpoint/2010/main" val="327061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F304E1E-9A2E-BCFA-B260-A7787DAFE2CB}"/>
              </a:ext>
            </a:extLst>
          </p:cNvPr>
          <p:cNvSpPr txBox="1"/>
          <p:nvPr/>
        </p:nvSpPr>
        <p:spPr>
          <a:xfrm>
            <a:off x="4981753"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graphicFrame>
        <p:nvGraphicFramePr>
          <p:cNvPr id="5" name="Tabla 4"/>
          <p:cNvGraphicFramePr>
            <a:graphicFrameLocks noGrp="1"/>
          </p:cNvGraphicFramePr>
          <p:nvPr>
            <p:extLst>
              <p:ext uri="{D42A27DB-BD31-4B8C-83A1-F6EECF244321}">
                <p14:modId xmlns:p14="http://schemas.microsoft.com/office/powerpoint/2010/main" val="573668220"/>
              </p:ext>
            </p:extLst>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2" name="6 Pentágono">
            <a:extLst>
              <a:ext uri="{FF2B5EF4-FFF2-40B4-BE49-F238E27FC236}">
                <a16:creationId xmlns:a16="http://schemas.microsoft.com/office/drawing/2014/main" id="{B102213F-8241-A2BC-8B36-2F89E5483E4B}"/>
              </a:ext>
            </a:extLst>
          </p:cNvPr>
          <p:cNvSpPr/>
          <p:nvPr/>
        </p:nvSpPr>
        <p:spPr>
          <a:xfrm>
            <a:off x="7478397" y="1891700"/>
            <a:ext cx="2909073"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002060"/>
                </a:solidFill>
                <a:latin typeface="Segoe UI" panose="020B0502040204020203" pitchFamily="34" charset="0"/>
                <a:ea typeface="Segoe UI" panose="020B0502040204020203" pitchFamily="34" charset="0"/>
                <a:cs typeface="Segoe UI" panose="020B0502040204020203" pitchFamily="34" charset="0"/>
              </a:rPr>
              <a:t>Oportunidades </a:t>
            </a:r>
          </a:p>
          <a:p>
            <a:pPr algn="ctr"/>
            <a:r>
              <a:rPr lang="es-CO" sz="2400" b="1" dirty="0">
                <a:solidFill>
                  <a:srgbClr val="002060"/>
                </a:solidFill>
                <a:latin typeface="Segoe UI" panose="020B0502040204020203" pitchFamily="34" charset="0"/>
                <a:ea typeface="Segoe UI" panose="020B0502040204020203" pitchFamily="34" charset="0"/>
                <a:cs typeface="Segoe UI" panose="020B0502040204020203" pitchFamily="34" charset="0"/>
              </a:rPr>
              <a:t>de mejora</a:t>
            </a:r>
            <a:endParaRPr lang="x-none" sz="24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uadroTexto 2">
            <a:extLst>
              <a:ext uri="{FF2B5EF4-FFF2-40B4-BE49-F238E27FC236}">
                <a16:creationId xmlns:a16="http://schemas.microsoft.com/office/drawing/2014/main" id="{19889075-6C3E-8F33-3000-43B7FA165CA8}"/>
              </a:ext>
            </a:extLst>
          </p:cNvPr>
          <p:cNvSpPr txBox="1"/>
          <p:nvPr/>
        </p:nvSpPr>
        <p:spPr>
          <a:xfrm>
            <a:off x="1220521" y="684732"/>
            <a:ext cx="10492296" cy="461665"/>
          </a:xfrm>
          <a:prstGeom prst="rect">
            <a:avLst/>
          </a:prstGeom>
          <a:noFill/>
        </p:spPr>
        <p:txBody>
          <a:bodyPr wrap="none" rtlCol="0">
            <a:spAutoFit/>
          </a:bodyPr>
          <a:lstStyle/>
          <a:p>
            <a:r>
              <a:rPr lang="es-CO" sz="2400" b="1" dirty="0">
                <a:solidFill>
                  <a:srgbClr val="671C34"/>
                </a:solidFill>
                <a:latin typeface="Segoe UI" panose="020B0502040204020203" pitchFamily="34" charset="0"/>
                <a:ea typeface="Segoe UI" panose="020B0502040204020203" pitchFamily="34" charset="0"/>
                <a:cs typeface="Segoe UI" panose="020B0502040204020203" pitchFamily="34" charset="0"/>
              </a:rPr>
              <a:t>La revisión de los anteriores atributos de calidad nos permiten obtener:</a:t>
            </a:r>
          </a:p>
        </p:txBody>
      </p:sp>
      <p:sp>
        <p:nvSpPr>
          <p:cNvPr id="6" name="6 Pentágono">
            <a:extLst>
              <a:ext uri="{FF2B5EF4-FFF2-40B4-BE49-F238E27FC236}">
                <a16:creationId xmlns:a16="http://schemas.microsoft.com/office/drawing/2014/main" id="{189C3DCD-B705-C8FA-DA7C-CE6959A0310C}"/>
              </a:ext>
            </a:extLst>
          </p:cNvPr>
          <p:cNvSpPr/>
          <p:nvPr/>
        </p:nvSpPr>
        <p:spPr>
          <a:xfrm>
            <a:off x="2532968" y="1565180"/>
            <a:ext cx="2541575"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CO" sz="1200" b="1" dirty="0">
                <a:solidFill>
                  <a:srgbClr val="002060"/>
                </a:solidFill>
                <a:latin typeface="Segoe UI" panose="020B0502040204020203" pitchFamily="34" charset="0"/>
                <a:ea typeface="Segoe UI" panose="020B0502040204020203" pitchFamily="34" charset="0"/>
                <a:cs typeface="Segoe UI" panose="020B0502040204020203" pitchFamily="34" charset="0"/>
              </a:rPr>
              <a:t>Indicadores excelentes en la revisión</a:t>
            </a:r>
            <a:endParaRPr lang="x-none" sz="12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2 Flecha abajo">
            <a:extLst>
              <a:ext uri="{FF2B5EF4-FFF2-40B4-BE49-F238E27FC236}">
                <a16:creationId xmlns:a16="http://schemas.microsoft.com/office/drawing/2014/main" id="{0E292DE0-ACF4-5F09-8140-623C432CF2C6}"/>
              </a:ext>
            </a:extLst>
          </p:cNvPr>
          <p:cNvSpPr/>
          <p:nvPr/>
        </p:nvSpPr>
        <p:spPr>
          <a:xfrm rot="10800000">
            <a:off x="2373230" y="1895798"/>
            <a:ext cx="463479" cy="540000"/>
          </a:xfrm>
          <a:prstGeom prst="downArrow">
            <a:avLst/>
          </a:prstGeom>
          <a:solidFill>
            <a:srgbClr val="671C34"/>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accent6">
                  <a:lumMod val="75000"/>
                </a:schemeClr>
              </a:solidFill>
              <a:latin typeface="+mj-lt"/>
            </a:endParaRPr>
          </a:p>
        </p:txBody>
      </p:sp>
      <p:sp>
        <p:nvSpPr>
          <p:cNvPr id="10" name="6 Pentágono">
            <a:extLst>
              <a:ext uri="{FF2B5EF4-FFF2-40B4-BE49-F238E27FC236}">
                <a16:creationId xmlns:a16="http://schemas.microsoft.com/office/drawing/2014/main" id="{9478B2C2-E373-55EF-CDCE-BD5054523B5F}"/>
              </a:ext>
            </a:extLst>
          </p:cNvPr>
          <p:cNvSpPr/>
          <p:nvPr/>
        </p:nvSpPr>
        <p:spPr>
          <a:xfrm>
            <a:off x="937706" y="1910988"/>
            <a:ext cx="1581536"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671C34"/>
                </a:solidFill>
                <a:latin typeface="Segoe UI" panose="020B0502040204020203" pitchFamily="34" charset="0"/>
                <a:ea typeface="Segoe UI" panose="020B0502040204020203" pitchFamily="34" charset="0"/>
                <a:cs typeface="Segoe UI" panose="020B0502040204020203" pitchFamily="34" charset="0"/>
              </a:rPr>
              <a:t>Fortalezas</a:t>
            </a:r>
            <a:endParaRPr lang="x-none" b="1" dirty="0">
              <a:solidFill>
                <a:srgbClr val="671C34"/>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6 Pentágono">
            <a:extLst>
              <a:ext uri="{FF2B5EF4-FFF2-40B4-BE49-F238E27FC236}">
                <a16:creationId xmlns:a16="http://schemas.microsoft.com/office/drawing/2014/main" id="{C2DD48D0-5E6B-A6F3-9314-3A8369881014}"/>
              </a:ext>
            </a:extLst>
          </p:cNvPr>
          <p:cNvSpPr/>
          <p:nvPr/>
        </p:nvSpPr>
        <p:spPr>
          <a:xfrm>
            <a:off x="2557085" y="2295397"/>
            <a:ext cx="2541575"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CO" sz="1200" b="1" dirty="0">
                <a:solidFill>
                  <a:srgbClr val="002060"/>
                </a:solidFill>
                <a:latin typeface="Segoe UI" panose="020B0502040204020203" pitchFamily="34" charset="0"/>
                <a:ea typeface="Segoe UI" panose="020B0502040204020203" pitchFamily="34" charset="0"/>
                <a:cs typeface="Segoe UI" panose="020B0502040204020203" pitchFamily="34" charset="0"/>
              </a:rPr>
              <a:t>Diccionario completo y acorde a la base de datos</a:t>
            </a:r>
            <a:endParaRPr lang="x-none" sz="12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2 Flecha abajo">
            <a:extLst>
              <a:ext uri="{FF2B5EF4-FFF2-40B4-BE49-F238E27FC236}">
                <a16:creationId xmlns:a16="http://schemas.microsoft.com/office/drawing/2014/main" id="{9DA29424-067A-D62A-47AE-74C86F140FF2}"/>
              </a:ext>
            </a:extLst>
          </p:cNvPr>
          <p:cNvSpPr/>
          <p:nvPr/>
        </p:nvSpPr>
        <p:spPr>
          <a:xfrm>
            <a:off x="7236145" y="1891700"/>
            <a:ext cx="463479" cy="540000"/>
          </a:xfrm>
          <a:prstGeom prst="downArrow">
            <a:avLst/>
          </a:prstGeom>
          <a:solidFill>
            <a:srgbClr val="671C34"/>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latin typeface="+mj-lt"/>
            </a:endParaRPr>
          </a:p>
        </p:txBody>
      </p:sp>
      <p:sp>
        <p:nvSpPr>
          <p:cNvPr id="13" name="6 Pentágono">
            <a:extLst>
              <a:ext uri="{FF2B5EF4-FFF2-40B4-BE49-F238E27FC236}">
                <a16:creationId xmlns:a16="http://schemas.microsoft.com/office/drawing/2014/main" id="{2CEB9FD5-A9D4-7246-EA01-A77FCB8F5D43}"/>
              </a:ext>
            </a:extLst>
          </p:cNvPr>
          <p:cNvSpPr/>
          <p:nvPr/>
        </p:nvSpPr>
        <p:spPr>
          <a:xfrm>
            <a:off x="5337142" y="1939697"/>
            <a:ext cx="1899003" cy="540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671C34"/>
                </a:solidFill>
                <a:latin typeface="Segoe UI" panose="020B0502040204020203" pitchFamily="34" charset="0"/>
                <a:ea typeface="Segoe UI" panose="020B0502040204020203" pitchFamily="34" charset="0"/>
                <a:cs typeface="Segoe UI" panose="020B0502040204020203" pitchFamily="34" charset="0"/>
              </a:rPr>
              <a:t>Inconsistencias</a:t>
            </a:r>
            <a:endParaRPr lang="x-none" b="1" dirty="0">
              <a:solidFill>
                <a:srgbClr val="671C34"/>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ángulo: esquinas diagonales redondeadas 13">
            <a:extLst>
              <a:ext uri="{FF2B5EF4-FFF2-40B4-BE49-F238E27FC236}">
                <a16:creationId xmlns:a16="http://schemas.microsoft.com/office/drawing/2014/main" id="{5B79DB89-6780-CC16-B8A2-3EA02C264171}"/>
              </a:ext>
            </a:extLst>
          </p:cNvPr>
          <p:cNvSpPr/>
          <p:nvPr/>
        </p:nvSpPr>
        <p:spPr>
          <a:xfrm>
            <a:off x="5266169" y="1531873"/>
            <a:ext cx="4887940" cy="1310384"/>
          </a:xfrm>
          <a:prstGeom prst="round2DiagRect">
            <a:avLst/>
          </a:prstGeom>
          <a:noFill/>
          <a:ln>
            <a:solidFill>
              <a:srgbClr val="8D14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nvGrpSpPr>
          <p:cNvPr id="15" name="30 Grupo">
            <a:extLst>
              <a:ext uri="{FF2B5EF4-FFF2-40B4-BE49-F238E27FC236}">
                <a16:creationId xmlns:a16="http://schemas.microsoft.com/office/drawing/2014/main" id="{6D9E5391-BE86-A25C-2711-D08D762FD425}"/>
              </a:ext>
            </a:extLst>
          </p:cNvPr>
          <p:cNvGrpSpPr/>
          <p:nvPr/>
        </p:nvGrpSpPr>
        <p:grpSpPr>
          <a:xfrm>
            <a:off x="5104680" y="3771973"/>
            <a:ext cx="3583954" cy="497706"/>
            <a:chOff x="4572000" y="1544898"/>
            <a:chExt cx="4307759" cy="803982"/>
          </a:xfrm>
        </p:grpSpPr>
        <p:pic>
          <p:nvPicPr>
            <p:cNvPr id="16" name="4 Imagen" descr="EXCALE.png">
              <a:extLst>
                <a:ext uri="{FF2B5EF4-FFF2-40B4-BE49-F238E27FC236}">
                  <a16:creationId xmlns:a16="http://schemas.microsoft.com/office/drawing/2014/main" id="{6DAAB251-CE29-A7F6-154E-65F7DD314105}"/>
                </a:ext>
              </a:extLst>
            </p:cNvPr>
            <p:cNvPicPr>
              <a:picLocks noChangeAspect="1"/>
            </p:cNvPicPr>
            <p:nvPr/>
          </p:nvPicPr>
          <p:blipFill>
            <a:blip r:embed="rId2" cstate="print"/>
            <a:stretch>
              <a:fillRect/>
            </a:stretch>
          </p:blipFill>
          <p:spPr>
            <a:xfrm>
              <a:off x="4572000" y="1556792"/>
              <a:ext cx="792088" cy="792088"/>
            </a:xfrm>
            <a:prstGeom prst="rect">
              <a:avLst/>
            </a:prstGeom>
          </p:spPr>
        </p:pic>
        <p:sp>
          <p:nvSpPr>
            <p:cNvPr id="17" name="15 CuadroTexto">
              <a:extLst>
                <a:ext uri="{FF2B5EF4-FFF2-40B4-BE49-F238E27FC236}">
                  <a16:creationId xmlns:a16="http://schemas.microsoft.com/office/drawing/2014/main" id="{99302EB6-E8F4-5EBF-2CD7-D2357B464005}"/>
                </a:ext>
              </a:extLst>
            </p:cNvPr>
            <p:cNvSpPr txBox="1"/>
            <p:nvPr/>
          </p:nvSpPr>
          <p:spPr>
            <a:xfrm>
              <a:off x="5495384" y="1544898"/>
              <a:ext cx="3384375" cy="683616"/>
            </a:xfrm>
            <a:prstGeom prst="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rtlCol="0" anchor="t">
              <a:spAutoFit/>
            </a:bodyPr>
            <a:lstStyle/>
            <a:p>
              <a:r>
                <a:rPr lang="es-MX" sz="1100" b="1">
                  <a:solidFill>
                    <a:schemeClr val="tx2"/>
                  </a:solidFill>
                </a:rPr>
                <a:t>Indicador de calidad </a:t>
              </a:r>
            </a:p>
            <a:p>
              <a:pPr marL="132080" indent="-132080">
                <a:buFont typeface="Arial" pitchFamily="34" charset="0"/>
                <a:buChar char="•"/>
              </a:pPr>
              <a:r>
                <a:rPr lang="es-MX" sz="1050"/>
                <a:t>Sobre  </a:t>
              </a:r>
              <a:r>
                <a:rPr lang="es-MX" sz="1050" b="1">
                  <a:solidFill>
                    <a:srgbClr val="B6004C"/>
                  </a:solidFill>
                </a:rPr>
                <a:t>variable </a:t>
              </a:r>
              <a:r>
                <a:rPr lang="es-MX" sz="1050">
                  <a:solidFill>
                    <a:srgbClr val="000000"/>
                  </a:solidFill>
                </a:rPr>
                <a:t>a</a:t>
              </a:r>
              <a:r>
                <a:rPr lang="es-MX" sz="1050"/>
                <a:t> nivel de </a:t>
              </a:r>
              <a:r>
                <a:rPr lang="es-MX" sz="1050" b="1">
                  <a:solidFill>
                    <a:srgbClr val="B6004C"/>
                  </a:solidFill>
                </a:rPr>
                <a:t>campo</a:t>
              </a:r>
              <a:endParaRPr lang="es-MX" sz="1050" b="1">
                <a:solidFill>
                  <a:srgbClr val="B6004C"/>
                </a:solidFill>
                <a:cs typeface="Segoe UI"/>
              </a:endParaRPr>
            </a:p>
          </p:txBody>
        </p:sp>
      </p:grpSp>
      <p:grpSp>
        <p:nvGrpSpPr>
          <p:cNvPr id="18" name="27 Grupo">
            <a:extLst>
              <a:ext uri="{FF2B5EF4-FFF2-40B4-BE49-F238E27FC236}">
                <a16:creationId xmlns:a16="http://schemas.microsoft.com/office/drawing/2014/main" id="{BA60390D-0D73-9558-B3A5-FE479C888CBF}"/>
              </a:ext>
            </a:extLst>
          </p:cNvPr>
          <p:cNvGrpSpPr/>
          <p:nvPr/>
        </p:nvGrpSpPr>
        <p:grpSpPr>
          <a:xfrm>
            <a:off x="5110164" y="5330557"/>
            <a:ext cx="3637110" cy="617162"/>
            <a:chOff x="4644008" y="4494691"/>
            <a:chExt cx="4371649" cy="720080"/>
          </a:xfrm>
        </p:grpSpPr>
        <p:pic>
          <p:nvPicPr>
            <p:cNvPr id="19" name="6 Imagen" descr="word.jpg">
              <a:extLst>
                <a:ext uri="{FF2B5EF4-FFF2-40B4-BE49-F238E27FC236}">
                  <a16:creationId xmlns:a16="http://schemas.microsoft.com/office/drawing/2014/main" id="{9A875E96-3CD2-FE0E-ED27-F4A8FB2529A8}"/>
                </a:ext>
              </a:extLst>
            </p:cNvPr>
            <p:cNvPicPr>
              <a:picLocks noChangeAspect="1"/>
            </p:cNvPicPr>
            <p:nvPr/>
          </p:nvPicPr>
          <p:blipFill>
            <a:blip r:embed="rId3" cstate="print"/>
            <a:stretch>
              <a:fillRect/>
            </a:stretch>
          </p:blipFill>
          <p:spPr>
            <a:xfrm>
              <a:off x="4644008" y="4494691"/>
              <a:ext cx="720080" cy="720080"/>
            </a:xfrm>
            <a:prstGeom prst="rect">
              <a:avLst/>
            </a:prstGeom>
          </p:spPr>
        </p:pic>
        <p:sp>
          <p:nvSpPr>
            <p:cNvPr id="20" name="20 CuadroTexto">
              <a:extLst>
                <a:ext uri="{FF2B5EF4-FFF2-40B4-BE49-F238E27FC236}">
                  <a16:creationId xmlns:a16="http://schemas.microsoft.com/office/drawing/2014/main" id="{47AE2F6E-B01F-B754-38AD-710B1D360B4D}"/>
                </a:ext>
              </a:extLst>
            </p:cNvPr>
            <p:cNvSpPr txBox="1"/>
            <p:nvPr/>
          </p:nvSpPr>
          <p:spPr>
            <a:xfrm>
              <a:off x="5584429" y="4677833"/>
              <a:ext cx="3431228" cy="350124"/>
            </a:xfrm>
            <a:prstGeom prst="rect">
              <a:avLst/>
            </a:prstGeom>
            <a:effectLst>
              <a:innerShdw blurRad="114300">
                <a:prstClr val="black"/>
              </a:innerShdw>
            </a:effectLst>
          </p:spPr>
          <p:style>
            <a:lnRef idx="1">
              <a:schemeClr val="accent6"/>
            </a:lnRef>
            <a:fillRef idx="1003">
              <a:schemeClr val="lt1"/>
            </a:fillRef>
            <a:effectRef idx="1">
              <a:schemeClr val="accent6"/>
            </a:effectRef>
            <a:fontRef idx="minor">
              <a:schemeClr val="dk1"/>
            </a:fontRef>
          </p:style>
          <p:txBody>
            <a:bodyPr wrap="square" rtlCol="0">
              <a:spAutoFit/>
            </a:bodyPr>
            <a:lstStyle/>
            <a:p>
              <a:pPr algn="ctr"/>
              <a:r>
                <a:rPr lang="es-MX" sz="1350" dirty="0">
                  <a:solidFill>
                    <a:srgbClr val="671C34"/>
                  </a:solidFill>
                </a:rPr>
                <a:t>Informe de diagnóstico de la BD</a:t>
              </a:r>
              <a:endParaRPr lang="es-ES" sz="1350" dirty="0">
                <a:solidFill>
                  <a:srgbClr val="671C34"/>
                </a:solidFill>
              </a:endParaRPr>
            </a:p>
          </p:txBody>
        </p:sp>
      </p:grpSp>
      <p:grpSp>
        <p:nvGrpSpPr>
          <p:cNvPr id="21" name="29 Grupo">
            <a:extLst>
              <a:ext uri="{FF2B5EF4-FFF2-40B4-BE49-F238E27FC236}">
                <a16:creationId xmlns:a16="http://schemas.microsoft.com/office/drawing/2014/main" id="{E0CD389C-D7A3-E233-C73C-A947F854D5FF}"/>
              </a:ext>
            </a:extLst>
          </p:cNvPr>
          <p:cNvGrpSpPr/>
          <p:nvPr/>
        </p:nvGrpSpPr>
        <p:grpSpPr>
          <a:xfrm>
            <a:off x="2421910" y="3628386"/>
            <a:ext cx="1940156" cy="2651617"/>
            <a:chOff x="251520" y="1340768"/>
            <a:chExt cx="2651756" cy="4824536"/>
          </a:xfrm>
          <a:effectLst>
            <a:outerShdw blurRad="50800" dist="38100" dir="5400000" algn="t" rotWithShape="0">
              <a:prstClr val="black">
                <a:alpha val="40000"/>
              </a:prstClr>
            </a:outerShdw>
          </a:effectLst>
        </p:grpSpPr>
        <p:grpSp>
          <p:nvGrpSpPr>
            <p:cNvPr id="22" name="24 Grupo">
              <a:extLst>
                <a:ext uri="{FF2B5EF4-FFF2-40B4-BE49-F238E27FC236}">
                  <a16:creationId xmlns:a16="http://schemas.microsoft.com/office/drawing/2014/main" id="{EEB35202-7226-D104-6310-7E3DA657FA7E}"/>
                </a:ext>
              </a:extLst>
            </p:cNvPr>
            <p:cNvGrpSpPr/>
            <p:nvPr/>
          </p:nvGrpSpPr>
          <p:grpSpPr>
            <a:xfrm>
              <a:off x="251520" y="1340768"/>
              <a:ext cx="2651756" cy="4824536"/>
              <a:chOff x="251520" y="1340768"/>
              <a:chExt cx="2651756" cy="4824536"/>
            </a:xfrm>
          </p:grpSpPr>
          <p:sp>
            <p:nvSpPr>
              <p:cNvPr id="24" name="9 Disco magnético">
                <a:extLst>
                  <a:ext uri="{FF2B5EF4-FFF2-40B4-BE49-F238E27FC236}">
                    <a16:creationId xmlns:a16="http://schemas.microsoft.com/office/drawing/2014/main" id="{D45FB776-9AE6-55EB-4AED-B820CFFCC77F}"/>
                  </a:ext>
                </a:extLst>
              </p:cNvPr>
              <p:cNvSpPr/>
              <p:nvPr/>
            </p:nvSpPr>
            <p:spPr>
              <a:xfrm>
                <a:off x="1009029" y="3149448"/>
                <a:ext cx="1285883" cy="857256"/>
              </a:xfrm>
              <a:prstGeom prst="flowChartMagneticDisk">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1050" dirty="0">
                    <a:ln w="11430"/>
                    <a:solidFill>
                      <a:srgbClr val="002060"/>
                    </a:solidFill>
                  </a:rPr>
                  <a:t>Repositorio de Calidad</a:t>
                </a:r>
                <a:endParaRPr lang="es-ES" sz="1050" dirty="0">
                  <a:ln w="11430"/>
                  <a:solidFill>
                    <a:srgbClr val="002060"/>
                  </a:solidFill>
                </a:endParaRPr>
              </a:p>
            </p:txBody>
          </p:sp>
          <p:sp>
            <p:nvSpPr>
              <p:cNvPr id="25" name="44 Rectángulo redondeado">
                <a:extLst>
                  <a:ext uri="{FF2B5EF4-FFF2-40B4-BE49-F238E27FC236}">
                    <a16:creationId xmlns:a16="http://schemas.microsoft.com/office/drawing/2014/main" id="{54045FF4-6F31-767D-DF25-6AAAB40B82D5}"/>
                  </a:ext>
                </a:extLst>
              </p:cNvPr>
              <p:cNvSpPr/>
              <p:nvPr/>
            </p:nvSpPr>
            <p:spPr>
              <a:xfrm>
                <a:off x="251520" y="1340768"/>
                <a:ext cx="2651756" cy="4824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350"/>
              </a:p>
            </p:txBody>
          </p:sp>
          <p:pic>
            <p:nvPicPr>
              <p:cNvPr id="26" name="12 Imagen" descr="sqlserver.jpg">
                <a:extLst>
                  <a:ext uri="{FF2B5EF4-FFF2-40B4-BE49-F238E27FC236}">
                    <a16:creationId xmlns:a16="http://schemas.microsoft.com/office/drawing/2014/main" id="{EF5F5AED-B0C9-8DD3-AD1E-993950FC7164}"/>
                  </a:ext>
                </a:extLst>
              </p:cNvPr>
              <p:cNvPicPr>
                <a:picLocks noChangeAspect="1"/>
              </p:cNvPicPr>
              <p:nvPr/>
            </p:nvPicPr>
            <p:blipFill>
              <a:blip r:embed="rId4" cstate="print"/>
              <a:stretch>
                <a:fillRect/>
              </a:stretch>
            </p:blipFill>
            <p:spPr>
              <a:xfrm>
                <a:off x="822453" y="4398259"/>
                <a:ext cx="864095" cy="709697"/>
              </a:xfrm>
              <a:prstGeom prst="rect">
                <a:avLst/>
              </a:prstGeom>
            </p:spPr>
          </p:pic>
        </p:grpSp>
        <p:sp>
          <p:nvSpPr>
            <p:cNvPr id="23" name="21 CuadroTexto">
              <a:extLst>
                <a:ext uri="{FF2B5EF4-FFF2-40B4-BE49-F238E27FC236}">
                  <a16:creationId xmlns:a16="http://schemas.microsoft.com/office/drawing/2014/main" id="{AFDCFFFE-E669-747D-7CAC-0920F39A5F5C}"/>
                </a:ext>
              </a:extLst>
            </p:cNvPr>
            <p:cNvSpPr txBox="1"/>
            <p:nvPr/>
          </p:nvSpPr>
          <p:spPr>
            <a:xfrm>
              <a:off x="578796" y="1556792"/>
              <a:ext cx="2005151" cy="951983"/>
            </a:xfrm>
            <a:prstGeom prst="rect">
              <a:avLst/>
            </a:prstGeom>
            <a:noFill/>
          </p:spPr>
          <p:txBody>
            <a:bodyPr wrap="none" rtlCol="0" anchor="t">
              <a:spAutoFit/>
            </a:bodyPr>
            <a:lstStyle/>
            <a:p>
              <a:pPr algn="ctr"/>
              <a:r>
                <a:rPr lang="es-MX" sz="1400" b="1" i="1" dirty="0">
                  <a:solidFill>
                    <a:srgbClr val="671C34"/>
                  </a:solidFill>
                </a:rPr>
                <a:t>Diagnóstico</a:t>
              </a:r>
            </a:p>
            <a:p>
              <a:pPr algn="ctr"/>
              <a:r>
                <a:rPr lang="es-MX" sz="1400" b="1" i="1" dirty="0">
                  <a:solidFill>
                    <a:srgbClr val="671C34"/>
                  </a:solidFill>
                </a:rPr>
                <a:t>Base de Datos </a:t>
              </a:r>
              <a:endParaRPr lang="es-ES" sz="1400" b="1" i="1" dirty="0">
                <a:solidFill>
                  <a:srgbClr val="671C34"/>
                </a:solidFill>
              </a:endParaRPr>
            </a:p>
          </p:txBody>
        </p:sp>
      </p:grpSp>
      <p:grpSp>
        <p:nvGrpSpPr>
          <p:cNvPr id="29" name="28 Grupo">
            <a:extLst>
              <a:ext uri="{FF2B5EF4-FFF2-40B4-BE49-F238E27FC236}">
                <a16:creationId xmlns:a16="http://schemas.microsoft.com/office/drawing/2014/main" id="{A412C601-BE1A-6E1F-ADB8-1651FF466186}"/>
              </a:ext>
            </a:extLst>
          </p:cNvPr>
          <p:cNvGrpSpPr/>
          <p:nvPr/>
        </p:nvGrpSpPr>
        <p:grpSpPr>
          <a:xfrm>
            <a:off x="5110164" y="4473307"/>
            <a:ext cx="3633518" cy="624073"/>
            <a:chOff x="4572000" y="5517232"/>
            <a:chExt cx="4367332" cy="792088"/>
          </a:xfrm>
        </p:grpSpPr>
        <p:pic>
          <p:nvPicPr>
            <p:cNvPr id="30" name="22 Imagen" descr="EXCALE.png">
              <a:extLst>
                <a:ext uri="{FF2B5EF4-FFF2-40B4-BE49-F238E27FC236}">
                  <a16:creationId xmlns:a16="http://schemas.microsoft.com/office/drawing/2014/main" id="{5B25659D-2043-1FB9-0F30-8C56763FDF70}"/>
                </a:ext>
              </a:extLst>
            </p:cNvPr>
            <p:cNvPicPr>
              <a:picLocks noChangeAspect="1"/>
            </p:cNvPicPr>
            <p:nvPr/>
          </p:nvPicPr>
          <p:blipFill>
            <a:blip r:embed="rId2" cstate="print"/>
            <a:stretch>
              <a:fillRect/>
            </a:stretch>
          </p:blipFill>
          <p:spPr>
            <a:xfrm>
              <a:off x="4572000" y="5517232"/>
              <a:ext cx="792088" cy="792088"/>
            </a:xfrm>
            <a:prstGeom prst="rect">
              <a:avLst/>
            </a:prstGeom>
          </p:spPr>
        </p:pic>
        <p:sp>
          <p:nvSpPr>
            <p:cNvPr id="31" name="23 CuadroTexto">
              <a:extLst>
                <a:ext uri="{FF2B5EF4-FFF2-40B4-BE49-F238E27FC236}">
                  <a16:creationId xmlns:a16="http://schemas.microsoft.com/office/drawing/2014/main" id="{1CB57C64-ECBD-EEA3-BE70-F8EB86EB986E}"/>
                </a:ext>
              </a:extLst>
            </p:cNvPr>
            <p:cNvSpPr txBox="1"/>
            <p:nvPr/>
          </p:nvSpPr>
          <p:spPr>
            <a:xfrm>
              <a:off x="5508104" y="5728412"/>
              <a:ext cx="3431228" cy="351574"/>
            </a:xfrm>
            <a:prstGeom prst="rect">
              <a:avLst/>
            </a:prstGeom>
            <a:solidFill>
              <a:srgbClr val="C00000"/>
            </a:solidFill>
            <a:effectLst>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sz="1200"/>
                <a:t>Diagnóstico y recomendaciones</a:t>
              </a:r>
              <a:endParaRPr lang="es-ES" sz="1200"/>
            </a:p>
          </p:txBody>
        </p:sp>
      </p:grpSp>
      <p:sp>
        <p:nvSpPr>
          <p:cNvPr id="32" name="Abrir llave 31">
            <a:extLst>
              <a:ext uri="{FF2B5EF4-FFF2-40B4-BE49-F238E27FC236}">
                <a16:creationId xmlns:a16="http://schemas.microsoft.com/office/drawing/2014/main" id="{0235AB6C-6943-BA20-874A-C22BED204EBA}"/>
              </a:ext>
            </a:extLst>
          </p:cNvPr>
          <p:cNvSpPr/>
          <p:nvPr/>
        </p:nvSpPr>
        <p:spPr>
          <a:xfrm>
            <a:off x="4545384" y="3642177"/>
            <a:ext cx="680103" cy="2568649"/>
          </a:xfrm>
          <a:prstGeom prst="leftBrace">
            <a:avLst/>
          </a:prstGeom>
          <a:noFill/>
          <a:ln w="28575">
            <a:solidFill>
              <a:srgbClr val="671C3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pic>
        <p:nvPicPr>
          <p:cNvPr id="33" name="Imagen 32">
            <a:extLst>
              <a:ext uri="{FF2B5EF4-FFF2-40B4-BE49-F238E27FC236}">
                <a16:creationId xmlns:a16="http://schemas.microsoft.com/office/drawing/2014/main" id="{4D765B9A-41D2-6BFF-FF1F-34242B71CD01}"/>
              </a:ext>
            </a:extLst>
          </p:cNvPr>
          <p:cNvPicPr>
            <a:picLocks noChangeAspect="1"/>
          </p:cNvPicPr>
          <p:nvPr/>
        </p:nvPicPr>
        <p:blipFill>
          <a:blip r:embed="rId5"/>
          <a:stretch>
            <a:fillRect/>
          </a:stretch>
        </p:blipFill>
        <p:spPr>
          <a:xfrm>
            <a:off x="3662296" y="5227716"/>
            <a:ext cx="509322" cy="471157"/>
          </a:xfrm>
          <a:prstGeom prst="rect">
            <a:avLst/>
          </a:prstGeom>
        </p:spPr>
      </p:pic>
    </p:spTree>
    <p:extLst>
      <p:ext uri="{BB962C8B-B14F-4D97-AF65-F5344CB8AC3E}">
        <p14:creationId xmlns:p14="http://schemas.microsoft.com/office/powerpoint/2010/main" val="17939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73668220"/>
              </p:ext>
            </p:extLst>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7528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0703695-DCC9-2B2B-CE25-CD632F0261C9}"/>
              </a:ext>
            </a:extLst>
          </p:cNvPr>
          <p:cNvSpPr txBox="1">
            <a:spLocks/>
          </p:cNvSpPr>
          <p:nvPr/>
        </p:nvSpPr>
        <p:spPr>
          <a:xfrm>
            <a:off x="1815548" y="2796988"/>
            <a:ext cx="8560904" cy="1005109"/>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r>
              <a:rPr lang="es-CO" sz="4800" b="1" dirty="0">
                <a:solidFill>
                  <a:schemeClr val="bg1"/>
                </a:solidFill>
              </a:rPr>
              <a:t>Operación Estadística</a:t>
            </a:r>
          </a:p>
          <a:p>
            <a:endParaRPr lang="es-CO" sz="4800" b="1" dirty="0">
              <a:solidFill>
                <a:schemeClr val="bg1"/>
              </a:solidFill>
            </a:endParaRPr>
          </a:p>
          <a:p>
            <a:r>
              <a:rPr lang="es-CO" sz="4800" b="1" dirty="0">
                <a:solidFill>
                  <a:schemeClr val="bg1"/>
                </a:solidFill>
              </a:rPr>
              <a:t>Módulo Base de Datos</a:t>
            </a:r>
          </a:p>
        </p:txBody>
      </p:sp>
      <p:graphicFrame>
        <p:nvGraphicFramePr>
          <p:cNvPr id="3" name="Tabla 2"/>
          <p:cNvGraphicFramePr>
            <a:graphicFrameLocks noGrp="1"/>
          </p:cNvGraphicFramePr>
          <p:nvPr>
            <p:extLst>
              <p:ext uri="{D42A27DB-BD31-4B8C-83A1-F6EECF244321}">
                <p14:modId xmlns:p14="http://schemas.microsoft.com/office/powerpoint/2010/main" val="573668220"/>
              </p:ext>
            </p:extLst>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8297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73668220"/>
              </p:ext>
            </p:extLst>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2" name="CuadroTexto 1">
            <a:extLst>
              <a:ext uri="{FF2B5EF4-FFF2-40B4-BE49-F238E27FC236}">
                <a16:creationId xmlns:a16="http://schemas.microsoft.com/office/drawing/2014/main" id="{4A75A30C-EDA6-13F8-4ACE-78E5A19ADC02}"/>
              </a:ext>
            </a:extLst>
          </p:cNvPr>
          <p:cNvSpPr txBox="1"/>
          <p:nvPr/>
        </p:nvSpPr>
        <p:spPr>
          <a:xfrm>
            <a:off x="3524249" y="1881858"/>
            <a:ext cx="7490884" cy="2862322"/>
          </a:xfrm>
          <a:prstGeom prst="rect">
            <a:avLst/>
          </a:prstGeom>
          <a:noFill/>
        </p:spPr>
        <p:txBody>
          <a:bodyPr wrap="square" rtlCol="0">
            <a:spAutoFit/>
          </a:bodyPr>
          <a:lstStyle/>
          <a:p>
            <a:pPr marL="228600" indent="-228600" algn="just">
              <a:buClr>
                <a:schemeClr val="bg1"/>
              </a:buClr>
              <a:buFont typeface="+mj-lt"/>
              <a:buAutoNum type="arabicPeriod"/>
            </a:pPr>
            <a:r>
              <a:rPr lang="es-ES" b="1" dirty="0">
                <a:solidFill>
                  <a:srgbClr val="404040"/>
                </a:solidFill>
                <a:cs typeface="Arial"/>
              </a:rPr>
              <a:t>1. Contexto sobre el diagnóstico de la base de datos para la Operación estadística.</a:t>
            </a:r>
          </a:p>
          <a:p>
            <a:pPr marL="228600" indent="-228600" algn="just">
              <a:buClr>
                <a:schemeClr val="bg1"/>
              </a:buClr>
              <a:buFont typeface="+mj-lt"/>
              <a:buAutoNum type="arabicPeriod"/>
            </a:pPr>
            <a:endParaRPr lang="es-ES" b="1" dirty="0">
              <a:solidFill>
                <a:srgbClr val="404040"/>
              </a:solidFill>
              <a:cs typeface="Arial"/>
            </a:endParaRPr>
          </a:p>
          <a:p>
            <a:pPr marL="228600" indent="-228600" algn="just">
              <a:buClr>
                <a:schemeClr val="bg1"/>
              </a:buClr>
              <a:buFont typeface="+mj-lt"/>
              <a:buAutoNum type="arabicPeriod"/>
            </a:pPr>
            <a:r>
              <a:rPr lang="es-ES" b="1" dirty="0">
                <a:solidFill>
                  <a:srgbClr val="404040"/>
                </a:solidFill>
                <a:cs typeface="Arial"/>
              </a:rPr>
              <a:t>2 Características de análisis de la base de datos.</a:t>
            </a:r>
          </a:p>
          <a:p>
            <a:pPr marL="228600" indent="-228600" algn="just">
              <a:buClr>
                <a:schemeClr val="bg1"/>
              </a:buClr>
              <a:buFont typeface="+mj-lt"/>
              <a:buAutoNum type="arabicPeriod"/>
            </a:pPr>
            <a:endParaRPr lang="es-ES" b="1" dirty="0">
              <a:solidFill>
                <a:srgbClr val="404040"/>
              </a:solidFill>
              <a:cs typeface="Arial"/>
            </a:endParaRPr>
          </a:p>
          <a:p>
            <a:pPr marL="228600" indent="-228600" algn="just">
              <a:buClr>
                <a:schemeClr val="bg1"/>
              </a:buClr>
              <a:buFont typeface="+mj-lt"/>
              <a:buAutoNum type="arabicPeriod"/>
            </a:pPr>
            <a:r>
              <a:rPr lang="es-ES" b="1" dirty="0">
                <a:solidFill>
                  <a:srgbClr val="404040"/>
                </a:solidFill>
                <a:cs typeface="Arial"/>
              </a:rPr>
              <a:t>3. Criterios de Calidad Aplicados.</a:t>
            </a:r>
          </a:p>
          <a:p>
            <a:pPr marL="228600" indent="-228600" algn="just">
              <a:buClr>
                <a:schemeClr val="bg1"/>
              </a:buClr>
              <a:buFont typeface="+mj-lt"/>
              <a:buAutoNum type="arabicPeriod"/>
            </a:pPr>
            <a:endParaRPr lang="es-ES" b="1" dirty="0">
              <a:solidFill>
                <a:srgbClr val="404040"/>
              </a:solidFill>
              <a:cs typeface="Arial"/>
            </a:endParaRPr>
          </a:p>
          <a:p>
            <a:pPr marL="228600" indent="-228600" algn="just">
              <a:buClr>
                <a:schemeClr val="bg1"/>
              </a:buClr>
              <a:buFont typeface="+mj-lt"/>
              <a:buAutoNum type="arabicPeriod"/>
            </a:pPr>
            <a:r>
              <a:rPr lang="es-ES" b="1" dirty="0">
                <a:solidFill>
                  <a:srgbClr val="404040"/>
                </a:solidFill>
                <a:cs typeface="Arial"/>
              </a:rPr>
              <a:t>4. Aspectos documentales del proceso sobre la base de datos.</a:t>
            </a:r>
          </a:p>
          <a:p>
            <a:pPr marL="228600" indent="-228600" algn="just">
              <a:buClr>
                <a:schemeClr val="bg1"/>
              </a:buClr>
              <a:buFont typeface="+mj-lt"/>
              <a:buAutoNum type="arabicPeriod"/>
            </a:pPr>
            <a:endParaRPr lang="es-ES" b="1" dirty="0">
              <a:solidFill>
                <a:srgbClr val="404040"/>
              </a:solidFill>
              <a:cs typeface="Arial"/>
            </a:endParaRPr>
          </a:p>
          <a:p>
            <a:pPr marL="228600" indent="-228600" algn="just">
              <a:buClr>
                <a:schemeClr val="bg1"/>
              </a:buClr>
              <a:buFont typeface="+mj-lt"/>
              <a:buAutoNum type="arabicPeriod"/>
            </a:pPr>
            <a:r>
              <a:rPr lang="es-ES" b="1" dirty="0">
                <a:solidFill>
                  <a:srgbClr val="404040"/>
                </a:solidFill>
                <a:cs typeface="Arial"/>
              </a:rPr>
              <a:t>5. Requisitos del SEN.</a:t>
            </a:r>
          </a:p>
        </p:txBody>
      </p:sp>
      <p:pic>
        <p:nvPicPr>
          <p:cNvPr id="3" name="Gráfico 2" descr="Portapapeles comprobado">
            <a:extLst>
              <a:ext uri="{FF2B5EF4-FFF2-40B4-BE49-F238E27FC236}">
                <a16:creationId xmlns:a16="http://schemas.microsoft.com/office/drawing/2014/main" id="{814602D3-6191-C82E-B1E7-3B4B1CFE95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3319" y="1826754"/>
            <a:ext cx="1735872" cy="1735872"/>
          </a:xfrm>
          <a:prstGeom prst="rect">
            <a:avLst/>
          </a:prstGeom>
        </p:spPr>
      </p:pic>
    </p:spTree>
    <p:extLst>
      <p:ext uri="{BB962C8B-B14F-4D97-AF65-F5344CB8AC3E}">
        <p14:creationId xmlns:p14="http://schemas.microsoft.com/office/powerpoint/2010/main" val="85327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573668220"/>
              </p:ext>
            </p:extLst>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grpSp>
        <p:nvGrpSpPr>
          <p:cNvPr id="8" name="Grupo 7">
            <a:extLst>
              <a:ext uri="{FF2B5EF4-FFF2-40B4-BE49-F238E27FC236}">
                <a16:creationId xmlns:a16="http://schemas.microsoft.com/office/drawing/2014/main" id="{67DEE39E-3BF9-7A5D-3289-57D7E52BBA27}"/>
              </a:ext>
            </a:extLst>
          </p:cNvPr>
          <p:cNvGrpSpPr/>
          <p:nvPr/>
        </p:nvGrpSpPr>
        <p:grpSpPr>
          <a:xfrm>
            <a:off x="3601229" y="2613328"/>
            <a:ext cx="7413904" cy="1770415"/>
            <a:chOff x="1147390" y="1600314"/>
            <a:chExt cx="5586350" cy="1127276"/>
          </a:xfrm>
        </p:grpSpPr>
        <p:sp>
          <p:nvSpPr>
            <p:cNvPr id="6" name="CuadroTexto 26">
              <a:extLst>
                <a:ext uri="{FF2B5EF4-FFF2-40B4-BE49-F238E27FC236}">
                  <a16:creationId xmlns:a16="http://schemas.microsoft.com/office/drawing/2014/main" id="{ACC10D97-B053-A92B-E6A6-75FAE49FF97D}"/>
                </a:ext>
              </a:extLst>
            </p:cNvPr>
            <p:cNvSpPr txBox="1"/>
            <p:nvPr/>
          </p:nvSpPr>
          <p:spPr>
            <a:xfrm>
              <a:off x="1272505" y="1673168"/>
              <a:ext cx="5461235" cy="904363"/>
            </a:xfrm>
            <a:prstGeom prst="rect">
              <a:avLst/>
            </a:prstGeom>
            <a:noFill/>
            <a:ln>
              <a:noFill/>
            </a:ln>
          </p:spPr>
          <p:txBody>
            <a:bodyPr wrap="square" rtlCol="0">
              <a:spAutoFit/>
            </a:bodyPr>
            <a:lstStyle/>
            <a:p>
              <a:pPr marL="12700" marR="62230" lvl="1" algn="just" defTabSz="914400">
                <a:lnSpc>
                  <a:spcPct val="110000"/>
                </a:lnSpc>
                <a:spcAft>
                  <a:spcPts val="1000"/>
                </a:spcAft>
                <a:buClr>
                  <a:srgbClr val="B6004B"/>
                </a:buClr>
                <a:tabLst>
                  <a:tab pos="748030" algn="l"/>
                  <a:tab pos="1400810" algn="l"/>
                  <a:tab pos="1989455" algn="l"/>
                  <a:tab pos="2854960" algn="l"/>
                  <a:tab pos="3393440" algn="l"/>
                  <a:tab pos="4714240" algn="l"/>
                  <a:tab pos="5149850" algn="l"/>
                  <a:tab pos="5986780" algn="l"/>
                  <a:tab pos="6576695" algn="l"/>
                  <a:tab pos="7167245" algn="l"/>
                </a:tabLst>
                <a:defRPr/>
              </a:pPr>
              <a:r>
                <a:rPr lang="es-ES" sz="2000" dirty="0">
                  <a:solidFill>
                    <a:schemeClr val="tx1">
                      <a:lumMod val="75000"/>
                      <a:lumOff val="25000"/>
                    </a:schemeClr>
                  </a:solidFill>
                </a:rPr>
                <a:t>Una de las etapas de la operación estadística, tiene como objetivo examinar la calidad de los datos contenidos en la base de datos previo al proceso de producción de indicadores para su fortalecimiento y uso con fines estadísticos.</a:t>
              </a:r>
              <a:endParaRPr lang="es-CO" sz="2000" dirty="0">
                <a:solidFill>
                  <a:schemeClr val="tx1">
                    <a:lumMod val="75000"/>
                    <a:lumOff val="25000"/>
                  </a:schemeClr>
                </a:solidFill>
              </a:endParaRPr>
            </a:p>
          </p:txBody>
        </p:sp>
        <p:sp>
          <p:nvSpPr>
            <p:cNvPr id="7" name="24 Rectángulo">
              <a:extLst>
                <a:ext uri="{FF2B5EF4-FFF2-40B4-BE49-F238E27FC236}">
                  <a16:creationId xmlns:a16="http://schemas.microsoft.com/office/drawing/2014/main" id="{5AA6AF1B-F678-537E-03D5-A6A996699AB8}"/>
                </a:ext>
              </a:extLst>
            </p:cNvPr>
            <p:cNvSpPr/>
            <p:nvPr/>
          </p:nvSpPr>
          <p:spPr>
            <a:xfrm>
              <a:off x="1147390" y="1600314"/>
              <a:ext cx="5580000" cy="1127276"/>
            </a:xfrm>
            <a:prstGeom prst="rect">
              <a:avLst/>
            </a:prstGeom>
            <a:noFill/>
            <a:ln>
              <a:solidFill>
                <a:srgbClr val="007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800">
                <a:latin typeface="Arial" panose="020B0604020202020204" pitchFamily="34" charset="0"/>
                <a:cs typeface="Arial" panose="020B0604020202020204" pitchFamily="34" charset="0"/>
              </a:endParaRPr>
            </a:p>
          </p:txBody>
        </p:sp>
      </p:grpSp>
      <p:grpSp>
        <p:nvGrpSpPr>
          <p:cNvPr id="13" name="Grupo 12">
            <a:extLst>
              <a:ext uri="{FF2B5EF4-FFF2-40B4-BE49-F238E27FC236}">
                <a16:creationId xmlns:a16="http://schemas.microsoft.com/office/drawing/2014/main" id="{C4CA56BD-6A9D-7DBF-B41A-01C410A40F76}"/>
              </a:ext>
            </a:extLst>
          </p:cNvPr>
          <p:cNvGrpSpPr/>
          <p:nvPr/>
        </p:nvGrpSpPr>
        <p:grpSpPr>
          <a:xfrm>
            <a:off x="908145" y="2125348"/>
            <a:ext cx="2540549" cy="2704624"/>
            <a:chOff x="908145" y="2125348"/>
            <a:chExt cx="2540549" cy="2704624"/>
          </a:xfrm>
        </p:grpSpPr>
        <p:pic>
          <p:nvPicPr>
            <p:cNvPr id="12" name="Gráfico 11" descr="Base de datos">
              <a:extLst>
                <a:ext uri="{FF2B5EF4-FFF2-40B4-BE49-F238E27FC236}">
                  <a16:creationId xmlns:a16="http://schemas.microsoft.com/office/drawing/2014/main" id="{9BD4A572-9178-4327-6173-04D310349A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145" y="2289423"/>
              <a:ext cx="2540549" cy="2540549"/>
            </a:xfrm>
            <a:prstGeom prst="rect">
              <a:avLst/>
            </a:prstGeom>
          </p:spPr>
        </p:pic>
        <p:pic>
          <p:nvPicPr>
            <p:cNvPr id="10" name="Gráfico 9" descr="Objetivo">
              <a:extLst>
                <a:ext uri="{FF2B5EF4-FFF2-40B4-BE49-F238E27FC236}">
                  <a16:creationId xmlns:a16="http://schemas.microsoft.com/office/drawing/2014/main" id="{B05E7173-F56B-41F5-84BD-4AA27AFD8A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0895" y="2125348"/>
              <a:ext cx="1835047" cy="1835047"/>
            </a:xfrm>
            <a:prstGeom prst="rect">
              <a:avLst/>
            </a:prstGeom>
          </p:spPr>
        </p:pic>
      </p:grpSp>
    </p:spTree>
    <p:extLst>
      <p:ext uri="{BB962C8B-B14F-4D97-AF65-F5344CB8AC3E}">
        <p14:creationId xmlns:p14="http://schemas.microsoft.com/office/powerpoint/2010/main" val="128769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54 Imagen">
            <a:extLst>
              <a:ext uri="{FF2B5EF4-FFF2-40B4-BE49-F238E27FC236}">
                <a16:creationId xmlns:a16="http://schemas.microsoft.com/office/drawing/2014/main" id="{8F329F84-1BE6-EAFE-4C84-3C8988191606}"/>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trans="23000" pressure="0"/>
                    </a14:imgEffect>
                  </a14:imgLayer>
                </a14:imgProps>
              </a:ext>
              <a:ext uri="{28A0092B-C50C-407E-A947-70E740481C1C}">
                <a14:useLocalDpi xmlns:a14="http://schemas.microsoft.com/office/drawing/2010/main" val="0"/>
              </a:ext>
            </a:extLst>
          </a:blip>
          <a:stretch>
            <a:fillRect/>
          </a:stretch>
        </p:blipFill>
        <p:spPr>
          <a:xfrm rot="1806464">
            <a:off x="2540261" y="727619"/>
            <a:ext cx="6062745" cy="625379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573668220"/>
              </p:ext>
            </p:extLst>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2" name="6 Pentágono">
            <a:extLst>
              <a:ext uri="{FF2B5EF4-FFF2-40B4-BE49-F238E27FC236}">
                <a16:creationId xmlns:a16="http://schemas.microsoft.com/office/drawing/2014/main" id="{0CD8EDB7-330A-79BB-6CE8-396CC348C5C1}"/>
              </a:ext>
            </a:extLst>
          </p:cNvPr>
          <p:cNvSpPr/>
          <p:nvPr/>
        </p:nvSpPr>
        <p:spPr>
          <a:xfrm>
            <a:off x="2285363" y="2278727"/>
            <a:ext cx="7214970" cy="1541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b="1" dirty="0">
                <a:solidFill>
                  <a:schemeClr val="tx1">
                    <a:lumMod val="75000"/>
                    <a:lumOff val="25000"/>
                  </a:schemeClr>
                </a:solidFill>
                <a:latin typeface="Segoe UI"/>
                <a:cs typeface="Segoe UI"/>
              </a:rPr>
              <a:t>Identificar el estado de la base de datos con relación a sus atributos de calidad</a:t>
            </a:r>
            <a:r>
              <a:rPr lang="es-ES" dirty="0">
                <a:solidFill>
                  <a:schemeClr val="tx1">
                    <a:lumMod val="75000"/>
                    <a:lumOff val="25000"/>
                  </a:schemeClr>
                </a:solidFill>
                <a:latin typeface="Segoe UI"/>
                <a:cs typeface="Segoe UI"/>
              </a:rPr>
              <a:t>, a través de las </a:t>
            </a:r>
            <a:r>
              <a:rPr lang="es-ES" b="1" dirty="0">
                <a:solidFill>
                  <a:schemeClr val="tx1">
                    <a:lumMod val="75000"/>
                    <a:lumOff val="25000"/>
                  </a:schemeClr>
                </a:solidFill>
                <a:latin typeface="Segoe UI"/>
                <a:cs typeface="Segoe UI"/>
              </a:rPr>
              <a:t>herramientas de calidad.</a:t>
            </a:r>
            <a:endParaRPr lang="es-CO" b="1" dirty="0">
              <a:solidFill>
                <a:schemeClr val="tx1">
                  <a:lumMod val="75000"/>
                  <a:lumOff val="25000"/>
                </a:schemeClr>
              </a:solidFill>
              <a:latin typeface="Segoe UI"/>
              <a:cs typeface="Segoe UI"/>
            </a:endParaRPr>
          </a:p>
        </p:txBody>
      </p:sp>
      <p:sp>
        <p:nvSpPr>
          <p:cNvPr id="3" name="6 Pentágono">
            <a:extLst>
              <a:ext uri="{FF2B5EF4-FFF2-40B4-BE49-F238E27FC236}">
                <a16:creationId xmlns:a16="http://schemas.microsoft.com/office/drawing/2014/main" id="{78D84186-884F-1A7E-B948-EE3D4C3AD245}"/>
              </a:ext>
            </a:extLst>
          </p:cNvPr>
          <p:cNvSpPr/>
          <p:nvPr/>
        </p:nvSpPr>
        <p:spPr>
          <a:xfrm>
            <a:off x="2219161" y="3442517"/>
            <a:ext cx="7319285" cy="1541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solidFill>
                  <a:schemeClr val="tx1">
                    <a:lumMod val="75000"/>
                    <a:lumOff val="25000"/>
                  </a:schemeClr>
                </a:solidFill>
                <a:latin typeface="Segoe UI"/>
                <a:cs typeface="Segoe UI"/>
              </a:rPr>
              <a:t>Determinar aspectos a fortalecer en las características de la base de datos </a:t>
            </a:r>
            <a:r>
              <a:rPr lang="es-ES" dirty="0">
                <a:solidFill>
                  <a:schemeClr val="tx1">
                    <a:lumMod val="75000"/>
                    <a:lumOff val="25000"/>
                  </a:schemeClr>
                </a:solidFill>
                <a:latin typeface="Segoe UI"/>
                <a:cs typeface="Segoe UI"/>
              </a:rPr>
              <a:t>de la operación estadística </a:t>
            </a:r>
            <a:r>
              <a:rPr lang="es-ES" b="1" dirty="0">
                <a:solidFill>
                  <a:schemeClr val="tx1">
                    <a:lumMod val="75000"/>
                    <a:lumOff val="25000"/>
                  </a:schemeClr>
                </a:solidFill>
                <a:latin typeface="Segoe UI"/>
                <a:cs typeface="Segoe UI"/>
              </a:rPr>
              <a:t>para aumentar su  nivel de  calidad.</a:t>
            </a:r>
            <a:endParaRPr lang="es-CO" b="1" dirty="0">
              <a:solidFill>
                <a:schemeClr val="tx1">
                  <a:lumMod val="75000"/>
                  <a:lumOff val="25000"/>
                </a:schemeClr>
              </a:solidFill>
              <a:latin typeface="Segoe UI"/>
              <a:cs typeface="Segoe UI"/>
            </a:endParaRPr>
          </a:p>
        </p:txBody>
      </p:sp>
      <p:sp>
        <p:nvSpPr>
          <p:cNvPr id="5" name="6 Pentágono">
            <a:extLst>
              <a:ext uri="{FF2B5EF4-FFF2-40B4-BE49-F238E27FC236}">
                <a16:creationId xmlns:a16="http://schemas.microsoft.com/office/drawing/2014/main" id="{963B2F1A-C2F6-605E-794D-338E40BFB139}"/>
              </a:ext>
            </a:extLst>
          </p:cNvPr>
          <p:cNvSpPr/>
          <p:nvPr/>
        </p:nvSpPr>
        <p:spPr>
          <a:xfrm>
            <a:off x="2219161" y="4509272"/>
            <a:ext cx="7319285" cy="1541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b="1" dirty="0">
                <a:solidFill>
                  <a:schemeClr val="tx1">
                    <a:lumMod val="75000"/>
                    <a:lumOff val="25000"/>
                  </a:schemeClr>
                </a:solidFill>
                <a:latin typeface="Segoe UI"/>
                <a:cs typeface="Segoe UI"/>
              </a:rPr>
              <a:t>Establecer los requisitos mínimos de calidad </a:t>
            </a:r>
            <a:r>
              <a:rPr lang="es-ES" dirty="0">
                <a:solidFill>
                  <a:schemeClr val="tx1">
                    <a:lumMod val="75000"/>
                    <a:lumOff val="25000"/>
                  </a:schemeClr>
                </a:solidFill>
                <a:latin typeface="Segoe UI"/>
                <a:cs typeface="Segoe UI"/>
              </a:rPr>
              <a:t>que debe contar la base de datos</a:t>
            </a:r>
            <a:r>
              <a:rPr lang="es-ES" b="1" dirty="0">
                <a:solidFill>
                  <a:schemeClr val="tx1">
                    <a:lumMod val="75000"/>
                    <a:lumOff val="25000"/>
                  </a:schemeClr>
                </a:solidFill>
                <a:latin typeface="Segoe UI"/>
                <a:cs typeface="Segoe UI"/>
              </a:rPr>
              <a:t> para ser aprovechada e incluida estadísticamente en el SEN. </a:t>
            </a:r>
            <a:endParaRPr lang="es-CO" b="1" dirty="0">
              <a:solidFill>
                <a:schemeClr val="tx1">
                  <a:lumMod val="75000"/>
                  <a:lumOff val="25000"/>
                </a:schemeClr>
              </a:solidFill>
              <a:latin typeface="Segoe UI"/>
              <a:cs typeface="Segoe UI"/>
            </a:endParaRPr>
          </a:p>
        </p:txBody>
      </p:sp>
      <p:sp>
        <p:nvSpPr>
          <p:cNvPr id="8" name="40 Elipse">
            <a:extLst>
              <a:ext uri="{FF2B5EF4-FFF2-40B4-BE49-F238E27FC236}">
                <a16:creationId xmlns:a16="http://schemas.microsoft.com/office/drawing/2014/main" id="{2F975081-290B-9F41-B1E7-6E86910C84B7}"/>
              </a:ext>
            </a:extLst>
          </p:cNvPr>
          <p:cNvSpPr/>
          <p:nvPr/>
        </p:nvSpPr>
        <p:spPr>
          <a:xfrm>
            <a:off x="1303067" y="2740263"/>
            <a:ext cx="680717" cy="702254"/>
          </a:xfrm>
          <a:prstGeom prst="ellipse">
            <a:avLst/>
          </a:prstGeom>
          <a:solidFill>
            <a:srgbClr val="671C34">
              <a:alpha val="56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2000" b="1" dirty="0">
                <a:latin typeface="Arial" panose="020B0604020202020204" pitchFamily="34" charset="0"/>
                <a:cs typeface="Arial" panose="020B0604020202020204" pitchFamily="34" charset="0"/>
              </a:rPr>
              <a:t>1</a:t>
            </a:r>
          </a:p>
        </p:txBody>
      </p:sp>
      <p:sp>
        <p:nvSpPr>
          <p:cNvPr id="9" name="41 Elipse">
            <a:extLst>
              <a:ext uri="{FF2B5EF4-FFF2-40B4-BE49-F238E27FC236}">
                <a16:creationId xmlns:a16="http://schemas.microsoft.com/office/drawing/2014/main" id="{D639ADD2-45B5-3854-D25F-C1884DD36C2E}"/>
              </a:ext>
            </a:extLst>
          </p:cNvPr>
          <p:cNvSpPr/>
          <p:nvPr/>
        </p:nvSpPr>
        <p:spPr>
          <a:xfrm>
            <a:off x="1303067" y="3854519"/>
            <a:ext cx="680717" cy="702254"/>
          </a:xfrm>
          <a:prstGeom prst="ellipse">
            <a:avLst/>
          </a:prstGeom>
          <a:solidFill>
            <a:srgbClr val="671C34">
              <a:alpha val="56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2000" b="1">
                <a:latin typeface="Arial" panose="020B0604020202020204" pitchFamily="34" charset="0"/>
                <a:cs typeface="Arial" panose="020B0604020202020204" pitchFamily="34" charset="0"/>
              </a:rPr>
              <a:t>2</a:t>
            </a:r>
          </a:p>
        </p:txBody>
      </p:sp>
      <p:sp>
        <p:nvSpPr>
          <p:cNvPr id="10" name="42 Elipse">
            <a:extLst>
              <a:ext uri="{FF2B5EF4-FFF2-40B4-BE49-F238E27FC236}">
                <a16:creationId xmlns:a16="http://schemas.microsoft.com/office/drawing/2014/main" id="{65603D43-5D05-DDF3-5F2C-D28F99B1CD0F}"/>
              </a:ext>
            </a:extLst>
          </p:cNvPr>
          <p:cNvSpPr/>
          <p:nvPr/>
        </p:nvSpPr>
        <p:spPr>
          <a:xfrm>
            <a:off x="1295329" y="4996677"/>
            <a:ext cx="680717" cy="702254"/>
          </a:xfrm>
          <a:prstGeom prst="ellipse">
            <a:avLst/>
          </a:prstGeom>
          <a:solidFill>
            <a:srgbClr val="671C34">
              <a:alpha val="56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2000" b="1">
                <a:latin typeface="Arial" panose="020B0604020202020204" pitchFamily="34" charset="0"/>
                <a:cs typeface="Arial" panose="020B0604020202020204" pitchFamily="34" charset="0"/>
              </a:rPr>
              <a:t>3</a:t>
            </a:r>
          </a:p>
        </p:txBody>
      </p:sp>
      <p:sp>
        <p:nvSpPr>
          <p:cNvPr id="12" name="object 2">
            <a:extLst>
              <a:ext uri="{FF2B5EF4-FFF2-40B4-BE49-F238E27FC236}">
                <a16:creationId xmlns:a16="http://schemas.microsoft.com/office/drawing/2014/main" id="{53796D23-8312-83E3-7DA8-90C636192BB0}"/>
              </a:ext>
            </a:extLst>
          </p:cNvPr>
          <p:cNvSpPr txBox="1"/>
          <p:nvPr/>
        </p:nvSpPr>
        <p:spPr>
          <a:xfrm>
            <a:off x="1295329" y="1223270"/>
            <a:ext cx="8891208" cy="615553"/>
          </a:xfrm>
          <a:prstGeom prst="rect">
            <a:avLst/>
          </a:prstGeom>
          <a:noFill/>
        </p:spPr>
        <p:txBody>
          <a:bodyPr vert="horz" wrap="square" lIns="0" tIns="0" rIns="0" bIns="0" rtlCol="0">
            <a:spAutoFit/>
          </a:bodyPr>
          <a:lstStyle/>
          <a:p>
            <a:pPr algn="ctr"/>
            <a:r>
              <a:rPr lang="es-CO" sz="4000" b="1" dirty="0">
                <a:solidFill>
                  <a:srgbClr val="671C34"/>
                </a:solidFill>
                <a:latin typeface="Segoe UI"/>
                <a:cs typeface="Segoe UI"/>
              </a:rPr>
              <a:t>Razones para revisar la base de datos</a:t>
            </a:r>
            <a:r>
              <a:rPr lang="es-ES" sz="4000" b="1" dirty="0">
                <a:solidFill>
                  <a:srgbClr val="671C34"/>
                </a:solidFill>
                <a:latin typeface="Segoe UI"/>
                <a:cs typeface="Segoe UI"/>
              </a:rPr>
              <a:t> </a:t>
            </a:r>
          </a:p>
        </p:txBody>
      </p:sp>
    </p:spTree>
    <p:extLst>
      <p:ext uri="{BB962C8B-B14F-4D97-AF65-F5344CB8AC3E}">
        <p14:creationId xmlns:p14="http://schemas.microsoft.com/office/powerpoint/2010/main" val="266557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46732-6282-CB85-336D-F978D5C4522C}"/>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550641D-208C-F1C7-0F17-C8E1FDEA6ED6}"/>
              </a:ext>
            </a:extLst>
          </p:cNvPr>
          <p:cNvGraphicFramePr>
            <a:graphicFrameLocks noGrp="1"/>
          </p:cNvGraphicFramePr>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2" name="5 Diagrama">
            <a:extLst>
              <a:ext uri="{FF2B5EF4-FFF2-40B4-BE49-F238E27FC236}">
                <a16:creationId xmlns:a16="http://schemas.microsoft.com/office/drawing/2014/main" id="{9BE59ADA-E33A-0853-3C07-7C6564F00875}"/>
              </a:ext>
            </a:extLst>
          </p:cNvPr>
          <p:cNvGraphicFramePr/>
          <p:nvPr>
            <p:extLst>
              <p:ext uri="{D42A27DB-BD31-4B8C-83A1-F6EECF244321}">
                <p14:modId xmlns:p14="http://schemas.microsoft.com/office/powerpoint/2010/main" val="222978290"/>
              </p:ext>
            </p:extLst>
          </p:nvPr>
        </p:nvGraphicFramePr>
        <p:xfrm>
          <a:off x="2942897" y="866996"/>
          <a:ext cx="7067878" cy="5076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4">
            <a:extLst>
              <a:ext uri="{FF2B5EF4-FFF2-40B4-BE49-F238E27FC236}">
                <a16:creationId xmlns:a16="http://schemas.microsoft.com/office/drawing/2014/main" id="{ED8FE89E-C430-D909-ECDC-71728B5C94D6}"/>
              </a:ext>
            </a:extLst>
          </p:cNvPr>
          <p:cNvSpPr>
            <a:spLocks noChangeArrowheads="1"/>
          </p:cNvSpPr>
          <p:nvPr/>
        </p:nvSpPr>
        <p:spPr bwMode="auto">
          <a:xfrm>
            <a:off x="666257" y="1708428"/>
            <a:ext cx="2010163" cy="476726"/>
          </a:xfrm>
          <a:prstGeom prst="flowChartAlternateProcess">
            <a:avLst/>
          </a:prstGeom>
        </p:spPr>
        <p:txBody>
          <a:bodyPr vert="horz" wrap="square" lIns="0" tIns="0" rIns="0" bIns="0" rtlCol="0">
            <a:spAutoFit/>
          </a:bodyPr>
          <a:lstStyle/>
          <a:p>
            <a:pPr algn="ctr"/>
            <a:r>
              <a:rPr lang="es-CO" sz="2800" b="1" dirty="0">
                <a:solidFill>
                  <a:srgbClr val="671C34"/>
                </a:solidFill>
                <a:latin typeface="Segoe UI"/>
                <a:cs typeface="Segoe UI"/>
              </a:rPr>
              <a:t>Beneficios</a:t>
            </a:r>
            <a:endParaRPr lang="en-GB" sz="2800" b="1" dirty="0">
              <a:solidFill>
                <a:srgbClr val="671C34"/>
              </a:solidFill>
              <a:latin typeface="Segoe UI"/>
              <a:cs typeface="Segoe UI"/>
            </a:endParaRPr>
          </a:p>
        </p:txBody>
      </p:sp>
      <p:pic>
        <p:nvPicPr>
          <p:cNvPr id="11" name="Gráfico 10" descr="Tendencia al alza">
            <a:extLst>
              <a:ext uri="{FF2B5EF4-FFF2-40B4-BE49-F238E27FC236}">
                <a16:creationId xmlns:a16="http://schemas.microsoft.com/office/drawing/2014/main" id="{DB9A1489-CC25-AF8E-BA5E-AE40A04B13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938" y="2609850"/>
            <a:ext cx="1919482" cy="1919482"/>
          </a:xfrm>
          <a:prstGeom prst="rect">
            <a:avLst/>
          </a:prstGeom>
        </p:spPr>
      </p:pic>
    </p:spTree>
    <p:extLst>
      <p:ext uri="{BB962C8B-B14F-4D97-AF65-F5344CB8AC3E}">
        <p14:creationId xmlns:p14="http://schemas.microsoft.com/office/powerpoint/2010/main" val="285944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721E3-49D9-5CAA-331F-96591BFECC62}"/>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80F9F7A-E5EC-585D-2A5F-6EE2C2329453}"/>
              </a:ext>
            </a:extLst>
          </p:cNvPr>
          <p:cNvGraphicFramePr>
            <a:graphicFrameLocks noGrp="1"/>
          </p:cNvGraphicFramePr>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2" name="Rectángulo 5">
            <a:extLst>
              <a:ext uri="{FF2B5EF4-FFF2-40B4-BE49-F238E27FC236}">
                <a16:creationId xmlns:a16="http://schemas.microsoft.com/office/drawing/2014/main" id="{9F62D50E-6CC2-42DA-245D-0E3CF2596C04}"/>
              </a:ext>
            </a:extLst>
          </p:cNvPr>
          <p:cNvSpPr/>
          <p:nvPr/>
        </p:nvSpPr>
        <p:spPr>
          <a:xfrm>
            <a:off x="681319" y="1138518"/>
            <a:ext cx="6391834" cy="4743350"/>
          </a:xfrm>
          <a:prstGeom prst="rect">
            <a:avLst/>
          </a:prstGeom>
          <a:ln>
            <a:noFill/>
          </a:ln>
        </p:spPr>
        <p:txBody>
          <a:bodyPr wrap="square">
            <a:spAutoFit/>
          </a:bodyPr>
          <a:lstStyle/>
          <a:p>
            <a:pPr marL="12700" marR="62230" lvl="0" algn="just" defTabSz="914400">
              <a:lnSpc>
                <a:spcPct val="110000"/>
              </a:lnSpc>
              <a:buClr>
                <a:srgbClr val="B6004B"/>
              </a:buClr>
              <a:tabLst>
                <a:tab pos="748030" algn="l"/>
                <a:tab pos="1400810" algn="l"/>
                <a:tab pos="1989455" algn="l"/>
                <a:tab pos="2854960" algn="l"/>
                <a:tab pos="3393440" algn="l"/>
                <a:tab pos="4714240" algn="l"/>
                <a:tab pos="5149850" algn="l"/>
                <a:tab pos="5986780" algn="l"/>
                <a:tab pos="6576695" algn="l"/>
                <a:tab pos="7167245" algn="l"/>
              </a:tabLst>
              <a:defRPr/>
            </a:pPr>
            <a:r>
              <a:rPr lang="es-CO" sz="2000" b="1" dirty="0">
                <a:solidFill>
                  <a:srgbClr val="671C34"/>
                </a:solidFill>
                <a:cs typeface="Arial" panose="020B0604020202020204" pitchFamily="34" charset="0"/>
              </a:rPr>
              <a:t>La revisión de la base de datos es realizada por:</a:t>
            </a:r>
          </a:p>
          <a:p>
            <a:pPr marL="12700" marR="62230" algn="just" defTabSz="914400">
              <a:lnSpc>
                <a:spcPct val="110000"/>
              </a:lnSpc>
              <a:buClr>
                <a:srgbClr val="B6004B"/>
              </a:buClr>
              <a:tabLst>
                <a:tab pos="748030" algn="l"/>
                <a:tab pos="1400810" algn="l"/>
                <a:tab pos="1989455" algn="l"/>
                <a:tab pos="2854960" algn="l"/>
                <a:tab pos="3393440" algn="l"/>
                <a:tab pos="4714240" algn="l"/>
                <a:tab pos="5149850" algn="l"/>
                <a:tab pos="5986780" algn="l"/>
                <a:tab pos="6576695" algn="l"/>
                <a:tab pos="7167245" algn="l"/>
              </a:tabLst>
              <a:defRPr/>
            </a:pPr>
            <a:endParaRPr lang="es-CO" sz="1600" dirty="0">
              <a:solidFill>
                <a:schemeClr val="tx1">
                  <a:lumMod val="75000"/>
                  <a:lumOff val="25000"/>
                </a:schemeClr>
              </a:solidFill>
              <a:cs typeface="Arial" panose="020B0604020202020204" pitchFamily="34" charset="0"/>
            </a:endParaRPr>
          </a:p>
          <a:p>
            <a:pPr marL="12700" marR="62230" algn="just" defTabSz="914400">
              <a:lnSpc>
                <a:spcPct val="110000"/>
              </a:lnSpc>
              <a:buClr>
                <a:srgbClr val="B6004B"/>
              </a:buClr>
              <a:tabLst>
                <a:tab pos="748030" algn="l"/>
                <a:tab pos="1400810" algn="l"/>
                <a:tab pos="1989455" algn="l"/>
                <a:tab pos="2854960" algn="l"/>
                <a:tab pos="3393440" algn="l"/>
                <a:tab pos="4714240" algn="l"/>
                <a:tab pos="5149850" algn="l"/>
                <a:tab pos="5986780" algn="l"/>
                <a:tab pos="6576695" algn="l"/>
                <a:tab pos="7167245" algn="l"/>
              </a:tabLst>
              <a:defRPr/>
            </a:pPr>
            <a:r>
              <a:rPr lang="es-CO" sz="1600" b="1" dirty="0">
                <a:solidFill>
                  <a:schemeClr val="tx1">
                    <a:lumMod val="75000"/>
                    <a:lumOff val="25000"/>
                  </a:schemeClr>
                </a:solidFill>
                <a:latin typeface="Segoe UI"/>
                <a:cs typeface="Segoe UI"/>
              </a:rPr>
              <a:t>Experto Temático. </a:t>
            </a:r>
            <a:r>
              <a:rPr lang="es-CO" sz="1600" dirty="0">
                <a:solidFill>
                  <a:schemeClr val="tx1">
                    <a:lumMod val="75000"/>
                    <a:lumOff val="25000"/>
                  </a:schemeClr>
                </a:solidFill>
                <a:latin typeface="Segoe UI"/>
                <a:cs typeface="Segoe UI"/>
              </a:rPr>
              <a:t>Conocedor del negocio, sus procesos, sus reglas y validaciones de consistencia. Encargado de dirigir la revisión de consistencia y la revisión temática, basado en su experiencia.</a:t>
            </a:r>
          </a:p>
          <a:p>
            <a:pPr marL="12700" marR="62230" algn="just" defTabSz="914400">
              <a:lnSpc>
                <a:spcPct val="110000"/>
              </a:lnSpc>
              <a:buClr>
                <a:srgbClr val="B6004B"/>
              </a:buClr>
              <a:tabLst>
                <a:tab pos="748030" algn="l"/>
                <a:tab pos="1400810" algn="l"/>
                <a:tab pos="1989455" algn="l"/>
                <a:tab pos="2854960" algn="l"/>
                <a:tab pos="3393440" algn="l"/>
                <a:tab pos="4714240" algn="l"/>
                <a:tab pos="5149850" algn="l"/>
                <a:tab pos="5986780" algn="l"/>
                <a:tab pos="6576695" algn="l"/>
                <a:tab pos="7167245" algn="l"/>
              </a:tabLst>
              <a:defRPr/>
            </a:pPr>
            <a:endParaRPr lang="es-CO" sz="1600" dirty="0">
              <a:solidFill>
                <a:schemeClr val="tx1">
                  <a:lumMod val="75000"/>
                  <a:lumOff val="25000"/>
                </a:schemeClr>
              </a:solidFill>
              <a:latin typeface="Segoe UI"/>
              <a:cs typeface="Segoe UI"/>
            </a:endParaRPr>
          </a:p>
          <a:p>
            <a:pPr marL="12700" marR="62230" algn="just" defTabSz="914400">
              <a:lnSpc>
                <a:spcPct val="110000"/>
              </a:lnSpc>
              <a:buClr>
                <a:srgbClr val="B6004B"/>
              </a:buClr>
              <a:tabLst>
                <a:tab pos="748030" algn="l"/>
                <a:tab pos="1400810" algn="l"/>
                <a:tab pos="1989455" algn="l"/>
                <a:tab pos="2854960" algn="l"/>
                <a:tab pos="3393440" algn="l"/>
                <a:tab pos="4714240" algn="l"/>
                <a:tab pos="5149850" algn="l"/>
                <a:tab pos="5986780" algn="l"/>
                <a:tab pos="6576695" algn="l"/>
                <a:tab pos="7167245" algn="l"/>
              </a:tabLst>
              <a:defRPr/>
            </a:pPr>
            <a:r>
              <a:rPr lang="es-CO" sz="1600" b="1" dirty="0">
                <a:solidFill>
                  <a:schemeClr val="tx1">
                    <a:lumMod val="75000"/>
                    <a:lumOff val="25000"/>
                  </a:schemeClr>
                </a:solidFill>
                <a:latin typeface="Segoe UI"/>
                <a:cs typeface="Segoe UI"/>
              </a:rPr>
              <a:t>Ingeniero de Sistemas</a:t>
            </a:r>
            <a:r>
              <a:rPr lang="es-CO" sz="1600" dirty="0">
                <a:solidFill>
                  <a:schemeClr val="tx1">
                    <a:lumMod val="75000"/>
                    <a:lumOff val="25000"/>
                  </a:schemeClr>
                </a:solidFill>
                <a:latin typeface="Segoe UI"/>
                <a:cs typeface="Segoe UI"/>
              </a:rPr>
              <a:t>. Es el encargado de construir las reglas de lenguaje natural y transformarlas a lenguaje máquina. Define las sentencias que implementan las reglas determinadas en los diccionarios de datos y en los documentos técnicos adoptados para la OE.</a:t>
            </a:r>
          </a:p>
          <a:p>
            <a:pPr marL="12700" marR="62230" algn="just" defTabSz="914400">
              <a:lnSpc>
                <a:spcPct val="110000"/>
              </a:lnSpc>
              <a:buClr>
                <a:srgbClr val="B6004B"/>
              </a:buClr>
              <a:tabLst>
                <a:tab pos="748030" algn="l"/>
                <a:tab pos="1400810" algn="l"/>
                <a:tab pos="1989455" algn="l"/>
                <a:tab pos="2854960" algn="l"/>
                <a:tab pos="3393440" algn="l"/>
                <a:tab pos="4714240" algn="l"/>
                <a:tab pos="5149850" algn="l"/>
                <a:tab pos="5986780" algn="l"/>
                <a:tab pos="6576695" algn="l"/>
                <a:tab pos="7167245" algn="l"/>
              </a:tabLst>
              <a:defRPr/>
            </a:pPr>
            <a:endParaRPr lang="es-CO" sz="1600" dirty="0">
              <a:solidFill>
                <a:schemeClr val="tx1">
                  <a:lumMod val="75000"/>
                  <a:lumOff val="25000"/>
                </a:schemeClr>
              </a:solidFill>
              <a:cs typeface="Arial" panose="020B0604020202020204" pitchFamily="34" charset="0"/>
            </a:endParaRPr>
          </a:p>
          <a:p>
            <a:pPr marL="12700" marR="62230" algn="just" defTabSz="914400">
              <a:lnSpc>
                <a:spcPct val="110000"/>
              </a:lnSpc>
              <a:buClr>
                <a:srgbClr val="B6004B"/>
              </a:buClr>
              <a:tabLst>
                <a:tab pos="748030" algn="l"/>
                <a:tab pos="1400810" algn="l"/>
                <a:tab pos="1989455" algn="l"/>
                <a:tab pos="2854960" algn="l"/>
                <a:tab pos="3393440" algn="l"/>
                <a:tab pos="4714240" algn="l"/>
                <a:tab pos="5149850" algn="l"/>
                <a:tab pos="5986780" algn="l"/>
                <a:tab pos="6576695" algn="l"/>
                <a:tab pos="7167245" algn="l"/>
              </a:tabLst>
              <a:defRPr/>
            </a:pPr>
            <a:r>
              <a:rPr lang="es-CO" sz="1600" b="1" dirty="0">
                <a:solidFill>
                  <a:schemeClr val="tx1">
                    <a:lumMod val="75000"/>
                    <a:lumOff val="25000"/>
                  </a:schemeClr>
                </a:solidFill>
                <a:latin typeface="Segoe UI"/>
                <a:cs typeface="Segoe UI"/>
              </a:rPr>
              <a:t>Economistas y Estadísticos</a:t>
            </a:r>
            <a:r>
              <a:rPr lang="es-CO" sz="1600" dirty="0">
                <a:solidFill>
                  <a:schemeClr val="tx1">
                    <a:lumMod val="75000"/>
                    <a:lumOff val="25000"/>
                  </a:schemeClr>
                </a:solidFill>
                <a:latin typeface="Segoe UI"/>
                <a:cs typeface="Segoe UI"/>
              </a:rPr>
              <a:t>. son los encargados de interpretar tanto los datos, reglas de validación en lenguaje natural y lenguaje máquina y proyectar indicadores útiles para el aprovechamiento de la información para el publico en general.</a:t>
            </a:r>
          </a:p>
          <a:p>
            <a:pPr marL="12700" marR="62230" algn="just" defTabSz="914400">
              <a:lnSpc>
                <a:spcPct val="110000"/>
              </a:lnSpc>
              <a:buClr>
                <a:srgbClr val="B6004B"/>
              </a:buClr>
              <a:tabLst>
                <a:tab pos="748030" algn="l"/>
                <a:tab pos="1400810" algn="l"/>
                <a:tab pos="1989455" algn="l"/>
                <a:tab pos="2854960" algn="l"/>
                <a:tab pos="3393440" algn="l"/>
                <a:tab pos="4714240" algn="l"/>
                <a:tab pos="5149850" algn="l"/>
                <a:tab pos="5986780" algn="l"/>
                <a:tab pos="6576695" algn="l"/>
                <a:tab pos="7167245" algn="l"/>
              </a:tabLst>
              <a:defRPr/>
            </a:pPr>
            <a:endParaRPr lang="es-CO" sz="1600" dirty="0">
              <a:solidFill>
                <a:schemeClr val="tx1">
                  <a:lumMod val="75000"/>
                  <a:lumOff val="25000"/>
                </a:schemeClr>
              </a:solidFill>
              <a:cs typeface="Arial" panose="020B0604020202020204" pitchFamily="34" charset="0"/>
            </a:endParaRPr>
          </a:p>
        </p:txBody>
      </p:sp>
      <p:pic>
        <p:nvPicPr>
          <p:cNvPr id="5" name="Picture 4">
            <a:extLst>
              <a:ext uri="{FF2B5EF4-FFF2-40B4-BE49-F238E27FC236}">
                <a16:creationId xmlns:a16="http://schemas.microsoft.com/office/drawing/2014/main" id="{72B7923F-264A-2C1C-A0C2-2D7889DB14F7}"/>
              </a:ext>
            </a:extLst>
          </p:cNvPr>
          <p:cNvPicPr>
            <a:picLocks noChangeAspect="1"/>
          </p:cNvPicPr>
          <p:nvPr/>
        </p:nvPicPr>
        <p:blipFill>
          <a:blip r:embed="rId2"/>
          <a:stretch>
            <a:fillRect/>
          </a:stretch>
        </p:blipFill>
        <p:spPr>
          <a:xfrm>
            <a:off x="7695846" y="2780206"/>
            <a:ext cx="2677584" cy="1712010"/>
          </a:xfrm>
          <a:prstGeom prst="rect">
            <a:avLst/>
          </a:prstGeom>
          <a:effectLst>
            <a:reflection blurRad="6350" stA="50000" endA="300" endPos="90000" dir="5400000" sy="-100000" algn="bl" rotWithShape="0"/>
          </a:effectLst>
        </p:spPr>
      </p:pic>
      <p:sp>
        <p:nvSpPr>
          <p:cNvPr id="6" name="3 Rectángulo">
            <a:extLst>
              <a:ext uri="{FF2B5EF4-FFF2-40B4-BE49-F238E27FC236}">
                <a16:creationId xmlns:a16="http://schemas.microsoft.com/office/drawing/2014/main" id="{79B10050-2A34-BA40-CCC7-756D12E236A8}"/>
              </a:ext>
            </a:extLst>
          </p:cNvPr>
          <p:cNvSpPr/>
          <p:nvPr/>
        </p:nvSpPr>
        <p:spPr>
          <a:xfrm>
            <a:off x="7568509" y="2136776"/>
            <a:ext cx="2940933" cy="369332"/>
          </a:xfrm>
          <a:prstGeom prst="rect">
            <a:avLst/>
          </a:prstGeom>
        </p:spPr>
        <p:txBody>
          <a:bodyPr wrap="none">
            <a:spAutoFit/>
          </a:bodyPr>
          <a:lstStyle/>
          <a:p>
            <a:pPr>
              <a:spcBef>
                <a:spcPts val="125"/>
              </a:spcBef>
            </a:pPr>
            <a:r>
              <a:rPr lang="es-MX" b="1" dirty="0">
                <a:solidFill>
                  <a:srgbClr val="671C34"/>
                </a:solidFill>
                <a:latin typeface="Segoe UI"/>
                <a:cs typeface="Segoe UI"/>
              </a:rPr>
              <a:t>Conformación del equipo</a:t>
            </a:r>
            <a:endParaRPr lang="es-ES" b="1" dirty="0">
              <a:solidFill>
                <a:srgbClr val="671C34"/>
              </a:solidFill>
              <a:latin typeface="Segoe UI"/>
              <a:cs typeface="Segoe UI"/>
            </a:endParaRPr>
          </a:p>
        </p:txBody>
      </p:sp>
    </p:spTree>
    <p:extLst>
      <p:ext uri="{BB962C8B-B14F-4D97-AF65-F5344CB8AC3E}">
        <p14:creationId xmlns:p14="http://schemas.microsoft.com/office/powerpoint/2010/main" val="131982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B7F8D-22BA-99C9-A01B-1E23B311B696}"/>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3A5EAA4-BFD0-83F6-C767-B116E971B467}"/>
              </a:ext>
            </a:extLst>
          </p:cNvPr>
          <p:cNvGraphicFramePr>
            <a:graphicFrameLocks noGrp="1"/>
          </p:cNvGraphicFramePr>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2" name="object 2">
            <a:extLst>
              <a:ext uri="{FF2B5EF4-FFF2-40B4-BE49-F238E27FC236}">
                <a16:creationId xmlns:a16="http://schemas.microsoft.com/office/drawing/2014/main" id="{BAFD75B4-B408-D006-F0AE-EEBA23E46970}"/>
              </a:ext>
            </a:extLst>
          </p:cNvPr>
          <p:cNvSpPr txBox="1"/>
          <p:nvPr/>
        </p:nvSpPr>
        <p:spPr>
          <a:xfrm>
            <a:off x="1624671" y="609791"/>
            <a:ext cx="8012199" cy="738664"/>
          </a:xfrm>
          <a:prstGeom prst="rect">
            <a:avLst/>
          </a:prstGeom>
        </p:spPr>
        <p:txBody>
          <a:bodyPr vert="horz" wrap="square" lIns="0" tIns="0" rIns="0" bIns="0" rtlCol="0" anchor="t">
            <a:spAutoFit/>
          </a:bodyPr>
          <a:lstStyle/>
          <a:p>
            <a:pPr marL="12700" algn="just"/>
            <a:r>
              <a:rPr lang="es-ES" sz="2400" b="1" dirty="0">
                <a:solidFill>
                  <a:srgbClr val="671C34"/>
                </a:solidFill>
                <a:latin typeface="Segoe UI"/>
                <a:cs typeface="Segoe UI"/>
              </a:rPr>
              <a:t>Para el análisis de la base de datos se dispuso del diligenciamiento de estos instrumentos</a:t>
            </a:r>
            <a:r>
              <a:rPr lang="es-ES" b="1" dirty="0">
                <a:solidFill>
                  <a:schemeClr val="tx1">
                    <a:lumMod val="75000"/>
                    <a:lumOff val="25000"/>
                  </a:schemeClr>
                </a:solidFill>
                <a:latin typeface="Segoe UI"/>
                <a:cs typeface="Segoe UI"/>
              </a:rPr>
              <a:t>: </a:t>
            </a:r>
          </a:p>
        </p:txBody>
      </p:sp>
      <p:sp>
        <p:nvSpPr>
          <p:cNvPr id="3" name="object 906">
            <a:extLst>
              <a:ext uri="{FF2B5EF4-FFF2-40B4-BE49-F238E27FC236}">
                <a16:creationId xmlns:a16="http://schemas.microsoft.com/office/drawing/2014/main" id="{3652D75A-5537-4447-872F-00CF42476FF1}"/>
              </a:ext>
            </a:extLst>
          </p:cNvPr>
          <p:cNvSpPr txBox="1"/>
          <p:nvPr/>
        </p:nvSpPr>
        <p:spPr>
          <a:xfrm>
            <a:off x="3651419" y="2090826"/>
            <a:ext cx="6895853" cy="2109295"/>
          </a:xfrm>
          <a:prstGeom prst="rect">
            <a:avLst/>
          </a:prstGeom>
          <a:ln>
            <a:noFill/>
          </a:ln>
        </p:spPr>
        <p:txBody>
          <a:bodyPr vert="horz" wrap="square" lIns="0" tIns="0" rIns="0" bIns="0" rtlCol="0" anchor="ctr">
            <a:spAutoFit/>
          </a:bodyPr>
          <a:lstStyle/>
          <a:p>
            <a:pPr marL="355600" marR="62230" indent="-34290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CO" dirty="0">
                <a:solidFill>
                  <a:schemeClr val="tx1">
                    <a:lumMod val="75000"/>
                    <a:lumOff val="25000"/>
                  </a:schemeClr>
                </a:solidFill>
                <a:latin typeface="Segoe UI"/>
                <a:cs typeface="Segoe UI"/>
              </a:rPr>
              <a:t>Formulario de recolección y acopio.</a:t>
            </a:r>
          </a:p>
          <a:p>
            <a:pPr marL="355600" marR="62230" indent="-34290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CO" dirty="0">
              <a:solidFill>
                <a:schemeClr val="tx1">
                  <a:lumMod val="75000"/>
                  <a:lumOff val="25000"/>
                </a:schemeClr>
              </a:solidFill>
              <a:latin typeface="Segoe UI"/>
              <a:cs typeface="Segoe UI"/>
            </a:endParaRPr>
          </a:p>
          <a:p>
            <a:pPr marL="355600" marR="62230" indent="-34290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CO" dirty="0">
                <a:solidFill>
                  <a:schemeClr val="tx1">
                    <a:lumMod val="75000"/>
                    <a:lumOff val="25000"/>
                  </a:schemeClr>
                </a:solidFill>
                <a:latin typeface="Segoe UI"/>
                <a:cs typeface="Segoe UI"/>
              </a:rPr>
              <a:t>Formulario para la caracterización de tablas y variables F131 a partir del diccionario de datos.</a:t>
            </a:r>
          </a:p>
          <a:p>
            <a:pPr marL="298450" marR="62230" indent="-28575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ES" dirty="0">
              <a:solidFill>
                <a:schemeClr val="tx1">
                  <a:lumMod val="75000"/>
                  <a:lumOff val="25000"/>
                </a:schemeClr>
              </a:solidFill>
              <a:latin typeface="Segoe UI"/>
              <a:cs typeface="Segoe UI"/>
            </a:endParaRPr>
          </a:p>
          <a:p>
            <a:pPr marL="355600" marR="62230" indent="-342900" defTabSz="914400">
              <a:lnSpc>
                <a:spcPct val="110000"/>
              </a:lnSpc>
              <a:buClr>
                <a:srgbClr val="671C34"/>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r>
              <a:rPr lang="es-CO" dirty="0">
                <a:solidFill>
                  <a:schemeClr val="tx1">
                    <a:lumMod val="75000"/>
                    <a:lumOff val="25000"/>
                  </a:schemeClr>
                </a:solidFill>
                <a:latin typeface="Segoe UI"/>
                <a:cs typeface="Segoe UI"/>
              </a:rPr>
              <a:t>Ficha de revisión de la base de datos</a:t>
            </a:r>
            <a:endParaRPr lang="es-ES" dirty="0">
              <a:solidFill>
                <a:schemeClr val="tx1">
                  <a:lumMod val="75000"/>
                  <a:lumOff val="25000"/>
                </a:schemeClr>
              </a:solidFill>
              <a:latin typeface="Segoe UI"/>
              <a:cs typeface="Segoe UI"/>
            </a:endParaRPr>
          </a:p>
          <a:p>
            <a:pPr marL="355600" marR="62230" indent="-342900" defTabSz="914400">
              <a:lnSpc>
                <a:spcPct val="110000"/>
              </a:lnSpc>
              <a:buClr>
                <a:srgbClr val="B6004B"/>
              </a:buClr>
              <a:buFont typeface="Wingdings" panose="05000000000000000000" pitchFamily="2" charset="2"/>
              <a:buChar char="ü"/>
              <a:tabLst>
                <a:tab pos="748030" algn="l"/>
                <a:tab pos="1400810" algn="l"/>
                <a:tab pos="1989455" algn="l"/>
                <a:tab pos="2854960" algn="l"/>
                <a:tab pos="3393440" algn="l"/>
                <a:tab pos="4714240" algn="l"/>
                <a:tab pos="5149850" algn="l"/>
                <a:tab pos="5986780" algn="l"/>
                <a:tab pos="6576695" algn="l"/>
                <a:tab pos="7167245" algn="l"/>
              </a:tabLst>
              <a:defRPr/>
            </a:pPr>
            <a:endParaRPr lang="es-CO" dirty="0">
              <a:solidFill>
                <a:srgbClr val="1F497D"/>
              </a:solidFill>
              <a:cs typeface="Segoe UI"/>
            </a:endParaRPr>
          </a:p>
        </p:txBody>
      </p:sp>
      <p:pic>
        <p:nvPicPr>
          <p:cNvPr id="5" name="Imagen 4">
            <a:extLst>
              <a:ext uri="{FF2B5EF4-FFF2-40B4-BE49-F238E27FC236}">
                <a16:creationId xmlns:a16="http://schemas.microsoft.com/office/drawing/2014/main" id="{CFC0D22F-27B9-B8C4-3CE4-EAD6F7BB23C2}"/>
              </a:ext>
            </a:extLst>
          </p:cNvPr>
          <p:cNvPicPr>
            <a:picLocks noChangeAspect="1"/>
          </p:cNvPicPr>
          <p:nvPr/>
        </p:nvPicPr>
        <p:blipFill>
          <a:blip r:embed="rId2"/>
          <a:stretch>
            <a:fillRect/>
          </a:stretch>
        </p:blipFill>
        <p:spPr>
          <a:xfrm>
            <a:off x="728061" y="2345673"/>
            <a:ext cx="2349785" cy="1498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a:extLst>
              <a:ext uri="{FF2B5EF4-FFF2-40B4-BE49-F238E27FC236}">
                <a16:creationId xmlns:a16="http://schemas.microsoft.com/office/drawing/2014/main" id="{099E6ECF-0610-5555-84D6-48028E33D68A}"/>
              </a:ext>
            </a:extLst>
          </p:cNvPr>
          <p:cNvPicPr>
            <a:picLocks noChangeAspect="1"/>
          </p:cNvPicPr>
          <p:nvPr/>
        </p:nvPicPr>
        <p:blipFill>
          <a:blip r:embed="rId3"/>
          <a:stretch>
            <a:fillRect/>
          </a:stretch>
        </p:blipFill>
        <p:spPr>
          <a:xfrm>
            <a:off x="7099345" y="4584234"/>
            <a:ext cx="1181006" cy="1092509"/>
          </a:xfrm>
          <a:prstGeom prst="rect">
            <a:avLst/>
          </a:prstGeom>
        </p:spPr>
      </p:pic>
      <p:pic>
        <p:nvPicPr>
          <p:cNvPr id="7" name="Imagen 6">
            <a:extLst>
              <a:ext uri="{FF2B5EF4-FFF2-40B4-BE49-F238E27FC236}">
                <a16:creationId xmlns:a16="http://schemas.microsoft.com/office/drawing/2014/main" id="{9BD54E09-B717-1F27-6B25-3508BE6FC687}"/>
              </a:ext>
            </a:extLst>
          </p:cNvPr>
          <p:cNvPicPr>
            <a:picLocks noChangeAspect="1"/>
          </p:cNvPicPr>
          <p:nvPr/>
        </p:nvPicPr>
        <p:blipFill>
          <a:blip r:embed="rId4"/>
          <a:stretch>
            <a:fillRect/>
          </a:stretch>
        </p:blipFill>
        <p:spPr>
          <a:xfrm>
            <a:off x="4022894" y="4584234"/>
            <a:ext cx="1941251" cy="1092509"/>
          </a:xfrm>
          <a:prstGeom prst="rect">
            <a:avLst/>
          </a:prstGeom>
        </p:spPr>
      </p:pic>
    </p:spTree>
    <p:extLst>
      <p:ext uri="{BB962C8B-B14F-4D97-AF65-F5344CB8AC3E}">
        <p14:creationId xmlns:p14="http://schemas.microsoft.com/office/powerpoint/2010/main" val="402441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FC810-5205-3EC4-F81B-D35F19FDAB0E}"/>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F9EAFA1-28B2-3147-A5D8-CCCD8ED148A2}"/>
              </a:ext>
            </a:extLst>
          </p:cNvPr>
          <p:cNvSpPr txBox="1"/>
          <p:nvPr/>
        </p:nvSpPr>
        <p:spPr>
          <a:xfrm>
            <a:off x="4981752" y="6639446"/>
            <a:ext cx="2228495"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www.---------------.gov.co</a:t>
            </a:r>
          </a:p>
        </p:txBody>
      </p:sp>
      <p:graphicFrame>
        <p:nvGraphicFramePr>
          <p:cNvPr id="5" name="Tabla 4">
            <a:extLst>
              <a:ext uri="{FF2B5EF4-FFF2-40B4-BE49-F238E27FC236}">
                <a16:creationId xmlns:a16="http://schemas.microsoft.com/office/drawing/2014/main" id="{392CC874-A385-7E7E-B4D2-549CA6B14274}"/>
              </a:ext>
            </a:extLst>
          </p:cNvPr>
          <p:cNvGraphicFramePr>
            <a:graphicFrameLocks noGrp="1"/>
          </p:cNvGraphicFramePr>
          <p:nvPr/>
        </p:nvGraphicFramePr>
        <p:xfrm>
          <a:off x="11015133" y="6583038"/>
          <a:ext cx="1176867" cy="274962"/>
        </p:xfrm>
        <a:graphic>
          <a:graphicData uri="http://schemas.openxmlformats.org/drawingml/2006/table">
            <a:tbl>
              <a:tblPr/>
              <a:tblGrid>
                <a:gridCol w="1176867">
                  <a:extLst>
                    <a:ext uri="{9D8B030D-6E8A-4147-A177-3AD203B41FA5}">
                      <a16:colId xmlns:a16="http://schemas.microsoft.com/office/drawing/2014/main" val="20000"/>
                    </a:ext>
                  </a:extLst>
                </a:gridCol>
              </a:tblGrid>
              <a:tr h="274962">
                <a:tc>
                  <a:txBody>
                    <a:bodyPr/>
                    <a:lstStyle/>
                    <a:p>
                      <a:pPr algn="l"/>
                      <a:br>
                        <a:rPr lang="es-CO" sz="600" dirty="0">
                          <a:effectLst/>
                        </a:rPr>
                      </a:br>
                      <a:r>
                        <a:rPr lang="es-CO" sz="1000" dirty="0">
                          <a:solidFill>
                            <a:schemeClr val="bg1">
                              <a:lumMod val="85000"/>
                            </a:schemeClr>
                          </a:solidFill>
                          <a:effectLst/>
                          <a:latin typeface="Verdana" panose="020B0604030504040204" pitchFamily="34" charset="0"/>
                          <a:ea typeface="Verdana" panose="020B0604030504040204" pitchFamily="34" charset="0"/>
                        </a:rPr>
                        <a:t>FO-COP-006 V2</a:t>
                      </a:r>
                    </a:p>
                  </a:txBody>
                  <a:tcPr marL="12295" marR="12295" marT="12295" marB="12295"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2" name="4 Diagrama">
            <a:extLst>
              <a:ext uri="{FF2B5EF4-FFF2-40B4-BE49-F238E27FC236}">
                <a16:creationId xmlns:a16="http://schemas.microsoft.com/office/drawing/2014/main" id="{568FD413-E18B-568F-1661-7B90BCFAAF4F}"/>
              </a:ext>
            </a:extLst>
          </p:cNvPr>
          <p:cNvGraphicFramePr/>
          <p:nvPr>
            <p:extLst>
              <p:ext uri="{D42A27DB-BD31-4B8C-83A1-F6EECF244321}">
                <p14:modId xmlns:p14="http://schemas.microsoft.com/office/powerpoint/2010/main" val="3403330487"/>
              </p:ext>
            </p:extLst>
          </p:nvPr>
        </p:nvGraphicFramePr>
        <p:xfrm>
          <a:off x="4174876" y="1556792"/>
          <a:ext cx="68407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F6A3D1E6-FA81-CFB2-91ED-18C1D913085E}"/>
              </a:ext>
            </a:extLst>
          </p:cNvPr>
          <p:cNvPicPr>
            <a:picLocks noChangeAspect="1"/>
          </p:cNvPicPr>
          <p:nvPr/>
        </p:nvPicPr>
        <p:blipFill>
          <a:blip r:embed="rId7"/>
          <a:stretch>
            <a:fillRect/>
          </a:stretch>
        </p:blipFill>
        <p:spPr>
          <a:xfrm>
            <a:off x="1104243" y="2539124"/>
            <a:ext cx="2247900" cy="2032000"/>
          </a:xfrm>
          <a:prstGeom prst="rect">
            <a:avLst/>
          </a:prstGeom>
        </p:spPr>
      </p:pic>
      <p:sp>
        <p:nvSpPr>
          <p:cNvPr id="4" name="object 2">
            <a:extLst>
              <a:ext uri="{FF2B5EF4-FFF2-40B4-BE49-F238E27FC236}">
                <a16:creationId xmlns:a16="http://schemas.microsoft.com/office/drawing/2014/main" id="{166DBA26-609A-ABD0-274E-C3922FA23104}"/>
              </a:ext>
            </a:extLst>
          </p:cNvPr>
          <p:cNvSpPr txBox="1"/>
          <p:nvPr/>
        </p:nvSpPr>
        <p:spPr>
          <a:xfrm>
            <a:off x="672000" y="625857"/>
            <a:ext cx="11520000" cy="443198"/>
          </a:xfrm>
          <a:prstGeom prst="rect">
            <a:avLst/>
          </a:prstGeom>
        </p:spPr>
        <p:txBody>
          <a:bodyPr vert="horz" wrap="square" lIns="0" tIns="0" rIns="0" bIns="0" rtlCol="0" anchor="t">
            <a:spAutoFit/>
          </a:bodyPr>
          <a:lstStyle/>
          <a:p>
            <a:pPr>
              <a:lnSpc>
                <a:spcPct val="90000"/>
              </a:lnSpc>
              <a:spcAft>
                <a:spcPct val="35000"/>
              </a:spcAft>
              <a:buClr>
                <a:srgbClr val="660033"/>
              </a:buCl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s-MX" sz="3200" b="1" dirty="0">
                <a:solidFill>
                  <a:srgbClr val="671C34"/>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Fases aplicadas al proceso de revisión de la base de datos</a:t>
            </a:r>
            <a:endParaRPr lang="es-ES" sz="3200" b="1" dirty="0">
              <a:solidFill>
                <a:srgbClr val="671C34"/>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191982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472b92-a35d-4c90-87e0-6e1d56bbdb10">
      <Terms xmlns="http://schemas.microsoft.com/office/infopath/2007/PartnerControls"/>
    </lcf76f155ced4ddcb4097134ff3c332f>
    <TaxCatchAll xmlns="12ad8807-efcc-4e34-86f7-7bb816076c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D012D80ED25F5468B065B9DDCBA8974" ma:contentTypeVersion="15" ma:contentTypeDescription="Crear nuevo documento." ma:contentTypeScope="" ma:versionID="8be3ef76f1dd0e66702b201db08ecd8e">
  <xsd:schema xmlns:xsd="http://www.w3.org/2001/XMLSchema" xmlns:xs="http://www.w3.org/2001/XMLSchema" xmlns:p="http://schemas.microsoft.com/office/2006/metadata/properties" xmlns:ns2="b2472b92-a35d-4c90-87e0-6e1d56bbdb10" xmlns:ns3="12ad8807-efcc-4e34-86f7-7bb816076cb0" targetNamespace="http://schemas.microsoft.com/office/2006/metadata/properties" ma:root="true" ma:fieldsID="3fbd9143b252acc09f58b3f70018af6d" ns2:_="" ns3:_="">
    <xsd:import namespace="b2472b92-a35d-4c90-87e0-6e1d56bbdb10"/>
    <xsd:import namespace="12ad8807-efcc-4e34-86f7-7bb816076c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b92-a35d-4c90-87e0-6e1d56bbd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948fd872-4201-4751-be84-a5889046171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ad8807-efcc-4e34-86f7-7bb816076c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f3ef4330-5d68-4433-8979-e0506f1d36a0}" ma:internalName="TaxCatchAll" ma:showField="CatchAllData" ma:web="12ad8807-efcc-4e34-86f7-7bb816076c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1B070D-3A95-479F-B6CF-29C333295001}">
  <ds:schemaRefs>
    <ds:schemaRef ds:uri="http://schemas.microsoft.com/office/2006/metadata/properties"/>
    <ds:schemaRef ds:uri="http://schemas.microsoft.com/office/infopath/2007/PartnerControls"/>
    <ds:schemaRef ds:uri="b2472b92-a35d-4c90-87e0-6e1d56bbdb10"/>
    <ds:schemaRef ds:uri="12ad8807-efcc-4e34-86f7-7bb816076cb0"/>
  </ds:schemaRefs>
</ds:datastoreItem>
</file>

<file path=customXml/itemProps2.xml><?xml version="1.0" encoding="utf-8"?>
<ds:datastoreItem xmlns:ds="http://schemas.openxmlformats.org/officeDocument/2006/customXml" ds:itemID="{A1A40C16-B712-4BBC-852A-CA49168A3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b92-a35d-4c90-87e0-6e1d56bbdb10"/>
    <ds:schemaRef ds:uri="12ad8807-efcc-4e34-86f7-7bb816076c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3F5AB5-FED0-4A24-8035-BD960D309B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1547</TotalTime>
  <Words>1257</Words>
  <Application>Microsoft Office PowerPoint</Application>
  <PresentationFormat>Panorámica</PresentationFormat>
  <Paragraphs>164</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Segoe UI</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Andrès Vargas</cp:lastModifiedBy>
  <cp:revision>18</cp:revision>
  <dcterms:created xsi:type="dcterms:W3CDTF">2023-05-08T00:34:42Z</dcterms:created>
  <dcterms:modified xsi:type="dcterms:W3CDTF">2025-11-28T03:49:29Z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0x010100FD012D80ED25F5468B065B9DDCBA8974</vt:lpwstr>
  </property>
</Properties>
</file>