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3"/>
  </p:notesMasterIdLst>
  <p:sldIdLst>
    <p:sldId id="256" r:id="rId5"/>
    <p:sldId id="680" r:id="rId6"/>
    <p:sldId id="257" r:id="rId7"/>
    <p:sldId id="261" r:id="rId8"/>
    <p:sldId id="297" r:id="rId9"/>
    <p:sldId id="263" r:id="rId10"/>
    <p:sldId id="265" r:id="rId11"/>
    <p:sldId id="266" r:id="rId12"/>
    <p:sldId id="267" r:id="rId13"/>
    <p:sldId id="275" r:id="rId14"/>
    <p:sldId id="400" r:id="rId15"/>
    <p:sldId id="401" r:id="rId16"/>
    <p:sldId id="268" r:id="rId17"/>
    <p:sldId id="693" r:id="rId18"/>
    <p:sldId id="270" r:id="rId19"/>
    <p:sldId id="271" r:id="rId20"/>
    <p:sldId id="273" r:id="rId21"/>
    <p:sldId id="274" r:id="rId22"/>
    <p:sldId id="272" r:id="rId23"/>
    <p:sldId id="679" r:id="rId24"/>
    <p:sldId id="276" r:id="rId25"/>
    <p:sldId id="277" r:id="rId26"/>
    <p:sldId id="280" r:id="rId27"/>
    <p:sldId id="278" r:id="rId28"/>
    <p:sldId id="279" r:id="rId29"/>
    <p:sldId id="283" r:id="rId30"/>
    <p:sldId id="282" r:id="rId31"/>
    <p:sldId id="685" r:id="rId32"/>
    <p:sldId id="286" r:id="rId33"/>
    <p:sldId id="287" r:id="rId34"/>
    <p:sldId id="298" r:id="rId35"/>
    <p:sldId id="288" r:id="rId36"/>
    <p:sldId id="289" r:id="rId37"/>
    <p:sldId id="290" r:id="rId38"/>
    <p:sldId id="291" r:id="rId39"/>
    <p:sldId id="294" r:id="rId40"/>
    <p:sldId id="686" r:id="rId41"/>
    <p:sldId id="295" r:id="rId42"/>
    <p:sldId id="296" r:id="rId43"/>
    <p:sldId id="682" r:id="rId44"/>
    <p:sldId id="683" r:id="rId45"/>
    <p:sldId id="684" r:id="rId46"/>
    <p:sldId id="687" r:id="rId47"/>
    <p:sldId id="688" r:id="rId48"/>
    <p:sldId id="689" r:id="rId49"/>
    <p:sldId id="690" r:id="rId50"/>
    <p:sldId id="691" r:id="rId51"/>
    <p:sldId id="692" r:id="rId52"/>
  </p:sldIdLst>
  <p:sldSz cx="9753600" cy="7315200"/>
  <p:notesSz cx="6858000" cy="9144000"/>
  <p:embeddedFontLst>
    <p:embeddedFont>
      <p:font typeface="Hero" pitchFamily="2" charset="77"/>
      <p:regular r:id="rId54"/>
    </p:embeddedFont>
    <p:embeddedFont>
      <p:font typeface="Hero Bold" pitchFamily="2" charset="77"/>
      <p:regular r:id="rId55"/>
      <p:bold r:id="rId56"/>
    </p:embeddedFont>
    <p:embeddedFont>
      <p:font typeface="Red Hat Display" panose="02010503040201060303" pitchFamily="2" charset="77"/>
      <p:regular r:id="rId57"/>
    </p:embeddedFont>
    <p:embeddedFont>
      <p:font typeface="Red Hat Display Bold" panose="02010803040201060303" pitchFamily="2" charset="77"/>
      <p:regular r:id="rId58"/>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FE7A64-8B23-4092-BC7F-2CA4040A2A3A}" v="33" dt="2025-11-18T18:02:41.06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8" autoAdjust="0"/>
    <p:restoredTop sz="94602" autoAdjust="0"/>
  </p:normalViewPr>
  <p:slideViewPr>
    <p:cSldViewPr>
      <p:cViewPr varScale="1">
        <p:scale>
          <a:sx n="149" d="100"/>
          <a:sy n="149" d="100"/>
        </p:scale>
        <p:origin x="1632" y="4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734BB-03EE-BE4D-B504-F47E01A3949D}" type="datetimeFigureOut">
              <a:rPr lang="es-CO" smtClean="0"/>
              <a:t>28/11/25</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11D25-A187-3A4A-8249-CF53493E880A}" type="slidenum">
              <a:rPr lang="es-CO" smtClean="0"/>
              <a:t>‹Nº›</a:t>
            </a:fld>
            <a:endParaRPr lang="es-CO"/>
          </a:p>
        </p:txBody>
      </p:sp>
    </p:spTree>
    <p:extLst>
      <p:ext uri="{BB962C8B-B14F-4D97-AF65-F5344CB8AC3E}">
        <p14:creationId xmlns:p14="http://schemas.microsoft.com/office/powerpoint/2010/main" val="3822568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49911D25-A187-3A4A-8249-CF53493E880A}" type="slidenum">
              <a:rPr lang="es-CO" smtClean="0"/>
              <a:t>33</a:t>
            </a:fld>
            <a:endParaRPr lang="es-CO"/>
          </a:p>
        </p:txBody>
      </p:sp>
    </p:spTree>
    <p:extLst>
      <p:ext uri="{BB962C8B-B14F-4D97-AF65-F5344CB8AC3E}">
        <p14:creationId xmlns:p14="http://schemas.microsoft.com/office/powerpoint/2010/main" val="118948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BFDE7-5451-6E3A-181F-0406D4726B3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6162F06-A681-C5ED-FDD4-3F137F3C96C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FD6A75A-CBEB-12E9-BD18-E0966272BB27}"/>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C9136C9D-4F75-DA5F-F580-B1FAF2983E52}"/>
              </a:ext>
            </a:extLst>
          </p:cNvPr>
          <p:cNvSpPr>
            <a:spLocks noGrp="1"/>
          </p:cNvSpPr>
          <p:nvPr>
            <p:ph type="sldNum" sz="quarter" idx="5"/>
          </p:nvPr>
        </p:nvSpPr>
        <p:spPr/>
        <p:txBody>
          <a:bodyPr/>
          <a:lstStyle/>
          <a:p>
            <a:fld id="{49911D25-A187-3A4A-8249-CF53493E880A}" type="slidenum">
              <a:rPr lang="es-CO" smtClean="0"/>
              <a:t>37</a:t>
            </a:fld>
            <a:endParaRPr lang="es-CO"/>
          </a:p>
        </p:txBody>
      </p:sp>
    </p:spTree>
    <p:extLst>
      <p:ext uri="{BB962C8B-B14F-4D97-AF65-F5344CB8AC3E}">
        <p14:creationId xmlns:p14="http://schemas.microsoft.com/office/powerpoint/2010/main" val="1427816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sv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search?cs=0&amp;sca_esv=1720fa6fb76a49fc&amp;q=operaci%C3%B3n+estad%C3%ADstica&amp;sa=X&amp;ved=2ahUKEwi79ryO_N2PAxXrQzABHbriAHsQxccNegQIAxAB&amp;mstk=AUtExfBFiD34t8vr2CXAiBwiy2UKBh3puzJyHDDa29Ka738rpOrLtVoYn1sal4oiwP9BwgtlS1yJ4DTLMNlll4ALUaOEjeTLYnFFJbwtQksM1DNdzdj4VdZF9q417dlwWF_hfOz90_U3BaOBWGN_mkhPWmqE-pLUe-I_1URsUU6CgYske3o&amp;csui=3"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watch?v=fgy0Y0i6nB0"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ww.youtube.com/watch?v=fgy0Y0i6nB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https://youtu.be/4MgyAH8Hg2k" TargetMode="External"/><Relationship Id="rId6" Type="http://schemas.openxmlformats.org/officeDocument/2006/relationships/image" Target="../media/image36.jpeg"/><Relationship Id="rId5" Type="http://schemas.openxmlformats.org/officeDocument/2006/relationships/image" Target="../media/image7.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https://www.youtube.com/watch?v=D_B9orDzjDc" TargetMode="External"/><Relationship Id="rId6" Type="http://schemas.openxmlformats.org/officeDocument/2006/relationships/image" Target="../media/image36.jpeg"/><Relationship Id="rId5" Type="http://schemas.openxmlformats.org/officeDocument/2006/relationships/image" Target="../media/image7.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3" Type="http://schemas.openxmlformats.org/officeDocument/2006/relationships/hyperlink" Target="https://www.google.com/search?sca_esv=8c966bae1d54a914&amp;cs=0&amp;q=ICONTEC&amp;sa=X&amp;ved=2ahUKEwir-tDx8LuPAxUJQjABHY6CBHsQxccNegQIAxAC&amp;mstk=AUtExfCFtAN7auIGI01gexCiTEMt4p1NImX1FLH461m7IrRgWdloT9Vkd_IWvhWNqNDXYGHDV__pN-efIglhsvmVZcFXBbYVbF3sxb4aNuQ5ifo3UDgQenBSyAiLaaCc2KdJWz0ge5l0x2GNnbPniun-sJ6MPnUmbSAzQTjxUDOFLo-70wTS2aIjmsARYAgZUlEiY_XL&amp;csui=3" TargetMode="External"/><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google.com/search?sca_esv=8c966bae1d54a914&amp;cs=0&amp;q=Sistema+Estad%C3%ADstico+Nacional+%28SEN%29&amp;sa=X&amp;ved=2ahUKEwir-tDx8LuPAxUJQjABHY6CBHsQxccNegQIAhAB&amp;mstk=AUtExfCFtAN7auIGI01gexCiTEMt4p1NImX1FLH461m7IrRgWdloT9Vkd_IWvhWNqNDXYGHDV__pN-efIglhsvmVZcFXBbYVbF3sxb4aNuQ5ifo3UDgQenBSyAiLaaCc2KdJWz0ge5l0x2GNnbPniun-sJ6MPnUmbSAzQTjxUDOFLo-70wTS2aIjmsARYAgZUlEiY_XL&amp;csui=3"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7.sv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7.sv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svg"/></Relationships>
</file>

<file path=ppt/slides/_rels/slide3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sv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7.sv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6.png"/><Relationship Id="rId7"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0.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sv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1.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sv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sv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sv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emf"/><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3.svg"/></Relationships>
</file>

<file path=ppt/slides/_rels/slide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3.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r="-15899" b="-67155"/>
            </a:stretch>
          </a:blipFill>
        </p:spPr>
        <p:txBody>
          <a:bodyPr/>
          <a:lstStyle/>
          <a:p>
            <a:endParaRPr lang="es-CO"/>
          </a:p>
        </p:txBody>
      </p:sp>
      <p:sp>
        <p:nvSpPr>
          <p:cNvPr id="3" name="Freeform 3"/>
          <p:cNvSpPr/>
          <p:nvPr/>
        </p:nvSpPr>
        <p:spPr>
          <a:xfrm rot="-5400000">
            <a:off x="4374295" y="2104078"/>
            <a:ext cx="7483383" cy="3275227"/>
          </a:xfrm>
          <a:custGeom>
            <a:avLst/>
            <a:gdLst/>
            <a:ahLst/>
            <a:cxnLst/>
            <a:rect l="l" t="t" r="r" b="b"/>
            <a:pathLst>
              <a:path w="7483383" h="3275227">
                <a:moveTo>
                  <a:pt x="0" y="0"/>
                </a:moveTo>
                <a:lnTo>
                  <a:pt x="7483383" y="0"/>
                </a:lnTo>
                <a:lnTo>
                  <a:pt x="7483383" y="3275227"/>
                </a:lnTo>
                <a:lnTo>
                  <a:pt x="0" y="3275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a:off x="731520" y="1798750"/>
            <a:ext cx="1238331" cy="1150522"/>
          </a:xfrm>
          <a:custGeom>
            <a:avLst/>
            <a:gdLst/>
            <a:ahLst/>
            <a:cxnLst/>
            <a:rect l="l" t="t" r="r" b="b"/>
            <a:pathLst>
              <a:path w="1238331" h="1150522">
                <a:moveTo>
                  <a:pt x="0" y="0"/>
                </a:moveTo>
                <a:lnTo>
                  <a:pt x="1238331" y="0"/>
                </a:lnTo>
                <a:lnTo>
                  <a:pt x="1238331" y="1150522"/>
                </a:lnTo>
                <a:lnTo>
                  <a:pt x="0" y="11505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5" name="Freeform 5"/>
          <p:cNvSpPr/>
          <p:nvPr/>
        </p:nvSpPr>
        <p:spPr>
          <a:xfrm rot="-5400000">
            <a:off x="6323389" y="49339"/>
            <a:ext cx="669424" cy="1665986"/>
          </a:xfrm>
          <a:custGeom>
            <a:avLst/>
            <a:gdLst/>
            <a:ahLst/>
            <a:cxnLst/>
            <a:rect l="l" t="t" r="r" b="b"/>
            <a:pathLst>
              <a:path w="669424" h="1665986">
                <a:moveTo>
                  <a:pt x="0" y="0"/>
                </a:moveTo>
                <a:lnTo>
                  <a:pt x="669424" y="0"/>
                </a:lnTo>
                <a:lnTo>
                  <a:pt x="669424" y="1665987"/>
                </a:lnTo>
                <a:lnTo>
                  <a:pt x="0" y="16659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9" name="TextBox 9"/>
          <p:cNvSpPr txBox="1"/>
          <p:nvPr/>
        </p:nvSpPr>
        <p:spPr>
          <a:xfrm>
            <a:off x="267708" y="3606497"/>
            <a:ext cx="7988274" cy="1901867"/>
          </a:xfrm>
          <a:prstGeom prst="rect">
            <a:avLst/>
          </a:prstGeom>
        </p:spPr>
        <p:txBody>
          <a:bodyPr lIns="0" tIns="0" rIns="0" bIns="0" rtlCol="0" anchor="t">
            <a:spAutoFit/>
          </a:bodyPr>
          <a:lstStyle/>
          <a:p>
            <a:pPr>
              <a:lnSpc>
                <a:spcPts val="4900"/>
              </a:lnSpc>
            </a:pPr>
            <a:r>
              <a:rPr lang="es-MX" sz="4900" b="1" spc="-147" dirty="0">
                <a:solidFill>
                  <a:srgbClr val="051838"/>
                </a:solidFill>
                <a:latin typeface="Red Hat Display Bold"/>
              </a:rPr>
              <a:t>FORTALECIMIENTO  CALIDAD ESTADÍSTICA INSTITUCIONAL </a:t>
            </a:r>
            <a:r>
              <a:rPr lang="en-US" sz="4900" b="1" spc="-147" dirty="0">
                <a:solidFill>
                  <a:srgbClr val="051838"/>
                </a:solidFill>
                <a:latin typeface="Red Hat Display Bold"/>
                <a:ea typeface="Red Hat Display Bold"/>
                <a:cs typeface="Red Hat Display Bold"/>
                <a:sym typeface="Red Hat Display Bold"/>
              </a:rPr>
              <a:t>SSF- 2025</a:t>
            </a:r>
          </a:p>
        </p:txBody>
      </p:sp>
      <p:sp>
        <p:nvSpPr>
          <p:cNvPr id="10" name="TextBox 10"/>
          <p:cNvSpPr txBox="1"/>
          <p:nvPr/>
        </p:nvSpPr>
        <p:spPr>
          <a:xfrm>
            <a:off x="731520" y="674370"/>
            <a:ext cx="3396149" cy="333425"/>
          </a:xfrm>
          <a:prstGeom prst="rect">
            <a:avLst/>
          </a:prstGeom>
        </p:spPr>
        <p:txBody>
          <a:bodyPr lIns="0" tIns="0" rIns="0" bIns="0" rtlCol="0" anchor="t">
            <a:spAutoFit/>
          </a:bodyPr>
          <a:lstStyle/>
          <a:p>
            <a:pPr algn="l">
              <a:lnSpc>
                <a:spcPts val="2800"/>
              </a:lnSpc>
            </a:pPr>
            <a:r>
              <a:rPr lang="en-US" sz="2000" dirty="0" err="1">
                <a:solidFill>
                  <a:srgbClr val="103D3E"/>
                </a:solidFill>
                <a:latin typeface="Hero"/>
                <a:ea typeface="Hero"/>
                <a:cs typeface="Hero"/>
                <a:sym typeface="Hero"/>
              </a:rPr>
              <a:t>Noviembre</a:t>
            </a:r>
            <a:r>
              <a:rPr lang="en-US" sz="2000" dirty="0">
                <a:solidFill>
                  <a:srgbClr val="103D3E"/>
                </a:solidFill>
                <a:latin typeface="Hero"/>
                <a:ea typeface="Hero"/>
                <a:cs typeface="Hero"/>
                <a:sym typeface="Hero"/>
              </a:rPr>
              <a:t> 28, 2025</a:t>
            </a:r>
          </a:p>
        </p:txBody>
      </p:sp>
      <p:sp>
        <p:nvSpPr>
          <p:cNvPr id="11" name="TextBox 11"/>
          <p:cNvSpPr txBox="1"/>
          <p:nvPr/>
        </p:nvSpPr>
        <p:spPr>
          <a:xfrm>
            <a:off x="381000" y="6136741"/>
            <a:ext cx="6629400" cy="692497"/>
          </a:xfrm>
          <a:prstGeom prst="rect">
            <a:avLst/>
          </a:prstGeom>
        </p:spPr>
        <p:txBody>
          <a:bodyPr wrap="square" lIns="0" tIns="0" rIns="0" bIns="0" rtlCol="0" anchor="t">
            <a:spAutoFit/>
          </a:bodyPr>
          <a:lstStyle/>
          <a:p>
            <a:pPr>
              <a:lnSpc>
                <a:spcPts val="2800"/>
              </a:lnSpc>
            </a:pPr>
            <a:r>
              <a:rPr lang="es-MX" sz="2000" dirty="0">
                <a:solidFill>
                  <a:srgbClr val="103D3E"/>
                </a:solidFill>
                <a:latin typeface="Hero Bold"/>
              </a:rPr>
              <a:t>Superintendencia Delegada De Estudios Especiales Y Evaluación De Proyectos</a:t>
            </a:r>
            <a:endParaRPr lang="en-US" sz="2000" dirty="0">
              <a:solidFill>
                <a:srgbClr val="103D3E"/>
              </a:solidFill>
              <a:latin typeface="Hero Bold"/>
              <a:sym typeface="Hero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sp>
        <p:nvSpPr>
          <p:cNvPr id="3" name="Freeform 3"/>
          <p:cNvSpPr/>
          <p:nvPr/>
        </p:nvSpPr>
        <p:spPr>
          <a:xfrm rot="-5400000">
            <a:off x="9650506" y="412726"/>
            <a:ext cx="669424" cy="1665986"/>
          </a:xfrm>
          <a:custGeom>
            <a:avLst/>
            <a:gdLst/>
            <a:ahLst/>
            <a:cxnLst/>
            <a:rect l="l" t="t" r="r" b="b"/>
            <a:pathLst>
              <a:path w="669424" h="1665986">
                <a:moveTo>
                  <a:pt x="0" y="0"/>
                </a:moveTo>
                <a:lnTo>
                  <a:pt x="669424" y="0"/>
                </a:lnTo>
                <a:lnTo>
                  <a:pt x="669424" y="1665987"/>
                </a:lnTo>
                <a:lnTo>
                  <a:pt x="0" y="1665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rot="-5400000">
            <a:off x="301162" y="-652693"/>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Freeform 5"/>
          <p:cNvSpPr/>
          <p:nvPr/>
        </p:nvSpPr>
        <p:spPr>
          <a:xfrm>
            <a:off x="141692" y="2306572"/>
            <a:ext cx="9470216" cy="4143219"/>
          </a:xfrm>
          <a:custGeom>
            <a:avLst/>
            <a:gdLst/>
            <a:ahLst/>
            <a:cxnLst/>
            <a:rect l="l" t="t" r="r" b="b"/>
            <a:pathLst>
              <a:path w="9470216" h="4143219">
                <a:moveTo>
                  <a:pt x="0" y="0"/>
                </a:moveTo>
                <a:lnTo>
                  <a:pt x="9470216" y="0"/>
                </a:lnTo>
                <a:lnTo>
                  <a:pt x="9470216" y="4143219"/>
                </a:lnTo>
                <a:lnTo>
                  <a:pt x="0" y="4143219"/>
                </a:lnTo>
                <a:lnTo>
                  <a:pt x="0" y="0"/>
                </a:lnTo>
                <a:close/>
              </a:path>
            </a:pathLst>
          </a:custGeom>
          <a:blipFill>
            <a:blip r:embed="rId5"/>
            <a:stretch>
              <a:fillRect/>
            </a:stretch>
          </a:blipFill>
        </p:spPr>
        <p:txBody>
          <a:bodyPr/>
          <a:lstStyle/>
          <a:p>
            <a:endParaRPr lang="es-CO"/>
          </a:p>
        </p:txBody>
      </p:sp>
      <p:sp>
        <p:nvSpPr>
          <p:cNvPr id="6" name="TextBox 6"/>
          <p:cNvSpPr txBox="1"/>
          <p:nvPr/>
        </p:nvSpPr>
        <p:spPr>
          <a:xfrm>
            <a:off x="346563" y="470833"/>
            <a:ext cx="8459099" cy="1940659"/>
          </a:xfrm>
          <a:prstGeom prst="rect">
            <a:avLst/>
          </a:prstGeom>
        </p:spPr>
        <p:txBody>
          <a:bodyPr lIns="0" tIns="0" rIns="0" bIns="0" rtlCol="0" anchor="t">
            <a:spAutoFit/>
          </a:bodyPr>
          <a:lstStyle/>
          <a:p>
            <a:pPr algn="r">
              <a:lnSpc>
                <a:spcPts val="5000"/>
              </a:lnSpc>
            </a:pPr>
            <a:r>
              <a:rPr lang="en-US" sz="5000" b="1" dirty="0" err="1">
                <a:solidFill>
                  <a:srgbClr val="051838"/>
                </a:solidFill>
                <a:latin typeface="Red Hat Display Bold"/>
                <a:ea typeface="Red Hat Display Bold"/>
                <a:cs typeface="Red Hat Display Bold"/>
                <a:sym typeface="Red Hat Display Bold"/>
              </a:rPr>
              <a:t>Características</a:t>
            </a:r>
            <a:r>
              <a:rPr lang="en-US" sz="5000" b="1" dirty="0">
                <a:solidFill>
                  <a:srgbClr val="051838"/>
                </a:solidFill>
                <a:latin typeface="Red Hat Display Bold"/>
                <a:ea typeface="Red Hat Display Bold"/>
                <a:cs typeface="Red Hat Display Bold"/>
                <a:sym typeface="Red Hat Display Bold"/>
              </a:rPr>
              <a:t> de la </a:t>
            </a:r>
            <a:r>
              <a:rPr lang="en-US" sz="5000" b="1" dirty="0" err="1">
                <a:solidFill>
                  <a:srgbClr val="051838"/>
                </a:solidFill>
                <a:latin typeface="Red Hat Display Bold"/>
                <a:ea typeface="Red Hat Display Bold"/>
                <a:cs typeface="Red Hat Display Bold"/>
                <a:sym typeface="Red Hat Display Bold"/>
              </a:rPr>
              <a:t>Información</a:t>
            </a:r>
            <a:endParaRPr lang="en-US" sz="5000" b="1" dirty="0">
              <a:solidFill>
                <a:srgbClr val="051838"/>
              </a:solidFill>
              <a:latin typeface="Red Hat Display Bold"/>
              <a:ea typeface="Red Hat Display Bold"/>
              <a:cs typeface="Red Hat Display Bold"/>
              <a:sym typeface="Red Hat Display Bold"/>
            </a:endParaRPr>
          </a:p>
          <a:p>
            <a:pPr algn="r">
              <a:lnSpc>
                <a:spcPts val="5000"/>
              </a:lnSpc>
            </a:pPr>
            <a:endParaRPr lang="en-US" sz="5000" b="1" dirty="0">
              <a:solidFill>
                <a:srgbClr val="051838"/>
              </a:solidFill>
              <a:latin typeface="Red Hat Display Bold"/>
              <a:ea typeface="Red Hat Display Bold"/>
              <a:cs typeface="Red Hat Display Bold"/>
              <a:sym typeface="Red Hat Display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87CBA973-2087-C9DF-5FCF-B9B311F29802}"/>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dirty="0"/>
          </a:p>
        </p:txBody>
      </p:sp>
      <p:sp>
        <p:nvSpPr>
          <p:cNvPr id="2" name="Título 1"/>
          <p:cNvSpPr>
            <a:spLocks noGrp="1"/>
          </p:cNvSpPr>
          <p:nvPr>
            <p:ph type="title"/>
          </p:nvPr>
        </p:nvSpPr>
        <p:spPr/>
        <p:txBody>
          <a:bodyPr>
            <a:normAutofit fontScale="90000"/>
          </a:bodyPr>
          <a:lstStyle/>
          <a:p>
            <a:pPr algn="r"/>
            <a:r>
              <a:rPr lang="es-CO" b="1" dirty="0">
                <a:solidFill>
                  <a:schemeClr val="accent1"/>
                </a:solidFill>
              </a:rPr>
              <a:t>Importancia de las estadísticas  (continuación)</a:t>
            </a:r>
            <a:endParaRPr lang="es-CO" dirty="0"/>
          </a:p>
        </p:txBody>
      </p:sp>
      <p:cxnSp>
        <p:nvCxnSpPr>
          <p:cNvPr id="9" name="Conector recto 8"/>
          <p:cNvCxnSpPr/>
          <p:nvPr/>
        </p:nvCxnSpPr>
        <p:spPr>
          <a:xfrm flipH="1">
            <a:off x="1038758" y="3149194"/>
            <a:ext cx="10973" cy="207385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060704" y="3794151"/>
            <a:ext cx="694944" cy="243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1049731" y="5223053"/>
            <a:ext cx="694944" cy="243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7" name="Freeform 3">
            <a:extLst>
              <a:ext uri="{FF2B5EF4-FFF2-40B4-BE49-F238E27FC236}">
                <a16:creationId xmlns:a16="http://schemas.microsoft.com/office/drawing/2014/main" id="{0DDC0495-E855-0B9D-2DA4-F5F5C2B0284B}"/>
              </a:ext>
            </a:extLst>
          </p:cNvPr>
          <p:cNvSpPr/>
          <p:nvPr/>
        </p:nvSpPr>
        <p:spPr>
          <a:xfrm rot="-5400000">
            <a:off x="4374295" y="2104078"/>
            <a:ext cx="7483383" cy="3275227"/>
          </a:xfrm>
          <a:custGeom>
            <a:avLst/>
            <a:gdLst/>
            <a:ahLst/>
            <a:cxnLst/>
            <a:rect l="l" t="t" r="r" b="b"/>
            <a:pathLst>
              <a:path w="7483383" h="3275227">
                <a:moveTo>
                  <a:pt x="0" y="0"/>
                </a:moveTo>
                <a:lnTo>
                  <a:pt x="7483383" y="0"/>
                </a:lnTo>
                <a:lnTo>
                  <a:pt x="7483383" y="3275227"/>
                </a:lnTo>
                <a:lnTo>
                  <a:pt x="0" y="3275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Rectángulo 3"/>
          <p:cNvSpPr/>
          <p:nvPr/>
        </p:nvSpPr>
        <p:spPr>
          <a:xfrm>
            <a:off x="1755648" y="3494687"/>
            <a:ext cx="7168896"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p>
            <a:r>
              <a:rPr lang="es-CO" sz="1600" dirty="0"/>
              <a:t>1. Permiten que los países comparen entre sí su realidad o los fenómenos estudiados, por lo que es necesario que las estadísticas se basen en estándares internacionales y en métodos científicos, transparentes y confiables.</a:t>
            </a:r>
          </a:p>
        </p:txBody>
      </p:sp>
      <p:sp>
        <p:nvSpPr>
          <p:cNvPr id="5" name="Rectángulo 4"/>
          <p:cNvSpPr/>
          <p:nvPr/>
        </p:nvSpPr>
        <p:spPr>
          <a:xfrm>
            <a:off x="1755648" y="4749158"/>
            <a:ext cx="7168896"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p>
            <a:r>
              <a:rPr lang="es-CO" sz="1600" dirty="0"/>
              <a:t>2. Nos permiten dimensionar los acontecimientos sobre los cuales pueden tomar decisiones los hacedores de política, así como realizar el diseño, el seguimiento y la evaluación de dichas políticas.</a:t>
            </a:r>
          </a:p>
        </p:txBody>
      </p:sp>
      <p:sp>
        <p:nvSpPr>
          <p:cNvPr id="3" name="Marcador de contenido 2"/>
          <p:cNvSpPr>
            <a:spLocks noGrp="1"/>
          </p:cNvSpPr>
          <p:nvPr>
            <p:ph idx="1"/>
          </p:nvPr>
        </p:nvSpPr>
        <p:spPr>
          <a:xfrm>
            <a:off x="381000" y="2260229"/>
            <a:ext cx="8046720" cy="798440"/>
          </a:xfrm>
        </p:spPr>
        <p:txBody>
          <a:bodyPr>
            <a:noAutofit/>
          </a:bodyPr>
          <a:lstStyle/>
          <a:p>
            <a:pPr marL="0" indent="0">
              <a:buNone/>
            </a:pPr>
            <a:r>
              <a:rPr lang="es-CO" sz="1800" dirty="0"/>
              <a:t>Las estadísticas nos permiten identificar la realidad de un fenómeno económico, social o ambiental de un país o del mundo, y en consecuencia, nos facilitan la toma de decisiones con respecto a esa realidad. </a:t>
            </a:r>
            <a:br>
              <a:rPr lang="es-CO" sz="1800" dirty="0"/>
            </a:br>
            <a:br>
              <a:rPr lang="es-CO" sz="1800" dirty="0"/>
            </a:br>
            <a:endParaRPr lang="es-CO" sz="1800" dirty="0"/>
          </a:p>
        </p:txBody>
      </p:sp>
    </p:spTree>
    <p:extLst>
      <p:ext uri="{BB962C8B-B14F-4D97-AF65-F5344CB8AC3E}">
        <p14:creationId xmlns:p14="http://schemas.microsoft.com/office/powerpoint/2010/main" val="367614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D34B7C4-1140-86E0-85A7-7A5E0AE80F30}"/>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sp>
        <p:nvSpPr>
          <p:cNvPr id="2" name="Título 1"/>
          <p:cNvSpPr>
            <a:spLocks noGrp="1"/>
          </p:cNvSpPr>
          <p:nvPr>
            <p:ph type="title"/>
          </p:nvPr>
        </p:nvSpPr>
        <p:spPr/>
        <p:txBody>
          <a:bodyPr>
            <a:normAutofit fontScale="90000"/>
          </a:bodyPr>
          <a:lstStyle/>
          <a:p>
            <a:pPr algn="r"/>
            <a:r>
              <a:rPr lang="es-CO" b="1" dirty="0">
                <a:solidFill>
                  <a:schemeClr val="accent1"/>
                </a:solidFill>
              </a:rPr>
              <a:t>Importancia de las estadísticas  (continuación)</a:t>
            </a:r>
            <a:endParaRPr lang="es-CO" dirty="0"/>
          </a:p>
        </p:txBody>
      </p:sp>
      <p:cxnSp>
        <p:nvCxnSpPr>
          <p:cNvPr id="9" name="Conector recto 8"/>
          <p:cNvCxnSpPr/>
          <p:nvPr/>
        </p:nvCxnSpPr>
        <p:spPr>
          <a:xfrm flipH="1">
            <a:off x="1038758" y="3149194"/>
            <a:ext cx="10973" cy="207385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060704" y="3794151"/>
            <a:ext cx="694944" cy="243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1049731" y="5223053"/>
            <a:ext cx="694944" cy="243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5" name="Freeform 3">
            <a:extLst>
              <a:ext uri="{FF2B5EF4-FFF2-40B4-BE49-F238E27FC236}">
                <a16:creationId xmlns:a16="http://schemas.microsoft.com/office/drawing/2014/main" id="{5A982DD3-4368-E15B-89B8-D7ED7F6BA16E}"/>
              </a:ext>
            </a:extLst>
          </p:cNvPr>
          <p:cNvSpPr/>
          <p:nvPr/>
        </p:nvSpPr>
        <p:spPr>
          <a:xfrm rot="-5400000">
            <a:off x="4374295" y="2104078"/>
            <a:ext cx="7483383" cy="3275227"/>
          </a:xfrm>
          <a:custGeom>
            <a:avLst/>
            <a:gdLst/>
            <a:ahLst/>
            <a:cxnLst/>
            <a:rect l="l" t="t" r="r" b="b"/>
            <a:pathLst>
              <a:path w="7483383" h="3275227">
                <a:moveTo>
                  <a:pt x="0" y="0"/>
                </a:moveTo>
                <a:lnTo>
                  <a:pt x="7483383" y="0"/>
                </a:lnTo>
                <a:lnTo>
                  <a:pt x="7483383" y="3275227"/>
                </a:lnTo>
                <a:lnTo>
                  <a:pt x="0" y="3275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3" name="Marcador de contenido 2"/>
          <p:cNvSpPr>
            <a:spLocks noGrp="1"/>
          </p:cNvSpPr>
          <p:nvPr>
            <p:ph idx="1"/>
          </p:nvPr>
        </p:nvSpPr>
        <p:spPr>
          <a:xfrm>
            <a:off x="228600" y="2282479"/>
            <a:ext cx="8046720" cy="798440"/>
          </a:xfrm>
        </p:spPr>
        <p:txBody>
          <a:bodyPr>
            <a:noAutofit/>
          </a:bodyPr>
          <a:lstStyle/>
          <a:p>
            <a:pPr marL="0" indent="0">
              <a:buNone/>
            </a:pPr>
            <a:r>
              <a:rPr lang="es-CO" sz="1800" dirty="0"/>
              <a:t>Las estadísticas nos permiten identificar la realidad de un fenómeno económico, social o ambiental de un país o del mundo, y en consecuencia, nos facilitan la toma de decisiones con respecto a esa realidad. </a:t>
            </a:r>
            <a:br>
              <a:rPr lang="es-CO" sz="1800" dirty="0"/>
            </a:br>
            <a:br>
              <a:rPr lang="es-CO" sz="1800" dirty="0"/>
            </a:br>
            <a:endParaRPr lang="es-CO" sz="1800" dirty="0"/>
          </a:p>
        </p:txBody>
      </p:sp>
      <p:sp>
        <p:nvSpPr>
          <p:cNvPr id="11" name="Rectángulo 10"/>
          <p:cNvSpPr/>
          <p:nvPr/>
        </p:nvSpPr>
        <p:spPr>
          <a:xfrm>
            <a:off x="1836115" y="3461751"/>
            <a:ext cx="7088429" cy="68326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p>
            <a:r>
              <a:rPr lang="es-CO" sz="1920" dirty="0"/>
              <a:t>3. Permiten a la academia y a los investigadores ampliar el conocimiento que se tiene sobre los fenómenos estudiados.</a:t>
            </a:r>
          </a:p>
        </p:txBody>
      </p:sp>
      <p:sp>
        <p:nvSpPr>
          <p:cNvPr id="12" name="Rectángulo 11"/>
          <p:cNvSpPr/>
          <p:nvPr/>
        </p:nvSpPr>
        <p:spPr>
          <a:xfrm>
            <a:off x="1836115" y="4901969"/>
            <a:ext cx="7088429" cy="68326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p>
            <a:r>
              <a:rPr lang="es-CO" sz="1920" dirty="0"/>
              <a:t>4. Aseguran que los datos sean veraces y pertinentes, es decir, que se refieran de manera precisa al fenómeno o hecho que es estudiado.</a:t>
            </a:r>
          </a:p>
        </p:txBody>
      </p:sp>
    </p:spTree>
    <p:extLst>
      <p:ext uri="{BB962C8B-B14F-4D97-AF65-F5344CB8AC3E}">
        <p14:creationId xmlns:p14="http://schemas.microsoft.com/office/powerpoint/2010/main" val="387821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sp>
        <p:nvSpPr>
          <p:cNvPr id="3" name="Freeform 3"/>
          <p:cNvSpPr/>
          <p:nvPr/>
        </p:nvSpPr>
        <p:spPr>
          <a:xfrm rot="-5400000">
            <a:off x="9650506" y="412726"/>
            <a:ext cx="669424" cy="1665986"/>
          </a:xfrm>
          <a:custGeom>
            <a:avLst/>
            <a:gdLst/>
            <a:ahLst/>
            <a:cxnLst/>
            <a:rect l="l" t="t" r="r" b="b"/>
            <a:pathLst>
              <a:path w="669424" h="1665986">
                <a:moveTo>
                  <a:pt x="0" y="0"/>
                </a:moveTo>
                <a:lnTo>
                  <a:pt x="669424" y="0"/>
                </a:lnTo>
                <a:lnTo>
                  <a:pt x="669424" y="1665987"/>
                </a:lnTo>
                <a:lnTo>
                  <a:pt x="0" y="1665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rot="-5400000">
            <a:off x="301162" y="-652693"/>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Freeform 5"/>
          <p:cNvSpPr/>
          <p:nvPr/>
        </p:nvSpPr>
        <p:spPr>
          <a:xfrm>
            <a:off x="2150046" y="1633484"/>
            <a:ext cx="5811540" cy="1525743"/>
          </a:xfrm>
          <a:custGeom>
            <a:avLst/>
            <a:gdLst/>
            <a:ahLst/>
            <a:cxnLst/>
            <a:rect l="l" t="t" r="r" b="b"/>
            <a:pathLst>
              <a:path w="5811540" h="1525743">
                <a:moveTo>
                  <a:pt x="0" y="0"/>
                </a:moveTo>
                <a:lnTo>
                  <a:pt x="5811539" y="0"/>
                </a:lnTo>
                <a:lnTo>
                  <a:pt x="5811539" y="1525744"/>
                </a:lnTo>
                <a:lnTo>
                  <a:pt x="0" y="1525744"/>
                </a:lnTo>
                <a:lnTo>
                  <a:pt x="0" y="0"/>
                </a:lnTo>
                <a:close/>
              </a:path>
            </a:pathLst>
          </a:custGeom>
          <a:blipFill>
            <a:blip r:embed="rId5"/>
            <a:stretch>
              <a:fillRect/>
            </a:stretch>
          </a:blipFill>
        </p:spPr>
        <p:txBody>
          <a:bodyPr/>
          <a:lstStyle/>
          <a:p>
            <a:endParaRPr lang="es-CO"/>
          </a:p>
        </p:txBody>
      </p:sp>
      <p:sp>
        <p:nvSpPr>
          <p:cNvPr id="6" name="TextBox 6"/>
          <p:cNvSpPr txBox="1"/>
          <p:nvPr/>
        </p:nvSpPr>
        <p:spPr>
          <a:xfrm>
            <a:off x="461508" y="953619"/>
            <a:ext cx="8459099" cy="1298576"/>
          </a:xfrm>
          <a:prstGeom prst="rect">
            <a:avLst/>
          </a:prstGeom>
        </p:spPr>
        <p:txBody>
          <a:bodyPr lIns="0" tIns="0" rIns="0" bIns="0" rtlCol="0" anchor="t">
            <a:spAutoFit/>
          </a:bodyPr>
          <a:lstStyle/>
          <a:p>
            <a:pPr algn="r">
              <a:lnSpc>
                <a:spcPts val="5000"/>
              </a:lnSpc>
            </a:pPr>
            <a:r>
              <a:rPr lang="en-US" sz="5000" b="1">
                <a:solidFill>
                  <a:srgbClr val="051838"/>
                </a:solidFill>
                <a:latin typeface="Red Hat Display Bold"/>
                <a:ea typeface="Red Hat Display Bold"/>
                <a:cs typeface="Red Hat Display Bold"/>
                <a:sym typeface="Red Hat Display Bold"/>
              </a:rPr>
              <a:t>Información Estadística</a:t>
            </a:r>
          </a:p>
          <a:p>
            <a:pPr algn="r">
              <a:lnSpc>
                <a:spcPts val="5000"/>
              </a:lnSpc>
            </a:pPr>
            <a:endParaRPr lang="en-US" sz="5000" b="1">
              <a:solidFill>
                <a:srgbClr val="051838"/>
              </a:solidFill>
              <a:latin typeface="Red Hat Display Bold"/>
              <a:ea typeface="Red Hat Display Bold"/>
              <a:cs typeface="Red Hat Display Bold"/>
              <a:sym typeface="Red Hat Display Bold"/>
            </a:endParaRPr>
          </a:p>
        </p:txBody>
      </p:sp>
      <p:sp>
        <p:nvSpPr>
          <p:cNvPr id="7" name="Freeform 7"/>
          <p:cNvSpPr/>
          <p:nvPr/>
        </p:nvSpPr>
        <p:spPr>
          <a:xfrm>
            <a:off x="77322" y="3332637"/>
            <a:ext cx="9598957" cy="3467623"/>
          </a:xfrm>
          <a:custGeom>
            <a:avLst/>
            <a:gdLst/>
            <a:ahLst/>
            <a:cxnLst/>
            <a:rect l="l" t="t" r="r" b="b"/>
            <a:pathLst>
              <a:path w="9598957" h="3467623">
                <a:moveTo>
                  <a:pt x="0" y="0"/>
                </a:moveTo>
                <a:lnTo>
                  <a:pt x="9598956" y="0"/>
                </a:lnTo>
                <a:lnTo>
                  <a:pt x="9598956" y="3467623"/>
                </a:lnTo>
                <a:lnTo>
                  <a:pt x="0" y="3467623"/>
                </a:lnTo>
                <a:lnTo>
                  <a:pt x="0" y="0"/>
                </a:lnTo>
                <a:close/>
              </a:path>
            </a:pathLst>
          </a:custGeom>
          <a:blipFill>
            <a:blip r:embed="rId6"/>
            <a:stretch>
              <a:fillRect/>
            </a:stretch>
          </a:blipFill>
        </p:spPr>
        <p:txBody>
          <a:bodyPr/>
          <a:lstStyle/>
          <a:p>
            <a:endParaRPr lang="es-CO"/>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8AEEA-11B8-6D66-80C3-E7F2797DC7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DE6FD38-11D3-11C0-BC0E-24AE08F1D1A2}"/>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pPr>
              <a:tabLst>
                <a:tab pos="7065963" algn="l"/>
              </a:tabLst>
            </a:pPr>
            <a:r>
              <a:rPr lang="es-CO" dirty="0"/>
              <a:t>https://</a:t>
            </a:r>
            <a:r>
              <a:rPr lang="es-CO" dirty="0" err="1"/>
              <a:t>www.youtube.com</a:t>
            </a:r>
            <a:r>
              <a:rPr lang="es-CO" dirty="0"/>
              <a:t>/</a:t>
            </a:r>
            <a:r>
              <a:rPr lang="es-CO" dirty="0" err="1"/>
              <a:t>watch?v</a:t>
            </a:r>
            <a:r>
              <a:rPr lang="es-CO" dirty="0"/>
              <a:t>=hgAJAhw8GzU</a:t>
            </a:r>
          </a:p>
        </p:txBody>
      </p:sp>
      <p:sp>
        <p:nvSpPr>
          <p:cNvPr id="3" name="Freeform 3">
            <a:extLst>
              <a:ext uri="{FF2B5EF4-FFF2-40B4-BE49-F238E27FC236}">
                <a16:creationId xmlns:a16="http://schemas.microsoft.com/office/drawing/2014/main" id="{53FE7A74-3211-0058-E502-9D18D6E14571}"/>
              </a:ext>
            </a:extLst>
          </p:cNvPr>
          <p:cNvSpPr/>
          <p:nvPr/>
        </p:nvSpPr>
        <p:spPr>
          <a:xfrm rot="-5400000">
            <a:off x="9650506" y="412726"/>
            <a:ext cx="669424" cy="1665986"/>
          </a:xfrm>
          <a:custGeom>
            <a:avLst/>
            <a:gdLst/>
            <a:ahLst/>
            <a:cxnLst/>
            <a:rect l="l" t="t" r="r" b="b"/>
            <a:pathLst>
              <a:path w="669424" h="1665986">
                <a:moveTo>
                  <a:pt x="0" y="0"/>
                </a:moveTo>
                <a:lnTo>
                  <a:pt x="669424" y="0"/>
                </a:lnTo>
                <a:lnTo>
                  <a:pt x="669424" y="1665987"/>
                </a:lnTo>
                <a:lnTo>
                  <a:pt x="0" y="1665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a:extLst>
              <a:ext uri="{FF2B5EF4-FFF2-40B4-BE49-F238E27FC236}">
                <a16:creationId xmlns:a16="http://schemas.microsoft.com/office/drawing/2014/main" id="{D1A5E7EF-B0E0-3536-6C63-C03B2DC4EF7B}"/>
              </a:ext>
            </a:extLst>
          </p:cNvPr>
          <p:cNvSpPr/>
          <p:nvPr/>
        </p:nvSpPr>
        <p:spPr>
          <a:xfrm rot="-5400000">
            <a:off x="301162" y="-652693"/>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TextBox 5">
            <a:extLst>
              <a:ext uri="{FF2B5EF4-FFF2-40B4-BE49-F238E27FC236}">
                <a16:creationId xmlns:a16="http://schemas.microsoft.com/office/drawing/2014/main" id="{EB2EAD40-BC8E-FB3A-474A-FE57CD7FD224}"/>
              </a:ext>
            </a:extLst>
          </p:cNvPr>
          <p:cNvSpPr txBox="1"/>
          <p:nvPr/>
        </p:nvSpPr>
        <p:spPr>
          <a:xfrm>
            <a:off x="461508" y="953619"/>
            <a:ext cx="8459099" cy="1299458"/>
          </a:xfrm>
          <a:prstGeom prst="rect">
            <a:avLst/>
          </a:prstGeom>
        </p:spPr>
        <p:txBody>
          <a:bodyPr lIns="0" tIns="0" rIns="0" bIns="0" rtlCol="0" anchor="t">
            <a:spAutoFit/>
          </a:bodyPr>
          <a:lstStyle/>
          <a:p>
            <a:pPr algn="r">
              <a:lnSpc>
                <a:spcPts val="5000"/>
              </a:lnSpc>
            </a:pPr>
            <a:r>
              <a:rPr lang="en-US" sz="5000" b="1" dirty="0">
                <a:solidFill>
                  <a:srgbClr val="051838"/>
                </a:solidFill>
                <a:latin typeface="Red Hat Display Bold"/>
                <a:ea typeface="Red Hat Display Bold"/>
                <a:cs typeface="Red Hat Display Bold"/>
                <a:sym typeface="Red Hat Display Bold"/>
              </a:rPr>
              <a:t>OPERACION ESTADISTICA PARA POLITICA PUBLICA </a:t>
            </a:r>
          </a:p>
        </p:txBody>
      </p:sp>
      <p:pic>
        <p:nvPicPr>
          <p:cNvPr id="7" name="Imagen 6" descr="Interfaz de usuario gráfica, Aplicación, PowerPoint&#10;&#10;El contenido generado por IA puede ser incorrecto.">
            <a:extLst>
              <a:ext uri="{FF2B5EF4-FFF2-40B4-BE49-F238E27FC236}">
                <a16:creationId xmlns:a16="http://schemas.microsoft.com/office/drawing/2014/main" id="{A6238A95-DA7E-AE8C-13FA-A8DBAF32CCFB}"/>
              </a:ext>
            </a:extLst>
          </p:cNvPr>
          <p:cNvPicPr>
            <a:picLocks noChangeAspect="1"/>
          </p:cNvPicPr>
          <p:nvPr/>
        </p:nvPicPr>
        <p:blipFill>
          <a:blip r:embed="rId5">
            <a:extLst>
              <a:ext uri="{28A0092B-C50C-407E-A947-70E740481C1C}">
                <a14:useLocalDpi xmlns:a14="http://schemas.microsoft.com/office/drawing/2010/main" val="0"/>
              </a:ext>
            </a:extLst>
          </a:blip>
          <a:srcRect l="5938" t="15234" r="24510" b="12854"/>
          <a:stretch>
            <a:fillRect/>
          </a:stretch>
        </p:blipFill>
        <p:spPr>
          <a:xfrm>
            <a:off x="1988111" y="3203135"/>
            <a:ext cx="5405892" cy="3143969"/>
          </a:xfrm>
          <a:prstGeom prst="rect">
            <a:avLst/>
          </a:prstGeom>
        </p:spPr>
      </p:pic>
    </p:spTree>
    <p:extLst>
      <p:ext uri="{BB962C8B-B14F-4D97-AF65-F5344CB8AC3E}">
        <p14:creationId xmlns:p14="http://schemas.microsoft.com/office/powerpoint/2010/main" val="703139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sp>
        <p:nvSpPr>
          <p:cNvPr id="3" name="Freeform 3"/>
          <p:cNvSpPr/>
          <p:nvPr/>
        </p:nvSpPr>
        <p:spPr>
          <a:xfrm rot="-5400000">
            <a:off x="9650506" y="412726"/>
            <a:ext cx="669424" cy="1665986"/>
          </a:xfrm>
          <a:custGeom>
            <a:avLst/>
            <a:gdLst/>
            <a:ahLst/>
            <a:cxnLst/>
            <a:rect l="l" t="t" r="r" b="b"/>
            <a:pathLst>
              <a:path w="669424" h="1665986">
                <a:moveTo>
                  <a:pt x="0" y="0"/>
                </a:moveTo>
                <a:lnTo>
                  <a:pt x="669424" y="0"/>
                </a:lnTo>
                <a:lnTo>
                  <a:pt x="669424" y="1665987"/>
                </a:lnTo>
                <a:lnTo>
                  <a:pt x="0" y="1665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rot="-5400000">
            <a:off x="301162" y="-652693"/>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Freeform 5"/>
          <p:cNvSpPr/>
          <p:nvPr/>
        </p:nvSpPr>
        <p:spPr>
          <a:xfrm>
            <a:off x="343267" y="2861811"/>
            <a:ext cx="8881680" cy="3721869"/>
          </a:xfrm>
          <a:custGeom>
            <a:avLst/>
            <a:gdLst/>
            <a:ahLst/>
            <a:cxnLst/>
            <a:rect l="l" t="t" r="r" b="b"/>
            <a:pathLst>
              <a:path w="8881680" h="3721869">
                <a:moveTo>
                  <a:pt x="0" y="0"/>
                </a:moveTo>
                <a:lnTo>
                  <a:pt x="8881680" y="0"/>
                </a:lnTo>
                <a:lnTo>
                  <a:pt x="8881680" y="3721869"/>
                </a:lnTo>
                <a:lnTo>
                  <a:pt x="0" y="3721869"/>
                </a:lnTo>
                <a:lnTo>
                  <a:pt x="0" y="0"/>
                </a:lnTo>
                <a:close/>
              </a:path>
            </a:pathLst>
          </a:custGeom>
          <a:blipFill>
            <a:blip r:embed="rId5"/>
            <a:stretch>
              <a:fillRect l="-487" r="-487"/>
            </a:stretch>
          </a:blipFill>
        </p:spPr>
        <p:txBody>
          <a:bodyPr/>
          <a:lstStyle/>
          <a:p>
            <a:endParaRPr lang="es-CO"/>
          </a:p>
        </p:txBody>
      </p:sp>
      <p:sp>
        <p:nvSpPr>
          <p:cNvPr id="6" name="TextBox 6"/>
          <p:cNvSpPr txBox="1"/>
          <p:nvPr/>
        </p:nvSpPr>
        <p:spPr>
          <a:xfrm>
            <a:off x="461508" y="953619"/>
            <a:ext cx="8459099" cy="1298576"/>
          </a:xfrm>
          <a:prstGeom prst="rect">
            <a:avLst/>
          </a:prstGeom>
        </p:spPr>
        <p:txBody>
          <a:bodyPr lIns="0" tIns="0" rIns="0" bIns="0" rtlCol="0" anchor="t">
            <a:spAutoFit/>
          </a:bodyPr>
          <a:lstStyle/>
          <a:p>
            <a:pPr algn="r">
              <a:lnSpc>
                <a:spcPts val="5000"/>
              </a:lnSpc>
            </a:pPr>
            <a:r>
              <a:rPr lang="en-US" sz="5000" b="1">
                <a:solidFill>
                  <a:srgbClr val="051838"/>
                </a:solidFill>
                <a:latin typeface="Red Hat Display Bold"/>
                <a:ea typeface="Red Hat Display Bold"/>
                <a:cs typeface="Red Hat Display Bold"/>
                <a:sym typeface="Red Hat Display Bold"/>
              </a:rPr>
              <a:t>¿Qué es una </a:t>
            </a:r>
          </a:p>
          <a:p>
            <a:pPr algn="r">
              <a:lnSpc>
                <a:spcPts val="5000"/>
              </a:lnSpc>
            </a:pPr>
            <a:r>
              <a:rPr lang="en-US" sz="5000" b="1">
                <a:solidFill>
                  <a:srgbClr val="051838"/>
                </a:solidFill>
                <a:latin typeface="Red Hat Display Bold"/>
                <a:ea typeface="Red Hat Display Bold"/>
                <a:cs typeface="Red Hat Display Bold"/>
                <a:sym typeface="Red Hat Display Bold"/>
              </a:rPr>
              <a:t> Operación Estadística?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sp>
        <p:nvSpPr>
          <p:cNvPr id="3" name="Freeform 3"/>
          <p:cNvSpPr/>
          <p:nvPr/>
        </p:nvSpPr>
        <p:spPr>
          <a:xfrm rot="-5400000">
            <a:off x="9650506" y="412726"/>
            <a:ext cx="669424" cy="1665986"/>
          </a:xfrm>
          <a:custGeom>
            <a:avLst/>
            <a:gdLst/>
            <a:ahLst/>
            <a:cxnLst/>
            <a:rect l="l" t="t" r="r" b="b"/>
            <a:pathLst>
              <a:path w="669424" h="1665986">
                <a:moveTo>
                  <a:pt x="0" y="0"/>
                </a:moveTo>
                <a:lnTo>
                  <a:pt x="669424" y="0"/>
                </a:lnTo>
                <a:lnTo>
                  <a:pt x="669424" y="1665987"/>
                </a:lnTo>
                <a:lnTo>
                  <a:pt x="0" y="1665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rot="-5400000">
            <a:off x="301162" y="-652693"/>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TextBox 5"/>
          <p:cNvSpPr txBox="1"/>
          <p:nvPr/>
        </p:nvSpPr>
        <p:spPr>
          <a:xfrm>
            <a:off x="461508" y="953619"/>
            <a:ext cx="8459099" cy="669926"/>
          </a:xfrm>
          <a:prstGeom prst="rect">
            <a:avLst/>
          </a:prstGeom>
        </p:spPr>
        <p:txBody>
          <a:bodyPr lIns="0" tIns="0" rIns="0" bIns="0" rtlCol="0" anchor="t">
            <a:spAutoFit/>
          </a:bodyPr>
          <a:lstStyle/>
          <a:p>
            <a:pPr algn="r">
              <a:lnSpc>
                <a:spcPts val="5000"/>
              </a:lnSpc>
            </a:pPr>
            <a:r>
              <a:rPr lang="en-US" sz="5000" b="1">
                <a:solidFill>
                  <a:srgbClr val="051838"/>
                </a:solidFill>
                <a:latin typeface="Red Hat Display Bold"/>
                <a:ea typeface="Red Hat Display Bold"/>
                <a:cs typeface="Red Hat Display Bold"/>
                <a:sym typeface="Red Hat Display Bold"/>
              </a:rPr>
              <a:t>OPERACION ESTADISTICA </a:t>
            </a:r>
          </a:p>
        </p:txBody>
      </p:sp>
      <p:sp>
        <p:nvSpPr>
          <p:cNvPr id="11" name="Marcador de contenido 2">
            <a:extLst>
              <a:ext uri="{FF2B5EF4-FFF2-40B4-BE49-F238E27FC236}">
                <a16:creationId xmlns:a16="http://schemas.microsoft.com/office/drawing/2014/main" id="{736BA6AB-E4EA-AAA0-3FE8-88A6FA517505}"/>
              </a:ext>
            </a:extLst>
          </p:cNvPr>
          <p:cNvSpPr txBox="1">
            <a:spLocks/>
          </p:cNvSpPr>
          <p:nvPr/>
        </p:nvSpPr>
        <p:spPr>
          <a:xfrm>
            <a:off x="227506" y="2073234"/>
            <a:ext cx="9373694" cy="1490413"/>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CO" sz="2400"/>
              <a:t>Son estadísticas producidas y difundidas por las entidades integrantes del SEN, que permiten conocer la situación económica, demográfica, ambiental y social a nivel nacional y territorial para la toma de decisiones y que cumplen las siguientes dos condiciones: </a:t>
            </a:r>
            <a:endParaRPr lang="es-CO" sz="2400" dirty="0"/>
          </a:p>
        </p:txBody>
      </p:sp>
      <p:sp>
        <p:nvSpPr>
          <p:cNvPr id="12" name="Rectángulo 11">
            <a:extLst>
              <a:ext uri="{FF2B5EF4-FFF2-40B4-BE49-F238E27FC236}">
                <a16:creationId xmlns:a16="http://schemas.microsoft.com/office/drawing/2014/main" id="{22B22EA0-5F93-FD53-6AFF-5EDB521AA703}"/>
              </a:ext>
            </a:extLst>
          </p:cNvPr>
          <p:cNvSpPr/>
          <p:nvPr/>
        </p:nvSpPr>
        <p:spPr>
          <a:xfrm>
            <a:off x="227506" y="3998293"/>
            <a:ext cx="9373694"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a:spAutoFit/>
          </a:bodyPr>
          <a:lstStyle/>
          <a:p>
            <a:r>
              <a:rPr lang="es-CO" sz="2000" dirty="0"/>
              <a:t>1. Que la operación estadística esté incorporada en el en el Plan Estadístico Nacional (PEN). </a:t>
            </a:r>
          </a:p>
        </p:txBody>
      </p:sp>
      <p:sp>
        <p:nvSpPr>
          <p:cNvPr id="13" name="Rectángulo 12">
            <a:extLst>
              <a:ext uri="{FF2B5EF4-FFF2-40B4-BE49-F238E27FC236}">
                <a16:creationId xmlns:a16="http://schemas.microsoft.com/office/drawing/2014/main" id="{B7AF4F45-647C-B89C-BF94-56BC167DC05C}"/>
              </a:ext>
            </a:extLst>
          </p:cNvPr>
          <p:cNvSpPr/>
          <p:nvPr/>
        </p:nvSpPr>
        <p:spPr>
          <a:xfrm>
            <a:off x="227506" y="5132442"/>
            <a:ext cx="9373694" cy="71769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a:spAutoFit/>
          </a:bodyPr>
          <a:lstStyle/>
          <a:p>
            <a:r>
              <a:rPr lang="es-CO" sz="2000" dirty="0">
                <a:solidFill>
                  <a:schemeClr val="dk1"/>
                </a:solidFill>
              </a:rPr>
              <a:t>2. Que la operación estadística haya aprobado la evaluación de calidad estadística establecida para el SEN. </a:t>
            </a:r>
          </a:p>
        </p:txBody>
      </p:sp>
      <p:sp>
        <p:nvSpPr>
          <p:cNvPr id="14" name="Rectángulo 13">
            <a:extLst>
              <a:ext uri="{FF2B5EF4-FFF2-40B4-BE49-F238E27FC236}">
                <a16:creationId xmlns:a16="http://schemas.microsoft.com/office/drawing/2014/main" id="{019689A9-D9D9-1BC8-9F5B-DE9EF423B52C}"/>
              </a:ext>
            </a:extLst>
          </p:cNvPr>
          <p:cNvSpPr/>
          <p:nvPr/>
        </p:nvSpPr>
        <p:spPr>
          <a:xfrm>
            <a:off x="227506" y="2105468"/>
            <a:ext cx="9373694" cy="44012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a:spAutoFit/>
          </a:bodyPr>
          <a:lstStyle/>
          <a:p>
            <a:r>
              <a:rPr lang="es-CO" sz="4000" dirty="0"/>
              <a:t>Las estadísticas oficiales son de uso obligatorio por parte de las entidades del Estado, bien sea en documentos de política, planes, programas, proyectos y para la transmisión de información del país a organismos internacio­nales.</a:t>
            </a:r>
          </a:p>
          <a:p>
            <a:endParaRPr lang="es-CO"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0"/>
                                  </p:iterate>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32" presetClass="emph" presetSubtype="0" fill="hold" grpId="1" nodeType="afterEffect">
                                  <p:stCondLst>
                                    <p:cond delay="0"/>
                                  </p:stCondLst>
                                  <p:iterate type="lt">
                                    <p:tmPct val="0"/>
                                  </p:iterate>
                                  <p:childTnLst>
                                    <p:animRot by="120000">
                                      <p:cBhvr>
                                        <p:cTn id="13" dur="100" fill="hold">
                                          <p:stCondLst>
                                            <p:cond delay="0"/>
                                          </p:stCondLst>
                                        </p:cTn>
                                        <p:tgtEl>
                                          <p:spTgt spid="14"/>
                                        </p:tgtEl>
                                        <p:attrNameLst>
                                          <p:attrName>r</p:attrName>
                                        </p:attrNameLst>
                                      </p:cBhvr>
                                    </p:animRot>
                                    <p:animRot by="-240000">
                                      <p:cBhvr>
                                        <p:cTn id="14" dur="200" fill="hold">
                                          <p:stCondLst>
                                            <p:cond delay="200"/>
                                          </p:stCondLst>
                                        </p:cTn>
                                        <p:tgtEl>
                                          <p:spTgt spid="14"/>
                                        </p:tgtEl>
                                        <p:attrNameLst>
                                          <p:attrName>r</p:attrName>
                                        </p:attrNameLst>
                                      </p:cBhvr>
                                    </p:animRot>
                                    <p:animRot by="240000">
                                      <p:cBhvr>
                                        <p:cTn id="15" dur="200" fill="hold">
                                          <p:stCondLst>
                                            <p:cond delay="400"/>
                                          </p:stCondLst>
                                        </p:cTn>
                                        <p:tgtEl>
                                          <p:spTgt spid="14"/>
                                        </p:tgtEl>
                                        <p:attrNameLst>
                                          <p:attrName>r</p:attrName>
                                        </p:attrNameLst>
                                      </p:cBhvr>
                                    </p:animRot>
                                    <p:animRot by="-240000">
                                      <p:cBhvr>
                                        <p:cTn id="16" dur="200" fill="hold">
                                          <p:stCondLst>
                                            <p:cond delay="600"/>
                                          </p:stCondLst>
                                        </p:cTn>
                                        <p:tgtEl>
                                          <p:spTgt spid="14"/>
                                        </p:tgtEl>
                                        <p:attrNameLst>
                                          <p:attrName>r</p:attrName>
                                        </p:attrNameLst>
                                      </p:cBhvr>
                                    </p:animRot>
                                    <p:animRot by="120000">
                                      <p:cBhvr>
                                        <p:cTn id="1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sp>
        <p:nvSpPr>
          <p:cNvPr id="3" name="TextBox 3"/>
          <p:cNvSpPr txBox="1"/>
          <p:nvPr/>
        </p:nvSpPr>
        <p:spPr>
          <a:xfrm>
            <a:off x="666424" y="5373695"/>
            <a:ext cx="3540011" cy="1111886"/>
          </a:xfrm>
          <a:prstGeom prst="rect">
            <a:avLst/>
          </a:prstGeom>
        </p:spPr>
        <p:txBody>
          <a:bodyPr lIns="0" tIns="0" rIns="0" bIns="0" rtlCol="0" anchor="t">
            <a:spAutoFit/>
          </a:bodyPr>
          <a:lstStyle/>
          <a:p>
            <a:pPr algn="l">
              <a:lnSpc>
                <a:spcPts val="2900"/>
              </a:lnSpc>
            </a:pPr>
            <a:r>
              <a:rPr lang="en-US" sz="2900" b="1" spc="-87">
                <a:solidFill>
                  <a:srgbClr val="051838"/>
                </a:solidFill>
                <a:latin typeface="Red Hat Display Bold"/>
                <a:ea typeface="Red Hat Display Bold"/>
                <a:cs typeface="Red Hat Display Bold"/>
                <a:sym typeface="Red Hat Display Bold"/>
              </a:rPr>
              <a:t>TIPOS DE FUENTES OOEE (METODOLOGIA)</a:t>
            </a:r>
          </a:p>
        </p:txBody>
      </p:sp>
      <p:grpSp>
        <p:nvGrpSpPr>
          <p:cNvPr id="4" name="Group 4"/>
          <p:cNvGrpSpPr/>
          <p:nvPr/>
        </p:nvGrpSpPr>
        <p:grpSpPr>
          <a:xfrm>
            <a:off x="5092198" y="1160813"/>
            <a:ext cx="5183496" cy="1080444"/>
            <a:chOff x="0" y="0"/>
            <a:chExt cx="1919813" cy="400165"/>
          </a:xfrm>
        </p:grpSpPr>
        <p:sp>
          <p:nvSpPr>
            <p:cNvPr id="5" name="Freeform 5"/>
            <p:cNvSpPr/>
            <p:nvPr/>
          </p:nvSpPr>
          <p:spPr>
            <a:xfrm>
              <a:off x="0" y="0"/>
              <a:ext cx="1919813" cy="400165"/>
            </a:xfrm>
            <a:custGeom>
              <a:avLst/>
              <a:gdLst/>
              <a:ahLst/>
              <a:cxnLst/>
              <a:rect l="l" t="t" r="r" b="b"/>
              <a:pathLst>
                <a:path w="1919813" h="400165">
                  <a:moveTo>
                    <a:pt x="29871" y="0"/>
                  </a:moveTo>
                  <a:lnTo>
                    <a:pt x="1889942" y="0"/>
                  </a:lnTo>
                  <a:cubicBezTo>
                    <a:pt x="1906440" y="0"/>
                    <a:pt x="1919813" y="13374"/>
                    <a:pt x="1919813" y="29871"/>
                  </a:cubicBezTo>
                  <a:lnTo>
                    <a:pt x="1919813" y="370293"/>
                  </a:lnTo>
                  <a:cubicBezTo>
                    <a:pt x="1919813" y="378215"/>
                    <a:pt x="1916666" y="385813"/>
                    <a:pt x="1911064" y="391415"/>
                  </a:cubicBezTo>
                  <a:cubicBezTo>
                    <a:pt x="1905462" y="397017"/>
                    <a:pt x="1897864" y="400165"/>
                    <a:pt x="1889942" y="400165"/>
                  </a:cubicBezTo>
                  <a:lnTo>
                    <a:pt x="29871" y="400165"/>
                  </a:lnTo>
                  <a:cubicBezTo>
                    <a:pt x="13374" y="400165"/>
                    <a:pt x="0" y="386791"/>
                    <a:pt x="0" y="370293"/>
                  </a:cubicBezTo>
                  <a:lnTo>
                    <a:pt x="0" y="29871"/>
                  </a:lnTo>
                  <a:cubicBezTo>
                    <a:pt x="0" y="21949"/>
                    <a:pt x="3147" y="14351"/>
                    <a:pt x="8749" y="8749"/>
                  </a:cubicBezTo>
                  <a:cubicBezTo>
                    <a:pt x="14351" y="3147"/>
                    <a:pt x="21949" y="0"/>
                    <a:pt x="29871" y="0"/>
                  </a:cubicBezTo>
                  <a:close/>
                </a:path>
              </a:pathLst>
            </a:custGeom>
            <a:solidFill>
              <a:srgbClr val="051838"/>
            </a:solidFill>
          </p:spPr>
          <p:txBody>
            <a:bodyPr/>
            <a:lstStyle/>
            <a:p>
              <a:endParaRPr lang="es-CO"/>
            </a:p>
          </p:txBody>
        </p:sp>
        <p:sp>
          <p:nvSpPr>
            <p:cNvPr id="6" name="TextBox 6"/>
            <p:cNvSpPr txBox="1"/>
            <p:nvPr/>
          </p:nvSpPr>
          <p:spPr>
            <a:xfrm>
              <a:off x="0" y="9525"/>
              <a:ext cx="1919813" cy="390640"/>
            </a:xfrm>
            <a:prstGeom prst="rect">
              <a:avLst/>
            </a:prstGeom>
          </p:spPr>
          <p:txBody>
            <a:bodyPr lIns="50800" tIns="50800" rIns="50800" bIns="50800" rtlCol="0" anchor="ctr"/>
            <a:lstStyle/>
            <a:p>
              <a:pPr algn="ctr">
                <a:lnSpc>
                  <a:spcPts val="1045"/>
                </a:lnSpc>
              </a:pPr>
              <a:endParaRPr/>
            </a:p>
          </p:txBody>
        </p:sp>
      </p:grpSp>
      <p:grpSp>
        <p:nvGrpSpPr>
          <p:cNvPr id="7" name="Group 7"/>
          <p:cNvGrpSpPr/>
          <p:nvPr/>
        </p:nvGrpSpPr>
        <p:grpSpPr>
          <a:xfrm>
            <a:off x="5151362" y="2384132"/>
            <a:ext cx="5183496" cy="1080444"/>
            <a:chOff x="0" y="0"/>
            <a:chExt cx="1919813" cy="400165"/>
          </a:xfrm>
        </p:grpSpPr>
        <p:sp>
          <p:nvSpPr>
            <p:cNvPr id="8" name="Freeform 8"/>
            <p:cNvSpPr/>
            <p:nvPr/>
          </p:nvSpPr>
          <p:spPr>
            <a:xfrm>
              <a:off x="0" y="0"/>
              <a:ext cx="1919813" cy="400165"/>
            </a:xfrm>
            <a:custGeom>
              <a:avLst/>
              <a:gdLst/>
              <a:ahLst/>
              <a:cxnLst/>
              <a:rect l="l" t="t" r="r" b="b"/>
              <a:pathLst>
                <a:path w="1919813" h="400165">
                  <a:moveTo>
                    <a:pt x="29871" y="0"/>
                  </a:moveTo>
                  <a:lnTo>
                    <a:pt x="1889942" y="0"/>
                  </a:lnTo>
                  <a:cubicBezTo>
                    <a:pt x="1906440" y="0"/>
                    <a:pt x="1919813" y="13374"/>
                    <a:pt x="1919813" y="29871"/>
                  </a:cubicBezTo>
                  <a:lnTo>
                    <a:pt x="1919813" y="370293"/>
                  </a:lnTo>
                  <a:cubicBezTo>
                    <a:pt x="1919813" y="378215"/>
                    <a:pt x="1916666" y="385813"/>
                    <a:pt x="1911064" y="391415"/>
                  </a:cubicBezTo>
                  <a:cubicBezTo>
                    <a:pt x="1905462" y="397017"/>
                    <a:pt x="1897864" y="400165"/>
                    <a:pt x="1889942" y="400165"/>
                  </a:cubicBezTo>
                  <a:lnTo>
                    <a:pt x="29871" y="400165"/>
                  </a:lnTo>
                  <a:cubicBezTo>
                    <a:pt x="13374" y="400165"/>
                    <a:pt x="0" y="386791"/>
                    <a:pt x="0" y="370293"/>
                  </a:cubicBezTo>
                  <a:lnTo>
                    <a:pt x="0" y="29871"/>
                  </a:lnTo>
                  <a:cubicBezTo>
                    <a:pt x="0" y="21949"/>
                    <a:pt x="3147" y="14351"/>
                    <a:pt x="8749" y="8749"/>
                  </a:cubicBezTo>
                  <a:cubicBezTo>
                    <a:pt x="14351" y="3147"/>
                    <a:pt x="21949" y="0"/>
                    <a:pt x="29871" y="0"/>
                  </a:cubicBezTo>
                  <a:close/>
                </a:path>
              </a:pathLst>
            </a:custGeom>
            <a:solidFill>
              <a:srgbClr val="051838"/>
            </a:solidFill>
          </p:spPr>
          <p:txBody>
            <a:bodyPr/>
            <a:lstStyle/>
            <a:p>
              <a:endParaRPr lang="es-CO"/>
            </a:p>
          </p:txBody>
        </p:sp>
        <p:sp>
          <p:nvSpPr>
            <p:cNvPr id="9" name="TextBox 9"/>
            <p:cNvSpPr txBox="1"/>
            <p:nvPr/>
          </p:nvSpPr>
          <p:spPr>
            <a:xfrm>
              <a:off x="0" y="9525"/>
              <a:ext cx="1919813" cy="390640"/>
            </a:xfrm>
            <a:prstGeom prst="rect">
              <a:avLst/>
            </a:prstGeom>
          </p:spPr>
          <p:txBody>
            <a:bodyPr lIns="50800" tIns="50800" rIns="50800" bIns="50800" rtlCol="0" anchor="ctr"/>
            <a:lstStyle/>
            <a:p>
              <a:pPr algn="ctr">
                <a:lnSpc>
                  <a:spcPts val="1045"/>
                </a:lnSpc>
              </a:pPr>
              <a:endParaRPr/>
            </a:p>
          </p:txBody>
        </p:sp>
      </p:grpSp>
      <p:grpSp>
        <p:nvGrpSpPr>
          <p:cNvPr id="10" name="Group 10"/>
          <p:cNvGrpSpPr/>
          <p:nvPr/>
        </p:nvGrpSpPr>
        <p:grpSpPr>
          <a:xfrm>
            <a:off x="5092198" y="3611485"/>
            <a:ext cx="5183496" cy="1080444"/>
            <a:chOff x="0" y="0"/>
            <a:chExt cx="1919813" cy="400165"/>
          </a:xfrm>
        </p:grpSpPr>
        <p:sp>
          <p:nvSpPr>
            <p:cNvPr id="11" name="Freeform 11"/>
            <p:cNvSpPr/>
            <p:nvPr/>
          </p:nvSpPr>
          <p:spPr>
            <a:xfrm>
              <a:off x="0" y="0"/>
              <a:ext cx="1919813" cy="400165"/>
            </a:xfrm>
            <a:custGeom>
              <a:avLst/>
              <a:gdLst/>
              <a:ahLst/>
              <a:cxnLst/>
              <a:rect l="l" t="t" r="r" b="b"/>
              <a:pathLst>
                <a:path w="1919813" h="400165">
                  <a:moveTo>
                    <a:pt x="29871" y="0"/>
                  </a:moveTo>
                  <a:lnTo>
                    <a:pt x="1889942" y="0"/>
                  </a:lnTo>
                  <a:cubicBezTo>
                    <a:pt x="1906440" y="0"/>
                    <a:pt x="1919813" y="13374"/>
                    <a:pt x="1919813" y="29871"/>
                  </a:cubicBezTo>
                  <a:lnTo>
                    <a:pt x="1919813" y="370293"/>
                  </a:lnTo>
                  <a:cubicBezTo>
                    <a:pt x="1919813" y="378215"/>
                    <a:pt x="1916666" y="385813"/>
                    <a:pt x="1911064" y="391415"/>
                  </a:cubicBezTo>
                  <a:cubicBezTo>
                    <a:pt x="1905462" y="397017"/>
                    <a:pt x="1897864" y="400165"/>
                    <a:pt x="1889942" y="400165"/>
                  </a:cubicBezTo>
                  <a:lnTo>
                    <a:pt x="29871" y="400165"/>
                  </a:lnTo>
                  <a:cubicBezTo>
                    <a:pt x="13374" y="400165"/>
                    <a:pt x="0" y="386791"/>
                    <a:pt x="0" y="370293"/>
                  </a:cubicBezTo>
                  <a:lnTo>
                    <a:pt x="0" y="29871"/>
                  </a:lnTo>
                  <a:cubicBezTo>
                    <a:pt x="0" y="21949"/>
                    <a:pt x="3147" y="14351"/>
                    <a:pt x="8749" y="8749"/>
                  </a:cubicBezTo>
                  <a:cubicBezTo>
                    <a:pt x="14351" y="3147"/>
                    <a:pt x="21949" y="0"/>
                    <a:pt x="29871" y="0"/>
                  </a:cubicBezTo>
                  <a:close/>
                </a:path>
              </a:pathLst>
            </a:custGeom>
            <a:solidFill>
              <a:srgbClr val="051838"/>
            </a:solidFill>
          </p:spPr>
          <p:txBody>
            <a:bodyPr/>
            <a:lstStyle/>
            <a:p>
              <a:endParaRPr lang="es-CO"/>
            </a:p>
          </p:txBody>
        </p:sp>
        <p:sp>
          <p:nvSpPr>
            <p:cNvPr id="12" name="TextBox 12"/>
            <p:cNvSpPr txBox="1"/>
            <p:nvPr/>
          </p:nvSpPr>
          <p:spPr>
            <a:xfrm>
              <a:off x="0" y="9525"/>
              <a:ext cx="1919813" cy="390640"/>
            </a:xfrm>
            <a:prstGeom prst="rect">
              <a:avLst/>
            </a:prstGeom>
          </p:spPr>
          <p:txBody>
            <a:bodyPr lIns="50800" tIns="50800" rIns="50800" bIns="50800" rtlCol="0" anchor="ctr"/>
            <a:lstStyle/>
            <a:p>
              <a:pPr algn="ctr">
                <a:lnSpc>
                  <a:spcPts val="1045"/>
                </a:lnSpc>
              </a:pPr>
              <a:endParaRPr/>
            </a:p>
          </p:txBody>
        </p:sp>
      </p:grpSp>
      <p:grpSp>
        <p:nvGrpSpPr>
          <p:cNvPr id="13" name="Group 13"/>
          <p:cNvGrpSpPr/>
          <p:nvPr/>
        </p:nvGrpSpPr>
        <p:grpSpPr>
          <a:xfrm>
            <a:off x="5092198" y="4838838"/>
            <a:ext cx="5183496" cy="1080444"/>
            <a:chOff x="0" y="0"/>
            <a:chExt cx="1919813" cy="400165"/>
          </a:xfrm>
        </p:grpSpPr>
        <p:sp>
          <p:nvSpPr>
            <p:cNvPr id="14" name="Freeform 14"/>
            <p:cNvSpPr/>
            <p:nvPr/>
          </p:nvSpPr>
          <p:spPr>
            <a:xfrm>
              <a:off x="0" y="0"/>
              <a:ext cx="1919813" cy="400165"/>
            </a:xfrm>
            <a:custGeom>
              <a:avLst/>
              <a:gdLst/>
              <a:ahLst/>
              <a:cxnLst/>
              <a:rect l="l" t="t" r="r" b="b"/>
              <a:pathLst>
                <a:path w="1919813" h="400165">
                  <a:moveTo>
                    <a:pt x="29871" y="0"/>
                  </a:moveTo>
                  <a:lnTo>
                    <a:pt x="1889942" y="0"/>
                  </a:lnTo>
                  <a:cubicBezTo>
                    <a:pt x="1906440" y="0"/>
                    <a:pt x="1919813" y="13374"/>
                    <a:pt x="1919813" y="29871"/>
                  </a:cubicBezTo>
                  <a:lnTo>
                    <a:pt x="1919813" y="370293"/>
                  </a:lnTo>
                  <a:cubicBezTo>
                    <a:pt x="1919813" y="378215"/>
                    <a:pt x="1916666" y="385813"/>
                    <a:pt x="1911064" y="391415"/>
                  </a:cubicBezTo>
                  <a:cubicBezTo>
                    <a:pt x="1905462" y="397017"/>
                    <a:pt x="1897864" y="400165"/>
                    <a:pt x="1889942" y="400165"/>
                  </a:cubicBezTo>
                  <a:lnTo>
                    <a:pt x="29871" y="400165"/>
                  </a:lnTo>
                  <a:cubicBezTo>
                    <a:pt x="13374" y="400165"/>
                    <a:pt x="0" y="386791"/>
                    <a:pt x="0" y="370293"/>
                  </a:cubicBezTo>
                  <a:lnTo>
                    <a:pt x="0" y="29871"/>
                  </a:lnTo>
                  <a:cubicBezTo>
                    <a:pt x="0" y="21949"/>
                    <a:pt x="3147" y="14351"/>
                    <a:pt x="8749" y="8749"/>
                  </a:cubicBezTo>
                  <a:cubicBezTo>
                    <a:pt x="14351" y="3147"/>
                    <a:pt x="21949" y="0"/>
                    <a:pt x="29871" y="0"/>
                  </a:cubicBezTo>
                  <a:close/>
                </a:path>
              </a:pathLst>
            </a:custGeom>
            <a:solidFill>
              <a:srgbClr val="051838"/>
            </a:solidFill>
          </p:spPr>
          <p:txBody>
            <a:bodyPr/>
            <a:lstStyle/>
            <a:p>
              <a:endParaRPr lang="es-CO"/>
            </a:p>
          </p:txBody>
        </p:sp>
        <p:sp>
          <p:nvSpPr>
            <p:cNvPr id="15" name="TextBox 15"/>
            <p:cNvSpPr txBox="1"/>
            <p:nvPr/>
          </p:nvSpPr>
          <p:spPr>
            <a:xfrm>
              <a:off x="0" y="9525"/>
              <a:ext cx="1919813" cy="390640"/>
            </a:xfrm>
            <a:prstGeom prst="rect">
              <a:avLst/>
            </a:prstGeom>
          </p:spPr>
          <p:txBody>
            <a:bodyPr lIns="50800" tIns="50800" rIns="50800" bIns="50800" rtlCol="0" anchor="ctr"/>
            <a:lstStyle/>
            <a:p>
              <a:pPr algn="ctr">
                <a:lnSpc>
                  <a:spcPts val="1045"/>
                </a:lnSpc>
              </a:pPr>
              <a:endParaRPr/>
            </a:p>
          </p:txBody>
        </p:sp>
      </p:grpSp>
      <p:sp>
        <p:nvSpPr>
          <p:cNvPr id="16" name="TextBox 16"/>
          <p:cNvSpPr txBox="1"/>
          <p:nvPr/>
        </p:nvSpPr>
        <p:spPr>
          <a:xfrm>
            <a:off x="5415083" y="1511007"/>
            <a:ext cx="1456711" cy="358775"/>
          </a:xfrm>
          <a:prstGeom prst="rect">
            <a:avLst/>
          </a:prstGeom>
        </p:spPr>
        <p:txBody>
          <a:bodyPr lIns="0" tIns="0" rIns="0" bIns="0" rtlCol="0" anchor="t">
            <a:spAutoFit/>
          </a:bodyPr>
          <a:lstStyle/>
          <a:p>
            <a:pPr algn="l">
              <a:lnSpc>
                <a:spcPts val="2800"/>
              </a:lnSpc>
            </a:pPr>
            <a:r>
              <a:rPr lang="en-US" sz="2000">
                <a:solidFill>
                  <a:srgbClr val="FCFCFC"/>
                </a:solidFill>
                <a:latin typeface="Hero"/>
                <a:ea typeface="Hero"/>
                <a:cs typeface="Hero"/>
                <a:sym typeface="Hero"/>
              </a:rPr>
              <a:t>CENSO</a:t>
            </a:r>
          </a:p>
        </p:txBody>
      </p:sp>
      <p:sp>
        <p:nvSpPr>
          <p:cNvPr id="17" name="TextBox 17"/>
          <p:cNvSpPr txBox="1"/>
          <p:nvPr/>
        </p:nvSpPr>
        <p:spPr>
          <a:xfrm>
            <a:off x="5415083" y="2537940"/>
            <a:ext cx="4159693" cy="711200"/>
          </a:xfrm>
          <a:prstGeom prst="rect">
            <a:avLst/>
          </a:prstGeom>
        </p:spPr>
        <p:txBody>
          <a:bodyPr lIns="0" tIns="0" rIns="0" bIns="0" rtlCol="0" anchor="t">
            <a:spAutoFit/>
          </a:bodyPr>
          <a:lstStyle/>
          <a:p>
            <a:pPr algn="l">
              <a:lnSpc>
                <a:spcPts val="2800"/>
              </a:lnSpc>
            </a:pPr>
            <a:r>
              <a:rPr lang="en-US" sz="2000">
                <a:solidFill>
                  <a:srgbClr val="FCFCFC"/>
                </a:solidFill>
                <a:latin typeface="Hero"/>
                <a:ea typeface="Hero"/>
                <a:cs typeface="Hero"/>
                <a:sym typeface="Hero"/>
              </a:rPr>
              <a:t>MUESTREO (PROBABILISTICO Y NO PROBABILISTICO)</a:t>
            </a:r>
          </a:p>
        </p:txBody>
      </p:sp>
      <p:sp>
        <p:nvSpPr>
          <p:cNvPr id="18" name="TextBox 18"/>
          <p:cNvSpPr txBox="1"/>
          <p:nvPr/>
        </p:nvSpPr>
        <p:spPr>
          <a:xfrm>
            <a:off x="5355919" y="3759845"/>
            <a:ext cx="5022222" cy="711200"/>
          </a:xfrm>
          <a:prstGeom prst="rect">
            <a:avLst/>
          </a:prstGeom>
        </p:spPr>
        <p:txBody>
          <a:bodyPr lIns="0" tIns="0" rIns="0" bIns="0" rtlCol="0" anchor="t">
            <a:spAutoFit/>
          </a:bodyPr>
          <a:lstStyle/>
          <a:p>
            <a:pPr algn="l">
              <a:lnSpc>
                <a:spcPts val="2800"/>
              </a:lnSpc>
            </a:pPr>
            <a:r>
              <a:rPr lang="en-US" sz="2000">
                <a:solidFill>
                  <a:srgbClr val="FCFCFC"/>
                </a:solidFill>
                <a:latin typeface="Hero Bold"/>
                <a:ea typeface="Hero Bold"/>
                <a:cs typeface="Hero Bold"/>
                <a:sym typeface="Hero Bold"/>
              </a:rPr>
              <a:t>APROVECHAMIENTO DE REGISTRO ADMINISTRATIVO</a:t>
            </a:r>
          </a:p>
        </p:txBody>
      </p:sp>
      <p:sp>
        <p:nvSpPr>
          <p:cNvPr id="19" name="TextBox 19"/>
          <p:cNvSpPr txBox="1"/>
          <p:nvPr/>
        </p:nvSpPr>
        <p:spPr>
          <a:xfrm>
            <a:off x="5355919" y="5171097"/>
            <a:ext cx="3987336" cy="358775"/>
          </a:xfrm>
          <a:prstGeom prst="rect">
            <a:avLst/>
          </a:prstGeom>
        </p:spPr>
        <p:txBody>
          <a:bodyPr lIns="0" tIns="0" rIns="0" bIns="0" rtlCol="0" anchor="t">
            <a:spAutoFit/>
          </a:bodyPr>
          <a:lstStyle/>
          <a:p>
            <a:pPr algn="l">
              <a:lnSpc>
                <a:spcPts val="2800"/>
              </a:lnSpc>
            </a:pPr>
            <a:r>
              <a:rPr lang="en-US" sz="2000">
                <a:solidFill>
                  <a:srgbClr val="FCFCFC"/>
                </a:solidFill>
                <a:latin typeface="Hero"/>
                <a:ea typeface="Hero"/>
                <a:cs typeface="Hero"/>
                <a:sym typeface="Hero"/>
              </a:rPr>
              <a:t>DERIVADA</a:t>
            </a:r>
          </a:p>
        </p:txBody>
      </p:sp>
      <p:grpSp>
        <p:nvGrpSpPr>
          <p:cNvPr id="20" name="Group 20"/>
          <p:cNvGrpSpPr/>
          <p:nvPr/>
        </p:nvGrpSpPr>
        <p:grpSpPr>
          <a:xfrm>
            <a:off x="731520" y="908686"/>
            <a:ext cx="3802575" cy="3925251"/>
            <a:chOff x="0" y="0"/>
            <a:chExt cx="828448" cy="855175"/>
          </a:xfrm>
        </p:grpSpPr>
        <p:sp>
          <p:nvSpPr>
            <p:cNvPr id="21" name="Freeform 21"/>
            <p:cNvSpPr/>
            <p:nvPr/>
          </p:nvSpPr>
          <p:spPr>
            <a:xfrm>
              <a:off x="0" y="0"/>
              <a:ext cx="828448" cy="855175"/>
            </a:xfrm>
            <a:custGeom>
              <a:avLst/>
              <a:gdLst/>
              <a:ahLst/>
              <a:cxnLst/>
              <a:rect l="l" t="t" r="r" b="b"/>
              <a:pathLst>
                <a:path w="828448" h="855175">
                  <a:moveTo>
                    <a:pt x="32575" y="0"/>
                  </a:moveTo>
                  <a:lnTo>
                    <a:pt x="795872" y="0"/>
                  </a:lnTo>
                  <a:cubicBezTo>
                    <a:pt x="813863" y="0"/>
                    <a:pt x="828448" y="14585"/>
                    <a:pt x="828448" y="32575"/>
                  </a:cubicBezTo>
                  <a:lnTo>
                    <a:pt x="828448" y="822599"/>
                  </a:lnTo>
                  <a:cubicBezTo>
                    <a:pt x="828448" y="831239"/>
                    <a:pt x="825016" y="839524"/>
                    <a:pt x="818906" y="845633"/>
                  </a:cubicBezTo>
                  <a:cubicBezTo>
                    <a:pt x="812797" y="851742"/>
                    <a:pt x="804512" y="855175"/>
                    <a:pt x="795872" y="855175"/>
                  </a:cubicBezTo>
                  <a:lnTo>
                    <a:pt x="32575" y="855175"/>
                  </a:lnTo>
                  <a:cubicBezTo>
                    <a:pt x="14585" y="855175"/>
                    <a:pt x="0" y="840590"/>
                    <a:pt x="0" y="822599"/>
                  </a:cubicBezTo>
                  <a:lnTo>
                    <a:pt x="0" y="32575"/>
                  </a:lnTo>
                  <a:cubicBezTo>
                    <a:pt x="0" y="14585"/>
                    <a:pt x="14585" y="0"/>
                    <a:pt x="32575" y="0"/>
                  </a:cubicBezTo>
                  <a:close/>
                </a:path>
              </a:pathLst>
            </a:custGeom>
            <a:blipFill>
              <a:blip r:embed="rId3"/>
              <a:stretch>
                <a:fillRect l="-27468" r="-27468"/>
              </a:stretch>
            </a:blipFill>
          </p:spPr>
          <p:txBody>
            <a:bodyPr/>
            <a:lstStyle/>
            <a:p>
              <a:endParaRPr lang="es-CO"/>
            </a:p>
          </p:txBody>
        </p:sp>
      </p:grpSp>
      <p:sp>
        <p:nvSpPr>
          <p:cNvPr id="22" name="Freeform 22"/>
          <p:cNvSpPr/>
          <p:nvPr/>
        </p:nvSpPr>
        <p:spPr>
          <a:xfrm rot="-5400000">
            <a:off x="141622" y="3562330"/>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23" name="Freeform 23"/>
          <p:cNvSpPr/>
          <p:nvPr/>
        </p:nvSpPr>
        <p:spPr>
          <a:xfrm rot="-5400000">
            <a:off x="9300037" y="75693"/>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grpSp>
        <p:nvGrpSpPr>
          <p:cNvPr id="24" name="Group 24"/>
          <p:cNvGrpSpPr/>
          <p:nvPr/>
        </p:nvGrpSpPr>
        <p:grpSpPr>
          <a:xfrm>
            <a:off x="5092198" y="6043458"/>
            <a:ext cx="5183496" cy="1080444"/>
            <a:chOff x="0" y="0"/>
            <a:chExt cx="1919813" cy="400165"/>
          </a:xfrm>
        </p:grpSpPr>
        <p:sp>
          <p:nvSpPr>
            <p:cNvPr id="25" name="Freeform 25"/>
            <p:cNvSpPr/>
            <p:nvPr/>
          </p:nvSpPr>
          <p:spPr>
            <a:xfrm>
              <a:off x="0" y="0"/>
              <a:ext cx="1919813" cy="400165"/>
            </a:xfrm>
            <a:custGeom>
              <a:avLst/>
              <a:gdLst/>
              <a:ahLst/>
              <a:cxnLst/>
              <a:rect l="l" t="t" r="r" b="b"/>
              <a:pathLst>
                <a:path w="1919813" h="400165">
                  <a:moveTo>
                    <a:pt x="29871" y="0"/>
                  </a:moveTo>
                  <a:lnTo>
                    <a:pt x="1889942" y="0"/>
                  </a:lnTo>
                  <a:cubicBezTo>
                    <a:pt x="1906440" y="0"/>
                    <a:pt x="1919813" y="13374"/>
                    <a:pt x="1919813" y="29871"/>
                  </a:cubicBezTo>
                  <a:lnTo>
                    <a:pt x="1919813" y="370293"/>
                  </a:lnTo>
                  <a:cubicBezTo>
                    <a:pt x="1919813" y="378215"/>
                    <a:pt x="1916666" y="385813"/>
                    <a:pt x="1911064" y="391415"/>
                  </a:cubicBezTo>
                  <a:cubicBezTo>
                    <a:pt x="1905462" y="397017"/>
                    <a:pt x="1897864" y="400165"/>
                    <a:pt x="1889942" y="400165"/>
                  </a:cubicBezTo>
                  <a:lnTo>
                    <a:pt x="29871" y="400165"/>
                  </a:lnTo>
                  <a:cubicBezTo>
                    <a:pt x="13374" y="400165"/>
                    <a:pt x="0" y="386791"/>
                    <a:pt x="0" y="370293"/>
                  </a:cubicBezTo>
                  <a:lnTo>
                    <a:pt x="0" y="29871"/>
                  </a:lnTo>
                  <a:cubicBezTo>
                    <a:pt x="0" y="21949"/>
                    <a:pt x="3147" y="14351"/>
                    <a:pt x="8749" y="8749"/>
                  </a:cubicBezTo>
                  <a:cubicBezTo>
                    <a:pt x="14351" y="3147"/>
                    <a:pt x="21949" y="0"/>
                    <a:pt x="29871" y="0"/>
                  </a:cubicBezTo>
                  <a:close/>
                </a:path>
              </a:pathLst>
            </a:custGeom>
            <a:solidFill>
              <a:srgbClr val="051838"/>
            </a:solidFill>
          </p:spPr>
          <p:txBody>
            <a:bodyPr/>
            <a:lstStyle/>
            <a:p>
              <a:endParaRPr lang="es-CO"/>
            </a:p>
          </p:txBody>
        </p:sp>
        <p:sp>
          <p:nvSpPr>
            <p:cNvPr id="26" name="TextBox 26"/>
            <p:cNvSpPr txBox="1"/>
            <p:nvPr/>
          </p:nvSpPr>
          <p:spPr>
            <a:xfrm>
              <a:off x="0" y="9525"/>
              <a:ext cx="1919813" cy="390640"/>
            </a:xfrm>
            <a:prstGeom prst="rect">
              <a:avLst/>
            </a:prstGeom>
          </p:spPr>
          <p:txBody>
            <a:bodyPr lIns="50800" tIns="50800" rIns="50800" bIns="50800" rtlCol="0" anchor="ctr"/>
            <a:lstStyle/>
            <a:p>
              <a:pPr algn="ctr">
                <a:lnSpc>
                  <a:spcPts val="1045"/>
                </a:lnSpc>
              </a:pPr>
              <a:endParaRPr/>
            </a:p>
          </p:txBody>
        </p:sp>
      </p:grpSp>
      <p:sp>
        <p:nvSpPr>
          <p:cNvPr id="27" name="TextBox 27"/>
          <p:cNvSpPr txBox="1"/>
          <p:nvPr/>
        </p:nvSpPr>
        <p:spPr>
          <a:xfrm>
            <a:off x="5355919" y="6375718"/>
            <a:ext cx="3987336" cy="358775"/>
          </a:xfrm>
          <a:prstGeom prst="rect">
            <a:avLst/>
          </a:prstGeom>
        </p:spPr>
        <p:txBody>
          <a:bodyPr lIns="0" tIns="0" rIns="0" bIns="0" rtlCol="0" anchor="t">
            <a:spAutoFit/>
          </a:bodyPr>
          <a:lstStyle/>
          <a:p>
            <a:pPr algn="l">
              <a:lnSpc>
                <a:spcPts val="2800"/>
              </a:lnSpc>
            </a:pPr>
            <a:r>
              <a:rPr lang="en-US" sz="2000">
                <a:solidFill>
                  <a:srgbClr val="FCFCFC"/>
                </a:solidFill>
                <a:latin typeface="Hero"/>
                <a:ea typeface="Hero"/>
                <a:cs typeface="Hero"/>
                <a:sym typeface="Hero"/>
              </a:rPr>
              <a:t>MECANISMOS ALTERNATIVOS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endParaRPr lang="es-CO"/>
          </a:p>
        </p:txBody>
      </p:sp>
      <p:grpSp>
        <p:nvGrpSpPr>
          <p:cNvPr id="3" name="Group 3"/>
          <p:cNvGrpSpPr/>
          <p:nvPr/>
        </p:nvGrpSpPr>
        <p:grpSpPr>
          <a:xfrm>
            <a:off x="393371" y="284440"/>
            <a:ext cx="9113324" cy="6746320"/>
            <a:chOff x="0" y="0"/>
            <a:chExt cx="3375305" cy="2498637"/>
          </a:xfrm>
        </p:grpSpPr>
        <p:sp>
          <p:nvSpPr>
            <p:cNvPr id="4" name="Freeform 4"/>
            <p:cNvSpPr/>
            <p:nvPr/>
          </p:nvSpPr>
          <p:spPr>
            <a:xfrm>
              <a:off x="0" y="0"/>
              <a:ext cx="3375305" cy="2498637"/>
            </a:xfrm>
            <a:custGeom>
              <a:avLst/>
              <a:gdLst/>
              <a:ahLst/>
              <a:cxnLst/>
              <a:rect l="l" t="t" r="r" b="b"/>
              <a:pathLst>
                <a:path w="3375305" h="2498637">
                  <a:moveTo>
                    <a:pt x="30583" y="0"/>
                  </a:moveTo>
                  <a:lnTo>
                    <a:pt x="3344723" y="0"/>
                  </a:lnTo>
                  <a:cubicBezTo>
                    <a:pt x="3361613" y="0"/>
                    <a:pt x="3375305" y="13692"/>
                    <a:pt x="3375305" y="30583"/>
                  </a:cubicBezTo>
                  <a:lnTo>
                    <a:pt x="3375305" y="2468055"/>
                  </a:lnTo>
                  <a:cubicBezTo>
                    <a:pt x="3375305" y="2484945"/>
                    <a:pt x="3361613" y="2498637"/>
                    <a:pt x="3344723" y="2498637"/>
                  </a:cubicBezTo>
                  <a:lnTo>
                    <a:pt x="30583" y="2498637"/>
                  </a:lnTo>
                  <a:cubicBezTo>
                    <a:pt x="13692" y="2498637"/>
                    <a:pt x="0" y="2484945"/>
                    <a:pt x="0" y="2468055"/>
                  </a:cubicBezTo>
                  <a:lnTo>
                    <a:pt x="0" y="30583"/>
                  </a:lnTo>
                  <a:cubicBezTo>
                    <a:pt x="0" y="13692"/>
                    <a:pt x="13692" y="0"/>
                    <a:pt x="30583" y="0"/>
                  </a:cubicBezTo>
                  <a:close/>
                </a:path>
              </a:pathLst>
            </a:custGeom>
            <a:solidFill>
              <a:srgbClr val="051838"/>
            </a:solidFill>
          </p:spPr>
          <p:txBody>
            <a:bodyPr/>
            <a:lstStyle/>
            <a:p>
              <a:endParaRPr lang="es-CO"/>
            </a:p>
          </p:txBody>
        </p:sp>
        <p:sp>
          <p:nvSpPr>
            <p:cNvPr id="5" name="TextBox 5"/>
            <p:cNvSpPr txBox="1"/>
            <p:nvPr/>
          </p:nvSpPr>
          <p:spPr>
            <a:xfrm>
              <a:off x="0" y="9525"/>
              <a:ext cx="3375305" cy="2489112"/>
            </a:xfrm>
            <a:prstGeom prst="rect">
              <a:avLst/>
            </a:prstGeom>
          </p:spPr>
          <p:txBody>
            <a:bodyPr lIns="50800" tIns="50800" rIns="50800" bIns="50800" rtlCol="0" anchor="ctr"/>
            <a:lstStyle/>
            <a:p>
              <a:pPr algn="ctr">
                <a:lnSpc>
                  <a:spcPts val="1045"/>
                </a:lnSpc>
              </a:pPr>
              <a:endParaRPr/>
            </a:p>
          </p:txBody>
        </p:sp>
      </p:grpSp>
      <p:sp>
        <p:nvSpPr>
          <p:cNvPr id="6" name="Freeform 6"/>
          <p:cNvSpPr/>
          <p:nvPr/>
        </p:nvSpPr>
        <p:spPr>
          <a:xfrm rot="-5400000">
            <a:off x="7854375" y="1001092"/>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7" name="Freeform 7"/>
          <p:cNvSpPr/>
          <p:nvPr/>
        </p:nvSpPr>
        <p:spPr>
          <a:xfrm rot="-5400000">
            <a:off x="1332484" y="4672955"/>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8" name="Freeform 8"/>
          <p:cNvSpPr/>
          <p:nvPr/>
        </p:nvSpPr>
        <p:spPr>
          <a:xfrm>
            <a:off x="757958" y="2448346"/>
            <a:ext cx="4070019" cy="3057602"/>
          </a:xfrm>
          <a:custGeom>
            <a:avLst/>
            <a:gdLst/>
            <a:ahLst/>
            <a:cxnLst/>
            <a:rect l="l" t="t" r="r" b="b"/>
            <a:pathLst>
              <a:path w="4070019" h="3057602">
                <a:moveTo>
                  <a:pt x="0" y="0"/>
                </a:moveTo>
                <a:lnTo>
                  <a:pt x="4070020" y="0"/>
                </a:lnTo>
                <a:lnTo>
                  <a:pt x="4070020" y="3057602"/>
                </a:lnTo>
                <a:lnTo>
                  <a:pt x="0" y="3057602"/>
                </a:lnTo>
                <a:lnTo>
                  <a:pt x="0" y="0"/>
                </a:lnTo>
                <a:close/>
              </a:path>
            </a:pathLst>
          </a:custGeom>
          <a:blipFill>
            <a:blip r:embed="rId5"/>
            <a:stretch>
              <a:fillRect/>
            </a:stretch>
          </a:blipFill>
        </p:spPr>
        <p:txBody>
          <a:bodyPr/>
          <a:lstStyle/>
          <a:p>
            <a:endParaRPr lang="es-CO"/>
          </a:p>
        </p:txBody>
      </p:sp>
      <p:sp>
        <p:nvSpPr>
          <p:cNvPr id="9" name="Freeform 9"/>
          <p:cNvSpPr/>
          <p:nvPr/>
        </p:nvSpPr>
        <p:spPr>
          <a:xfrm>
            <a:off x="5006146" y="1987022"/>
            <a:ext cx="2523531" cy="1795590"/>
          </a:xfrm>
          <a:custGeom>
            <a:avLst/>
            <a:gdLst/>
            <a:ahLst/>
            <a:cxnLst/>
            <a:rect l="l" t="t" r="r" b="b"/>
            <a:pathLst>
              <a:path w="2523531" h="1795590">
                <a:moveTo>
                  <a:pt x="0" y="0"/>
                </a:moveTo>
                <a:lnTo>
                  <a:pt x="2523531" y="0"/>
                </a:lnTo>
                <a:lnTo>
                  <a:pt x="2523531" y="1795590"/>
                </a:lnTo>
                <a:lnTo>
                  <a:pt x="0" y="1795590"/>
                </a:lnTo>
                <a:lnTo>
                  <a:pt x="0" y="0"/>
                </a:lnTo>
                <a:close/>
              </a:path>
            </a:pathLst>
          </a:custGeom>
          <a:blipFill>
            <a:blip r:embed="rId6"/>
            <a:stretch>
              <a:fillRect/>
            </a:stretch>
          </a:blipFill>
        </p:spPr>
        <p:txBody>
          <a:bodyPr/>
          <a:lstStyle/>
          <a:p>
            <a:endParaRPr lang="es-CO"/>
          </a:p>
        </p:txBody>
      </p:sp>
      <p:sp>
        <p:nvSpPr>
          <p:cNvPr id="10" name="Freeform 10"/>
          <p:cNvSpPr/>
          <p:nvPr/>
        </p:nvSpPr>
        <p:spPr>
          <a:xfrm>
            <a:off x="5924157" y="4096912"/>
            <a:ext cx="3097923" cy="2061527"/>
          </a:xfrm>
          <a:custGeom>
            <a:avLst/>
            <a:gdLst/>
            <a:ahLst/>
            <a:cxnLst/>
            <a:rect l="l" t="t" r="r" b="b"/>
            <a:pathLst>
              <a:path w="3097923" h="2061527">
                <a:moveTo>
                  <a:pt x="0" y="0"/>
                </a:moveTo>
                <a:lnTo>
                  <a:pt x="3097923" y="0"/>
                </a:lnTo>
                <a:lnTo>
                  <a:pt x="3097923" y="2061528"/>
                </a:lnTo>
                <a:lnTo>
                  <a:pt x="0" y="2061528"/>
                </a:lnTo>
                <a:lnTo>
                  <a:pt x="0" y="0"/>
                </a:lnTo>
                <a:close/>
              </a:path>
            </a:pathLst>
          </a:custGeom>
          <a:blipFill>
            <a:blip r:embed="rId7"/>
            <a:stretch>
              <a:fillRect/>
            </a:stretch>
          </a:blipFill>
        </p:spPr>
        <p:txBody>
          <a:bodyPr/>
          <a:lstStyle/>
          <a:p>
            <a:endParaRPr lang="es-CO"/>
          </a:p>
        </p:txBody>
      </p:sp>
      <p:sp>
        <p:nvSpPr>
          <p:cNvPr id="11" name="TextBox 11"/>
          <p:cNvSpPr txBox="1"/>
          <p:nvPr/>
        </p:nvSpPr>
        <p:spPr>
          <a:xfrm>
            <a:off x="1305921" y="578624"/>
            <a:ext cx="7044113" cy="1298575"/>
          </a:xfrm>
          <a:prstGeom prst="rect">
            <a:avLst/>
          </a:prstGeom>
        </p:spPr>
        <p:txBody>
          <a:bodyPr lIns="0" tIns="0" rIns="0" bIns="0" rtlCol="0" anchor="t">
            <a:spAutoFit/>
          </a:bodyPr>
          <a:lstStyle/>
          <a:p>
            <a:pPr algn="ctr">
              <a:lnSpc>
                <a:spcPts val="5000"/>
              </a:lnSpc>
            </a:pPr>
            <a:r>
              <a:rPr lang="en-US" sz="5000" b="1" spc="-150">
                <a:solidFill>
                  <a:srgbClr val="FFFFFF"/>
                </a:solidFill>
                <a:latin typeface="Red Hat Display Bold"/>
                <a:ea typeface="Red Hat Display Bold"/>
                <a:cs typeface="Red Hat Display Bold"/>
                <a:sym typeface="Red Hat Display Bold"/>
              </a:rPr>
              <a:t>REGISTRO ADMINISTRATIVO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dirty="0"/>
          </a:p>
        </p:txBody>
      </p:sp>
      <p:sp>
        <p:nvSpPr>
          <p:cNvPr id="3" name="Freeform 3"/>
          <p:cNvSpPr/>
          <p:nvPr/>
        </p:nvSpPr>
        <p:spPr>
          <a:xfrm rot="-5400000">
            <a:off x="9650506" y="412726"/>
            <a:ext cx="669424" cy="1665986"/>
          </a:xfrm>
          <a:custGeom>
            <a:avLst/>
            <a:gdLst/>
            <a:ahLst/>
            <a:cxnLst/>
            <a:rect l="l" t="t" r="r" b="b"/>
            <a:pathLst>
              <a:path w="669424" h="1665986">
                <a:moveTo>
                  <a:pt x="0" y="0"/>
                </a:moveTo>
                <a:lnTo>
                  <a:pt x="669424" y="0"/>
                </a:lnTo>
                <a:lnTo>
                  <a:pt x="669424" y="1665987"/>
                </a:lnTo>
                <a:lnTo>
                  <a:pt x="0" y="1665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rot="-5400000">
            <a:off x="301162" y="-652693"/>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pic>
        <p:nvPicPr>
          <p:cNvPr id="3076" name="Picture 4" descr="Transformación digital y personas, claves del éxito">
            <a:extLst>
              <a:ext uri="{FF2B5EF4-FFF2-40B4-BE49-F238E27FC236}">
                <a16:creationId xmlns:a16="http://schemas.microsoft.com/office/drawing/2014/main" id="{A7D58C85-3627-2ECE-179A-88945C9FA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3" y="0"/>
            <a:ext cx="9751717" cy="73436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p:cNvSpPr txBox="1"/>
          <p:nvPr/>
        </p:nvSpPr>
        <p:spPr>
          <a:xfrm>
            <a:off x="3581400" y="180300"/>
            <a:ext cx="5971009" cy="1264000"/>
          </a:xfrm>
          <a:prstGeom prst="rect">
            <a:avLst/>
          </a:prstGeom>
        </p:spPr>
        <p:txBody>
          <a:bodyPr wrap="square" lIns="0" tIns="0" rIns="0" bIns="0" rtlCol="0" anchor="t">
            <a:spAutoFit/>
          </a:bodyPr>
          <a:lstStyle/>
          <a:p>
            <a:pPr algn="r">
              <a:lnSpc>
                <a:spcPts val="5000"/>
              </a:lnSpc>
            </a:pPr>
            <a:r>
              <a:rPr lang="en-US" sz="4000" b="1" dirty="0" err="1">
                <a:latin typeface="Red Hat Display Bold"/>
                <a:ea typeface="Red Hat Display Bold"/>
                <a:cs typeface="Red Hat Display Bold"/>
                <a:sym typeface="Red Hat Display Bold"/>
              </a:rPr>
              <a:t>Registro</a:t>
            </a:r>
            <a:r>
              <a:rPr lang="en-US" sz="4000" b="1" dirty="0">
                <a:latin typeface="Red Hat Display Bold"/>
                <a:ea typeface="Red Hat Display Bold"/>
                <a:cs typeface="Red Hat Display Bold"/>
                <a:sym typeface="Red Hat Display Bold"/>
              </a:rPr>
              <a:t> Vs </a:t>
            </a:r>
            <a:r>
              <a:rPr lang="en-US" sz="4000" b="1" dirty="0" err="1">
                <a:latin typeface="Red Hat Display Bold"/>
                <a:ea typeface="Red Hat Display Bold"/>
                <a:cs typeface="Red Hat Display Bold"/>
                <a:sym typeface="Red Hat Display Bold"/>
              </a:rPr>
              <a:t>Operación</a:t>
            </a:r>
            <a:r>
              <a:rPr lang="en-US" sz="4000" b="1" dirty="0">
                <a:latin typeface="Red Hat Display Bold"/>
                <a:ea typeface="Red Hat Display Bold"/>
                <a:cs typeface="Red Hat Display Bold"/>
                <a:sym typeface="Red Hat Display Bold"/>
              </a:rPr>
              <a:t> </a:t>
            </a:r>
            <a:r>
              <a:rPr lang="en-US" sz="4000" b="1" dirty="0" err="1">
                <a:latin typeface="Red Hat Display Bold"/>
                <a:ea typeface="Red Hat Display Bold"/>
                <a:cs typeface="Red Hat Display Bold"/>
                <a:sym typeface="Red Hat Display Bold"/>
              </a:rPr>
              <a:t>Estadística</a:t>
            </a:r>
            <a:endParaRPr lang="en-US" sz="4000" b="1" dirty="0">
              <a:latin typeface="Red Hat Display Bold"/>
              <a:ea typeface="Red Hat Display Bold"/>
              <a:cs typeface="Red Hat Display Bold"/>
              <a:sym typeface="Red Hat Display Bold"/>
            </a:endParaRPr>
          </a:p>
        </p:txBody>
      </p:sp>
      <p:sp>
        <p:nvSpPr>
          <p:cNvPr id="7" name="TextBox 6">
            <a:extLst>
              <a:ext uri="{FF2B5EF4-FFF2-40B4-BE49-F238E27FC236}">
                <a16:creationId xmlns:a16="http://schemas.microsoft.com/office/drawing/2014/main" id="{0101278F-2442-29F4-771D-B5344410F78D}"/>
              </a:ext>
            </a:extLst>
          </p:cNvPr>
          <p:cNvSpPr txBox="1"/>
          <p:nvPr/>
        </p:nvSpPr>
        <p:spPr>
          <a:xfrm>
            <a:off x="228600" y="2539852"/>
            <a:ext cx="3577092" cy="3223062"/>
          </a:xfrm>
          <a:prstGeom prst="rect">
            <a:avLst/>
          </a:prstGeom>
        </p:spPr>
        <p:txBody>
          <a:bodyPr wrap="square" lIns="0" tIns="0" rIns="0" bIns="0" rtlCol="0" anchor="t">
            <a:spAutoFit/>
          </a:bodyPr>
          <a:lstStyle/>
          <a:p>
            <a:pPr algn="ctr">
              <a:lnSpc>
                <a:spcPts val="5000"/>
              </a:lnSpc>
            </a:pPr>
            <a:r>
              <a:rPr lang="en-US" sz="4000" b="1" u="sng" dirty="0">
                <a:solidFill>
                  <a:schemeClr val="bg1"/>
                </a:solidFill>
                <a:latin typeface="Red Hat Display Bold"/>
                <a:ea typeface="Red Hat Display Bold"/>
                <a:cs typeface="Red Hat Display Bold"/>
                <a:sym typeface="Red Hat Display Bold"/>
              </a:rPr>
              <a:t>REGISTRO</a:t>
            </a:r>
            <a:r>
              <a:rPr lang="en-US" sz="4000" b="1" dirty="0">
                <a:solidFill>
                  <a:schemeClr val="bg1"/>
                </a:solidFill>
                <a:latin typeface="Red Hat Display Bold"/>
                <a:ea typeface="Red Hat Display Bold"/>
                <a:cs typeface="Red Hat Display Bold"/>
                <a:sym typeface="Red Hat Display Bold"/>
              </a:rPr>
              <a:t> </a:t>
            </a:r>
          </a:p>
          <a:p>
            <a:pPr>
              <a:lnSpc>
                <a:spcPts val="5000"/>
              </a:lnSpc>
            </a:pPr>
            <a:endParaRPr lang="en-US" sz="4000" b="1" dirty="0">
              <a:solidFill>
                <a:schemeClr val="bg1"/>
              </a:solidFill>
              <a:latin typeface="Red Hat Display Bold"/>
              <a:ea typeface="Red Hat Display Bold"/>
              <a:cs typeface="Red Hat Display Bold"/>
              <a:sym typeface="Red Hat Display Bold"/>
            </a:endParaRPr>
          </a:p>
          <a:p>
            <a:pPr marL="685800" indent="-685800">
              <a:lnSpc>
                <a:spcPts val="5000"/>
              </a:lnSpc>
              <a:buFont typeface="Wingdings" pitchFamily="2" charset="2"/>
              <a:buChar char="v"/>
            </a:pPr>
            <a:r>
              <a:rPr lang="en-US" sz="4000" b="1" dirty="0">
                <a:solidFill>
                  <a:schemeClr val="bg1"/>
                </a:solidFill>
                <a:latin typeface="Red Hat Display Bold"/>
                <a:ea typeface="Red Hat Display Bold"/>
                <a:cs typeface="Red Hat Display Bold"/>
                <a:sym typeface="Red Hat Display Bold"/>
              </a:rPr>
              <a:t>SIMON</a:t>
            </a:r>
          </a:p>
          <a:p>
            <a:pPr marL="685800" indent="-685800">
              <a:lnSpc>
                <a:spcPts val="5000"/>
              </a:lnSpc>
              <a:buFont typeface="Wingdings" pitchFamily="2" charset="2"/>
              <a:buChar char="v"/>
            </a:pPr>
            <a:endParaRPr lang="en-US" sz="4000" b="1" dirty="0">
              <a:solidFill>
                <a:schemeClr val="bg1"/>
              </a:solidFill>
              <a:latin typeface="Red Hat Display Bold"/>
              <a:ea typeface="Red Hat Display Bold"/>
              <a:cs typeface="Red Hat Display Bold"/>
              <a:sym typeface="Red Hat Display Bold"/>
            </a:endParaRPr>
          </a:p>
          <a:p>
            <a:pPr marL="685800" indent="-685800">
              <a:lnSpc>
                <a:spcPts val="5000"/>
              </a:lnSpc>
              <a:buFont typeface="Wingdings" pitchFamily="2" charset="2"/>
              <a:buChar char="v"/>
            </a:pPr>
            <a:r>
              <a:rPr lang="en-US" sz="4000" b="1" dirty="0">
                <a:solidFill>
                  <a:schemeClr val="bg1"/>
                </a:solidFill>
                <a:latin typeface="Red Hat Display Bold"/>
                <a:ea typeface="Red Hat Display Bold"/>
                <a:cs typeface="Red Hat Display Bold"/>
                <a:sym typeface="Red Hat Display Bold"/>
              </a:rPr>
              <a:t>SIGER</a:t>
            </a:r>
            <a:endParaRPr lang="en-US" sz="5000" b="1" dirty="0">
              <a:solidFill>
                <a:schemeClr val="bg1"/>
              </a:solidFill>
              <a:latin typeface="Red Hat Display Bold"/>
              <a:ea typeface="Red Hat Display Bold"/>
              <a:cs typeface="Red Hat Display Bold"/>
              <a:sym typeface="Red Hat Display Bold"/>
            </a:endParaRPr>
          </a:p>
        </p:txBody>
      </p:sp>
      <p:pic>
        <p:nvPicPr>
          <p:cNvPr id="3074" name="Picture 2" descr="Flecha Azul Resplandor Neón Efecto Humo PNG ,dibujos Flecha, Luces De Neón,  Humo PNG y PSD para Descargar Gratis | Pngtree">
            <a:extLst>
              <a:ext uri="{FF2B5EF4-FFF2-40B4-BE49-F238E27FC236}">
                <a16:creationId xmlns:a16="http://schemas.microsoft.com/office/drawing/2014/main" id="{8F9CC64C-0A50-6A17-A2A9-2AB7DA3176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0061" y="3429000"/>
            <a:ext cx="2062277" cy="206227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E024DB4A-1DC5-820E-B73E-6A3429F535FA}"/>
              </a:ext>
            </a:extLst>
          </p:cNvPr>
          <p:cNvSpPr txBox="1"/>
          <p:nvPr/>
        </p:nvSpPr>
        <p:spPr>
          <a:xfrm>
            <a:off x="381000" y="5954579"/>
            <a:ext cx="5511338" cy="369332"/>
          </a:xfrm>
          <a:prstGeom prst="rect">
            <a:avLst/>
          </a:prstGeom>
          <a:noFill/>
        </p:spPr>
        <p:txBody>
          <a:bodyPr wrap="square">
            <a:spAutoFit/>
          </a:bodyPr>
          <a:lstStyle/>
          <a:p>
            <a:r>
              <a:rPr lang="es-CO" dirty="0">
                <a:solidFill>
                  <a:schemeClr val="bg1"/>
                </a:solidFill>
              </a:rPr>
              <a:t>FUENTE DE INFORMACION </a:t>
            </a:r>
          </a:p>
        </p:txBody>
      </p:sp>
      <p:sp>
        <p:nvSpPr>
          <p:cNvPr id="8" name="TextBox 6">
            <a:extLst>
              <a:ext uri="{FF2B5EF4-FFF2-40B4-BE49-F238E27FC236}">
                <a16:creationId xmlns:a16="http://schemas.microsoft.com/office/drawing/2014/main" id="{B8D14E74-FB83-8EC5-574D-D6BE2784FA78}"/>
              </a:ext>
            </a:extLst>
          </p:cNvPr>
          <p:cNvSpPr txBox="1"/>
          <p:nvPr/>
        </p:nvSpPr>
        <p:spPr>
          <a:xfrm>
            <a:off x="6403225" y="4016172"/>
            <a:ext cx="3577092" cy="658257"/>
          </a:xfrm>
          <a:prstGeom prst="rect">
            <a:avLst/>
          </a:prstGeom>
        </p:spPr>
        <p:txBody>
          <a:bodyPr wrap="square" lIns="0" tIns="0" rIns="0" bIns="0" rtlCol="0" anchor="t">
            <a:spAutoFit/>
          </a:bodyPr>
          <a:lstStyle/>
          <a:p>
            <a:pPr>
              <a:lnSpc>
                <a:spcPts val="5000"/>
              </a:lnSpc>
            </a:pPr>
            <a:r>
              <a:rPr lang="en-US" sz="5000" b="1" u="sng" dirty="0">
                <a:solidFill>
                  <a:srgbClr val="051838"/>
                </a:solidFill>
                <a:latin typeface="Red Hat Display Bold"/>
                <a:ea typeface="Red Hat Display Bold"/>
                <a:cs typeface="Red Hat Display Bold"/>
                <a:sym typeface="Red Hat Display Bold"/>
              </a:rPr>
              <a:t>OE EGSSF</a:t>
            </a:r>
            <a:r>
              <a:rPr lang="en-US" sz="5000" b="1" dirty="0">
                <a:solidFill>
                  <a:srgbClr val="051838"/>
                </a:solidFill>
                <a:latin typeface="Red Hat Display Bold"/>
                <a:ea typeface="Red Hat Display Bold"/>
                <a:cs typeface="Red Hat Display Bold"/>
                <a:sym typeface="Red Hat Display Bold"/>
              </a:rPr>
              <a:t> </a:t>
            </a:r>
          </a:p>
        </p:txBody>
      </p:sp>
      <p:sp>
        <p:nvSpPr>
          <p:cNvPr id="10" name="CuadroTexto 9">
            <a:extLst>
              <a:ext uri="{FF2B5EF4-FFF2-40B4-BE49-F238E27FC236}">
                <a16:creationId xmlns:a16="http://schemas.microsoft.com/office/drawing/2014/main" id="{E545CE29-59BA-EA23-0AF5-866082E2F136}"/>
              </a:ext>
            </a:extLst>
          </p:cNvPr>
          <p:cNvSpPr txBox="1"/>
          <p:nvPr/>
        </p:nvSpPr>
        <p:spPr>
          <a:xfrm>
            <a:off x="6996048" y="4724400"/>
            <a:ext cx="5511338" cy="369332"/>
          </a:xfrm>
          <a:prstGeom prst="rect">
            <a:avLst/>
          </a:prstGeom>
          <a:noFill/>
        </p:spPr>
        <p:txBody>
          <a:bodyPr wrap="square">
            <a:spAutoFit/>
          </a:bodyPr>
          <a:lstStyle/>
          <a:p>
            <a:r>
              <a:rPr lang="es-CO" dirty="0"/>
              <a:t>TRANSFORMACION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1677E-2595-0168-318D-85424172CE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D960FF8-45AE-4E08-2E8C-E162BE7E0019}"/>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r="-15899" b="-67155"/>
            </a:stretch>
          </a:blipFill>
        </p:spPr>
        <p:txBody>
          <a:bodyPr/>
          <a:lstStyle/>
          <a:p>
            <a:endParaRPr lang="es-CO" dirty="0"/>
          </a:p>
        </p:txBody>
      </p:sp>
      <p:sp>
        <p:nvSpPr>
          <p:cNvPr id="3" name="Freeform 3">
            <a:extLst>
              <a:ext uri="{FF2B5EF4-FFF2-40B4-BE49-F238E27FC236}">
                <a16:creationId xmlns:a16="http://schemas.microsoft.com/office/drawing/2014/main" id="{07AB24D0-2D7F-04DC-D820-9BB21501795F}"/>
              </a:ext>
            </a:extLst>
          </p:cNvPr>
          <p:cNvSpPr/>
          <p:nvPr/>
        </p:nvSpPr>
        <p:spPr>
          <a:xfrm rot="-5400000">
            <a:off x="4374295" y="2104078"/>
            <a:ext cx="7483383" cy="3275227"/>
          </a:xfrm>
          <a:custGeom>
            <a:avLst/>
            <a:gdLst/>
            <a:ahLst/>
            <a:cxnLst/>
            <a:rect l="l" t="t" r="r" b="b"/>
            <a:pathLst>
              <a:path w="7483383" h="3275227">
                <a:moveTo>
                  <a:pt x="0" y="0"/>
                </a:moveTo>
                <a:lnTo>
                  <a:pt x="7483383" y="0"/>
                </a:lnTo>
                <a:lnTo>
                  <a:pt x="7483383" y="3275227"/>
                </a:lnTo>
                <a:lnTo>
                  <a:pt x="0" y="3275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a:extLst>
              <a:ext uri="{FF2B5EF4-FFF2-40B4-BE49-F238E27FC236}">
                <a16:creationId xmlns:a16="http://schemas.microsoft.com/office/drawing/2014/main" id="{85EB81C4-A7E8-6894-B581-3FD45E43AC82}"/>
              </a:ext>
            </a:extLst>
          </p:cNvPr>
          <p:cNvSpPr/>
          <p:nvPr/>
        </p:nvSpPr>
        <p:spPr>
          <a:xfrm>
            <a:off x="-29059" y="-24852"/>
            <a:ext cx="1238331" cy="1150522"/>
          </a:xfrm>
          <a:custGeom>
            <a:avLst/>
            <a:gdLst/>
            <a:ahLst/>
            <a:cxnLst/>
            <a:rect l="l" t="t" r="r" b="b"/>
            <a:pathLst>
              <a:path w="1238331" h="1150522">
                <a:moveTo>
                  <a:pt x="0" y="0"/>
                </a:moveTo>
                <a:lnTo>
                  <a:pt x="1238331" y="0"/>
                </a:lnTo>
                <a:lnTo>
                  <a:pt x="1238331" y="1150522"/>
                </a:lnTo>
                <a:lnTo>
                  <a:pt x="0" y="11505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5" name="Freeform 5">
            <a:extLst>
              <a:ext uri="{FF2B5EF4-FFF2-40B4-BE49-F238E27FC236}">
                <a16:creationId xmlns:a16="http://schemas.microsoft.com/office/drawing/2014/main" id="{7BCB1614-9EB3-CADB-23D3-D48A60E3802B}"/>
              </a:ext>
            </a:extLst>
          </p:cNvPr>
          <p:cNvSpPr/>
          <p:nvPr/>
        </p:nvSpPr>
        <p:spPr>
          <a:xfrm rot="-5400000">
            <a:off x="6323389" y="49339"/>
            <a:ext cx="669424" cy="1665986"/>
          </a:xfrm>
          <a:custGeom>
            <a:avLst/>
            <a:gdLst/>
            <a:ahLst/>
            <a:cxnLst/>
            <a:rect l="l" t="t" r="r" b="b"/>
            <a:pathLst>
              <a:path w="669424" h="1665986">
                <a:moveTo>
                  <a:pt x="0" y="0"/>
                </a:moveTo>
                <a:lnTo>
                  <a:pt x="669424" y="0"/>
                </a:lnTo>
                <a:lnTo>
                  <a:pt x="669424" y="1665987"/>
                </a:lnTo>
                <a:lnTo>
                  <a:pt x="0" y="16659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pic>
        <p:nvPicPr>
          <p:cNvPr id="2050" name="Picture 2" descr="Como demostrar respeto | Musicadelrecuerdo.org">
            <a:extLst>
              <a:ext uri="{FF2B5EF4-FFF2-40B4-BE49-F238E27FC236}">
                <a16:creationId xmlns:a16="http://schemas.microsoft.com/office/drawing/2014/main" id="{FCA8E07C-388A-F25A-D4E4-B58177B0C1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1907" y="798022"/>
            <a:ext cx="3061586" cy="30615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ómo dejar de mirar el celular tan seguido">
            <a:extLst>
              <a:ext uri="{FF2B5EF4-FFF2-40B4-BE49-F238E27FC236}">
                <a16:creationId xmlns:a16="http://schemas.microsoft.com/office/drawing/2014/main" id="{C8D7927C-55AE-EBF9-C1AD-9A89338D18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01906" y="4110009"/>
            <a:ext cx="3061585" cy="292847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4CEA2EB6-DF6B-C8D2-9177-7562352CB852}"/>
              </a:ext>
            </a:extLst>
          </p:cNvPr>
          <p:cNvSpPr txBox="1"/>
          <p:nvPr/>
        </p:nvSpPr>
        <p:spPr>
          <a:xfrm>
            <a:off x="422935" y="1293853"/>
            <a:ext cx="4879570" cy="5632311"/>
          </a:xfrm>
          <a:prstGeom prst="rect">
            <a:avLst/>
          </a:prstGeom>
          <a:noFill/>
        </p:spPr>
        <p:txBody>
          <a:bodyPr wrap="square">
            <a:spAutoFit/>
          </a:bodyPr>
          <a:lstStyle/>
          <a:p>
            <a:r>
              <a:rPr lang="es-CO" dirty="0"/>
              <a:t>"Antes de comenzar con la sesión, queremos pedirles su colaboración con algo muy importante: </a:t>
            </a:r>
          </a:p>
          <a:p>
            <a:r>
              <a:rPr lang="es-CO" dirty="0"/>
              <a:t>	</a:t>
            </a:r>
          </a:p>
          <a:p>
            <a:r>
              <a:rPr lang="es-CO" dirty="0"/>
              <a:t>Les solicitamos que por favor mantengan sus </a:t>
            </a:r>
            <a:r>
              <a:rPr lang="es-CO" b="1" i="1" u="sng" dirty="0"/>
              <a:t>celulares en silencio o modo avión </a:t>
            </a:r>
            <a:r>
              <a:rPr lang="es-CO" dirty="0"/>
              <a:t>y que </a:t>
            </a:r>
            <a:r>
              <a:rPr lang="es-CO" b="1" i="1" u="sng" dirty="0"/>
              <a:t>eviten su uso durante la sesión</a:t>
            </a:r>
            <a:r>
              <a:rPr lang="es-CO" dirty="0"/>
              <a:t>. </a:t>
            </a:r>
          </a:p>
          <a:p>
            <a:endParaRPr lang="es-CO" dirty="0"/>
          </a:p>
          <a:p>
            <a:r>
              <a:rPr lang="es-CO" dirty="0"/>
              <a:t>Sabemos que todos estamos conectados gran parte del tiempo, pero </a:t>
            </a:r>
            <a:r>
              <a:rPr lang="es-CO" b="1" i="1" u="sng" dirty="0"/>
              <a:t>este espacio está diseñado para aprovechar al máximo el contenido, participar activamente y evitar distracciones</a:t>
            </a:r>
            <a:r>
              <a:rPr lang="es-CO" dirty="0"/>
              <a:t>. </a:t>
            </a:r>
          </a:p>
          <a:p>
            <a:endParaRPr lang="es-CO" dirty="0"/>
          </a:p>
          <a:p>
            <a:r>
              <a:rPr lang="es-CO" dirty="0"/>
              <a:t>Al dejar el celular de lado por un momento, no solo respetamos al facilitador y a nuestros compañeros, sino que también nos damos la oportunidad de enfocarnos completamente. </a:t>
            </a:r>
          </a:p>
          <a:p>
            <a:endParaRPr lang="es-CO" dirty="0"/>
          </a:p>
          <a:p>
            <a:r>
              <a:rPr lang="es-CO" dirty="0"/>
              <a:t>Muchas gracias por su comprensión y compromiso."</a:t>
            </a:r>
          </a:p>
        </p:txBody>
      </p:sp>
    </p:spTree>
    <p:extLst>
      <p:ext uri="{BB962C8B-B14F-4D97-AF65-F5344CB8AC3E}">
        <p14:creationId xmlns:p14="http://schemas.microsoft.com/office/powerpoint/2010/main" val="1463802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DC0A8938-1A58-C725-08E1-FC6ACCE2EE9E}"/>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endParaRPr lang="es-CO"/>
          </a:p>
        </p:txBody>
      </p:sp>
      <p:sp>
        <p:nvSpPr>
          <p:cNvPr id="3" name="Marcador de contenido 2">
            <a:extLst>
              <a:ext uri="{FF2B5EF4-FFF2-40B4-BE49-F238E27FC236}">
                <a16:creationId xmlns:a16="http://schemas.microsoft.com/office/drawing/2014/main" id="{4F141B61-2A15-2615-50BB-88808FDD38EB}"/>
              </a:ext>
            </a:extLst>
          </p:cNvPr>
          <p:cNvSpPr>
            <a:spLocks noGrp="1"/>
          </p:cNvSpPr>
          <p:nvPr>
            <p:ph idx="1"/>
          </p:nvPr>
        </p:nvSpPr>
        <p:spPr>
          <a:xfrm>
            <a:off x="228600" y="2309019"/>
            <a:ext cx="7696200" cy="4114800"/>
          </a:xfrm>
        </p:spPr>
        <p:txBody>
          <a:bodyPr>
            <a:normAutofit lnSpcReduction="10000"/>
          </a:bodyPr>
          <a:lstStyle/>
          <a:p>
            <a:pPr marL="0" indent="0">
              <a:buNone/>
            </a:pPr>
            <a:r>
              <a:rPr lang="es-CO" sz="2400" i="1" dirty="0"/>
              <a:t>La principal diferencia es que </a:t>
            </a:r>
            <a:r>
              <a:rPr lang="es-CO" sz="2400" i="1" dirty="0">
                <a:solidFill>
                  <a:srgbClr val="FF0000"/>
                </a:solidFill>
              </a:rPr>
              <a:t>un registro administrativo es un acto o evento individual que registra una entidad para fines de control o administración pública (como un registro de nacimiento), </a:t>
            </a:r>
            <a:r>
              <a:rPr lang="es-CO" sz="2400" i="1" dirty="0"/>
              <a:t>mientras que </a:t>
            </a:r>
            <a:r>
              <a:rPr lang="es-CO" sz="2400" i="1" dirty="0">
                <a:solidFill>
                  <a:srgbClr val="00B050"/>
                </a:solidFill>
              </a:rPr>
              <a:t>una </a:t>
            </a:r>
            <a:r>
              <a:rPr lang="es-CO" sz="2400" i="1" dirty="0">
                <a:solidFill>
                  <a:srgbClr val="00B050"/>
                </a:solidFill>
                <a:hlinkClick r:id="rId3">
                  <a:extLst>
                    <a:ext uri="{A12FA001-AC4F-418D-AE19-62706E023703}">
                      <ahyp:hlinkClr xmlns:ahyp="http://schemas.microsoft.com/office/drawing/2018/hyperlinkcolor" val="tx"/>
                    </a:ext>
                  </a:extLst>
                </a:hlinkClick>
              </a:rPr>
              <a:t>operación estadística</a:t>
            </a:r>
            <a:r>
              <a:rPr lang="es-CO" sz="2400" i="1" dirty="0">
                <a:solidFill>
                  <a:srgbClr val="00B050"/>
                </a:solidFill>
              </a:rPr>
              <a:t> es un proceso sistemático para recolectar, analizar y producir información agregada y útil sobre un tema, que puede utilizar registros administrativos como fuente</a:t>
            </a:r>
            <a:r>
              <a:rPr lang="es-CO" sz="2400" i="1" dirty="0"/>
              <a:t>. </a:t>
            </a:r>
          </a:p>
          <a:p>
            <a:endParaRPr lang="es-CO" sz="2400" i="1" dirty="0"/>
          </a:p>
          <a:p>
            <a:pPr marL="0" indent="0">
              <a:buNone/>
            </a:pPr>
            <a:r>
              <a:rPr lang="es-CO" sz="2400" i="1" dirty="0"/>
              <a:t>En resumen, el registro es el dato crudo para fines funcionales, y la operación estadística es el proceso para convertir esos y otros datos en conocimiento</a:t>
            </a:r>
          </a:p>
        </p:txBody>
      </p:sp>
      <p:sp>
        <p:nvSpPr>
          <p:cNvPr id="5" name="Freeform 4">
            <a:extLst>
              <a:ext uri="{FF2B5EF4-FFF2-40B4-BE49-F238E27FC236}">
                <a16:creationId xmlns:a16="http://schemas.microsoft.com/office/drawing/2014/main" id="{910CC09B-2F21-774F-3EDA-2C7FDB0D4DA3}"/>
              </a:ext>
            </a:extLst>
          </p:cNvPr>
          <p:cNvSpPr/>
          <p:nvPr/>
        </p:nvSpPr>
        <p:spPr>
          <a:xfrm rot="-5400000">
            <a:off x="4352524" y="1935895"/>
            <a:ext cx="7483383" cy="3275227"/>
          </a:xfrm>
          <a:custGeom>
            <a:avLst/>
            <a:gdLst/>
            <a:ahLst/>
            <a:cxnLst/>
            <a:rect l="l" t="t" r="r" b="b"/>
            <a:pathLst>
              <a:path w="7483383" h="3275227">
                <a:moveTo>
                  <a:pt x="0" y="0"/>
                </a:moveTo>
                <a:lnTo>
                  <a:pt x="7483383" y="0"/>
                </a:lnTo>
                <a:lnTo>
                  <a:pt x="7483383" y="3275227"/>
                </a:lnTo>
                <a:lnTo>
                  <a:pt x="0" y="32752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2" name="Título 1">
            <a:extLst>
              <a:ext uri="{FF2B5EF4-FFF2-40B4-BE49-F238E27FC236}">
                <a16:creationId xmlns:a16="http://schemas.microsoft.com/office/drawing/2014/main" id="{C43C94C9-C3CA-3782-994A-3999E965D816}"/>
              </a:ext>
            </a:extLst>
          </p:cNvPr>
          <p:cNvSpPr>
            <a:spLocks noGrp="1"/>
          </p:cNvSpPr>
          <p:nvPr>
            <p:ph type="title"/>
          </p:nvPr>
        </p:nvSpPr>
        <p:spPr>
          <a:xfrm>
            <a:off x="43542" y="274638"/>
            <a:ext cx="8229600" cy="1143000"/>
          </a:xfrm>
        </p:spPr>
        <p:txBody>
          <a:bodyPr>
            <a:normAutofit fontScale="90000"/>
          </a:bodyPr>
          <a:lstStyle/>
          <a:p>
            <a:pPr algn="ctr"/>
            <a:r>
              <a:rPr lang="es-CO" sz="4800" b="1" dirty="0">
                <a:solidFill>
                  <a:schemeClr val="tx2"/>
                </a:solidFill>
              </a:rPr>
              <a:t>Diferencia entre un RA y una OE</a:t>
            </a:r>
          </a:p>
        </p:txBody>
      </p:sp>
    </p:spTree>
    <p:extLst>
      <p:ext uri="{BB962C8B-B14F-4D97-AF65-F5344CB8AC3E}">
        <p14:creationId xmlns:p14="http://schemas.microsoft.com/office/powerpoint/2010/main" val="4004983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38888" b="-38888"/>
            </a:stretch>
          </a:blipFill>
        </p:spPr>
        <p:txBody>
          <a:bodyPr/>
          <a:lstStyle/>
          <a:p>
            <a:endParaRPr lang="es-CO"/>
          </a:p>
        </p:txBody>
      </p:sp>
      <p:grpSp>
        <p:nvGrpSpPr>
          <p:cNvPr id="3" name="Group 3"/>
          <p:cNvGrpSpPr/>
          <p:nvPr/>
        </p:nvGrpSpPr>
        <p:grpSpPr>
          <a:xfrm>
            <a:off x="1459326" y="1199859"/>
            <a:ext cx="6834948" cy="4915482"/>
            <a:chOff x="0" y="0"/>
            <a:chExt cx="2531462" cy="1820549"/>
          </a:xfrm>
        </p:grpSpPr>
        <p:sp>
          <p:nvSpPr>
            <p:cNvPr id="4" name="Freeform 4">
              <a:hlinkClick r:id="rId4" tooltip="https://www.youtube.com/watch?v=fgy0Y0i6nB0"/>
            </p:cNvPr>
            <p:cNvSpPr/>
            <p:nvPr/>
          </p:nvSpPr>
          <p:spPr>
            <a:xfrm>
              <a:off x="0" y="0"/>
              <a:ext cx="2531462" cy="1820549"/>
            </a:xfrm>
            <a:custGeom>
              <a:avLst/>
              <a:gdLst/>
              <a:ahLst/>
              <a:cxnLst/>
              <a:rect l="l" t="t" r="r" b="b"/>
              <a:pathLst>
                <a:path w="2531462" h="1820549">
                  <a:moveTo>
                    <a:pt x="40777" y="0"/>
                  </a:moveTo>
                  <a:lnTo>
                    <a:pt x="2490685" y="0"/>
                  </a:lnTo>
                  <a:cubicBezTo>
                    <a:pt x="2513206" y="0"/>
                    <a:pt x="2531462" y="18257"/>
                    <a:pt x="2531462" y="40777"/>
                  </a:cubicBezTo>
                  <a:lnTo>
                    <a:pt x="2531462" y="1779772"/>
                  </a:lnTo>
                  <a:cubicBezTo>
                    <a:pt x="2531462" y="1790587"/>
                    <a:pt x="2527166" y="1800958"/>
                    <a:pt x="2519519" y="1808606"/>
                  </a:cubicBezTo>
                  <a:cubicBezTo>
                    <a:pt x="2511872" y="1816253"/>
                    <a:pt x="2501500" y="1820549"/>
                    <a:pt x="2490685" y="1820549"/>
                  </a:cubicBezTo>
                  <a:lnTo>
                    <a:pt x="40777" y="1820549"/>
                  </a:lnTo>
                  <a:cubicBezTo>
                    <a:pt x="18257" y="1820549"/>
                    <a:pt x="0" y="1802293"/>
                    <a:pt x="0" y="1779772"/>
                  </a:cubicBezTo>
                  <a:lnTo>
                    <a:pt x="0" y="40777"/>
                  </a:lnTo>
                  <a:cubicBezTo>
                    <a:pt x="0" y="18257"/>
                    <a:pt x="18257" y="0"/>
                    <a:pt x="40777" y="0"/>
                  </a:cubicBezTo>
                  <a:close/>
                </a:path>
              </a:pathLst>
            </a:custGeom>
            <a:solidFill>
              <a:srgbClr val="051838"/>
            </a:solidFill>
          </p:spPr>
          <p:txBody>
            <a:bodyPr/>
            <a:lstStyle/>
            <a:p>
              <a:endParaRPr lang="es-CO"/>
            </a:p>
          </p:txBody>
        </p:sp>
        <p:sp>
          <p:nvSpPr>
            <p:cNvPr id="5" name="TextBox 5"/>
            <p:cNvSpPr txBox="1"/>
            <p:nvPr/>
          </p:nvSpPr>
          <p:spPr>
            <a:xfrm>
              <a:off x="0" y="9525"/>
              <a:ext cx="2531462" cy="1811024"/>
            </a:xfrm>
            <a:prstGeom prst="rect">
              <a:avLst/>
            </a:prstGeom>
          </p:spPr>
          <p:txBody>
            <a:bodyPr lIns="50800" tIns="50800" rIns="50800" bIns="50800" rtlCol="0" anchor="ctr"/>
            <a:lstStyle/>
            <a:p>
              <a:pPr algn="ctr">
                <a:lnSpc>
                  <a:spcPts val="1045"/>
                </a:lnSpc>
              </a:pPr>
              <a:endParaRPr/>
            </a:p>
          </p:txBody>
        </p:sp>
      </p:grpSp>
      <p:sp>
        <p:nvSpPr>
          <p:cNvPr id="6" name="Freeform 6"/>
          <p:cNvSpPr/>
          <p:nvPr/>
        </p:nvSpPr>
        <p:spPr>
          <a:xfrm rot="-5400000">
            <a:off x="7854375" y="1001092"/>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7" name="Freeform 7"/>
          <p:cNvSpPr/>
          <p:nvPr/>
        </p:nvSpPr>
        <p:spPr>
          <a:xfrm rot="-5400000">
            <a:off x="1332484" y="4672955"/>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8" name="TextBox 8"/>
          <p:cNvSpPr txBox="1"/>
          <p:nvPr/>
        </p:nvSpPr>
        <p:spPr>
          <a:xfrm>
            <a:off x="2445110" y="1354424"/>
            <a:ext cx="4961026" cy="669925"/>
          </a:xfrm>
          <a:prstGeom prst="rect">
            <a:avLst/>
          </a:prstGeom>
        </p:spPr>
        <p:txBody>
          <a:bodyPr lIns="0" tIns="0" rIns="0" bIns="0" rtlCol="0" anchor="t">
            <a:spAutoFit/>
          </a:bodyPr>
          <a:lstStyle/>
          <a:p>
            <a:pPr algn="ctr">
              <a:lnSpc>
                <a:spcPts val="5000"/>
              </a:lnSpc>
            </a:pPr>
            <a:r>
              <a:rPr lang="en-US" sz="5000" b="1" spc="-150">
                <a:solidFill>
                  <a:srgbClr val="FFFFFF"/>
                </a:solidFill>
                <a:latin typeface="Red Hat Display Bold"/>
                <a:ea typeface="Red Hat Display Bold"/>
                <a:cs typeface="Red Hat Display Bold"/>
                <a:sym typeface="Red Hat Display Bold"/>
              </a:rPr>
              <a:t>SEN</a:t>
            </a:r>
          </a:p>
        </p:txBody>
      </p:sp>
      <p:pic>
        <p:nvPicPr>
          <p:cNvPr id="9" name="Picture 9"/>
          <p:cNvPicPr>
            <a:picLocks noChangeAspect="1"/>
          </p:cNvPicPr>
          <p:nvPr>
            <a:videoFile r:link="rId1"/>
          </p:nvPr>
        </p:nvPicPr>
        <p:blipFill>
          <a:blip r:embed="rId7"/>
          <a:stretch>
            <a:fillRect/>
          </a:stretch>
        </p:blipFill>
        <p:spPr>
          <a:xfrm>
            <a:off x="1767840" y="2024350"/>
            <a:ext cx="6217920" cy="34948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endParaRPr lang="es-CO"/>
          </a:p>
        </p:txBody>
      </p:sp>
      <p:sp>
        <p:nvSpPr>
          <p:cNvPr id="3" name="TextBox 3"/>
          <p:cNvSpPr txBox="1"/>
          <p:nvPr/>
        </p:nvSpPr>
        <p:spPr>
          <a:xfrm>
            <a:off x="878090" y="321372"/>
            <a:ext cx="6775507" cy="1236981"/>
          </a:xfrm>
          <a:prstGeom prst="rect">
            <a:avLst/>
          </a:prstGeom>
        </p:spPr>
        <p:txBody>
          <a:bodyPr lIns="0" tIns="0" rIns="0" bIns="0" rtlCol="0" anchor="t">
            <a:spAutoFit/>
          </a:bodyPr>
          <a:lstStyle/>
          <a:p>
            <a:pPr algn="l">
              <a:lnSpc>
                <a:spcPts val="4840"/>
              </a:lnSpc>
            </a:pPr>
            <a:r>
              <a:rPr lang="en-US" sz="4400" b="1" spc="-132">
                <a:solidFill>
                  <a:srgbClr val="051838"/>
                </a:solidFill>
                <a:latin typeface="Red Hat Display Bold"/>
                <a:ea typeface="Red Hat Display Bold"/>
                <a:cs typeface="Red Hat Display Bold"/>
                <a:sym typeface="Red Hat Display Bold"/>
              </a:rPr>
              <a:t>SISTEMA ESTADISTICO NACIONAL - SEN</a:t>
            </a:r>
          </a:p>
        </p:txBody>
      </p:sp>
      <p:sp>
        <p:nvSpPr>
          <p:cNvPr id="4" name="Freeform 4"/>
          <p:cNvSpPr/>
          <p:nvPr/>
        </p:nvSpPr>
        <p:spPr>
          <a:xfrm rot="-5400000">
            <a:off x="4374295" y="1935895"/>
            <a:ext cx="7483383" cy="3275227"/>
          </a:xfrm>
          <a:custGeom>
            <a:avLst/>
            <a:gdLst/>
            <a:ahLst/>
            <a:cxnLst/>
            <a:rect l="l" t="t" r="r" b="b"/>
            <a:pathLst>
              <a:path w="7483383" h="3275227">
                <a:moveTo>
                  <a:pt x="0" y="0"/>
                </a:moveTo>
                <a:lnTo>
                  <a:pt x="7483383" y="0"/>
                </a:lnTo>
                <a:lnTo>
                  <a:pt x="7483383" y="3275227"/>
                </a:lnTo>
                <a:lnTo>
                  <a:pt x="0" y="3275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Freeform 5"/>
          <p:cNvSpPr/>
          <p:nvPr/>
        </p:nvSpPr>
        <p:spPr>
          <a:xfrm rot="-5400000">
            <a:off x="7121485" y="5628446"/>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6" name="Freeform 6"/>
          <p:cNvSpPr/>
          <p:nvPr/>
        </p:nvSpPr>
        <p:spPr>
          <a:xfrm rot="-5400000">
            <a:off x="-213368" y="-101473"/>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7" name="Freeform 7"/>
          <p:cNvSpPr/>
          <p:nvPr/>
        </p:nvSpPr>
        <p:spPr>
          <a:xfrm>
            <a:off x="1194846" y="1786873"/>
            <a:ext cx="5733788" cy="5250872"/>
          </a:xfrm>
          <a:custGeom>
            <a:avLst/>
            <a:gdLst/>
            <a:ahLst/>
            <a:cxnLst/>
            <a:rect l="l" t="t" r="r" b="b"/>
            <a:pathLst>
              <a:path w="5733788" h="5250872">
                <a:moveTo>
                  <a:pt x="0" y="0"/>
                </a:moveTo>
                <a:lnTo>
                  <a:pt x="5733788" y="0"/>
                </a:lnTo>
                <a:lnTo>
                  <a:pt x="5733788" y="5250872"/>
                </a:lnTo>
                <a:lnTo>
                  <a:pt x="0" y="5250872"/>
                </a:lnTo>
                <a:lnTo>
                  <a:pt x="0" y="0"/>
                </a:lnTo>
                <a:close/>
              </a:path>
            </a:pathLst>
          </a:custGeom>
          <a:blipFill>
            <a:blip r:embed="rId7"/>
            <a:stretch>
              <a:fillRect t="-218" b="-218"/>
            </a:stretch>
          </a:blipFill>
        </p:spPr>
        <p:txBody>
          <a:bodyPr/>
          <a:lstStyle/>
          <a:p>
            <a:endParaRPr lang="es-CO"/>
          </a:p>
        </p:txBody>
      </p:sp>
      <p:sp>
        <p:nvSpPr>
          <p:cNvPr id="9" name="Freeform 4">
            <a:extLst>
              <a:ext uri="{FF2B5EF4-FFF2-40B4-BE49-F238E27FC236}">
                <a16:creationId xmlns:a16="http://schemas.microsoft.com/office/drawing/2014/main" id="{1D4A9E94-1CBD-355D-FB13-118C03882E97}"/>
              </a:ext>
            </a:extLst>
          </p:cNvPr>
          <p:cNvSpPr/>
          <p:nvPr/>
        </p:nvSpPr>
        <p:spPr>
          <a:xfrm rot="-5400000">
            <a:off x="4352524" y="1935895"/>
            <a:ext cx="7483383" cy="3275227"/>
          </a:xfrm>
          <a:custGeom>
            <a:avLst/>
            <a:gdLst/>
            <a:ahLst/>
            <a:cxnLst/>
            <a:rect l="l" t="t" r="r" b="b"/>
            <a:pathLst>
              <a:path w="7483383" h="3275227">
                <a:moveTo>
                  <a:pt x="0" y="0"/>
                </a:moveTo>
                <a:lnTo>
                  <a:pt x="7483383" y="0"/>
                </a:lnTo>
                <a:lnTo>
                  <a:pt x="7483383" y="3275227"/>
                </a:lnTo>
                <a:lnTo>
                  <a:pt x="0" y="3275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grpSp>
        <p:nvGrpSpPr>
          <p:cNvPr id="3" name="Group 3"/>
          <p:cNvGrpSpPr/>
          <p:nvPr/>
        </p:nvGrpSpPr>
        <p:grpSpPr>
          <a:xfrm>
            <a:off x="0" y="-313802"/>
            <a:ext cx="9753600" cy="3063657"/>
            <a:chOff x="0" y="0"/>
            <a:chExt cx="3612444" cy="1134688"/>
          </a:xfrm>
        </p:grpSpPr>
        <p:sp>
          <p:nvSpPr>
            <p:cNvPr id="4" name="Freeform 4"/>
            <p:cNvSpPr/>
            <p:nvPr/>
          </p:nvSpPr>
          <p:spPr>
            <a:xfrm>
              <a:off x="0" y="0"/>
              <a:ext cx="3612445" cy="1134688"/>
            </a:xfrm>
            <a:custGeom>
              <a:avLst/>
              <a:gdLst/>
              <a:ahLst/>
              <a:cxnLst/>
              <a:rect l="l" t="t" r="r" b="b"/>
              <a:pathLst>
                <a:path w="3612445" h="1134688">
                  <a:moveTo>
                    <a:pt x="28575" y="0"/>
                  </a:moveTo>
                  <a:lnTo>
                    <a:pt x="3583870" y="0"/>
                  </a:lnTo>
                  <a:cubicBezTo>
                    <a:pt x="3591448" y="0"/>
                    <a:pt x="3598716" y="3011"/>
                    <a:pt x="3604075" y="8369"/>
                  </a:cubicBezTo>
                  <a:cubicBezTo>
                    <a:pt x="3609434" y="13728"/>
                    <a:pt x="3612445" y="20996"/>
                    <a:pt x="3612445" y="28575"/>
                  </a:cubicBezTo>
                  <a:lnTo>
                    <a:pt x="3612445" y="1106113"/>
                  </a:lnTo>
                  <a:cubicBezTo>
                    <a:pt x="3612445" y="1121894"/>
                    <a:pt x="3599651" y="1134688"/>
                    <a:pt x="3583870" y="1134688"/>
                  </a:cubicBezTo>
                  <a:lnTo>
                    <a:pt x="28575" y="1134688"/>
                  </a:lnTo>
                  <a:cubicBezTo>
                    <a:pt x="20996" y="1134688"/>
                    <a:pt x="13728" y="1131677"/>
                    <a:pt x="8369" y="1126318"/>
                  </a:cubicBezTo>
                  <a:cubicBezTo>
                    <a:pt x="3011" y="1120960"/>
                    <a:pt x="0" y="1113692"/>
                    <a:pt x="0" y="1106113"/>
                  </a:cubicBezTo>
                  <a:lnTo>
                    <a:pt x="0" y="28575"/>
                  </a:lnTo>
                  <a:cubicBezTo>
                    <a:pt x="0" y="12793"/>
                    <a:pt x="12793" y="0"/>
                    <a:pt x="28575" y="0"/>
                  </a:cubicBezTo>
                  <a:close/>
                </a:path>
              </a:pathLst>
            </a:custGeom>
            <a:solidFill>
              <a:srgbClr val="051838"/>
            </a:solidFill>
          </p:spPr>
          <p:txBody>
            <a:bodyPr/>
            <a:lstStyle/>
            <a:p>
              <a:endParaRPr lang="es-CO"/>
            </a:p>
          </p:txBody>
        </p:sp>
        <p:sp>
          <p:nvSpPr>
            <p:cNvPr id="5" name="TextBox 5"/>
            <p:cNvSpPr txBox="1"/>
            <p:nvPr/>
          </p:nvSpPr>
          <p:spPr>
            <a:xfrm>
              <a:off x="0" y="9525"/>
              <a:ext cx="3612444" cy="1125163"/>
            </a:xfrm>
            <a:prstGeom prst="rect">
              <a:avLst/>
            </a:prstGeom>
          </p:spPr>
          <p:txBody>
            <a:bodyPr lIns="50800" tIns="50800" rIns="50800" bIns="50800" rtlCol="0" anchor="ctr"/>
            <a:lstStyle/>
            <a:p>
              <a:pPr algn="ctr">
                <a:lnSpc>
                  <a:spcPts val="1045"/>
                </a:lnSpc>
              </a:pPr>
              <a:endParaRPr/>
            </a:p>
          </p:txBody>
        </p:sp>
      </p:grpSp>
      <p:sp>
        <p:nvSpPr>
          <p:cNvPr id="6" name="Freeform 6"/>
          <p:cNvSpPr/>
          <p:nvPr/>
        </p:nvSpPr>
        <p:spPr>
          <a:xfrm rot="-5400000">
            <a:off x="9418888" y="2687051"/>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7" name="Freeform 7"/>
          <p:cNvSpPr/>
          <p:nvPr/>
        </p:nvSpPr>
        <p:spPr>
          <a:xfrm rot="-5400000">
            <a:off x="-151611" y="5507549"/>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8" name="Freeform 8"/>
          <p:cNvSpPr/>
          <p:nvPr/>
        </p:nvSpPr>
        <p:spPr>
          <a:xfrm>
            <a:off x="183101" y="3375464"/>
            <a:ext cx="9640167" cy="3460465"/>
          </a:xfrm>
          <a:custGeom>
            <a:avLst/>
            <a:gdLst/>
            <a:ahLst/>
            <a:cxnLst/>
            <a:rect l="l" t="t" r="r" b="b"/>
            <a:pathLst>
              <a:path w="9640167" h="3460465">
                <a:moveTo>
                  <a:pt x="0" y="0"/>
                </a:moveTo>
                <a:lnTo>
                  <a:pt x="9640166" y="0"/>
                </a:lnTo>
                <a:lnTo>
                  <a:pt x="9640166" y="3460465"/>
                </a:lnTo>
                <a:lnTo>
                  <a:pt x="0" y="3460465"/>
                </a:lnTo>
                <a:lnTo>
                  <a:pt x="0" y="0"/>
                </a:lnTo>
                <a:close/>
              </a:path>
            </a:pathLst>
          </a:custGeom>
          <a:blipFill>
            <a:blip r:embed="rId5"/>
            <a:stretch>
              <a:fillRect l="-647" r="-1913"/>
            </a:stretch>
          </a:blipFill>
        </p:spPr>
        <p:txBody>
          <a:bodyPr/>
          <a:lstStyle/>
          <a:p>
            <a:endParaRPr lang="es-CO"/>
          </a:p>
        </p:txBody>
      </p:sp>
      <p:sp>
        <p:nvSpPr>
          <p:cNvPr id="9" name="TextBox 9"/>
          <p:cNvSpPr txBox="1"/>
          <p:nvPr/>
        </p:nvSpPr>
        <p:spPr>
          <a:xfrm>
            <a:off x="1975520" y="764189"/>
            <a:ext cx="6575702" cy="669925"/>
          </a:xfrm>
          <a:prstGeom prst="rect">
            <a:avLst/>
          </a:prstGeom>
        </p:spPr>
        <p:txBody>
          <a:bodyPr lIns="0" tIns="0" rIns="0" bIns="0" rtlCol="0" anchor="t">
            <a:spAutoFit/>
          </a:bodyPr>
          <a:lstStyle/>
          <a:p>
            <a:pPr algn="ctr">
              <a:lnSpc>
                <a:spcPts val="5000"/>
              </a:lnSpc>
            </a:pPr>
            <a:r>
              <a:rPr lang="en-US" sz="5000" b="1" spc="-150">
                <a:solidFill>
                  <a:srgbClr val="FCFCFC"/>
                </a:solidFill>
                <a:latin typeface="Red Hat Display Bold"/>
                <a:ea typeface="Red Hat Display Bold"/>
                <a:cs typeface="Red Hat Display Bold"/>
                <a:sym typeface="Red Hat Display Bold"/>
              </a:rPr>
              <a:t>OBJETIVO DEL SEN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77777"/>
            </a:stretch>
          </a:blipFill>
        </p:spPr>
        <p:txBody>
          <a:bodyPr/>
          <a:lstStyle/>
          <a:p>
            <a:endParaRPr lang="es-CO"/>
          </a:p>
        </p:txBody>
      </p:sp>
      <p:sp>
        <p:nvSpPr>
          <p:cNvPr id="3" name="Freeform 3"/>
          <p:cNvSpPr/>
          <p:nvPr/>
        </p:nvSpPr>
        <p:spPr>
          <a:xfrm rot="-5400000">
            <a:off x="9650506" y="412726"/>
            <a:ext cx="669424" cy="1665986"/>
          </a:xfrm>
          <a:custGeom>
            <a:avLst/>
            <a:gdLst/>
            <a:ahLst/>
            <a:cxnLst/>
            <a:rect l="l" t="t" r="r" b="b"/>
            <a:pathLst>
              <a:path w="669424" h="1665986">
                <a:moveTo>
                  <a:pt x="0" y="0"/>
                </a:moveTo>
                <a:lnTo>
                  <a:pt x="669424" y="0"/>
                </a:lnTo>
                <a:lnTo>
                  <a:pt x="669424" y="1665987"/>
                </a:lnTo>
                <a:lnTo>
                  <a:pt x="0" y="1665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5400000">
            <a:off x="301162" y="-652693"/>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5" name="TextBox 5"/>
          <p:cNvSpPr txBox="1"/>
          <p:nvPr/>
        </p:nvSpPr>
        <p:spPr>
          <a:xfrm>
            <a:off x="461508" y="953619"/>
            <a:ext cx="8459099" cy="669926"/>
          </a:xfrm>
          <a:prstGeom prst="rect">
            <a:avLst/>
          </a:prstGeom>
        </p:spPr>
        <p:txBody>
          <a:bodyPr lIns="0" tIns="0" rIns="0" bIns="0" rtlCol="0" anchor="t">
            <a:spAutoFit/>
          </a:bodyPr>
          <a:lstStyle/>
          <a:p>
            <a:pPr algn="ctr">
              <a:lnSpc>
                <a:spcPts val="5000"/>
              </a:lnSpc>
            </a:pPr>
            <a:r>
              <a:rPr lang="en-US" sz="5000" b="1">
                <a:solidFill>
                  <a:srgbClr val="051838"/>
                </a:solidFill>
                <a:latin typeface="Red Hat Display Bold"/>
                <a:ea typeface="Red Hat Display Bold"/>
                <a:cs typeface="Red Hat Display Bold"/>
                <a:sym typeface="Red Hat Display Bold"/>
              </a:rPr>
              <a:t>DANE</a:t>
            </a:r>
          </a:p>
        </p:txBody>
      </p:sp>
      <p:pic>
        <p:nvPicPr>
          <p:cNvPr id="6" name="Picture 6"/>
          <p:cNvPicPr>
            <a:picLocks noChangeAspect="1"/>
          </p:cNvPicPr>
          <p:nvPr>
            <a:videoFile r:link="rId1"/>
          </p:nvPr>
        </p:nvPicPr>
        <p:blipFill>
          <a:blip r:embed="rId6"/>
          <a:stretch>
            <a:fillRect/>
          </a:stretch>
        </p:blipFill>
        <p:spPr>
          <a:xfrm>
            <a:off x="461508" y="1674200"/>
            <a:ext cx="8841023" cy="496919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sp>
        <p:nvSpPr>
          <p:cNvPr id="3" name="Freeform 3"/>
          <p:cNvSpPr/>
          <p:nvPr/>
        </p:nvSpPr>
        <p:spPr>
          <a:xfrm rot="-5400000">
            <a:off x="9650506" y="412726"/>
            <a:ext cx="669424" cy="1665986"/>
          </a:xfrm>
          <a:custGeom>
            <a:avLst/>
            <a:gdLst/>
            <a:ahLst/>
            <a:cxnLst/>
            <a:rect l="l" t="t" r="r" b="b"/>
            <a:pathLst>
              <a:path w="669424" h="1665986">
                <a:moveTo>
                  <a:pt x="0" y="0"/>
                </a:moveTo>
                <a:lnTo>
                  <a:pt x="669424" y="0"/>
                </a:lnTo>
                <a:lnTo>
                  <a:pt x="669424" y="1665987"/>
                </a:lnTo>
                <a:lnTo>
                  <a:pt x="0" y="1665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rot="-5400000">
            <a:off x="301162" y="-652693"/>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Freeform 5"/>
          <p:cNvSpPr/>
          <p:nvPr/>
        </p:nvSpPr>
        <p:spPr>
          <a:xfrm>
            <a:off x="178760" y="2555340"/>
            <a:ext cx="9368232" cy="4028340"/>
          </a:xfrm>
          <a:custGeom>
            <a:avLst/>
            <a:gdLst/>
            <a:ahLst/>
            <a:cxnLst/>
            <a:rect l="l" t="t" r="r" b="b"/>
            <a:pathLst>
              <a:path w="9368232" h="4028340">
                <a:moveTo>
                  <a:pt x="0" y="0"/>
                </a:moveTo>
                <a:lnTo>
                  <a:pt x="9368231" y="0"/>
                </a:lnTo>
                <a:lnTo>
                  <a:pt x="9368231" y="4028340"/>
                </a:lnTo>
                <a:lnTo>
                  <a:pt x="0" y="4028340"/>
                </a:lnTo>
                <a:lnTo>
                  <a:pt x="0" y="0"/>
                </a:lnTo>
                <a:close/>
              </a:path>
            </a:pathLst>
          </a:custGeom>
          <a:blipFill>
            <a:blip r:embed="rId5"/>
            <a:stretch>
              <a:fillRect/>
            </a:stretch>
          </a:blipFill>
        </p:spPr>
        <p:txBody>
          <a:bodyPr/>
          <a:lstStyle/>
          <a:p>
            <a:endParaRPr lang="es-CO"/>
          </a:p>
        </p:txBody>
      </p:sp>
      <p:sp>
        <p:nvSpPr>
          <p:cNvPr id="6" name="TextBox 6"/>
          <p:cNvSpPr txBox="1"/>
          <p:nvPr/>
        </p:nvSpPr>
        <p:spPr>
          <a:xfrm>
            <a:off x="461508" y="953619"/>
            <a:ext cx="8459099" cy="669926"/>
          </a:xfrm>
          <a:prstGeom prst="rect">
            <a:avLst/>
          </a:prstGeom>
        </p:spPr>
        <p:txBody>
          <a:bodyPr lIns="0" tIns="0" rIns="0" bIns="0" rtlCol="0" anchor="t">
            <a:spAutoFit/>
          </a:bodyPr>
          <a:lstStyle/>
          <a:p>
            <a:pPr algn="ctr">
              <a:lnSpc>
                <a:spcPts val="5000"/>
              </a:lnSpc>
            </a:pPr>
            <a:r>
              <a:rPr lang="en-US" sz="5000" b="1">
                <a:solidFill>
                  <a:srgbClr val="051838"/>
                </a:solidFill>
                <a:latin typeface="Red Hat Display Bold"/>
                <a:ea typeface="Red Hat Display Bold"/>
                <a:cs typeface="Red Hat Display Bold"/>
                <a:sym typeface="Red Hat Display Bold"/>
              </a:rPr>
              <a:t>DANE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77777"/>
            </a:stretch>
          </a:blipFill>
        </p:spPr>
        <p:txBody>
          <a:bodyPr/>
          <a:lstStyle/>
          <a:p>
            <a:endParaRPr lang="es-CO"/>
          </a:p>
        </p:txBody>
      </p:sp>
      <p:grpSp>
        <p:nvGrpSpPr>
          <p:cNvPr id="3" name="Group 3"/>
          <p:cNvGrpSpPr/>
          <p:nvPr/>
        </p:nvGrpSpPr>
        <p:grpSpPr>
          <a:xfrm>
            <a:off x="0" y="-313802"/>
            <a:ext cx="9753600" cy="1947791"/>
            <a:chOff x="0" y="0"/>
            <a:chExt cx="3612444" cy="721404"/>
          </a:xfrm>
        </p:grpSpPr>
        <p:sp>
          <p:nvSpPr>
            <p:cNvPr id="4" name="Freeform 4"/>
            <p:cNvSpPr/>
            <p:nvPr/>
          </p:nvSpPr>
          <p:spPr>
            <a:xfrm>
              <a:off x="0" y="0"/>
              <a:ext cx="3612445" cy="721404"/>
            </a:xfrm>
            <a:custGeom>
              <a:avLst/>
              <a:gdLst/>
              <a:ahLst/>
              <a:cxnLst/>
              <a:rect l="l" t="t" r="r" b="b"/>
              <a:pathLst>
                <a:path w="3612445" h="721404">
                  <a:moveTo>
                    <a:pt x="28575" y="0"/>
                  </a:moveTo>
                  <a:lnTo>
                    <a:pt x="3583870" y="0"/>
                  </a:lnTo>
                  <a:cubicBezTo>
                    <a:pt x="3591448" y="0"/>
                    <a:pt x="3598716" y="3011"/>
                    <a:pt x="3604075" y="8369"/>
                  </a:cubicBezTo>
                  <a:cubicBezTo>
                    <a:pt x="3609434" y="13728"/>
                    <a:pt x="3612445" y="20996"/>
                    <a:pt x="3612445" y="28575"/>
                  </a:cubicBezTo>
                  <a:lnTo>
                    <a:pt x="3612445" y="692829"/>
                  </a:lnTo>
                  <a:cubicBezTo>
                    <a:pt x="3612445" y="700407"/>
                    <a:pt x="3609434" y="707676"/>
                    <a:pt x="3604075" y="713035"/>
                  </a:cubicBezTo>
                  <a:cubicBezTo>
                    <a:pt x="3598716" y="718393"/>
                    <a:pt x="3591448" y="721404"/>
                    <a:pt x="3583870" y="721404"/>
                  </a:cubicBezTo>
                  <a:lnTo>
                    <a:pt x="28575" y="721404"/>
                  </a:lnTo>
                  <a:cubicBezTo>
                    <a:pt x="12793" y="721404"/>
                    <a:pt x="0" y="708610"/>
                    <a:pt x="0" y="692829"/>
                  </a:cubicBezTo>
                  <a:lnTo>
                    <a:pt x="0" y="28575"/>
                  </a:lnTo>
                  <a:cubicBezTo>
                    <a:pt x="0" y="12793"/>
                    <a:pt x="12793" y="0"/>
                    <a:pt x="28575" y="0"/>
                  </a:cubicBezTo>
                  <a:close/>
                </a:path>
              </a:pathLst>
            </a:custGeom>
            <a:solidFill>
              <a:srgbClr val="051838"/>
            </a:solidFill>
          </p:spPr>
          <p:txBody>
            <a:bodyPr/>
            <a:lstStyle/>
            <a:p>
              <a:endParaRPr lang="es-CO"/>
            </a:p>
          </p:txBody>
        </p:sp>
        <p:sp>
          <p:nvSpPr>
            <p:cNvPr id="5" name="TextBox 5"/>
            <p:cNvSpPr txBox="1"/>
            <p:nvPr/>
          </p:nvSpPr>
          <p:spPr>
            <a:xfrm>
              <a:off x="0" y="9525"/>
              <a:ext cx="3612444" cy="711879"/>
            </a:xfrm>
            <a:prstGeom prst="rect">
              <a:avLst/>
            </a:prstGeom>
          </p:spPr>
          <p:txBody>
            <a:bodyPr lIns="50800" tIns="50800" rIns="50800" bIns="50800" rtlCol="0" anchor="ctr"/>
            <a:lstStyle/>
            <a:p>
              <a:pPr algn="ctr">
                <a:lnSpc>
                  <a:spcPts val="1045"/>
                </a:lnSpc>
              </a:pPr>
              <a:endParaRPr/>
            </a:p>
          </p:txBody>
        </p:sp>
      </p:grpSp>
      <p:sp>
        <p:nvSpPr>
          <p:cNvPr id="6" name="TextBox 6"/>
          <p:cNvSpPr txBox="1"/>
          <p:nvPr/>
        </p:nvSpPr>
        <p:spPr>
          <a:xfrm>
            <a:off x="2650835" y="249689"/>
            <a:ext cx="4679767" cy="1298575"/>
          </a:xfrm>
          <a:prstGeom prst="rect">
            <a:avLst/>
          </a:prstGeom>
        </p:spPr>
        <p:txBody>
          <a:bodyPr lIns="0" tIns="0" rIns="0" bIns="0" rtlCol="0" anchor="t">
            <a:spAutoFit/>
          </a:bodyPr>
          <a:lstStyle/>
          <a:p>
            <a:pPr algn="ctr">
              <a:lnSpc>
                <a:spcPts val="5000"/>
              </a:lnSpc>
            </a:pPr>
            <a:r>
              <a:rPr lang="en-US" sz="5000" b="1" spc="-150">
                <a:solidFill>
                  <a:srgbClr val="FCFCFC"/>
                </a:solidFill>
                <a:latin typeface="Red Hat Display Bold"/>
                <a:ea typeface="Red Hat Display Bold"/>
                <a:cs typeface="Red Hat Display Bold"/>
                <a:sym typeface="Red Hat Display Bold"/>
              </a:rPr>
              <a:t>LEY ESTADISTICA</a:t>
            </a:r>
          </a:p>
        </p:txBody>
      </p:sp>
      <p:sp>
        <p:nvSpPr>
          <p:cNvPr id="7" name="Freeform 7"/>
          <p:cNvSpPr/>
          <p:nvPr/>
        </p:nvSpPr>
        <p:spPr>
          <a:xfrm rot="-5400000">
            <a:off x="9418888" y="2687051"/>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pic>
        <p:nvPicPr>
          <p:cNvPr id="8" name="Picture 8"/>
          <p:cNvPicPr>
            <a:picLocks noChangeAspect="1"/>
          </p:cNvPicPr>
          <p:nvPr>
            <a:videoFile r:link="rId1"/>
          </p:nvPr>
        </p:nvPicPr>
        <p:blipFill>
          <a:blip r:embed="rId6"/>
          <a:stretch>
            <a:fillRect/>
          </a:stretch>
        </p:blipFill>
        <p:spPr>
          <a:xfrm>
            <a:off x="403824" y="1779982"/>
            <a:ext cx="9173790" cy="5156229"/>
          </a:xfrm>
          <a:prstGeom prst="rect">
            <a:avLst/>
          </a:prstGeom>
        </p:spPr>
      </p:pic>
      <p:sp>
        <p:nvSpPr>
          <p:cNvPr id="9" name="Freeform 9"/>
          <p:cNvSpPr/>
          <p:nvPr/>
        </p:nvSpPr>
        <p:spPr>
          <a:xfrm rot="-5400000">
            <a:off x="6343463" y="2104078"/>
            <a:ext cx="7483383" cy="3275227"/>
          </a:xfrm>
          <a:custGeom>
            <a:avLst/>
            <a:gdLst/>
            <a:ahLst/>
            <a:cxnLst/>
            <a:rect l="l" t="t" r="r" b="b"/>
            <a:pathLst>
              <a:path w="7483383" h="3275227">
                <a:moveTo>
                  <a:pt x="0" y="0"/>
                </a:moveTo>
                <a:lnTo>
                  <a:pt x="7483383" y="0"/>
                </a:lnTo>
                <a:lnTo>
                  <a:pt x="7483383" y="3275227"/>
                </a:lnTo>
                <a:lnTo>
                  <a:pt x="0" y="32752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grpSp>
        <p:nvGrpSpPr>
          <p:cNvPr id="3" name="Group 3"/>
          <p:cNvGrpSpPr/>
          <p:nvPr/>
        </p:nvGrpSpPr>
        <p:grpSpPr>
          <a:xfrm>
            <a:off x="0" y="-313802"/>
            <a:ext cx="9753600" cy="1947791"/>
            <a:chOff x="0" y="0"/>
            <a:chExt cx="3612444" cy="721404"/>
          </a:xfrm>
        </p:grpSpPr>
        <p:sp>
          <p:nvSpPr>
            <p:cNvPr id="4" name="Freeform 4"/>
            <p:cNvSpPr/>
            <p:nvPr/>
          </p:nvSpPr>
          <p:spPr>
            <a:xfrm>
              <a:off x="0" y="0"/>
              <a:ext cx="3612445" cy="721404"/>
            </a:xfrm>
            <a:custGeom>
              <a:avLst/>
              <a:gdLst/>
              <a:ahLst/>
              <a:cxnLst/>
              <a:rect l="l" t="t" r="r" b="b"/>
              <a:pathLst>
                <a:path w="3612445" h="721404">
                  <a:moveTo>
                    <a:pt x="28575" y="0"/>
                  </a:moveTo>
                  <a:lnTo>
                    <a:pt x="3583870" y="0"/>
                  </a:lnTo>
                  <a:cubicBezTo>
                    <a:pt x="3591448" y="0"/>
                    <a:pt x="3598716" y="3011"/>
                    <a:pt x="3604075" y="8369"/>
                  </a:cubicBezTo>
                  <a:cubicBezTo>
                    <a:pt x="3609434" y="13728"/>
                    <a:pt x="3612445" y="20996"/>
                    <a:pt x="3612445" y="28575"/>
                  </a:cubicBezTo>
                  <a:lnTo>
                    <a:pt x="3612445" y="692829"/>
                  </a:lnTo>
                  <a:cubicBezTo>
                    <a:pt x="3612445" y="700407"/>
                    <a:pt x="3609434" y="707676"/>
                    <a:pt x="3604075" y="713035"/>
                  </a:cubicBezTo>
                  <a:cubicBezTo>
                    <a:pt x="3598716" y="718393"/>
                    <a:pt x="3591448" y="721404"/>
                    <a:pt x="3583870" y="721404"/>
                  </a:cubicBezTo>
                  <a:lnTo>
                    <a:pt x="28575" y="721404"/>
                  </a:lnTo>
                  <a:cubicBezTo>
                    <a:pt x="12793" y="721404"/>
                    <a:pt x="0" y="708610"/>
                    <a:pt x="0" y="692829"/>
                  </a:cubicBezTo>
                  <a:lnTo>
                    <a:pt x="0" y="28575"/>
                  </a:lnTo>
                  <a:cubicBezTo>
                    <a:pt x="0" y="12793"/>
                    <a:pt x="12793" y="0"/>
                    <a:pt x="28575" y="0"/>
                  </a:cubicBezTo>
                  <a:close/>
                </a:path>
              </a:pathLst>
            </a:custGeom>
            <a:solidFill>
              <a:srgbClr val="051838"/>
            </a:solidFill>
          </p:spPr>
          <p:txBody>
            <a:bodyPr/>
            <a:lstStyle/>
            <a:p>
              <a:endParaRPr lang="es-CO"/>
            </a:p>
          </p:txBody>
        </p:sp>
        <p:sp>
          <p:nvSpPr>
            <p:cNvPr id="5" name="TextBox 5"/>
            <p:cNvSpPr txBox="1"/>
            <p:nvPr/>
          </p:nvSpPr>
          <p:spPr>
            <a:xfrm>
              <a:off x="0" y="9525"/>
              <a:ext cx="3612444" cy="711879"/>
            </a:xfrm>
            <a:prstGeom prst="rect">
              <a:avLst/>
            </a:prstGeom>
          </p:spPr>
          <p:txBody>
            <a:bodyPr lIns="50800" tIns="50800" rIns="50800" bIns="50800" rtlCol="0" anchor="ctr"/>
            <a:lstStyle/>
            <a:p>
              <a:pPr algn="ctr">
                <a:lnSpc>
                  <a:spcPts val="1045"/>
                </a:lnSpc>
              </a:pPr>
              <a:endParaRPr/>
            </a:p>
          </p:txBody>
        </p:sp>
      </p:grpSp>
      <p:sp>
        <p:nvSpPr>
          <p:cNvPr id="6" name="TextBox 6"/>
          <p:cNvSpPr txBox="1"/>
          <p:nvPr/>
        </p:nvSpPr>
        <p:spPr>
          <a:xfrm>
            <a:off x="2650835" y="249689"/>
            <a:ext cx="4679767" cy="1298575"/>
          </a:xfrm>
          <a:prstGeom prst="rect">
            <a:avLst/>
          </a:prstGeom>
        </p:spPr>
        <p:txBody>
          <a:bodyPr lIns="0" tIns="0" rIns="0" bIns="0" rtlCol="0" anchor="t">
            <a:spAutoFit/>
          </a:bodyPr>
          <a:lstStyle/>
          <a:p>
            <a:pPr algn="ctr">
              <a:lnSpc>
                <a:spcPts val="5000"/>
              </a:lnSpc>
            </a:pPr>
            <a:r>
              <a:rPr lang="en-US" sz="5000" b="1" spc="-150">
                <a:solidFill>
                  <a:srgbClr val="FCFCFC"/>
                </a:solidFill>
                <a:latin typeface="Red Hat Display Bold"/>
                <a:ea typeface="Red Hat Display Bold"/>
                <a:cs typeface="Red Hat Display Bold"/>
                <a:sym typeface="Red Hat Display Bold"/>
              </a:rPr>
              <a:t>LEY ESTADISTICA</a:t>
            </a:r>
          </a:p>
        </p:txBody>
      </p:sp>
      <p:sp>
        <p:nvSpPr>
          <p:cNvPr id="7" name="Freeform 7"/>
          <p:cNvSpPr/>
          <p:nvPr/>
        </p:nvSpPr>
        <p:spPr>
          <a:xfrm rot="-5400000">
            <a:off x="9418888" y="2687051"/>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pic>
        <p:nvPicPr>
          <p:cNvPr id="8" name="Marcador de contenido 4">
            <a:extLst>
              <a:ext uri="{FF2B5EF4-FFF2-40B4-BE49-F238E27FC236}">
                <a16:creationId xmlns:a16="http://schemas.microsoft.com/office/drawing/2014/main" id="{3D6ACB3B-9561-E91D-3679-A48B5E0576C6}"/>
              </a:ext>
            </a:extLst>
          </p:cNvPr>
          <p:cNvPicPr>
            <a:picLocks noChangeAspect="1"/>
          </p:cNvPicPr>
          <p:nvPr/>
        </p:nvPicPr>
        <p:blipFill rotWithShape="1">
          <a:blip r:embed="rId5"/>
          <a:srcRect l="20057" t="20003" r="7215" b="8468"/>
          <a:stretch/>
        </p:blipFill>
        <p:spPr>
          <a:xfrm>
            <a:off x="13855" y="1809340"/>
            <a:ext cx="9580228" cy="530002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7EBFD-8B71-940B-0FF7-B07E323A462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642CEF7-63D7-5B36-4A75-C8E86EECD2D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grpSp>
        <p:nvGrpSpPr>
          <p:cNvPr id="3" name="Group 3">
            <a:extLst>
              <a:ext uri="{FF2B5EF4-FFF2-40B4-BE49-F238E27FC236}">
                <a16:creationId xmlns:a16="http://schemas.microsoft.com/office/drawing/2014/main" id="{DDEC063A-59D5-437F-D252-D7CFBD99E173}"/>
              </a:ext>
            </a:extLst>
          </p:cNvPr>
          <p:cNvGrpSpPr/>
          <p:nvPr/>
        </p:nvGrpSpPr>
        <p:grpSpPr>
          <a:xfrm>
            <a:off x="5151362" y="908686"/>
            <a:ext cx="4317311" cy="1321844"/>
            <a:chOff x="0" y="0"/>
            <a:chExt cx="1919813" cy="400165"/>
          </a:xfrm>
        </p:grpSpPr>
        <p:sp>
          <p:nvSpPr>
            <p:cNvPr id="4" name="Freeform 4">
              <a:extLst>
                <a:ext uri="{FF2B5EF4-FFF2-40B4-BE49-F238E27FC236}">
                  <a16:creationId xmlns:a16="http://schemas.microsoft.com/office/drawing/2014/main" id="{2FE03056-E757-D5D2-6252-81A0DF382B7E}"/>
                </a:ext>
              </a:extLst>
            </p:cNvPr>
            <p:cNvSpPr/>
            <p:nvPr/>
          </p:nvSpPr>
          <p:spPr>
            <a:xfrm>
              <a:off x="0" y="0"/>
              <a:ext cx="1919813" cy="400165"/>
            </a:xfrm>
            <a:custGeom>
              <a:avLst/>
              <a:gdLst/>
              <a:ahLst/>
              <a:cxnLst/>
              <a:rect l="l" t="t" r="r" b="b"/>
              <a:pathLst>
                <a:path w="1919813" h="400165">
                  <a:moveTo>
                    <a:pt x="29871" y="0"/>
                  </a:moveTo>
                  <a:lnTo>
                    <a:pt x="1889942" y="0"/>
                  </a:lnTo>
                  <a:cubicBezTo>
                    <a:pt x="1906440" y="0"/>
                    <a:pt x="1919813" y="13374"/>
                    <a:pt x="1919813" y="29871"/>
                  </a:cubicBezTo>
                  <a:lnTo>
                    <a:pt x="1919813" y="370293"/>
                  </a:lnTo>
                  <a:cubicBezTo>
                    <a:pt x="1919813" y="378215"/>
                    <a:pt x="1916666" y="385813"/>
                    <a:pt x="1911064" y="391415"/>
                  </a:cubicBezTo>
                  <a:cubicBezTo>
                    <a:pt x="1905462" y="397017"/>
                    <a:pt x="1897864" y="400165"/>
                    <a:pt x="1889942" y="400165"/>
                  </a:cubicBezTo>
                  <a:lnTo>
                    <a:pt x="29871" y="400165"/>
                  </a:lnTo>
                  <a:cubicBezTo>
                    <a:pt x="13374" y="400165"/>
                    <a:pt x="0" y="386791"/>
                    <a:pt x="0" y="370293"/>
                  </a:cubicBezTo>
                  <a:lnTo>
                    <a:pt x="0" y="29871"/>
                  </a:lnTo>
                  <a:cubicBezTo>
                    <a:pt x="0" y="21949"/>
                    <a:pt x="3147" y="14351"/>
                    <a:pt x="8749" y="8749"/>
                  </a:cubicBezTo>
                  <a:cubicBezTo>
                    <a:pt x="14351" y="3147"/>
                    <a:pt x="21949" y="0"/>
                    <a:pt x="29871" y="0"/>
                  </a:cubicBezTo>
                  <a:close/>
                </a:path>
              </a:pathLst>
            </a:custGeom>
            <a:solidFill>
              <a:srgbClr val="051838"/>
            </a:solidFill>
          </p:spPr>
          <p:txBody>
            <a:bodyPr/>
            <a:lstStyle/>
            <a:p>
              <a:endParaRPr lang="es-CO"/>
            </a:p>
          </p:txBody>
        </p:sp>
        <p:sp>
          <p:nvSpPr>
            <p:cNvPr id="5" name="TextBox 5">
              <a:extLst>
                <a:ext uri="{FF2B5EF4-FFF2-40B4-BE49-F238E27FC236}">
                  <a16:creationId xmlns:a16="http://schemas.microsoft.com/office/drawing/2014/main" id="{BDA1DDAE-BBFB-4033-B5C2-5A6EBE619E21}"/>
                </a:ext>
              </a:extLst>
            </p:cNvPr>
            <p:cNvSpPr txBox="1"/>
            <p:nvPr/>
          </p:nvSpPr>
          <p:spPr>
            <a:xfrm>
              <a:off x="0" y="9525"/>
              <a:ext cx="1919813" cy="390640"/>
            </a:xfrm>
            <a:prstGeom prst="rect">
              <a:avLst/>
            </a:prstGeom>
          </p:spPr>
          <p:txBody>
            <a:bodyPr lIns="50800" tIns="50800" rIns="50800" bIns="50800" rtlCol="0" anchor="ctr"/>
            <a:lstStyle/>
            <a:p>
              <a:pPr algn="ctr">
                <a:lnSpc>
                  <a:spcPts val="1045"/>
                </a:lnSpc>
              </a:pPr>
              <a:endParaRPr/>
            </a:p>
          </p:txBody>
        </p:sp>
      </p:grpSp>
      <p:grpSp>
        <p:nvGrpSpPr>
          <p:cNvPr id="6" name="Group 6">
            <a:extLst>
              <a:ext uri="{FF2B5EF4-FFF2-40B4-BE49-F238E27FC236}">
                <a16:creationId xmlns:a16="http://schemas.microsoft.com/office/drawing/2014/main" id="{A7A948B8-EFBF-55F0-1F39-B1818B8C3769}"/>
              </a:ext>
            </a:extLst>
          </p:cNvPr>
          <p:cNvGrpSpPr/>
          <p:nvPr/>
        </p:nvGrpSpPr>
        <p:grpSpPr>
          <a:xfrm>
            <a:off x="5109165" y="2868541"/>
            <a:ext cx="4415278" cy="1861494"/>
            <a:chOff x="0" y="0"/>
            <a:chExt cx="1919813" cy="689442"/>
          </a:xfrm>
        </p:grpSpPr>
        <p:sp>
          <p:nvSpPr>
            <p:cNvPr id="7" name="Freeform 7">
              <a:extLst>
                <a:ext uri="{FF2B5EF4-FFF2-40B4-BE49-F238E27FC236}">
                  <a16:creationId xmlns:a16="http://schemas.microsoft.com/office/drawing/2014/main" id="{B90E92B3-C784-2FDB-E2B8-D3395DE04D01}"/>
                </a:ext>
              </a:extLst>
            </p:cNvPr>
            <p:cNvSpPr/>
            <p:nvPr/>
          </p:nvSpPr>
          <p:spPr>
            <a:xfrm>
              <a:off x="0" y="0"/>
              <a:ext cx="1919813" cy="689442"/>
            </a:xfrm>
            <a:custGeom>
              <a:avLst/>
              <a:gdLst/>
              <a:ahLst/>
              <a:cxnLst/>
              <a:rect l="l" t="t" r="r" b="b"/>
              <a:pathLst>
                <a:path w="1919813" h="689442">
                  <a:moveTo>
                    <a:pt x="29871" y="0"/>
                  </a:moveTo>
                  <a:lnTo>
                    <a:pt x="1889942" y="0"/>
                  </a:lnTo>
                  <a:cubicBezTo>
                    <a:pt x="1906440" y="0"/>
                    <a:pt x="1919813" y="13374"/>
                    <a:pt x="1919813" y="29871"/>
                  </a:cubicBezTo>
                  <a:lnTo>
                    <a:pt x="1919813" y="659571"/>
                  </a:lnTo>
                  <a:cubicBezTo>
                    <a:pt x="1919813" y="667493"/>
                    <a:pt x="1916666" y="675091"/>
                    <a:pt x="1911064" y="680693"/>
                  </a:cubicBezTo>
                  <a:cubicBezTo>
                    <a:pt x="1905462" y="686295"/>
                    <a:pt x="1897864" y="689442"/>
                    <a:pt x="1889942" y="689442"/>
                  </a:cubicBezTo>
                  <a:lnTo>
                    <a:pt x="29871" y="689442"/>
                  </a:lnTo>
                  <a:cubicBezTo>
                    <a:pt x="21949" y="689442"/>
                    <a:pt x="14351" y="686295"/>
                    <a:pt x="8749" y="680693"/>
                  </a:cubicBezTo>
                  <a:cubicBezTo>
                    <a:pt x="3147" y="675091"/>
                    <a:pt x="0" y="667493"/>
                    <a:pt x="0" y="659571"/>
                  </a:cubicBezTo>
                  <a:lnTo>
                    <a:pt x="0" y="29871"/>
                  </a:lnTo>
                  <a:cubicBezTo>
                    <a:pt x="0" y="21949"/>
                    <a:pt x="3147" y="14351"/>
                    <a:pt x="8749" y="8749"/>
                  </a:cubicBezTo>
                  <a:cubicBezTo>
                    <a:pt x="14351" y="3147"/>
                    <a:pt x="21949" y="0"/>
                    <a:pt x="29871" y="0"/>
                  </a:cubicBezTo>
                  <a:close/>
                </a:path>
              </a:pathLst>
            </a:custGeom>
            <a:solidFill>
              <a:srgbClr val="051838"/>
            </a:solidFill>
          </p:spPr>
          <p:txBody>
            <a:bodyPr/>
            <a:lstStyle/>
            <a:p>
              <a:endParaRPr lang="es-CO"/>
            </a:p>
          </p:txBody>
        </p:sp>
        <p:sp>
          <p:nvSpPr>
            <p:cNvPr id="8" name="TextBox 8">
              <a:extLst>
                <a:ext uri="{FF2B5EF4-FFF2-40B4-BE49-F238E27FC236}">
                  <a16:creationId xmlns:a16="http://schemas.microsoft.com/office/drawing/2014/main" id="{8DDA17DE-4BD6-7CBC-CE83-1C4229A73067}"/>
                </a:ext>
              </a:extLst>
            </p:cNvPr>
            <p:cNvSpPr txBox="1"/>
            <p:nvPr/>
          </p:nvSpPr>
          <p:spPr>
            <a:xfrm>
              <a:off x="0" y="9525"/>
              <a:ext cx="1919813" cy="679917"/>
            </a:xfrm>
            <a:prstGeom prst="rect">
              <a:avLst/>
            </a:prstGeom>
          </p:spPr>
          <p:txBody>
            <a:bodyPr lIns="50800" tIns="50800" rIns="50800" bIns="50800" rtlCol="0" anchor="ctr"/>
            <a:lstStyle/>
            <a:p>
              <a:pPr algn="ctr">
                <a:lnSpc>
                  <a:spcPts val="1045"/>
                </a:lnSpc>
              </a:pPr>
              <a:endParaRPr/>
            </a:p>
          </p:txBody>
        </p:sp>
      </p:grpSp>
      <p:grpSp>
        <p:nvGrpSpPr>
          <p:cNvPr id="9" name="Group 9">
            <a:extLst>
              <a:ext uri="{FF2B5EF4-FFF2-40B4-BE49-F238E27FC236}">
                <a16:creationId xmlns:a16="http://schemas.microsoft.com/office/drawing/2014/main" id="{3C8934F9-E8A3-A47D-DC72-CA4E8EBFE93F}"/>
              </a:ext>
            </a:extLst>
          </p:cNvPr>
          <p:cNvGrpSpPr/>
          <p:nvPr/>
        </p:nvGrpSpPr>
        <p:grpSpPr>
          <a:xfrm>
            <a:off x="5060322" y="5229466"/>
            <a:ext cx="4415278" cy="1431490"/>
            <a:chOff x="0" y="0"/>
            <a:chExt cx="1820918" cy="530181"/>
          </a:xfrm>
        </p:grpSpPr>
        <p:sp>
          <p:nvSpPr>
            <p:cNvPr id="10" name="Freeform 10">
              <a:extLst>
                <a:ext uri="{FF2B5EF4-FFF2-40B4-BE49-F238E27FC236}">
                  <a16:creationId xmlns:a16="http://schemas.microsoft.com/office/drawing/2014/main" id="{4E1917FB-034C-13F7-20DB-3DECB1CCE306}"/>
                </a:ext>
              </a:extLst>
            </p:cNvPr>
            <p:cNvSpPr/>
            <p:nvPr/>
          </p:nvSpPr>
          <p:spPr>
            <a:xfrm>
              <a:off x="0" y="0"/>
              <a:ext cx="1820918" cy="530181"/>
            </a:xfrm>
            <a:custGeom>
              <a:avLst/>
              <a:gdLst/>
              <a:ahLst/>
              <a:cxnLst/>
              <a:rect l="l" t="t" r="r" b="b"/>
              <a:pathLst>
                <a:path w="1820918" h="530181">
                  <a:moveTo>
                    <a:pt x="31494" y="0"/>
                  </a:moveTo>
                  <a:lnTo>
                    <a:pt x="1789424" y="0"/>
                  </a:lnTo>
                  <a:cubicBezTo>
                    <a:pt x="1806818" y="0"/>
                    <a:pt x="1820918" y="14100"/>
                    <a:pt x="1820918" y="31494"/>
                  </a:cubicBezTo>
                  <a:lnTo>
                    <a:pt x="1820918" y="498688"/>
                  </a:lnTo>
                  <a:cubicBezTo>
                    <a:pt x="1820918" y="516081"/>
                    <a:pt x="1806818" y="530181"/>
                    <a:pt x="1789424" y="530181"/>
                  </a:cubicBezTo>
                  <a:lnTo>
                    <a:pt x="31494" y="530181"/>
                  </a:lnTo>
                  <a:cubicBezTo>
                    <a:pt x="14100" y="530181"/>
                    <a:pt x="0" y="516081"/>
                    <a:pt x="0" y="498688"/>
                  </a:cubicBezTo>
                  <a:lnTo>
                    <a:pt x="0" y="31494"/>
                  </a:lnTo>
                  <a:cubicBezTo>
                    <a:pt x="0" y="14100"/>
                    <a:pt x="14100" y="0"/>
                    <a:pt x="31494" y="0"/>
                  </a:cubicBezTo>
                  <a:close/>
                </a:path>
              </a:pathLst>
            </a:custGeom>
            <a:solidFill>
              <a:srgbClr val="051838"/>
            </a:solidFill>
          </p:spPr>
          <p:txBody>
            <a:bodyPr/>
            <a:lstStyle/>
            <a:p>
              <a:endParaRPr lang="es-CO"/>
            </a:p>
          </p:txBody>
        </p:sp>
        <p:sp>
          <p:nvSpPr>
            <p:cNvPr id="11" name="TextBox 11">
              <a:extLst>
                <a:ext uri="{FF2B5EF4-FFF2-40B4-BE49-F238E27FC236}">
                  <a16:creationId xmlns:a16="http://schemas.microsoft.com/office/drawing/2014/main" id="{CD347F3C-BBB1-1CE7-5C11-4F7CFC9D89CD}"/>
                </a:ext>
              </a:extLst>
            </p:cNvPr>
            <p:cNvSpPr txBox="1"/>
            <p:nvPr/>
          </p:nvSpPr>
          <p:spPr>
            <a:xfrm>
              <a:off x="0" y="9525"/>
              <a:ext cx="1820918" cy="520656"/>
            </a:xfrm>
            <a:prstGeom prst="rect">
              <a:avLst/>
            </a:prstGeom>
          </p:spPr>
          <p:txBody>
            <a:bodyPr lIns="50800" tIns="50800" rIns="50800" bIns="50800" rtlCol="0" anchor="ctr"/>
            <a:lstStyle/>
            <a:p>
              <a:pPr algn="ctr">
                <a:lnSpc>
                  <a:spcPts val="1045"/>
                </a:lnSpc>
              </a:pPr>
              <a:endParaRPr/>
            </a:p>
          </p:txBody>
        </p:sp>
      </p:grpSp>
      <p:sp>
        <p:nvSpPr>
          <p:cNvPr id="12" name="TextBox 12">
            <a:extLst>
              <a:ext uri="{FF2B5EF4-FFF2-40B4-BE49-F238E27FC236}">
                <a16:creationId xmlns:a16="http://schemas.microsoft.com/office/drawing/2014/main" id="{345E9113-6BA7-47EA-1ADD-84D8C323BAF7}"/>
              </a:ext>
            </a:extLst>
          </p:cNvPr>
          <p:cNvSpPr txBox="1"/>
          <p:nvPr/>
        </p:nvSpPr>
        <p:spPr>
          <a:xfrm>
            <a:off x="5317439" y="987132"/>
            <a:ext cx="3978962" cy="1327286"/>
          </a:xfrm>
          <a:prstGeom prst="rect">
            <a:avLst/>
          </a:prstGeom>
        </p:spPr>
        <p:txBody>
          <a:bodyPr wrap="square" lIns="0" tIns="0" rIns="0" bIns="0" rtlCol="0" anchor="t">
            <a:spAutoFit/>
          </a:bodyPr>
          <a:lstStyle/>
          <a:p>
            <a:pPr algn="l">
              <a:lnSpc>
                <a:spcPts val="2100"/>
              </a:lnSpc>
            </a:pPr>
            <a:r>
              <a:rPr lang="en-US" sz="1500" dirty="0">
                <a:solidFill>
                  <a:srgbClr val="FCFCFC"/>
                </a:solidFill>
                <a:latin typeface="Hero"/>
                <a:ea typeface="Hero"/>
                <a:cs typeface="Hero"/>
                <a:sym typeface="Hero"/>
              </a:rPr>
              <a:t>La NTC PE 1000 es la Norma Técnica de Calidad del </a:t>
            </a:r>
            <a:r>
              <a:rPr lang="en-US" sz="1500" dirty="0" err="1">
                <a:solidFill>
                  <a:srgbClr val="FCFCFC"/>
                </a:solidFill>
                <a:latin typeface="Hero"/>
                <a:ea typeface="Hero"/>
                <a:cs typeface="Hero"/>
                <a:sym typeface="Hero"/>
              </a:rPr>
              <a:t>Proceso</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Estadístico</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en</a:t>
            </a:r>
            <a:r>
              <a:rPr lang="en-US" sz="1500" dirty="0">
                <a:solidFill>
                  <a:srgbClr val="FCFCFC"/>
                </a:solidFill>
                <a:latin typeface="Hero"/>
                <a:ea typeface="Hero"/>
                <a:cs typeface="Hero"/>
                <a:sym typeface="Hero"/>
              </a:rPr>
              <a:t> Colombia, </a:t>
            </a:r>
            <a:r>
              <a:rPr lang="en-US" sz="1500" dirty="0" err="1">
                <a:solidFill>
                  <a:srgbClr val="FCFCFC"/>
                </a:solidFill>
                <a:latin typeface="Hero"/>
                <a:ea typeface="Hero"/>
                <a:cs typeface="Hero"/>
                <a:sym typeface="Hero"/>
              </a:rPr>
              <a:t>emitida</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por</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el</a:t>
            </a:r>
            <a:r>
              <a:rPr lang="en-US" sz="1500" dirty="0">
                <a:solidFill>
                  <a:srgbClr val="FCFCFC"/>
                </a:solidFill>
                <a:latin typeface="Hero"/>
                <a:ea typeface="Hero"/>
                <a:cs typeface="Hero"/>
                <a:sym typeface="Hero"/>
              </a:rPr>
              <a:t> DANE con aval del </a:t>
            </a:r>
            <a:r>
              <a:rPr lang="en-US" sz="1500" u="sng" dirty="0">
                <a:solidFill>
                  <a:schemeClr val="bg1"/>
                </a:solidFill>
                <a:latin typeface="Hero"/>
                <a:ea typeface="Hero"/>
                <a:cs typeface="Hero"/>
                <a:sym typeface="Hero"/>
                <a:hlinkClick r:id="rId3" tooltip="https://www.google.com/search?sca_esv=8c966bae1d54a914&amp;cs=0&amp;q=ICONTEC&amp;sa=X&amp;ved=2ahUKEwir-tDx8LuPAxUJQjABHY6CBHsQxccNegQIAxAC&amp;mstk=AUtExfCFtAN7auIGI01gexCiTEMt4p1NImX1FLH461m7IrRgWdloT9Vkd_IWvhWNqNDXYGHDV__pN-efIglhsvmVZcFXBbYVbF3sxb4aNuQ5ifo3UDgQenBSyAiLaaCc2KdJWz0ge5l0x2GNnbPniun-sJ6MPnUmbSAzQTjxUDOFLo-70wTS2aIjmsARYAgZUlEiY_XL&amp;csui=3">
                  <a:extLst>
                    <a:ext uri="{A12FA001-AC4F-418D-AE19-62706E023703}">
                      <ahyp:hlinkClr xmlns:ahyp="http://schemas.microsoft.com/office/drawing/2018/hyperlinkcolor" val="tx"/>
                    </a:ext>
                  </a:extLst>
                </a:hlinkClick>
              </a:rPr>
              <a:t>ICONTEC</a:t>
            </a:r>
            <a:r>
              <a:rPr lang="en-US" sz="1500" dirty="0">
                <a:solidFill>
                  <a:schemeClr val="bg1"/>
                </a:solidFill>
                <a:latin typeface="Hero"/>
                <a:ea typeface="Hero"/>
                <a:cs typeface="Hero"/>
                <a:sym typeface="Hero"/>
              </a:rPr>
              <a:t>. </a:t>
            </a:r>
          </a:p>
          <a:p>
            <a:pPr algn="l">
              <a:lnSpc>
                <a:spcPts val="2100"/>
              </a:lnSpc>
            </a:pPr>
            <a:endParaRPr lang="en-US" sz="1500" dirty="0">
              <a:solidFill>
                <a:schemeClr val="bg1"/>
              </a:solidFill>
              <a:latin typeface="Hero"/>
              <a:ea typeface="Hero"/>
              <a:cs typeface="Hero"/>
              <a:sym typeface="Hero"/>
            </a:endParaRPr>
          </a:p>
        </p:txBody>
      </p:sp>
      <p:sp>
        <p:nvSpPr>
          <p:cNvPr id="15" name="Freeform 15">
            <a:extLst>
              <a:ext uri="{FF2B5EF4-FFF2-40B4-BE49-F238E27FC236}">
                <a16:creationId xmlns:a16="http://schemas.microsoft.com/office/drawing/2014/main" id="{10882EFB-4404-6609-2EE3-9EA1FF86033D}"/>
              </a:ext>
            </a:extLst>
          </p:cNvPr>
          <p:cNvSpPr/>
          <p:nvPr/>
        </p:nvSpPr>
        <p:spPr>
          <a:xfrm rot="-5400000">
            <a:off x="141622" y="3562330"/>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16" name="Freeform 16">
            <a:extLst>
              <a:ext uri="{FF2B5EF4-FFF2-40B4-BE49-F238E27FC236}">
                <a16:creationId xmlns:a16="http://schemas.microsoft.com/office/drawing/2014/main" id="{CD04F3D7-D704-5D72-9403-E659DC8720FF}"/>
              </a:ext>
            </a:extLst>
          </p:cNvPr>
          <p:cNvSpPr/>
          <p:nvPr/>
        </p:nvSpPr>
        <p:spPr>
          <a:xfrm rot="-5400000">
            <a:off x="9300037" y="75693"/>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17" name="TextBox 17">
            <a:extLst>
              <a:ext uri="{FF2B5EF4-FFF2-40B4-BE49-F238E27FC236}">
                <a16:creationId xmlns:a16="http://schemas.microsoft.com/office/drawing/2014/main" id="{189A7AA8-7944-7236-7D66-5CB55399A1C5}"/>
              </a:ext>
            </a:extLst>
          </p:cNvPr>
          <p:cNvSpPr txBox="1"/>
          <p:nvPr/>
        </p:nvSpPr>
        <p:spPr>
          <a:xfrm>
            <a:off x="368875" y="5000390"/>
            <a:ext cx="3927067" cy="1807867"/>
          </a:xfrm>
          <a:prstGeom prst="rect">
            <a:avLst/>
          </a:prstGeom>
        </p:spPr>
        <p:txBody>
          <a:bodyPr lIns="0" tIns="0" rIns="0" bIns="0" rtlCol="0" anchor="t">
            <a:spAutoFit/>
          </a:bodyPr>
          <a:lstStyle/>
          <a:p>
            <a:pPr algn="l">
              <a:lnSpc>
                <a:spcPts val="3515"/>
              </a:lnSpc>
            </a:pPr>
            <a:r>
              <a:rPr lang="en-US" sz="3515" b="1" spc="-105" dirty="0">
                <a:solidFill>
                  <a:srgbClr val="051838"/>
                </a:solidFill>
                <a:latin typeface="Red Hat Display Bold"/>
                <a:ea typeface="Red Hat Display Bold"/>
                <a:cs typeface="Red Hat Display Bold"/>
                <a:sym typeface="Red Hat Display Bold"/>
              </a:rPr>
              <a:t>NORMA TECNICA DE CALIDAD ESTADISTICA NTCPE 1000:2017</a:t>
            </a:r>
          </a:p>
        </p:txBody>
      </p:sp>
      <p:sp>
        <p:nvSpPr>
          <p:cNvPr id="18" name="TextBox 18">
            <a:extLst>
              <a:ext uri="{FF2B5EF4-FFF2-40B4-BE49-F238E27FC236}">
                <a16:creationId xmlns:a16="http://schemas.microsoft.com/office/drawing/2014/main" id="{3C8ECC9C-3B30-AA94-D75E-9C5E71B9CB7E}"/>
              </a:ext>
            </a:extLst>
          </p:cNvPr>
          <p:cNvSpPr txBox="1"/>
          <p:nvPr/>
        </p:nvSpPr>
        <p:spPr>
          <a:xfrm>
            <a:off x="5139947" y="3055573"/>
            <a:ext cx="4366133" cy="1600200"/>
          </a:xfrm>
          <a:prstGeom prst="rect">
            <a:avLst/>
          </a:prstGeom>
        </p:spPr>
        <p:txBody>
          <a:bodyPr lIns="0" tIns="0" rIns="0" bIns="0" rtlCol="0" anchor="t">
            <a:spAutoFit/>
          </a:bodyPr>
          <a:lstStyle/>
          <a:p>
            <a:pPr marL="161926" lvl="1" algn="l">
              <a:lnSpc>
                <a:spcPts val="2100"/>
              </a:lnSpc>
            </a:pPr>
            <a:r>
              <a:rPr lang="en-US" sz="1500" dirty="0">
                <a:solidFill>
                  <a:srgbClr val="FCFCFC"/>
                </a:solidFill>
                <a:latin typeface="Hero"/>
                <a:ea typeface="Hero"/>
                <a:cs typeface="Hero"/>
                <a:sym typeface="Hero"/>
              </a:rPr>
              <a:t>Esta norma </a:t>
            </a:r>
            <a:r>
              <a:rPr lang="en-US" sz="1500" dirty="0" err="1">
                <a:solidFill>
                  <a:srgbClr val="FCFCFC"/>
                </a:solidFill>
                <a:latin typeface="Hero"/>
                <a:ea typeface="Hero"/>
                <a:cs typeface="Hero"/>
                <a:sym typeface="Hero"/>
              </a:rPr>
              <a:t>establece</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los</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requisitos</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mínimos</a:t>
            </a:r>
            <a:r>
              <a:rPr lang="en-US" sz="1500" dirty="0">
                <a:solidFill>
                  <a:srgbClr val="FCFCFC"/>
                </a:solidFill>
                <a:latin typeface="Hero"/>
                <a:ea typeface="Hero"/>
                <a:cs typeface="Hero"/>
                <a:sym typeface="Hero"/>
              </a:rPr>
              <a:t> para que las </a:t>
            </a:r>
            <a:r>
              <a:rPr lang="en-US" sz="1500" dirty="0" err="1">
                <a:solidFill>
                  <a:srgbClr val="FCFCFC"/>
                </a:solidFill>
                <a:latin typeface="Hero"/>
                <a:ea typeface="Hero"/>
                <a:cs typeface="Hero"/>
                <a:sym typeface="Hero"/>
              </a:rPr>
              <a:t>entidades</a:t>
            </a:r>
            <a:r>
              <a:rPr lang="en-US" sz="1500" dirty="0">
                <a:solidFill>
                  <a:srgbClr val="FCFCFC"/>
                </a:solidFill>
                <a:latin typeface="Hero"/>
                <a:ea typeface="Hero"/>
                <a:cs typeface="Hero"/>
                <a:sym typeface="Hero"/>
              </a:rPr>
              <a:t> del </a:t>
            </a:r>
            <a:r>
              <a:rPr lang="en-US" sz="1500" u="sng" dirty="0">
                <a:solidFill>
                  <a:schemeClr val="bg1"/>
                </a:solidFill>
                <a:latin typeface="Hero"/>
                <a:ea typeface="Hero"/>
                <a:cs typeface="Hero"/>
                <a:sym typeface="Hero"/>
                <a:hlinkClick r:id="rId6" tooltip="https://www.google.com/search?sca_esv=8c966bae1d54a914&amp;cs=0&amp;q=Sistema+Estad%C3%ADstico+Nacional+%28SEN%29&amp;sa=X&amp;ved=2ahUKEwir-tDx8LuPAxUJQjABHY6CBHsQxccNegQIAhAB&amp;mstk=AUtExfCFtAN7auIGI01gexCiTEMt4p1NImX1FLH461m7IrRgWdloT9Vkd_IWvhWNqNDXYGHDV__pN-efIglhsvmVZcFXBbYVbF3sxb4aNuQ5ifo3UDgQenBSyAiLaaCc2KdJWz0ge5l0x2GNnbPniun-sJ6MPnUmbSAzQTjxUDOFLo-70wTS2aIjmsARYAgZUlEiY_XL&amp;csui=3">
                  <a:extLst>
                    <a:ext uri="{A12FA001-AC4F-418D-AE19-62706E023703}">
                      <ahyp:hlinkClr xmlns:ahyp="http://schemas.microsoft.com/office/drawing/2018/hyperlinkcolor" val="tx"/>
                    </a:ext>
                  </a:extLst>
                </a:hlinkClick>
              </a:rPr>
              <a:t>Sistema Estadístico Nacional (SEN)</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garanticen</a:t>
            </a:r>
            <a:r>
              <a:rPr lang="en-US" sz="1500" dirty="0">
                <a:solidFill>
                  <a:srgbClr val="FCFCFC"/>
                </a:solidFill>
                <a:latin typeface="Hero"/>
                <a:ea typeface="Hero"/>
                <a:cs typeface="Hero"/>
                <a:sym typeface="Hero"/>
              </a:rPr>
              <a:t> la </a:t>
            </a:r>
            <a:r>
              <a:rPr lang="en-US" sz="1500" dirty="0" err="1">
                <a:solidFill>
                  <a:srgbClr val="FCFCFC"/>
                </a:solidFill>
                <a:latin typeface="Hero"/>
                <a:ea typeface="Hero"/>
                <a:cs typeface="Hero"/>
                <a:sym typeface="Hero"/>
              </a:rPr>
              <a:t>calidad</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en</a:t>
            </a:r>
            <a:r>
              <a:rPr lang="en-US" sz="1500" dirty="0">
                <a:solidFill>
                  <a:srgbClr val="FCFCFC"/>
                </a:solidFill>
                <a:latin typeface="Hero"/>
                <a:ea typeface="Hero"/>
                <a:cs typeface="Hero"/>
                <a:sym typeface="Hero"/>
              </a:rPr>
              <a:t> la </a:t>
            </a:r>
            <a:r>
              <a:rPr lang="en-US" sz="1500" dirty="0" err="1">
                <a:solidFill>
                  <a:srgbClr val="FCFCFC"/>
                </a:solidFill>
                <a:latin typeface="Hero"/>
                <a:ea typeface="Hero"/>
                <a:cs typeface="Hero"/>
                <a:sym typeface="Hero"/>
              </a:rPr>
              <a:t>producción</a:t>
            </a:r>
            <a:r>
              <a:rPr lang="en-US" sz="1500" dirty="0">
                <a:solidFill>
                  <a:srgbClr val="FCFCFC"/>
                </a:solidFill>
                <a:latin typeface="Hero"/>
                <a:ea typeface="Hero"/>
                <a:cs typeface="Hero"/>
                <a:sym typeface="Hero"/>
              </a:rPr>
              <a:t> y </a:t>
            </a:r>
            <a:r>
              <a:rPr lang="en-US" sz="1500" dirty="0" err="1">
                <a:solidFill>
                  <a:srgbClr val="FCFCFC"/>
                </a:solidFill>
                <a:latin typeface="Hero"/>
                <a:ea typeface="Hero"/>
                <a:cs typeface="Hero"/>
                <a:sym typeface="Hero"/>
              </a:rPr>
              <a:t>difusión</a:t>
            </a:r>
            <a:r>
              <a:rPr lang="en-US" sz="1500" dirty="0">
                <a:solidFill>
                  <a:srgbClr val="FCFCFC"/>
                </a:solidFill>
                <a:latin typeface="Hero"/>
                <a:ea typeface="Hero"/>
                <a:cs typeface="Hero"/>
                <a:sym typeface="Hero"/>
              </a:rPr>
              <a:t> de </a:t>
            </a:r>
            <a:r>
              <a:rPr lang="en-US" sz="1500" dirty="0" err="1">
                <a:solidFill>
                  <a:srgbClr val="FCFCFC"/>
                </a:solidFill>
                <a:latin typeface="Hero"/>
                <a:ea typeface="Hero"/>
                <a:cs typeface="Hero"/>
                <a:sym typeface="Hero"/>
              </a:rPr>
              <a:t>estadísticas</a:t>
            </a:r>
            <a:r>
              <a:rPr lang="en-US" sz="1500" dirty="0">
                <a:solidFill>
                  <a:srgbClr val="FCFCFC"/>
                </a:solidFill>
                <a:latin typeface="Hero"/>
                <a:ea typeface="Hero"/>
                <a:cs typeface="Hero"/>
                <a:sym typeface="Hero"/>
              </a:rPr>
              <a:t>. </a:t>
            </a:r>
          </a:p>
          <a:p>
            <a:pPr algn="l">
              <a:lnSpc>
                <a:spcPts val="2100"/>
              </a:lnSpc>
            </a:pPr>
            <a:endParaRPr lang="en-US" sz="1500" dirty="0">
              <a:solidFill>
                <a:srgbClr val="FCFCFC"/>
              </a:solidFill>
              <a:latin typeface="Hero"/>
              <a:ea typeface="Hero"/>
              <a:cs typeface="Hero"/>
              <a:sym typeface="Hero"/>
            </a:endParaRPr>
          </a:p>
        </p:txBody>
      </p:sp>
      <p:sp>
        <p:nvSpPr>
          <p:cNvPr id="19" name="TextBox 19">
            <a:extLst>
              <a:ext uri="{FF2B5EF4-FFF2-40B4-BE49-F238E27FC236}">
                <a16:creationId xmlns:a16="http://schemas.microsoft.com/office/drawing/2014/main" id="{C1A46451-7CC4-D691-636D-A124084EB14B}"/>
              </a:ext>
            </a:extLst>
          </p:cNvPr>
          <p:cNvSpPr txBox="1"/>
          <p:nvPr/>
        </p:nvSpPr>
        <p:spPr>
          <a:xfrm>
            <a:off x="5341466" y="5411811"/>
            <a:ext cx="4166352" cy="1066800"/>
          </a:xfrm>
          <a:prstGeom prst="rect">
            <a:avLst/>
          </a:prstGeom>
        </p:spPr>
        <p:txBody>
          <a:bodyPr lIns="0" tIns="0" rIns="0" bIns="0" rtlCol="0" anchor="t">
            <a:spAutoFit/>
          </a:bodyPr>
          <a:lstStyle/>
          <a:p>
            <a:pPr algn="l">
              <a:lnSpc>
                <a:spcPts val="2100"/>
              </a:lnSpc>
            </a:pPr>
            <a:r>
              <a:rPr lang="en-US" sz="1500" dirty="0">
                <a:solidFill>
                  <a:srgbClr val="FCFCFC"/>
                </a:solidFill>
                <a:latin typeface="Hero"/>
                <a:ea typeface="Hero"/>
                <a:cs typeface="Hero"/>
                <a:sym typeface="Hero"/>
              </a:rPr>
              <a:t>Su </a:t>
            </a:r>
            <a:r>
              <a:rPr lang="en-US" sz="1500" dirty="0" err="1">
                <a:solidFill>
                  <a:srgbClr val="FCFCFC"/>
                </a:solidFill>
                <a:latin typeface="Hero"/>
                <a:ea typeface="Hero"/>
                <a:cs typeface="Hero"/>
                <a:sym typeface="Hero"/>
              </a:rPr>
              <a:t>objetivo</a:t>
            </a:r>
            <a:r>
              <a:rPr lang="en-US" sz="1500" dirty="0">
                <a:solidFill>
                  <a:srgbClr val="FCFCFC"/>
                </a:solidFill>
                <a:latin typeface="Hero"/>
                <a:ea typeface="Hero"/>
                <a:cs typeface="Hero"/>
                <a:sym typeface="Hero"/>
              </a:rPr>
              <a:t> es </a:t>
            </a:r>
            <a:r>
              <a:rPr lang="en-US" sz="1500" dirty="0" err="1">
                <a:solidFill>
                  <a:srgbClr val="FCFCFC"/>
                </a:solidFill>
                <a:latin typeface="Hero"/>
                <a:ea typeface="Hero"/>
                <a:cs typeface="Hero"/>
                <a:sym typeface="Hero"/>
              </a:rPr>
              <a:t>asegurar</a:t>
            </a:r>
            <a:r>
              <a:rPr lang="en-US" sz="1500" dirty="0">
                <a:solidFill>
                  <a:srgbClr val="FCFCFC"/>
                </a:solidFill>
                <a:latin typeface="Hero"/>
                <a:ea typeface="Hero"/>
                <a:cs typeface="Hero"/>
                <a:sym typeface="Hero"/>
              </a:rPr>
              <a:t> que </a:t>
            </a:r>
            <a:r>
              <a:rPr lang="en-US" sz="1500" dirty="0" err="1">
                <a:solidFill>
                  <a:srgbClr val="FCFCFC"/>
                </a:solidFill>
                <a:latin typeface="Hero"/>
                <a:ea typeface="Hero"/>
                <a:cs typeface="Hero"/>
                <a:sym typeface="Hero"/>
              </a:rPr>
              <a:t>los</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procesos</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estadísticos</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sean</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eficientes</a:t>
            </a:r>
            <a:r>
              <a:rPr lang="en-US" sz="1500" dirty="0">
                <a:solidFill>
                  <a:srgbClr val="FCFCFC"/>
                </a:solidFill>
                <a:latin typeface="Hero"/>
                <a:ea typeface="Hero"/>
                <a:cs typeface="Hero"/>
                <a:sym typeface="Hero"/>
              </a:rPr>
              <a:t> y que la </a:t>
            </a:r>
            <a:r>
              <a:rPr lang="en-US" sz="1500" dirty="0" err="1">
                <a:solidFill>
                  <a:srgbClr val="FCFCFC"/>
                </a:solidFill>
                <a:latin typeface="Hero"/>
                <a:ea typeface="Hero"/>
                <a:cs typeface="Hero"/>
                <a:sym typeface="Hero"/>
              </a:rPr>
              <a:t>información</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generada</a:t>
            </a:r>
            <a:r>
              <a:rPr lang="en-US" sz="1500" dirty="0">
                <a:solidFill>
                  <a:srgbClr val="FCFCFC"/>
                </a:solidFill>
                <a:latin typeface="Hero"/>
                <a:ea typeface="Hero"/>
                <a:cs typeface="Hero"/>
                <a:sym typeface="Hero"/>
              </a:rPr>
              <a:t> sea </a:t>
            </a:r>
            <a:r>
              <a:rPr lang="en-US" sz="1500" dirty="0" err="1">
                <a:solidFill>
                  <a:srgbClr val="FCFCFC"/>
                </a:solidFill>
                <a:latin typeface="Hero"/>
                <a:ea typeface="Hero"/>
                <a:cs typeface="Hero"/>
                <a:sym typeface="Hero"/>
              </a:rPr>
              <a:t>oficial</a:t>
            </a:r>
            <a:r>
              <a:rPr lang="en-US" sz="1500" dirty="0">
                <a:solidFill>
                  <a:srgbClr val="FCFCFC"/>
                </a:solidFill>
                <a:latin typeface="Hero"/>
                <a:ea typeface="Hero"/>
                <a:cs typeface="Hero"/>
                <a:sym typeface="Hero"/>
              </a:rPr>
              <a:t> y de </a:t>
            </a:r>
            <a:r>
              <a:rPr lang="en-US" sz="1500" dirty="0" err="1">
                <a:solidFill>
                  <a:srgbClr val="FCFCFC"/>
                </a:solidFill>
                <a:latin typeface="Hero"/>
                <a:ea typeface="Hero"/>
                <a:cs typeface="Hero"/>
                <a:sym typeface="Hero"/>
              </a:rPr>
              <a:t>alta</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calidad</a:t>
            </a:r>
            <a:r>
              <a:rPr lang="en-US" sz="1500" dirty="0">
                <a:solidFill>
                  <a:srgbClr val="FCFCFC"/>
                </a:solidFill>
                <a:latin typeface="Hero"/>
                <a:ea typeface="Hero"/>
                <a:cs typeface="Hero"/>
                <a:sym typeface="Hero"/>
              </a:rPr>
              <a:t>. </a:t>
            </a:r>
          </a:p>
        </p:txBody>
      </p:sp>
      <p:pic>
        <p:nvPicPr>
          <p:cNvPr id="2050" name="Picture 2" descr="LINEAMIENTOS PARA EL PROCESO ESTADÍSTICO EN EL SISTEMA ESTADÍSTICO NACIONAL">
            <a:extLst>
              <a:ext uri="{FF2B5EF4-FFF2-40B4-BE49-F238E27FC236}">
                <a16:creationId xmlns:a16="http://schemas.microsoft.com/office/drawing/2014/main" id="{ED44EB47-C53B-886F-021E-C1BEDE8442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439" y="807737"/>
            <a:ext cx="4723594" cy="3313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183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grpSp>
        <p:nvGrpSpPr>
          <p:cNvPr id="13" name="Group 13"/>
          <p:cNvGrpSpPr/>
          <p:nvPr/>
        </p:nvGrpSpPr>
        <p:grpSpPr>
          <a:xfrm>
            <a:off x="381000" y="350499"/>
            <a:ext cx="8865529" cy="5776003"/>
            <a:chOff x="0" y="0"/>
            <a:chExt cx="1174140" cy="836375"/>
          </a:xfrm>
        </p:grpSpPr>
        <p:sp>
          <p:nvSpPr>
            <p:cNvPr id="14" name="Freeform 14"/>
            <p:cNvSpPr/>
            <p:nvPr/>
          </p:nvSpPr>
          <p:spPr>
            <a:xfrm>
              <a:off x="0" y="0"/>
              <a:ext cx="1174140" cy="836375"/>
            </a:xfrm>
            <a:custGeom>
              <a:avLst/>
              <a:gdLst/>
              <a:ahLst/>
              <a:cxnLst/>
              <a:rect l="l" t="t" r="r" b="b"/>
              <a:pathLst>
                <a:path w="1174140" h="836375">
                  <a:moveTo>
                    <a:pt x="25055" y="0"/>
                  </a:moveTo>
                  <a:lnTo>
                    <a:pt x="1149085" y="0"/>
                  </a:lnTo>
                  <a:cubicBezTo>
                    <a:pt x="1162922" y="0"/>
                    <a:pt x="1174140" y="11218"/>
                    <a:pt x="1174140" y="25055"/>
                  </a:cubicBezTo>
                  <a:lnTo>
                    <a:pt x="1174140" y="811320"/>
                  </a:lnTo>
                  <a:cubicBezTo>
                    <a:pt x="1174140" y="817965"/>
                    <a:pt x="1171500" y="824337"/>
                    <a:pt x="1166801" y="829036"/>
                  </a:cubicBezTo>
                  <a:cubicBezTo>
                    <a:pt x="1162103" y="833735"/>
                    <a:pt x="1155730" y="836375"/>
                    <a:pt x="1149085" y="836375"/>
                  </a:cubicBezTo>
                  <a:lnTo>
                    <a:pt x="25055" y="836375"/>
                  </a:lnTo>
                  <a:cubicBezTo>
                    <a:pt x="18410" y="836375"/>
                    <a:pt x="12037" y="833735"/>
                    <a:pt x="7338" y="829036"/>
                  </a:cubicBezTo>
                  <a:cubicBezTo>
                    <a:pt x="2640" y="824337"/>
                    <a:pt x="0" y="817965"/>
                    <a:pt x="0" y="811320"/>
                  </a:cubicBezTo>
                  <a:lnTo>
                    <a:pt x="0" y="25055"/>
                  </a:lnTo>
                  <a:cubicBezTo>
                    <a:pt x="0" y="18410"/>
                    <a:pt x="2640" y="12037"/>
                    <a:pt x="7338" y="7338"/>
                  </a:cubicBezTo>
                  <a:cubicBezTo>
                    <a:pt x="12037" y="2640"/>
                    <a:pt x="18410" y="0"/>
                    <a:pt x="25055" y="0"/>
                  </a:cubicBezTo>
                  <a:close/>
                </a:path>
              </a:pathLst>
            </a:custGeom>
            <a:blipFill>
              <a:blip r:embed="rId3"/>
              <a:stretch>
                <a:fillRect t="-275" b="-275"/>
              </a:stretch>
            </a:blipFill>
          </p:spPr>
          <p:txBody>
            <a:bodyPr/>
            <a:lstStyle/>
            <a:p>
              <a:endParaRPr lang="es-CO"/>
            </a:p>
          </p:txBody>
        </p:sp>
      </p:grpSp>
      <p:sp>
        <p:nvSpPr>
          <p:cNvPr id="15" name="Freeform 15"/>
          <p:cNvSpPr/>
          <p:nvPr/>
        </p:nvSpPr>
        <p:spPr>
          <a:xfrm rot="-5400000">
            <a:off x="141622" y="3562330"/>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17" name="TextBox 17"/>
          <p:cNvSpPr txBox="1"/>
          <p:nvPr/>
        </p:nvSpPr>
        <p:spPr>
          <a:xfrm>
            <a:off x="126071" y="6477000"/>
            <a:ext cx="10032071" cy="910186"/>
          </a:xfrm>
          <a:prstGeom prst="rect">
            <a:avLst/>
          </a:prstGeom>
        </p:spPr>
        <p:txBody>
          <a:bodyPr wrap="square" lIns="0" tIns="0" rIns="0" bIns="0" rtlCol="0" anchor="t">
            <a:spAutoFit/>
          </a:bodyPr>
          <a:lstStyle/>
          <a:p>
            <a:pPr algn="l">
              <a:lnSpc>
                <a:spcPts val="3515"/>
              </a:lnSpc>
            </a:pPr>
            <a:r>
              <a:rPr lang="en-US" sz="3515" b="1" spc="-105" dirty="0">
                <a:solidFill>
                  <a:srgbClr val="051838"/>
                </a:solidFill>
                <a:latin typeface="Red Hat Display Bold"/>
                <a:ea typeface="Red Hat Display Bold"/>
                <a:cs typeface="Red Hat Display Bold"/>
                <a:sym typeface="Red Hat Display Bold"/>
              </a:rPr>
              <a:t>NORMA TECNICA DE CALIDAD ESTADISTICA NTCPE 1000:2020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endParaRPr lang="es-CO"/>
          </a:p>
        </p:txBody>
      </p:sp>
      <p:grpSp>
        <p:nvGrpSpPr>
          <p:cNvPr id="3" name="Group 3"/>
          <p:cNvGrpSpPr/>
          <p:nvPr/>
        </p:nvGrpSpPr>
        <p:grpSpPr>
          <a:xfrm>
            <a:off x="702524" y="731520"/>
            <a:ext cx="4174276" cy="5888004"/>
            <a:chOff x="0" y="0"/>
            <a:chExt cx="1546028" cy="2180742"/>
          </a:xfrm>
        </p:grpSpPr>
        <p:sp>
          <p:nvSpPr>
            <p:cNvPr id="4" name="Freeform 4"/>
            <p:cNvSpPr/>
            <p:nvPr/>
          </p:nvSpPr>
          <p:spPr>
            <a:xfrm>
              <a:off x="0" y="0"/>
              <a:ext cx="1546028" cy="2180742"/>
            </a:xfrm>
            <a:custGeom>
              <a:avLst/>
              <a:gdLst/>
              <a:ahLst/>
              <a:cxnLst/>
              <a:rect l="l" t="t" r="r" b="b"/>
              <a:pathLst>
                <a:path w="1546028" h="2180742">
                  <a:moveTo>
                    <a:pt x="66768" y="0"/>
                  </a:moveTo>
                  <a:lnTo>
                    <a:pt x="1479260" y="0"/>
                  </a:lnTo>
                  <a:cubicBezTo>
                    <a:pt x="1516135" y="0"/>
                    <a:pt x="1546028" y="29893"/>
                    <a:pt x="1546028" y="66768"/>
                  </a:cubicBezTo>
                  <a:lnTo>
                    <a:pt x="1546028" y="2113974"/>
                  </a:lnTo>
                  <a:cubicBezTo>
                    <a:pt x="1546028" y="2131682"/>
                    <a:pt x="1538994" y="2148665"/>
                    <a:pt x="1526472" y="2161186"/>
                  </a:cubicBezTo>
                  <a:cubicBezTo>
                    <a:pt x="1513951" y="2173708"/>
                    <a:pt x="1496968" y="2180742"/>
                    <a:pt x="1479260" y="2180742"/>
                  </a:cubicBezTo>
                  <a:lnTo>
                    <a:pt x="66768" y="2180742"/>
                  </a:lnTo>
                  <a:cubicBezTo>
                    <a:pt x="29893" y="2180742"/>
                    <a:pt x="0" y="2150849"/>
                    <a:pt x="0" y="2113974"/>
                  </a:cubicBezTo>
                  <a:lnTo>
                    <a:pt x="0" y="66768"/>
                  </a:lnTo>
                  <a:cubicBezTo>
                    <a:pt x="0" y="29893"/>
                    <a:pt x="29893" y="0"/>
                    <a:pt x="66768" y="0"/>
                  </a:cubicBezTo>
                  <a:close/>
                </a:path>
              </a:pathLst>
            </a:custGeom>
            <a:solidFill>
              <a:srgbClr val="051838"/>
            </a:solidFill>
          </p:spPr>
          <p:txBody>
            <a:bodyPr/>
            <a:lstStyle/>
            <a:p>
              <a:endParaRPr lang="es-CO"/>
            </a:p>
          </p:txBody>
        </p:sp>
        <p:sp>
          <p:nvSpPr>
            <p:cNvPr id="5" name="TextBox 5"/>
            <p:cNvSpPr txBox="1"/>
            <p:nvPr/>
          </p:nvSpPr>
          <p:spPr>
            <a:xfrm>
              <a:off x="0" y="9525"/>
              <a:ext cx="1546028" cy="2171217"/>
            </a:xfrm>
            <a:prstGeom prst="rect">
              <a:avLst/>
            </a:prstGeom>
          </p:spPr>
          <p:txBody>
            <a:bodyPr lIns="50800" tIns="50800" rIns="50800" bIns="50800" rtlCol="0" anchor="ctr"/>
            <a:lstStyle/>
            <a:p>
              <a:pPr algn="ctr">
                <a:lnSpc>
                  <a:spcPts val="1045"/>
                </a:lnSpc>
              </a:pPr>
              <a:endParaRPr/>
            </a:p>
          </p:txBody>
        </p:sp>
      </p:grpSp>
      <p:grpSp>
        <p:nvGrpSpPr>
          <p:cNvPr id="6" name="Group 6"/>
          <p:cNvGrpSpPr/>
          <p:nvPr/>
        </p:nvGrpSpPr>
        <p:grpSpPr>
          <a:xfrm>
            <a:off x="5317187" y="2385849"/>
            <a:ext cx="3802575" cy="4233675"/>
            <a:chOff x="0" y="0"/>
            <a:chExt cx="828448" cy="922369"/>
          </a:xfrm>
        </p:grpSpPr>
        <p:sp>
          <p:nvSpPr>
            <p:cNvPr id="7" name="Freeform 7"/>
            <p:cNvSpPr/>
            <p:nvPr/>
          </p:nvSpPr>
          <p:spPr>
            <a:xfrm>
              <a:off x="0" y="0"/>
              <a:ext cx="828448" cy="922369"/>
            </a:xfrm>
            <a:custGeom>
              <a:avLst/>
              <a:gdLst/>
              <a:ahLst/>
              <a:cxnLst/>
              <a:rect l="l" t="t" r="r" b="b"/>
              <a:pathLst>
                <a:path w="828448" h="922369">
                  <a:moveTo>
                    <a:pt x="32575" y="0"/>
                  </a:moveTo>
                  <a:lnTo>
                    <a:pt x="795872" y="0"/>
                  </a:lnTo>
                  <a:cubicBezTo>
                    <a:pt x="813863" y="0"/>
                    <a:pt x="828448" y="14585"/>
                    <a:pt x="828448" y="32575"/>
                  </a:cubicBezTo>
                  <a:lnTo>
                    <a:pt x="828448" y="889794"/>
                  </a:lnTo>
                  <a:cubicBezTo>
                    <a:pt x="828448" y="907785"/>
                    <a:pt x="813863" y="922369"/>
                    <a:pt x="795872" y="922369"/>
                  </a:cubicBezTo>
                  <a:lnTo>
                    <a:pt x="32575" y="922369"/>
                  </a:lnTo>
                  <a:cubicBezTo>
                    <a:pt x="23936" y="922369"/>
                    <a:pt x="15650" y="918937"/>
                    <a:pt x="9541" y="912828"/>
                  </a:cubicBezTo>
                  <a:cubicBezTo>
                    <a:pt x="3432" y="906719"/>
                    <a:pt x="0" y="898433"/>
                    <a:pt x="0" y="889794"/>
                  </a:cubicBezTo>
                  <a:lnTo>
                    <a:pt x="0" y="32575"/>
                  </a:lnTo>
                  <a:cubicBezTo>
                    <a:pt x="0" y="14585"/>
                    <a:pt x="14585" y="0"/>
                    <a:pt x="32575" y="0"/>
                  </a:cubicBezTo>
                  <a:close/>
                </a:path>
              </a:pathLst>
            </a:custGeom>
            <a:blipFill>
              <a:blip r:embed="rId3"/>
              <a:stretch>
                <a:fillRect l="-33398" r="-33398"/>
              </a:stretch>
            </a:blipFill>
          </p:spPr>
          <p:txBody>
            <a:bodyPr/>
            <a:lstStyle/>
            <a:p>
              <a:endParaRPr lang="es-CO"/>
            </a:p>
          </p:txBody>
        </p:sp>
      </p:grpSp>
      <p:sp>
        <p:nvSpPr>
          <p:cNvPr id="8" name="Freeform 8"/>
          <p:cNvSpPr/>
          <p:nvPr/>
        </p:nvSpPr>
        <p:spPr>
          <a:xfrm rot="-5400000">
            <a:off x="8785050" y="2142069"/>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9" name="Freeform 9"/>
          <p:cNvSpPr/>
          <p:nvPr/>
        </p:nvSpPr>
        <p:spPr>
          <a:xfrm rot="-5400000">
            <a:off x="-15720" y="5251851"/>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10" name="TextBox 10"/>
          <p:cNvSpPr txBox="1"/>
          <p:nvPr/>
        </p:nvSpPr>
        <p:spPr>
          <a:xfrm>
            <a:off x="5228091" y="1249526"/>
            <a:ext cx="3980766" cy="669925"/>
          </a:xfrm>
          <a:prstGeom prst="rect">
            <a:avLst/>
          </a:prstGeom>
        </p:spPr>
        <p:txBody>
          <a:bodyPr lIns="0" tIns="0" rIns="0" bIns="0" rtlCol="0" anchor="t">
            <a:spAutoFit/>
          </a:bodyPr>
          <a:lstStyle/>
          <a:p>
            <a:pPr algn="l">
              <a:lnSpc>
                <a:spcPts val="5000"/>
              </a:lnSpc>
            </a:pPr>
            <a:r>
              <a:rPr lang="en-US" sz="5000" b="1" spc="-150">
                <a:solidFill>
                  <a:srgbClr val="051838"/>
                </a:solidFill>
                <a:latin typeface="Red Hat Display Bold"/>
                <a:ea typeface="Red Hat Display Bold"/>
                <a:cs typeface="Red Hat Display Bold"/>
                <a:sym typeface="Red Hat Display Bold"/>
              </a:rPr>
              <a:t>CONTENIDO</a:t>
            </a:r>
          </a:p>
        </p:txBody>
      </p:sp>
      <p:sp>
        <p:nvSpPr>
          <p:cNvPr id="11" name="TextBox 11"/>
          <p:cNvSpPr txBox="1"/>
          <p:nvPr/>
        </p:nvSpPr>
        <p:spPr>
          <a:xfrm>
            <a:off x="1287924" y="1748001"/>
            <a:ext cx="678589" cy="400050"/>
          </a:xfrm>
          <a:prstGeom prst="rect">
            <a:avLst/>
          </a:prstGeom>
        </p:spPr>
        <p:txBody>
          <a:bodyPr lIns="0" tIns="0" rIns="0" bIns="0" rtlCol="0" anchor="t">
            <a:spAutoFit/>
          </a:bodyPr>
          <a:lstStyle/>
          <a:p>
            <a:pPr algn="l">
              <a:lnSpc>
                <a:spcPts val="3000"/>
              </a:lnSpc>
            </a:pPr>
            <a:r>
              <a:rPr lang="en-US" sz="3000" b="1">
                <a:solidFill>
                  <a:srgbClr val="FFFFFF"/>
                </a:solidFill>
                <a:latin typeface="Red Hat Display Bold"/>
                <a:ea typeface="Red Hat Display Bold"/>
                <a:cs typeface="Red Hat Display Bold"/>
                <a:sym typeface="Red Hat Display Bold"/>
              </a:rPr>
              <a:t>01</a:t>
            </a:r>
          </a:p>
        </p:txBody>
      </p:sp>
      <p:sp>
        <p:nvSpPr>
          <p:cNvPr id="12" name="TextBox 12"/>
          <p:cNvSpPr txBox="1"/>
          <p:nvPr/>
        </p:nvSpPr>
        <p:spPr>
          <a:xfrm>
            <a:off x="2150008" y="1808326"/>
            <a:ext cx="1845623" cy="260350"/>
          </a:xfrm>
          <a:prstGeom prst="rect">
            <a:avLst/>
          </a:prstGeom>
        </p:spPr>
        <p:txBody>
          <a:bodyPr lIns="0" tIns="0" rIns="0" bIns="0" rtlCol="0" anchor="t">
            <a:spAutoFit/>
          </a:bodyPr>
          <a:lstStyle/>
          <a:p>
            <a:pPr algn="l">
              <a:lnSpc>
                <a:spcPts val="2000"/>
              </a:lnSpc>
            </a:pPr>
            <a:r>
              <a:rPr lang="en-US" sz="2000">
                <a:solidFill>
                  <a:srgbClr val="FFFFFF"/>
                </a:solidFill>
                <a:latin typeface="Red Hat Display"/>
                <a:ea typeface="Red Hat Display"/>
                <a:cs typeface="Red Hat Display"/>
                <a:sym typeface="Red Hat Display"/>
              </a:rPr>
              <a:t>Introducción</a:t>
            </a:r>
          </a:p>
        </p:txBody>
      </p:sp>
      <p:sp>
        <p:nvSpPr>
          <p:cNvPr id="13" name="TextBox 13"/>
          <p:cNvSpPr txBox="1"/>
          <p:nvPr/>
        </p:nvSpPr>
        <p:spPr>
          <a:xfrm>
            <a:off x="1287924" y="2442999"/>
            <a:ext cx="678589" cy="400050"/>
          </a:xfrm>
          <a:prstGeom prst="rect">
            <a:avLst/>
          </a:prstGeom>
        </p:spPr>
        <p:txBody>
          <a:bodyPr lIns="0" tIns="0" rIns="0" bIns="0" rtlCol="0" anchor="t">
            <a:spAutoFit/>
          </a:bodyPr>
          <a:lstStyle/>
          <a:p>
            <a:pPr algn="l">
              <a:lnSpc>
                <a:spcPts val="3000"/>
              </a:lnSpc>
            </a:pPr>
            <a:r>
              <a:rPr lang="en-US" sz="3000" b="1">
                <a:solidFill>
                  <a:srgbClr val="FFFFFF"/>
                </a:solidFill>
                <a:latin typeface="Red Hat Display Bold"/>
                <a:ea typeface="Red Hat Display Bold"/>
                <a:cs typeface="Red Hat Display Bold"/>
                <a:sym typeface="Red Hat Display Bold"/>
              </a:rPr>
              <a:t>02</a:t>
            </a:r>
          </a:p>
        </p:txBody>
      </p:sp>
      <p:sp>
        <p:nvSpPr>
          <p:cNvPr id="14" name="TextBox 14"/>
          <p:cNvSpPr txBox="1"/>
          <p:nvPr/>
        </p:nvSpPr>
        <p:spPr>
          <a:xfrm>
            <a:off x="2150008" y="2503324"/>
            <a:ext cx="2496588" cy="755650"/>
          </a:xfrm>
          <a:prstGeom prst="rect">
            <a:avLst/>
          </a:prstGeom>
        </p:spPr>
        <p:txBody>
          <a:bodyPr lIns="0" tIns="0" rIns="0" bIns="0" rtlCol="0" anchor="t">
            <a:spAutoFit/>
          </a:bodyPr>
          <a:lstStyle/>
          <a:p>
            <a:pPr algn="l">
              <a:lnSpc>
                <a:spcPts val="2000"/>
              </a:lnSpc>
            </a:pPr>
            <a:r>
              <a:rPr lang="en-US" sz="2000">
                <a:solidFill>
                  <a:srgbClr val="FFFFFF"/>
                </a:solidFill>
                <a:latin typeface="Red Hat Display"/>
                <a:ea typeface="Red Hat Display"/>
                <a:cs typeface="Red Hat Display"/>
                <a:sym typeface="Red Hat Display"/>
              </a:rPr>
              <a:t>Qué debemos conocer (conceptos, SEN, NTCPE 1000).</a:t>
            </a:r>
          </a:p>
        </p:txBody>
      </p:sp>
      <p:sp>
        <p:nvSpPr>
          <p:cNvPr id="15" name="TextBox 15"/>
          <p:cNvSpPr txBox="1"/>
          <p:nvPr/>
        </p:nvSpPr>
        <p:spPr>
          <a:xfrm>
            <a:off x="1287924" y="3549042"/>
            <a:ext cx="678589" cy="400050"/>
          </a:xfrm>
          <a:prstGeom prst="rect">
            <a:avLst/>
          </a:prstGeom>
        </p:spPr>
        <p:txBody>
          <a:bodyPr lIns="0" tIns="0" rIns="0" bIns="0" rtlCol="0" anchor="t">
            <a:spAutoFit/>
          </a:bodyPr>
          <a:lstStyle/>
          <a:p>
            <a:pPr algn="l">
              <a:lnSpc>
                <a:spcPts val="3000"/>
              </a:lnSpc>
            </a:pPr>
            <a:r>
              <a:rPr lang="en-US" sz="3000" b="1">
                <a:solidFill>
                  <a:srgbClr val="FFFFFF"/>
                </a:solidFill>
                <a:latin typeface="Red Hat Display Bold"/>
                <a:ea typeface="Red Hat Display Bold"/>
                <a:cs typeface="Red Hat Display Bold"/>
                <a:sym typeface="Red Hat Display Bold"/>
              </a:rPr>
              <a:t>03</a:t>
            </a:r>
          </a:p>
        </p:txBody>
      </p:sp>
      <p:sp>
        <p:nvSpPr>
          <p:cNvPr id="16" name="TextBox 16"/>
          <p:cNvSpPr txBox="1"/>
          <p:nvPr/>
        </p:nvSpPr>
        <p:spPr>
          <a:xfrm>
            <a:off x="2093048" y="3609367"/>
            <a:ext cx="2618644" cy="755650"/>
          </a:xfrm>
          <a:prstGeom prst="rect">
            <a:avLst/>
          </a:prstGeom>
        </p:spPr>
        <p:txBody>
          <a:bodyPr lIns="0" tIns="0" rIns="0" bIns="0" rtlCol="0" anchor="t">
            <a:spAutoFit/>
          </a:bodyPr>
          <a:lstStyle/>
          <a:p>
            <a:pPr algn="l">
              <a:lnSpc>
                <a:spcPts val="2000"/>
              </a:lnSpc>
            </a:pPr>
            <a:r>
              <a:rPr lang="en-US" sz="2000">
                <a:solidFill>
                  <a:srgbClr val="FFFFFF"/>
                </a:solidFill>
                <a:latin typeface="Red Hat Display"/>
                <a:ea typeface="Red Hat Display"/>
                <a:cs typeface="Red Hat Display"/>
                <a:sym typeface="Red Hat Display"/>
              </a:rPr>
              <a:t>Por qué es importante (relevancia de las estadísticas).</a:t>
            </a:r>
          </a:p>
        </p:txBody>
      </p:sp>
      <p:sp>
        <p:nvSpPr>
          <p:cNvPr id="17" name="TextBox 17"/>
          <p:cNvSpPr txBox="1"/>
          <p:nvPr/>
        </p:nvSpPr>
        <p:spPr>
          <a:xfrm>
            <a:off x="1239102" y="4528974"/>
            <a:ext cx="678589" cy="400050"/>
          </a:xfrm>
          <a:prstGeom prst="rect">
            <a:avLst/>
          </a:prstGeom>
        </p:spPr>
        <p:txBody>
          <a:bodyPr lIns="0" tIns="0" rIns="0" bIns="0" rtlCol="0" anchor="t">
            <a:spAutoFit/>
          </a:bodyPr>
          <a:lstStyle/>
          <a:p>
            <a:pPr algn="l">
              <a:lnSpc>
                <a:spcPts val="3000"/>
              </a:lnSpc>
            </a:pPr>
            <a:r>
              <a:rPr lang="en-US" sz="3000" b="1">
                <a:solidFill>
                  <a:srgbClr val="FFFFFF"/>
                </a:solidFill>
                <a:latin typeface="Red Hat Display Bold"/>
                <a:ea typeface="Red Hat Display Bold"/>
                <a:cs typeface="Red Hat Display Bold"/>
                <a:sym typeface="Red Hat Display Bold"/>
              </a:rPr>
              <a:t>04</a:t>
            </a:r>
          </a:p>
        </p:txBody>
      </p:sp>
      <p:sp>
        <p:nvSpPr>
          <p:cNvPr id="18" name="TextBox 18"/>
          <p:cNvSpPr txBox="1"/>
          <p:nvPr/>
        </p:nvSpPr>
        <p:spPr>
          <a:xfrm>
            <a:off x="2093048" y="4589299"/>
            <a:ext cx="2553547" cy="1003300"/>
          </a:xfrm>
          <a:prstGeom prst="rect">
            <a:avLst/>
          </a:prstGeom>
        </p:spPr>
        <p:txBody>
          <a:bodyPr lIns="0" tIns="0" rIns="0" bIns="0" rtlCol="0" anchor="t">
            <a:spAutoFit/>
          </a:bodyPr>
          <a:lstStyle/>
          <a:p>
            <a:pPr algn="l">
              <a:lnSpc>
                <a:spcPts val="2000"/>
              </a:lnSpc>
            </a:pPr>
            <a:r>
              <a:rPr lang="en-US" sz="2000">
                <a:solidFill>
                  <a:srgbClr val="FFFFFF"/>
                </a:solidFill>
                <a:latin typeface="Red Hat Display"/>
                <a:ea typeface="Red Hat Display"/>
                <a:cs typeface="Red Hat Display"/>
                <a:sym typeface="Red Hat Display"/>
              </a:rPr>
              <a:t>Cómo aplicarlo en la SSF (beneficios, compromisos, próximos pasos).</a:t>
            </a:r>
          </a:p>
        </p:txBody>
      </p:sp>
      <p:sp>
        <p:nvSpPr>
          <p:cNvPr id="19" name="TextBox 19"/>
          <p:cNvSpPr txBox="1"/>
          <p:nvPr/>
        </p:nvSpPr>
        <p:spPr>
          <a:xfrm>
            <a:off x="1239102" y="5807282"/>
            <a:ext cx="678589" cy="400050"/>
          </a:xfrm>
          <a:prstGeom prst="rect">
            <a:avLst/>
          </a:prstGeom>
        </p:spPr>
        <p:txBody>
          <a:bodyPr lIns="0" tIns="0" rIns="0" bIns="0" rtlCol="0" anchor="t">
            <a:spAutoFit/>
          </a:bodyPr>
          <a:lstStyle/>
          <a:p>
            <a:pPr algn="l">
              <a:lnSpc>
                <a:spcPts val="3000"/>
              </a:lnSpc>
            </a:pPr>
            <a:r>
              <a:rPr lang="en-US" sz="3000" b="1">
                <a:solidFill>
                  <a:srgbClr val="FFFFFF"/>
                </a:solidFill>
                <a:latin typeface="Red Hat Display Bold"/>
                <a:ea typeface="Red Hat Display Bold"/>
                <a:cs typeface="Red Hat Display Bold"/>
                <a:sym typeface="Red Hat Display Bold"/>
              </a:rPr>
              <a:t>05</a:t>
            </a:r>
          </a:p>
        </p:txBody>
      </p:sp>
      <p:sp>
        <p:nvSpPr>
          <p:cNvPr id="20" name="TextBox 20"/>
          <p:cNvSpPr txBox="1"/>
          <p:nvPr/>
        </p:nvSpPr>
        <p:spPr>
          <a:xfrm>
            <a:off x="2093048" y="5867607"/>
            <a:ext cx="1845623" cy="260350"/>
          </a:xfrm>
          <a:prstGeom prst="rect">
            <a:avLst/>
          </a:prstGeom>
        </p:spPr>
        <p:txBody>
          <a:bodyPr lIns="0" tIns="0" rIns="0" bIns="0" rtlCol="0" anchor="t">
            <a:spAutoFit/>
          </a:bodyPr>
          <a:lstStyle/>
          <a:p>
            <a:pPr algn="l">
              <a:lnSpc>
                <a:spcPts val="2000"/>
              </a:lnSpc>
            </a:pPr>
            <a:r>
              <a:rPr lang="en-US" sz="2000">
                <a:solidFill>
                  <a:srgbClr val="FFFFFF"/>
                </a:solidFill>
                <a:latin typeface="Red Hat Display"/>
                <a:ea typeface="Red Hat Display"/>
                <a:cs typeface="Red Hat Display"/>
                <a:sym typeface="Red Hat Display"/>
              </a:rPr>
              <a:t>Conclusión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endParaRPr lang="es-CO"/>
          </a:p>
        </p:txBody>
      </p:sp>
      <p:grpSp>
        <p:nvGrpSpPr>
          <p:cNvPr id="3" name="Group 3"/>
          <p:cNvGrpSpPr/>
          <p:nvPr/>
        </p:nvGrpSpPr>
        <p:grpSpPr>
          <a:xfrm>
            <a:off x="222493" y="731520"/>
            <a:ext cx="9455081" cy="6469660"/>
            <a:chOff x="0" y="0"/>
            <a:chExt cx="3501882" cy="2396170"/>
          </a:xfrm>
        </p:grpSpPr>
        <p:sp>
          <p:nvSpPr>
            <p:cNvPr id="4" name="Freeform 4"/>
            <p:cNvSpPr/>
            <p:nvPr/>
          </p:nvSpPr>
          <p:spPr>
            <a:xfrm>
              <a:off x="0" y="0"/>
              <a:ext cx="3501882" cy="2396170"/>
            </a:xfrm>
            <a:custGeom>
              <a:avLst/>
              <a:gdLst/>
              <a:ahLst/>
              <a:cxnLst/>
              <a:rect l="l" t="t" r="r" b="b"/>
              <a:pathLst>
                <a:path w="3501882" h="2396170">
                  <a:moveTo>
                    <a:pt x="29477" y="0"/>
                  </a:moveTo>
                  <a:lnTo>
                    <a:pt x="3472404" y="0"/>
                  </a:lnTo>
                  <a:cubicBezTo>
                    <a:pt x="3480222" y="0"/>
                    <a:pt x="3487720" y="3106"/>
                    <a:pt x="3493248" y="8634"/>
                  </a:cubicBezTo>
                  <a:cubicBezTo>
                    <a:pt x="3498776" y="14162"/>
                    <a:pt x="3501882" y="21659"/>
                    <a:pt x="3501882" y="29477"/>
                  </a:cubicBezTo>
                  <a:lnTo>
                    <a:pt x="3501882" y="2366693"/>
                  </a:lnTo>
                  <a:cubicBezTo>
                    <a:pt x="3501882" y="2374511"/>
                    <a:pt x="3498776" y="2382009"/>
                    <a:pt x="3493248" y="2387537"/>
                  </a:cubicBezTo>
                  <a:cubicBezTo>
                    <a:pt x="3487720" y="2393065"/>
                    <a:pt x="3480222" y="2396170"/>
                    <a:pt x="3472404" y="2396170"/>
                  </a:cubicBezTo>
                  <a:lnTo>
                    <a:pt x="29477" y="2396170"/>
                  </a:lnTo>
                  <a:cubicBezTo>
                    <a:pt x="21659" y="2396170"/>
                    <a:pt x="14162" y="2393065"/>
                    <a:pt x="8634" y="2387537"/>
                  </a:cubicBezTo>
                  <a:cubicBezTo>
                    <a:pt x="3106" y="2382009"/>
                    <a:pt x="0" y="2374511"/>
                    <a:pt x="0" y="2366693"/>
                  </a:cubicBezTo>
                  <a:lnTo>
                    <a:pt x="0" y="29477"/>
                  </a:lnTo>
                  <a:cubicBezTo>
                    <a:pt x="0" y="21659"/>
                    <a:pt x="3106" y="14162"/>
                    <a:pt x="8634" y="8634"/>
                  </a:cubicBezTo>
                  <a:cubicBezTo>
                    <a:pt x="14162" y="3106"/>
                    <a:pt x="21659" y="0"/>
                    <a:pt x="29477" y="0"/>
                  </a:cubicBezTo>
                  <a:close/>
                </a:path>
              </a:pathLst>
            </a:custGeom>
            <a:solidFill>
              <a:srgbClr val="051838"/>
            </a:solidFill>
          </p:spPr>
          <p:txBody>
            <a:bodyPr/>
            <a:lstStyle/>
            <a:p>
              <a:endParaRPr lang="es-CO"/>
            </a:p>
          </p:txBody>
        </p:sp>
        <p:sp>
          <p:nvSpPr>
            <p:cNvPr id="5" name="TextBox 5"/>
            <p:cNvSpPr txBox="1"/>
            <p:nvPr/>
          </p:nvSpPr>
          <p:spPr>
            <a:xfrm>
              <a:off x="0" y="9525"/>
              <a:ext cx="3501882" cy="2386645"/>
            </a:xfrm>
            <a:prstGeom prst="rect">
              <a:avLst/>
            </a:prstGeom>
          </p:spPr>
          <p:txBody>
            <a:bodyPr lIns="50800" tIns="50800" rIns="50800" bIns="50800" rtlCol="0" anchor="ctr"/>
            <a:lstStyle/>
            <a:p>
              <a:pPr algn="ctr">
                <a:lnSpc>
                  <a:spcPts val="1045"/>
                </a:lnSpc>
              </a:pPr>
              <a:endParaRPr/>
            </a:p>
          </p:txBody>
        </p:sp>
      </p:grpSp>
      <p:sp>
        <p:nvSpPr>
          <p:cNvPr id="6" name="Freeform 6"/>
          <p:cNvSpPr/>
          <p:nvPr/>
        </p:nvSpPr>
        <p:spPr>
          <a:xfrm rot="-5400000">
            <a:off x="7854375" y="1001092"/>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7" name="Freeform 7"/>
          <p:cNvSpPr/>
          <p:nvPr/>
        </p:nvSpPr>
        <p:spPr>
          <a:xfrm rot="-5400000">
            <a:off x="1332484" y="4672955"/>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8" name="Freeform 8"/>
          <p:cNvSpPr/>
          <p:nvPr/>
        </p:nvSpPr>
        <p:spPr>
          <a:xfrm>
            <a:off x="349791" y="1347652"/>
            <a:ext cx="9200485" cy="4807253"/>
          </a:xfrm>
          <a:custGeom>
            <a:avLst/>
            <a:gdLst/>
            <a:ahLst/>
            <a:cxnLst/>
            <a:rect l="l" t="t" r="r" b="b"/>
            <a:pathLst>
              <a:path w="9200485" h="4807253">
                <a:moveTo>
                  <a:pt x="0" y="0"/>
                </a:moveTo>
                <a:lnTo>
                  <a:pt x="9200485" y="0"/>
                </a:lnTo>
                <a:lnTo>
                  <a:pt x="9200485" y="4807253"/>
                </a:lnTo>
                <a:lnTo>
                  <a:pt x="0" y="4807253"/>
                </a:lnTo>
                <a:lnTo>
                  <a:pt x="0" y="0"/>
                </a:lnTo>
                <a:close/>
              </a:path>
            </a:pathLst>
          </a:custGeom>
          <a:blipFill>
            <a:blip r:embed="rId5"/>
            <a:stretch>
              <a:fillRect/>
            </a:stretch>
          </a:blipFill>
        </p:spPr>
        <p:txBody>
          <a:bodyPr/>
          <a:lstStyle/>
          <a:p>
            <a:endParaRPr lang="es-CO"/>
          </a:p>
        </p:txBody>
      </p:sp>
      <p:sp>
        <p:nvSpPr>
          <p:cNvPr id="9" name="TextBox 9"/>
          <p:cNvSpPr txBox="1"/>
          <p:nvPr/>
        </p:nvSpPr>
        <p:spPr>
          <a:xfrm>
            <a:off x="1285579" y="134124"/>
            <a:ext cx="7182443" cy="669925"/>
          </a:xfrm>
          <a:prstGeom prst="rect">
            <a:avLst/>
          </a:prstGeom>
        </p:spPr>
        <p:txBody>
          <a:bodyPr lIns="0" tIns="0" rIns="0" bIns="0" rtlCol="0" anchor="t">
            <a:spAutoFit/>
          </a:bodyPr>
          <a:lstStyle/>
          <a:p>
            <a:pPr algn="ctr">
              <a:lnSpc>
                <a:spcPts val="5000"/>
              </a:lnSpc>
            </a:pPr>
            <a:r>
              <a:rPr lang="en-US" sz="5000" b="1" spc="-150">
                <a:solidFill>
                  <a:srgbClr val="051838"/>
                </a:solidFill>
                <a:latin typeface="Red Hat Display Bold"/>
                <a:ea typeface="Red Hat Display Bold"/>
                <a:cs typeface="Red Hat Display Bold"/>
                <a:sym typeface="Red Hat Display Bold"/>
              </a:rPr>
              <a:t>NTCPE 1000:2020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AC6E8-98FB-1032-5509-0DA2687FB93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AC3A71F-0C58-2DF3-9DD4-ADB26CCCE59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endParaRPr lang="es-CO"/>
          </a:p>
        </p:txBody>
      </p:sp>
      <p:grpSp>
        <p:nvGrpSpPr>
          <p:cNvPr id="3" name="Group 3">
            <a:extLst>
              <a:ext uri="{FF2B5EF4-FFF2-40B4-BE49-F238E27FC236}">
                <a16:creationId xmlns:a16="http://schemas.microsoft.com/office/drawing/2014/main" id="{DF27D1C8-156E-02D0-4884-430EDF37929A}"/>
              </a:ext>
            </a:extLst>
          </p:cNvPr>
          <p:cNvGrpSpPr/>
          <p:nvPr/>
        </p:nvGrpSpPr>
        <p:grpSpPr>
          <a:xfrm>
            <a:off x="222493" y="1130022"/>
            <a:ext cx="9455081" cy="6071157"/>
            <a:chOff x="0" y="0"/>
            <a:chExt cx="3501882" cy="2396170"/>
          </a:xfrm>
        </p:grpSpPr>
        <p:sp>
          <p:nvSpPr>
            <p:cNvPr id="4" name="Freeform 4">
              <a:extLst>
                <a:ext uri="{FF2B5EF4-FFF2-40B4-BE49-F238E27FC236}">
                  <a16:creationId xmlns:a16="http://schemas.microsoft.com/office/drawing/2014/main" id="{FDB17A87-92E4-830F-8DF4-5801BB8BB76C}"/>
                </a:ext>
              </a:extLst>
            </p:cNvPr>
            <p:cNvSpPr/>
            <p:nvPr/>
          </p:nvSpPr>
          <p:spPr>
            <a:xfrm>
              <a:off x="0" y="0"/>
              <a:ext cx="3501882" cy="2396170"/>
            </a:xfrm>
            <a:custGeom>
              <a:avLst/>
              <a:gdLst/>
              <a:ahLst/>
              <a:cxnLst/>
              <a:rect l="l" t="t" r="r" b="b"/>
              <a:pathLst>
                <a:path w="3501882" h="2396170">
                  <a:moveTo>
                    <a:pt x="29477" y="0"/>
                  </a:moveTo>
                  <a:lnTo>
                    <a:pt x="3472404" y="0"/>
                  </a:lnTo>
                  <a:cubicBezTo>
                    <a:pt x="3480222" y="0"/>
                    <a:pt x="3487720" y="3106"/>
                    <a:pt x="3493248" y="8634"/>
                  </a:cubicBezTo>
                  <a:cubicBezTo>
                    <a:pt x="3498776" y="14162"/>
                    <a:pt x="3501882" y="21659"/>
                    <a:pt x="3501882" y="29477"/>
                  </a:cubicBezTo>
                  <a:lnTo>
                    <a:pt x="3501882" y="2366693"/>
                  </a:lnTo>
                  <a:cubicBezTo>
                    <a:pt x="3501882" y="2374511"/>
                    <a:pt x="3498776" y="2382009"/>
                    <a:pt x="3493248" y="2387537"/>
                  </a:cubicBezTo>
                  <a:cubicBezTo>
                    <a:pt x="3487720" y="2393065"/>
                    <a:pt x="3480222" y="2396170"/>
                    <a:pt x="3472404" y="2396170"/>
                  </a:cubicBezTo>
                  <a:lnTo>
                    <a:pt x="29477" y="2396170"/>
                  </a:lnTo>
                  <a:cubicBezTo>
                    <a:pt x="21659" y="2396170"/>
                    <a:pt x="14162" y="2393065"/>
                    <a:pt x="8634" y="2387537"/>
                  </a:cubicBezTo>
                  <a:cubicBezTo>
                    <a:pt x="3106" y="2382009"/>
                    <a:pt x="0" y="2374511"/>
                    <a:pt x="0" y="2366693"/>
                  </a:cubicBezTo>
                  <a:lnTo>
                    <a:pt x="0" y="29477"/>
                  </a:lnTo>
                  <a:cubicBezTo>
                    <a:pt x="0" y="21659"/>
                    <a:pt x="3106" y="14162"/>
                    <a:pt x="8634" y="8634"/>
                  </a:cubicBezTo>
                  <a:cubicBezTo>
                    <a:pt x="14162" y="3106"/>
                    <a:pt x="21659" y="0"/>
                    <a:pt x="29477" y="0"/>
                  </a:cubicBezTo>
                  <a:close/>
                </a:path>
              </a:pathLst>
            </a:custGeom>
            <a:solidFill>
              <a:srgbClr val="051838"/>
            </a:solidFill>
          </p:spPr>
          <p:txBody>
            <a:bodyPr/>
            <a:lstStyle/>
            <a:p>
              <a:endParaRPr lang="es-CO"/>
            </a:p>
          </p:txBody>
        </p:sp>
        <p:sp>
          <p:nvSpPr>
            <p:cNvPr id="5" name="TextBox 5">
              <a:extLst>
                <a:ext uri="{FF2B5EF4-FFF2-40B4-BE49-F238E27FC236}">
                  <a16:creationId xmlns:a16="http://schemas.microsoft.com/office/drawing/2014/main" id="{721BDA80-3333-A49C-6E63-047DFF6D4641}"/>
                </a:ext>
              </a:extLst>
            </p:cNvPr>
            <p:cNvSpPr txBox="1"/>
            <p:nvPr/>
          </p:nvSpPr>
          <p:spPr>
            <a:xfrm>
              <a:off x="0" y="9525"/>
              <a:ext cx="3501882" cy="2386645"/>
            </a:xfrm>
            <a:prstGeom prst="rect">
              <a:avLst/>
            </a:prstGeom>
          </p:spPr>
          <p:txBody>
            <a:bodyPr lIns="50800" tIns="50800" rIns="50800" bIns="50800" rtlCol="0" anchor="ctr"/>
            <a:lstStyle/>
            <a:p>
              <a:pPr algn="ctr">
                <a:lnSpc>
                  <a:spcPts val="1045"/>
                </a:lnSpc>
              </a:pPr>
              <a:endParaRPr/>
            </a:p>
          </p:txBody>
        </p:sp>
      </p:grpSp>
      <p:sp>
        <p:nvSpPr>
          <p:cNvPr id="6" name="Freeform 6">
            <a:extLst>
              <a:ext uri="{FF2B5EF4-FFF2-40B4-BE49-F238E27FC236}">
                <a16:creationId xmlns:a16="http://schemas.microsoft.com/office/drawing/2014/main" id="{01550C25-A325-0A91-8E5F-DB0829A6A2AE}"/>
              </a:ext>
            </a:extLst>
          </p:cNvPr>
          <p:cNvSpPr/>
          <p:nvPr/>
        </p:nvSpPr>
        <p:spPr>
          <a:xfrm rot="-5400000">
            <a:off x="7854375" y="1001092"/>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7" name="Freeform 7">
            <a:extLst>
              <a:ext uri="{FF2B5EF4-FFF2-40B4-BE49-F238E27FC236}">
                <a16:creationId xmlns:a16="http://schemas.microsoft.com/office/drawing/2014/main" id="{2FB50036-71C9-45FC-1BB2-457C82B8AB24}"/>
              </a:ext>
            </a:extLst>
          </p:cNvPr>
          <p:cNvSpPr/>
          <p:nvPr/>
        </p:nvSpPr>
        <p:spPr>
          <a:xfrm rot="-5400000">
            <a:off x="1332484" y="4672955"/>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9" name="TextBox 9">
            <a:extLst>
              <a:ext uri="{FF2B5EF4-FFF2-40B4-BE49-F238E27FC236}">
                <a16:creationId xmlns:a16="http://schemas.microsoft.com/office/drawing/2014/main" id="{82AF2E1A-CBF4-0F0C-AD1B-EB06634F9C5C}"/>
              </a:ext>
            </a:extLst>
          </p:cNvPr>
          <p:cNvSpPr txBox="1"/>
          <p:nvPr/>
        </p:nvSpPr>
        <p:spPr>
          <a:xfrm>
            <a:off x="1285579" y="134124"/>
            <a:ext cx="7182443" cy="861774"/>
          </a:xfrm>
          <a:prstGeom prst="rect">
            <a:avLst/>
          </a:prstGeom>
        </p:spPr>
        <p:txBody>
          <a:bodyPr lIns="0" tIns="0" rIns="0" bIns="0" rtlCol="0" anchor="t">
            <a:spAutoFit/>
          </a:bodyPr>
          <a:lstStyle/>
          <a:p>
            <a:pPr algn="ctr"/>
            <a:r>
              <a:rPr lang="en-US" sz="2800" b="1" spc="-150" dirty="0">
                <a:solidFill>
                  <a:srgbClr val="051838"/>
                </a:solidFill>
                <a:latin typeface="Red Hat Display Bold"/>
                <a:ea typeface="Red Hat Display Bold"/>
                <a:cs typeface="Red Hat Display Bold"/>
                <a:sym typeface="Red Hat Display Bold"/>
              </a:rPr>
              <a:t>EL GRAN CAMBIO </a:t>
            </a:r>
            <a:br>
              <a:rPr lang="en-US" sz="2800" b="1" spc="-150" dirty="0">
                <a:solidFill>
                  <a:srgbClr val="051838"/>
                </a:solidFill>
                <a:latin typeface="Red Hat Display Bold"/>
                <a:ea typeface="Red Hat Display Bold"/>
                <a:cs typeface="Red Hat Display Bold"/>
                <a:sym typeface="Red Hat Display Bold"/>
              </a:rPr>
            </a:br>
            <a:r>
              <a:rPr lang="en-US" sz="2800" b="1" spc="-150" dirty="0">
                <a:solidFill>
                  <a:srgbClr val="051838"/>
                </a:solidFill>
                <a:latin typeface="Red Hat Display Bold"/>
                <a:ea typeface="Red Hat Display Bold"/>
                <a:cs typeface="Red Hat Display Bold"/>
                <a:sym typeface="Red Hat Display Bold"/>
              </a:rPr>
              <a:t>NTCPE 1000:2017 - NTCPE 1000:2020</a:t>
            </a:r>
          </a:p>
        </p:txBody>
      </p:sp>
      <p:sp>
        <p:nvSpPr>
          <p:cNvPr id="11" name="CuadroTexto 10">
            <a:extLst>
              <a:ext uri="{FF2B5EF4-FFF2-40B4-BE49-F238E27FC236}">
                <a16:creationId xmlns:a16="http://schemas.microsoft.com/office/drawing/2014/main" id="{07D7098E-2FA2-5AB2-4658-A47A27D19B26}"/>
              </a:ext>
            </a:extLst>
          </p:cNvPr>
          <p:cNvSpPr txBox="1"/>
          <p:nvPr/>
        </p:nvSpPr>
        <p:spPr>
          <a:xfrm>
            <a:off x="533400" y="1971562"/>
            <a:ext cx="8610600" cy="4339650"/>
          </a:xfrm>
          <a:prstGeom prst="rect">
            <a:avLst/>
          </a:prstGeom>
          <a:noFill/>
        </p:spPr>
        <p:txBody>
          <a:bodyPr wrap="square">
            <a:spAutoFit/>
          </a:bodyPr>
          <a:lstStyle/>
          <a:p>
            <a:pPr algn="ctr"/>
            <a:r>
              <a:rPr lang="es-CO" sz="2400" i="1" dirty="0">
                <a:solidFill>
                  <a:schemeClr val="bg1"/>
                </a:solidFill>
              </a:rPr>
              <a:t>Los nuevos Lineamientos para el Proceso Estadístico en el Sistema Estadístico Nacional 2020, se diferencia de los anteriores, puesto que en 2017 se publicaron los lineamientos que establecía 28 subprocesos, funcionales para las certificaciones proyectadas anteriores a 2021.  </a:t>
            </a:r>
          </a:p>
          <a:p>
            <a:pPr algn="ctr"/>
            <a:endParaRPr lang="es-CO" sz="2800" i="1" dirty="0">
              <a:solidFill>
                <a:schemeClr val="bg1"/>
              </a:solidFill>
            </a:endParaRPr>
          </a:p>
          <a:p>
            <a:pPr algn="ctr"/>
            <a:r>
              <a:rPr lang="es-CO" sz="3200" b="1" i="1" dirty="0">
                <a:solidFill>
                  <a:schemeClr val="bg1"/>
                </a:solidFill>
              </a:rPr>
              <a:t>Los principales cambios se encuentran en el número de fases las cuales pasa de cinco (5) a ocho (8), y en los subprocesos los cuales pasan de ser 28 a 51 en los nuevos lineamientos.</a:t>
            </a:r>
          </a:p>
        </p:txBody>
      </p:sp>
      <p:pic>
        <p:nvPicPr>
          <p:cNvPr id="1026" name="Picture 2" descr="La importancia del cambio de cultura - Inteligencia Emocional Aplicada">
            <a:extLst>
              <a:ext uri="{FF2B5EF4-FFF2-40B4-BE49-F238E27FC236}">
                <a16:creationId xmlns:a16="http://schemas.microsoft.com/office/drawing/2014/main" id="{D862F888-9B32-75AD-C571-2C428137D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44" y="912090"/>
            <a:ext cx="2118944" cy="105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00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grpSp>
        <p:nvGrpSpPr>
          <p:cNvPr id="3" name="Group 3"/>
          <p:cNvGrpSpPr/>
          <p:nvPr/>
        </p:nvGrpSpPr>
        <p:grpSpPr>
          <a:xfrm>
            <a:off x="0" y="-313802"/>
            <a:ext cx="9753600" cy="3063657"/>
            <a:chOff x="0" y="0"/>
            <a:chExt cx="3612444" cy="1134688"/>
          </a:xfrm>
        </p:grpSpPr>
        <p:sp>
          <p:nvSpPr>
            <p:cNvPr id="4" name="Freeform 4"/>
            <p:cNvSpPr/>
            <p:nvPr/>
          </p:nvSpPr>
          <p:spPr>
            <a:xfrm>
              <a:off x="0" y="0"/>
              <a:ext cx="3612445" cy="1134688"/>
            </a:xfrm>
            <a:custGeom>
              <a:avLst/>
              <a:gdLst/>
              <a:ahLst/>
              <a:cxnLst/>
              <a:rect l="l" t="t" r="r" b="b"/>
              <a:pathLst>
                <a:path w="3612445" h="1134688">
                  <a:moveTo>
                    <a:pt x="28575" y="0"/>
                  </a:moveTo>
                  <a:lnTo>
                    <a:pt x="3583870" y="0"/>
                  </a:lnTo>
                  <a:cubicBezTo>
                    <a:pt x="3591448" y="0"/>
                    <a:pt x="3598716" y="3011"/>
                    <a:pt x="3604075" y="8369"/>
                  </a:cubicBezTo>
                  <a:cubicBezTo>
                    <a:pt x="3609434" y="13728"/>
                    <a:pt x="3612445" y="20996"/>
                    <a:pt x="3612445" y="28575"/>
                  </a:cubicBezTo>
                  <a:lnTo>
                    <a:pt x="3612445" y="1106113"/>
                  </a:lnTo>
                  <a:cubicBezTo>
                    <a:pt x="3612445" y="1121894"/>
                    <a:pt x="3599651" y="1134688"/>
                    <a:pt x="3583870" y="1134688"/>
                  </a:cubicBezTo>
                  <a:lnTo>
                    <a:pt x="28575" y="1134688"/>
                  </a:lnTo>
                  <a:cubicBezTo>
                    <a:pt x="20996" y="1134688"/>
                    <a:pt x="13728" y="1131677"/>
                    <a:pt x="8369" y="1126318"/>
                  </a:cubicBezTo>
                  <a:cubicBezTo>
                    <a:pt x="3011" y="1120960"/>
                    <a:pt x="0" y="1113692"/>
                    <a:pt x="0" y="1106113"/>
                  </a:cubicBezTo>
                  <a:lnTo>
                    <a:pt x="0" y="28575"/>
                  </a:lnTo>
                  <a:cubicBezTo>
                    <a:pt x="0" y="12793"/>
                    <a:pt x="12793" y="0"/>
                    <a:pt x="28575" y="0"/>
                  </a:cubicBezTo>
                  <a:close/>
                </a:path>
              </a:pathLst>
            </a:custGeom>
            <a:solidFill>
              <a:srgbClr val="051838"/>
            </a:solidFill>
          </p:spPr>
          <p:txBody>
            <a:bodyPr/>
            <a:lstStyle/>
            <a:p>
              <a:endParaRPr lang="es-CO"/>
            </a:p>
          </p:txBody>
        </p:sp>
        <p:sp>
          <p:nvSpPr>
            <p:cNvPr id="5" name="TextBox 5"/>
            <p:cNvSpPr txBox="1"/>
            <p:nvPr/>
          </p:nvSpPr>
          <p:spPr>
            <a:xfrm>
              <a:off x="0" y="9525"/>
              <a:ext cx="3612444" cy="1125163"/>
            </a:xfrm>
            <a:prstGeom prst="rect">
              <a:avLst/>
            </a:prstGeom>
          </p:spPr>
          <p:txBody>
            <a:bodyPr lIns="50800" tIns="50800" rIns="50800" bIns="50800" rtlCol="0" anchor="ctr"/>
            <a:lstStyle/>
            <a:p>
              <a:pPr algn="ctr">
                <a:lnSpc>
                  <a:spcPts val="1045"/>
                </a:lnSpc>
              </a:pPr>
              <a:endParaRPr/>
            </a:p>
          </p:txBody>
        </p:sp>
      </p:grpSp>
      <p:sp>
        <p:nvSpPr>
          <p:cNvPr id="6" name="TextBox 6"/>
          <p:cNvSpPr txBox="1"/>
          <p:nvPr/>
        </p:nvSpPr>
        <p:spPr>
          <a:xfrm>
            <a:off x="2536916" y="1187316"/>
            <a:ext cx="4679767" cy="669925"/>
          </a:xfrm>
          <a:prstGeom prst="rect">
            <a:avLst/>
          </a:prstGeom>
        </p:spPr>
        <p:txBody>
          <a:bodyPr lIns="0" tIns="0" rIns="0" bIns="0" rtlCol="0" anchor="t">
            <a:spAutoFit/>
          </a:bodyPr>
          <a:lstStyle/>
          <a:p>
            <a:pPr algn="ctr">
              <a:lnSpc>
                <a:spcPts val="5000"/>
              </a:lnSpc>
            </a:pPr>
            <a:r>
              <a:rPr lang="en-US" sz="5000" b="1" spc="-150">
                <a:solidFill>
                  <a:srgbClr val="FCFCFC"/>
                </a:solidFill>
                <a:latin typeface="Red Hat Display Bold"/>
                <a:ea typeface="Red Hat Display Bold"/>
                <a:cs typeface="Red Hat Display Bold"/>
                <a:sym typeface="Red Hat Display Bold"/>
              </a:rPr>
              <a:t>CONTENIDO</a:t>
            </a:r>
          </a:p>
        </p:txBody>
      </p:sp>
      <p:sp>
        <p:nvSpPr>
          <p:cNvPr id="7" name="TextBox 7"/>
          <p:cNvSpPr txBox="1"/>
          <p:nvPr/>
        </p:nvSpPr>
        <p:spPr>
          <a:xfrm>
            <a:off x="1424281" y="3706476"/>
            <a:ext cx="3056807" cy="301625"/>
          </a:xfrm>
          <a:prstGeom prst="rect">
            <a:avLst/>
          </a:prstGeom>
        </p:spPr>
        <p:txBody>
          <a:bodyPr lIns="0" tIns="0" rIns="0" bIns="0" rtlCol="0" anchor="t">
            <a:spAutoFit/>
          </a:bodyPr>
          <a:lstStyle/>
          <a:p>
            <a:pPr marL="0" lvl="0" indent="0" algn="ctr">
              <a:lnSpc>
                <a:spcPts val="2200"/>
              </a:lnSpc>
              <a:spcBef>
                <a:spcPct val="0"/>
              </a:spcBef>
            </a:pPr>
            <a:r>
              <a:rPr lang="en-US" sz="2000" u="none" strike="noStrike">
                <a:solidFill>
                  <a:srgbClr val="051838">
                    <a:alpha val="36863"/>
                  </a:srgbClr>
                </a:solidFill>
                <a:latin typeface="Hero Bold"/>
                <a:ea typeface="Hero Bold"/>
                <a:cs typeface="Hero Bold"/>
                <a:sym typeface="Hero Bold"/>
              </a:rPr>
              <a:t>INTRODUCCION</a:t>
            </a:r>
          </a:p>
        </p:txBody>
      </p:sp>
      <p:sp>
        <p:nvSpPr>
          <p:cNvPr id="8" name="TextBox 8"/>
          <p:cNvSpPr txBox="1"/>
          <p:nvPr/>
        </p:nvSpPr>
        <p:spPr>
          <a:xfrm>
            <a:off x="2301819" y="3072264"/>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01</a:t>
            </a:r>
          </a:p>
        </p:txBody>
      </p:sp>
      <p:sp>
        <p:nvSpPr>
          <p:cNvPr id="9" name="TextBox 9"/>
          <p:cNvSpPr txBox="1"/>
          <p:nvPr/>
        </p:nvSpPr>
        <p:spPr>
          <a:xfrm>
            <a:off x="5854863" y="3716995"/>
            <a:ext cx="2474456" cy="301625"/>
          </a:xfrm>
          <a:prstGeom prst="rect">
            <a:avLst/>
          </a:prstGeom>
        </p:spPr>
        <p:txBody>
          <a:bodyPr lIns="0" tIns="0" rIns="0" bIns="0" rtlCol="0" anchor="t">
            <a:spAutoFit/>
          </a:bodyPr>
          <a:lstStyle/>
          <a:p>
            <a:pPr algn="ctr">
              <a:lnSpc>
                <a:spcPts val="2200"/>
              </a:lnSpc>
            </a:pPr>
            <a:r>
              <a:rPr lang="en-US" sz="2000">
                <a:solidFill>
                  <a:srgbClr val="051838">
                    <a:alpha val="36863"/>
                  </a:srgbClr>
                </a:solidFill>
                <a:latin typeface="Hero Bold"/>
                <a:ea typeface="Hero Bold"/>
                <a:cs typeface="Hero Bold"/>
                <a:sym typeface="Hero Bold"/>
              </a:rPr>
              <a:t>QUE?</a:t>
            </a:r>
          </a:p>
        </p:txBody>
      </p:sp>
      <p:sp>
        <p:nvSpPr>
          <p:cNvPr id="10" name="TextBox 10"/>
          <p:cNvSpPr txBox="1"/>
          <p:nvPr/>
        </p:nvSpPr>
        <p:spPr>
          <a:xfrm>
            <a:off x="6495189" y="3072264"/>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02</a:t>
            </a:r>
          </a:p>
        </p:txBody>
      </p:sp>
      <p:sp>
        <p:nvSpPr>
          <p:cNvPr id="11" name="TextBox 11"/>
          <p:cNvSpPr txBox="1"/>
          <p:nvPr/>
        </p:nvSpPr>
        <p:spPr>
          <a:xfrm>
            <a:off x="1847467" y="5397163"/>
            <a:ext cx="2373177" cy="301625"/>
          </a:xfrm>
          <a:prstGeom prst="rect">
            <a:avLst/>
          </a:prstGeom>
        </p:spPr>
        <p:txBody>
          <a:bodyPr lIns="0" tIns="0" rIns="0" bIns="0" rtlCol="0" anchor="t">
            <a:spAutoFit/>
          </a:bodyPr>
          <a:lstStyle/>
          <a:p>
            <a:pPr algn="ctr">
              <a:lnSpc>
                <a:spcPts val="2200"/>
              </a:lnSpc>
            </a:pPr>
            <a:r>
              <a:rPr lang="en-US" sz="2000">
                <a:solidFill>
                  <a:srgbClr val="051838"/>
                </a:solidFill>
                <a:latin typeface="Hero Bold"/>
                <a:ea typeface="Hero Bold"/>
                <a:cs typeface="Hero Bold"/>
                <a:sym typeface="Hero Bold"/>
              </a:rPr>
              <a:t>POR QUE?</a:t>
            </a:r>
          </a:p>
        </p:txBody>
      </p:sp>
      <p:sp>
        <p:nvSpPr>
          <p:cNvPr id="12" name="TextBox 12"/>
          <p:cNvSpPr txBox="1"/>
          <p:nvPr/>
        </p:nvSpPr>
        <p:spPr>
          <a:xfrm>
            <a:off x="2301819" y="4997113"/>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03</a:t>
            </a:r>
          </a:p>
        </p:txBody>
      </p:sp>
      <p:sp>
        <p:nvSpPr>
          <p:cNvPr id="13" name="TextBox 13"/>
          <p:cNvSpPr txBox="1"/>
          <p:nvPr/>
        </p:nvSpPr>
        <p:spPr>
          <a:xfrm>
            <a:off x="6038622" y="5325829"/>
            <a:ext cx="2356123" cy="577850"/>
          </a:xfrm>
          <a:prstGeom prst="rect">
            <a:avLst/>
          </a:prstGeom>
        </p:spPr>
        <p:txBody>
          <a:bodyPr lIns="0" tIns="0" rIns="0" bIns="0" rtlCol="0" anchor="t">
            <a:spAutoFit/>
          </a:bodyPr>
          <a:lstStyle/>
          <a:p>
            <a:pPr algn="ctr">
              <a:lnSpc>
                <a:spcPts val="2200"/>
              </a:lnSpc>
            </a:pPr>
            <a:r>
              <a:rPr lang="en-US" sz="2000">
                <a:solidFill>
                  <a:srgbClr val="051838">
                    <a:alpha val="51765"/>
                  </a:srgbClr>
                </a:solidFill>
                <a:latin typeface="Hero"/>
                <a:ea typeface="Hero"/>
                <a:cs typeface="Hero"/>
                <a:sym typeface="Hero"/>
              </a:rPr>
              <a:t>COMO?</a:t>
            </a:r>
          </a:p>
        </p:txBody>
      </p:sp>
      <p:sp>
        <p:nvSpPr>
          <p:cNvPr id="14" name="TextBox 14"/>
          <p:cNvSpPr txBox="1"/>
          <p:nvPr/>
        </p:nvSpPr>
        <p:spPr>
          <a:xfrm>
            <a:off x="6441225" y="4925779"/>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04</a:t>
            </a:r>
          </a:p>
        </p:txBody>
      </p:sp>
      <p:sp>
        <p:nvSpPr>
          <p:cNvPr id="15" name="Freeform 15"/>
          <p:cNvSpPr/>
          <p:nvPr/>
        </p:nvSpPr>
        <p:spPr>
          <a:xfrm rot="-5400000">
            <a:off x="9418888" y="2687051"/>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16" name="Freeform 16"/>
          <p:cNvSpPr/>
          <p:nvPr/>
        </p:nvSpPr>
        <p:spPr>
          <a:xfrm rot="-5400000">
            <a:off x="-151611" y="5507549"/>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17" name="TextBox 17"/>
          <p:cNvSpPr txBox="1"/>
          <p:nvPr/>
        </p:nvSpPr>
        <p:spPr>
          <a:xfrm>
            <a:off x="4139066" y="6403596"/>
            <a:ext cx="2356123" cy="301625"/>
          </a:xfrm>
          <a:prstGeom prst="rect">
            <a:avLst/>
          </a:prstGeom>
        </p:spPr>
        <p:txBody>
          <a:bodyPr lIns="0" tIns="0" rIns="0" bIns="0" rtlCol="0" anchor="t">
            <a:spAutoFit/>
          </a:bodyPr>
          <a:lstStyle/>
          <a:p>
            <a:pPr algn="ctr">
              <a:lnSpc>
                <a:spcPts val="2200"/>
              </a:lnSpc>
            </a:pPr>
            <a:r>
              <a:rPr lang="en-US" sz="2000">
                <a:solidFill>
                  <a:srgbClr val="051838">
                    <a:alpha val="50980"/>
                  </a:srgbClr>
                </a:solidFill>
                <a:latin typeface="Hero"/>
                <a:ea typeface="Hero"/>
                <a:cs typeface="Hero"/>
                <a:sym typeface="Hero"/>
              </a:rPr>
              <a:t>CONCLUSIÓN</a:t>
            </a:r>
          </a:p>
        </p:txBody>
      </p:sp>
      <p:sp>
        <p:nvSpPr>
          <p:cNvPr id="18" name="TextBox 18"/>
          <p:cNvSpPr txBox="1"/>
          <p:nvPr/>
        </p:nvSpPr>
        <p:spPr>
          <a:xfrm>
            <a:off x="4612505" y="6003546"/>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05</a:t>
            </a:r>
          </a:p>
        </p:txBody>
      </p:sp>
      <p:sp>
        <p:nvSpPr>
          <p:cNvPr id="19" name="Freeform 19"/>
          <p:cNvSpPr/>
          <p:nvPr/>
        </p:nvSpPr>
        <p:spPr>
          <a:xfrm rot="-5400000">
            <a:off x="5692843" y="2104078"/>
            <a:ext cx="7483383" cy="3275227"/>
          </a:xfrm>
          <a:custGeom>
            <a:avLst/>
            <a:gdLst/>
            <a:ahLst/>
            <a:cxnLst/>
            <a:rect l="l" t="t" r="r" b="b"/>
            <a:pathLst>
              <a:path w="7483383" h="3275227">
                <a:moveTo>
                  <a:pt x="0" y="0"/>
                </a:moveTo>
                <a:lnTo>
                  <a:pt x="7483383" y="0"/>
                </a:lnTo>
                <a:lnTo>
                  <a:pt x="7483383" y="3275227"/>
                </a:lnTo>
                <a:lnTo>
                  <a:pt x="0" y="3275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77777"/>
            </a:stretch>
          </a:blipFill>
        </p:spPr>
        <p:txBody>
          <a:bodyPr/>
          <a:lstStyle/>
          <a:p>
            <a:endParaRPr lang="es-CO"/>
          </a:p>
        </p:txBody>
      </p:sp>
      <p:sp>
        <p:nvSpPr>
          <p:cNvPr id="3" name="TextBox 3"/>
          <p:cNvSpPr txBox="1"/>
          <p:nvPr/>
        </p:nvSpPr>
        <p:spPr>
          <a:xfrm>
            <a:off x="1066800" y="5750773"/>
            <a:ext cx="6799373" cy="970330"/>
          </a:xfrm>
          <a:prstGeom prst="rect">
            <a:avLst/>
          </a:prstGeom>
        </p:spPr>
        <p:txBody>
          <a:bodyPr wrap="square" lIns="0" tIns="0" rIns="0" bIns="0" rtlCol="0" anchor="t">
            <a:spAutoFit/>
          </a:bodyPr>
          <a:lstStyle/>
          <a:p>
            <a:pPr algn="l">
              <a:lnSpc>
                <a:spcPts val="2500"/>
              </a:lnSpc>
            </a:pPr>
            <a:r>
              <a:rPr lang="en-US" sz="2500" b="1" spc="-75" dirty="0">
                <a:solidFill>
                  <a:srgbClr val="051838"/>
                </a:solidFill>
                <a:latin typeface="Red Hat Display Bold"/>
                <a:ea typeface="Red Hat Display Bold"/>
                <a:cs typeface="Red Hat Display Bold"/>
                <a:sym typeface="Red Hat Display Bold"/>
              </a:rPr>
              <a:t>¿POR QUÉ LA SUPERINTENDENCIA DEL SUBSIDIO FAMILIAR DEBE FORTALECER SU PRODUCCIÓN ESTADÍSTICA?</a:t>
            </a:r>
          </a:p>
        </p:txBody>
      </p:sp>
      <p:grpSp>
        <p:nvGrpSpPr>
          <p:cNvPr id="4" name="Group 4"/>
          <p:cNvGrpSpPr/>
          <p:nvPr/>
        </p:nvGrpSpPr>
        <p:grpSpPr>
          <a:xfrm>
            <a:off x="2504614" y="235609"/>
            <a:ext cx="7164535" cy="1341448"/>
            <a:chOff x="0" y="0"/>
            <a:chExt cx="2409700" cy="451179"/>
          </a:xfrm>
        </p:grpSpPr>
        <p:sp>
          <p:nvSpPr>
            <p:cNvPr id="5" name="Freeform 5"/>
            <p:cNvSpPr/>
            <p:nvPr/>
          </p:nvSpPr>
          <p:spPr>
            <a:xfrm>
              <a:off x="0" y="0"/>
              <a:ext cx="2409700" cy="451179"/>
            </a:xfrm>
            <a:custGeom>
              <a:avLst/>
              <a:gdLst/>
              <a:ahLst/>
              <a:cxnLst/>
              <a:rect l="l" t="t" r="r" b="b"/>
              <a:pathLst>
                <a:path w="2409700" h="451179">
                  <a:moveTo>
                    <a:pt x="21612" y="0"/>
                  </a:moveTo>
                  <a:lnTo>
                    <a:pt x="2388088" y="0"/>
                  </a:lnTo>
                  <a:cubicBezTo>
                    <a:pt x="2400024" y="0"/>
                    <a:pt x="2409700" y="9676"/>
                    <a:pt x="2409700" y="21612"/>
                  </a:cubicBezTo>
                  <a:lnTo>
                    <a:pt x="2409700" y="429567"/>
                  </a:lnTo>
                  <a:cubicBezTo>
                    <a:pt x="2409700" y="441503"/>
                    <a:pt x="2400024" y="451179"/>
                    <a:pt x="2388088" y="451179"/>
                  </a:cubicBezTo>
                  <a:lnTo>
                    <a:pt x="21612" y="451179"/>
                  </a:lnTo>
                  <a:cubicBezTo>
                    <a:pt x="9676" y="451179"/>
                    <a:pt x="0" y="441503"/>
                    <a:pt x="0" y="429567"/>
                  </a:cubicBezTo>
                  <a:lnTo>
                    <a:pt x="0" y="21612"/>
                  </a:lnTo>
                  <a:cubicBezTo>
                    <a:pt x="0" y="9676"/>
                    <a:pt x="9676" y="0"/>
                    <a:pt x="21612" y="0"/>
                  </a:cubicBezTo>
                  <a:close/>
                </a:path>
              </a:pathLst>
            </a:custGeom>
            <a:solidFill>
              <a:srgbClr val="051838"/>
            </a:solidFill>
          </p:spPr>
          <p:txBody>
            <a:bodyPr/>
            <a:lstStyle/>
            <a:p>
              <a:endParaRPr lang="es-CO"/>
            </a:p>
          </p:txBody>
        </p:sp>
        <p:sp>
          <p:nvSpPr>
            <p:cNvPr id="6" name="TextBox 6"/>
            <p:cNvSpPr txBox="1"/>
            <p:nvPr/>
          </p:nvSpPr>
          <p:spPr>
            <a:xfrm>
              <a:off x="0" y="9525"/>
              <a:ext cx="2409700" cy="441654"/>
            </a:xfrm>
            <a:prstGeom prst="rect">
              <a:avLst/>
            </a:prstGeom>
          </p:spPr>
          <p:txBody>
            <a:bodyPr lIns="50800" tIns="50800" rIns="50800" bIns="50800" rtlCol="0" anchor="ctr"/>
            <a:lstStyle/>
            <a:p>
              <a:pPr algn="ctr">
                <a:lnSpc>
                  <a:spcPts val="1045"/>
                </a:lnSpc>
              </a:pPr>
              <a:endParaRPr/>
            </a:p>
          </p:txBody>
        </p:sp>
      </p:grpSp>
      <p:grpSp>
        <p:nvGrpSpPr>
          <p:cNvPr id="7" name="Group 7"/>
          <p:cNvGrpSpPr/>
          <p:nvPr/>
        </p:nvGrpSpPr>
        <p:grpSpPr>
          <a:xfrm>
            <a:off x="2504614" y="2146615"/>
            <a:ext cx="7164535" cy="1189772"/>
            <a:chOff x="0" y="0"/>
            <a:chExt cx="2409700" cy="400165"/>
          </a:xfrm>
        </p:grpSpPr>
        <p:sp>
          <p:nvSpPr>
            <p:cNvPr id="8" name="Freeform 8"/>
            <p:cNvSpPr/>
            <p:nvPr/>
          </p:nvSpPr>
          <p:spPr>
            <a:xfrm>
              <a:off x="0" y="0"/>
              <a:ext cx="2409700" cy="400165"/>
            </a:xfrm>
            <a:custGeom>
              <a:avLst/>
              <a:gdLst/>
              <a:ahLst/>
              <a:cxnLst/>
              <a:rect l="l" t="t" r="r" b="b"/>
              <a:pathLst>
                <a:path w="2409700" h="400165">
                  <a:moveTo>
                    <a:pt x="21612" y="0"/>
                  </a:moveTo>
                  <a:lnTo>
                    <a:pt x="2388088" y="0"/>
                  </a:lnTo>
                  <a:cubicBezTo>
                    <a:pt x="2400024" y="0"/>
                    <a:pt x="2409700" y="9676"/>
                    <a:pt x="2409700" y="21612"/>
                  </a:cubicBezTo>
                  <a:lnTo>
                    <a:pt x="2409700" y="378553"/>
                  </a:lnTo>
                  <a:cubicBezTo>
                    <a:pt x="2409700" y="384285"/>
                    <a:pt x="2407423" y="389782"/>
                    <a:pt x="2403370" y="393835"/>
                  </a:cubicBezTo>
                  <a:cubicBezTo>
                    <a:pt x="2399317" y="397888"/>
                    <a:pt x="2393820" y="400165"/>
                    <a:pt x="2388088" y="400165"/>
                  </a:cubicBezTo>
                  <a:lnTo>
                    <a:pt x="21612" y="400165"/>
                  </a:lnTo>
                  <a:cubicBezTo>
                    <a:pt x="9676" y="400165"/>
                    <a:pt x="0" y="390489"/>
                    <a:pt x="0" y="378553"/>
                  </a:cubicBezTo>
                  <a:lnTo>
                    <a:pt x="0" y="21612"/>
                  </a:lnTo>
                  <a:cubicBezTo>
                    <a:pt x="0" y="9676"/>
                    <a:pt x="9676" y="0"/>
                    <a:pt x="21612" y="0"/>
                  </a:cubicBezTo>
                  <a:close/>
                </a:path>
              </a:pathLst>
            </a:custGeom>
            <a:solidFill>
              <a:srgbClr val="051838"/>
            </a:solidFill>
          </p:spPr>
          <p:txBody>
            <a:bodyPr/>
            <a:lstStyle/>
            <a:p>
              <a:endParaRPr lang="es-CO"/>
            </a:p>
          </p:txBody>
        </p:sp>
        <p:sp>
          <p:nvSpPr>
            <p:cNvPr id="9" name="TextBox 9"/>
            <p:cNvSpPr txBox="1"/>
            <p:nvPr/>
          </p:nvSpPr>
          <p:spPr>
            <a:xfrm>
              <a:off x="0" y="9525"/>
              <a:ext cx="2409700" cy="390640"/>
            </a:xfrm>
            <a:prstGeom prst="rect">
              <a:avLst/>
            </a:prstGeom>
          </p:spPr>
          <p:txBody>
            <a:bodyPr lIns="50800" tIns="50800" rIns="50800" bIns="50800" rtlCol="0" anchor="ctr"/>
            <a:lstStyle/>
            <a:p>
              <a:pPr algn="ctr">
                <a:lnSpc>
                  <a:spcPts val="1045"/>
                </a:lnSpc>
              </a:pPr>
              <a:endParaRPr/>
            </a:p>
          </p:txBody>
        </p:sp>
      </p:grpSp>
      <p:grpSp>
        <p:nvGrpSpPr>
          <p:cNvPr id="10" name="Group 10"/>
          <p:cNvGrpSpPr/>
          <p:nvPr/>
        </p:nvGrpSpPr>
        <p:grpSpPr>
          <a:xfrm>
            <a:off x="2504614" y="3905945"/>
            <a:ext cx="7080083" cy="1189772"/>
            <a:chOff x="0" y="0"/>
            <a:chExt cx="2381296" cy="400165"/>
          </a:xfrm>
        </p:grpSpPr>
        <p:sp>
          <p:nvSpPr>
            <p:cNvPr id="11" name="Freeform 11"/>
            <p:cNvSpPr/>
            <p:nvPr/>
          </p:nvSpPr>
          <p:spPr>
            <a:xfrm>
              <a:off x="0" y="0"/>
              <a:ext cx="2381296" cy="400165"/>
            </a:xfrm>
            <a:custGeom>
              <a:avLst/>
              <a:gdLst/>
              <a:ahLst/>
              <a:cxnLst/>
              <a:rect l="l" t="t" r="r" b="b"/>
              <a:pathLst>
                <a:path w="2381296" h="400165">
                  <a:moveTo>
                    <a:pt x="21870" y="0"/>
                  </a:moveTo>
                  <a:lnTo>
                    <a:pt x="2359426" y="0"/>
                  </a:lnTo>
                  <a:cubicBezTo>
                    <a:pt x="2365226" y="0"/>
                    <a:pt x="2370789" y="2304"/>
                    <a:pt x="2374890" y="6405"/>
                  </a:cubicBezTo>
                  <a:cubicBezTo>
                    <a:pt x="2378991" y="10507"/>
                    <a:pt x="2381296" y="16069"/>
                    <a:pt x="2381296" y="21870"/>
                  </a:cubicBezTo>
                  <a:lnTo>
                    <a:pt x="2381296" y="378295"/>
                  </a:lnTo>
                  <a:cubicBezTo>
                    <a:pt x="2381296" y="390373"/>
                    <a:pt x="2371504" y="400165"/>
                    <a:pt x="2359426" y="400165"/>
                  </a:cubicBezTo>
                  <a:lnTo>
                    <a:pt x="21870" y="400165"/>
                  </a:lnTo>
                  <a:cubicBezTo>
                    <a:pt x="9791" y="400165"/>
                    <a:pt x="0" y="390373"/>
                    <a:pt x="0" y="378295"/>
                  </a:cubicBezTo>
                  <a:lnTo>
                    <a:pt x="0" y="21870"/>
                  </a:lnTo>
                  <a:cubicBezTo>
                    <a:pt x="0" y="9791"/>
                    <a:pt x="9791" y="0"/>
                    <a:pt x="21870" y="0"/>
                  </a:cubicBezTo>
                  <a:close/>
                </a:path>
              </a:pathLst>
            </a:custGeom>
            <a:solidFill>
              <a:srgbClr val="051838"/>
            </a:solidFill>
          </p:spPr>
          <p:txBody>
            <a:bodyPr/>
            <a:lstStyle/>
            <a:p>
              <a:endParaRPr lang="es-CO"/>
            </a:p>
          </p:txBody>
        </p:sp>
        <p:sp>
          <p:nvSpPr>
            <p:cNvPr id="12" name="TextBox 12"/>
            <p:cNvSpPr txBox="1"/>
            <p:nvPr/>
          </p:nvSpPr>
          <p:spPr>
            <a:xfrm>
              <a:off x="0" y="9525"/>
              <a:ext cx="2381296" cy="390640"/>
            </a:xfrm>
            <a:prstGeom prst="rect">
              <a:avLst/>
            </a:prstGeom>
          </p:spPr>
          <p:txBody>
            <a:bodyPr lIns="50800" tIns="50800" rIns="50800" bIns="50800" rtlCol="0" anchor="ctr"/>
            <a:lstStyle/>
            <a:p>
              <a:pPr algn="ctr">
                <a:lnSpc>
                  <a:spcPts val="1045"/>
                </a:lnSpc>
              </a:pPr>
              <a:endParaRPr/>
            </a:p>
          </p:txBody>
        </p:sp>
      </p:grpSp>
      <p:sp>
        <p:nvSpPr>
          <p:cNvPr id="13" name="TextBox 13"/>
          <p:cNvSpPr txBox="1"/>
          <p:nvPr/>
        </p:nvSpPr>
        <p:spPr>
          <a:xfrm>
            <a:off x="2640443" y="327537"/>
            <a:ext cx="6958297" cy="1333439"/>
          </a:xfrm>
          <a:prstGeom prst="rect">
            <a:avLst/>
          </a:prstGeom>
        </p:spPr>
        <p:txBody>
          <a:bodyPr lIns="0" tIns="0" rIns="0" bIns="0" rtlCol="0" anchor="t">
            <a:spAutoFit/>
          </a:bodyPr>
          <a:lstStyle/>
          <a:p>
            <a:pPr algn="l">
              <a:lnSpc>
                <a:spcPts val="2103"/>
              </a:lnSpc>
            </a:pPr>
            <a:r>
              <a:rPr lang="en-US" sz="1502" dirty="0">
                <a:solidFill>
                  <a:srgbClr val="FCFCFC"/>
                </a:solidFill>
                <a:latin typeface="Hero"/>
                <a:ea typeface="Hero"/>
                <a:cs typeface="Hero"/>
                <a:sym typeface="Hero"/>
              </a:rPr>
              <a:t> 1. </a:t>
            </a:r>
            <a:r>
              <a:rPr lang="en-US" sz="1502" dirty="0" err="1">
                <a:solidFill>
                  <a:srgbClr val="FCFCFC"/>
                </a:solidFill>
                <a:latin typeface="Hero"/>
                <a:ea typeface="Hero"/>
                <a:cs typeface="Hero"/>
                <a:sym typeface="Hero"/>
              </a:rPr>
              <a:t>Apoyo</a:t>
            </a:r>
            <a:r>
              <a:rPr lang="en-US" sz="1502" dirty="0">
                <a:solidFill>
                  <a:srgbClr val="FCFCFC"/>
                </a:solidFill>
                <a:latin typeface="Hero"/>
                <a:ea typeface="Hero"/>
                <a:cs typeface="Hero"/>
                <a:sym typeface="Hero"/>
              </a:rPr>
              <a:t> a la </a:t>
            </a:r>
            <a:r>
              <a:rPr lang="en-US" sz="1502" dirty="0" err="1">
                <a:solidFill>
                  <a:srgbClr val="FCFCFC"/>
                </a:solidFill>
                <a:latin typeface="Hero"/>
                <a:ea typeface="Hero"/>
                <a:cs typeface="Hero"/>
                <a:sym typeface="Hero"/>
              </a:rPr>
              <a:t>toma</a:t>
            </a:r>
            <a:r>
              <a:rPr lang="en-US" sz="1502" dirty="0">
                <a:solidFill>
                  <a:srgbClr val="FCFCFC"/>
                </a:solidFill>
                <a:latin typeface="Hero"/>
                <a:ea typeface="Hero"/>
                <a:cs typeface="Hero"/>
                <a:sym typeface="Hero"/>
              </a:rPr>
              <a:t> de </a:t>
            </a:r>
            <a:r>
              <a:rPr lang="en-US" sz="1502" dirty="0" err="1">
                <a:solidFill>
                  <a:srgbClr val="FCFCFC"/>
                </a:solidFill>
                <a:latin typeface="Hero"/>
                <a:ea typeface="Hero"/>
                <a:cs typeface="Hero"/>
                <a:sym typeface="Hero"/>
              </a:rPr>
              <a:t>decisiones</a:t>
            </a:r>
            <a:r>
              <a:rPr lang="en-US" sz="1502" dirty="0">
                <a:solidFill>
                  <a:srgbClr val="FCFCFC"/>
                </a:solidFill>
                <a:latin typeface="Hero"/>
                <a:ea typeface="Hero"/>
                <a:cs typeface="Hero"/>
                <a:sym typeface="Hero"/>
              </a:rPr>
              <a:t> </a:t>
            </a:r>
            <a:r>
              <a:rPr lang="en-US" sz="1502" dirty="0" err="1">
                <a:solidFill>
                  <a:srgbClr val="FCFCFC"/>
                </a:solidFill>
                <a:latin typeface="Hero"/>
                <a:ea typeface="Hero"/>
                <a:cs typeface="Hero"/>
                <a:sym typeface="Hero"/>
              </a:rPr>
              <a:t>institucionales</a:t>
            </a:r>
            <a:endParaRPr lang="en-US" sz="1502" dirty="0">
              <a:solidFill>
                <a:srgbClr val="FCFCFC"/>
              </a:solidFill>
              <a:latin typeface="Hero"/>
              <a:ea typeface="Hero"/>
              <a:cs typeface="Hero"/>
              <a:sym typeface="Hero"/>
            </a:endParaRPr>
          </a:p>
          <a:p>
            <a:pPr algn="l">
              <a:lnSpc>
                <a:spcPts val="2103"/>
              </a:lnSpc>
            </a:pPr>
            <a:r>
              <a:rPr lang="en-US" sz="1502" dirty="0">
                <a:solidFill>
                  <a:srgbClr val="FCFCFC"/>
                </a:solidFill>
                <a:latin typeface="Hero"/>
                <a:ea typeface="Hero"/>
                <a:cs typeface="Hero"/>
                <a:sym typeface="Hero"/>
              </a:rPr>
              <a:t>Las </a:t>
            </a:r>
            <a:r>
              <a:rPr lang="en-US" sz="1502" dirty="0" err="1">
                <a:solidFill>
                  <a:srgbClr val="FCFCFC"/>
                </a:solidFill>
                <a:latin typeface="Hero"/>
                <a:ea typeface="Hero"/>
                <a:cs typeface="Hero"/>
                <a:sym typeface="Hero"/>
              </a:rPr>
              <a:t>estadísticas</a:t>
            </a:r>
            <a:r>
              <a:rPr lang="en-US" sz="1502" dirty="0">
                <a:solidFill>
                  <a:srgbClr val="FCFCFC"/>
                </a:solidFill>
                <a:latin typeface="Hero"/>
                <a:ea typeface="Hero"/>
                <a:cs typeface="Hero"/>
                <a:sym typeface="Hero"/>
              </a:rPr>
              <a:t> </a:t>
            </a:r>
            <a:r>
              <a:rPr lang="en-US" sz="1502" dirty="0" err="1">
                <a:solidFill>
                  <a:srgbClr val="FCFCFC"/>
                </a:solidFill>
                <a:latin typeface="Hero"/>
                <a:ea typeface="Hero"/>
                <a:cs typeface="Hero"/>
                <a:sym typeface="Hero"/>
              </a:rPr>
              <a:t>confiables</a:t>
            </a:r>
            <a:r>
              <a:rPr lang="en-US" sz="1502" dirty="0">
                <a:solidFill>
                  <a:srgbClr val="FCFCFC"/>
                </a:solidFill>
                <a:latin typeface="Hero"/>
                <a:ea typeface="Hero"/>
                <a:cs typeface="Hero"/>
                <a:sym typeface="Hero"/>
              </a:rPr>
              <a:t> </a:t>
            </a:r>
            <a:r>
              <a:rPr lang="en-US" sz="1502" dirty="0" err="1">
                <a:solidFill>
                  <a:srgbClr val="FCFCFC"/>
                </a:solidFill>
                <a:latin typeface="Hero"/>
                <a:ea typeface="Hero"/>
                <a:cs typeface="Hero"/>
                <a:sym typeface="Hero"/>
              </a:rPr>
              <a:t>permiten</a:t>
            </a:r>
            <a:r>
              <a:rPr lang="en-US" sz="1502" dirty="0">
                <a:solidFill>
                  <a:srgbClr val="FCFCFC"/>
                </a:solidFill>
                <a:latin typeface="Hero"/>
                <a:ea typeface="Hero"/>
                <a:cs typeface="Hero"/>
                <a:sym typeface="Hero"/>
              </a:rPr>
              <a:t> </a:t>
            </a:r>
            <a:r>
              <a:rPr lang="en-US" sz="1502" dirty="0" err="1">
                <a:solidFill>
                  <a:srgbClr val="FCFCFC"/>
                </a:solidFill>
                <a:latin typeface="Hero"/>
                <a:ea typeface="Hero"/>
                <a:cs typeface="Hero"/>
                <a:sym typeface="Hero"/>
              </a:rPr>
              <a:t>evaluar</a:t>
            </a:r>
            <a:r>
              <a:rPr lang="en-US" sz="1502" dirty="0">
                <a:solidFill>
                  <a:srgbClr val="FCFCFC"/>
                </a:solidFill>
                <a:latin typeface="Hero"/>
                <a:ea typeface="Hero"/>
                <a:cs typeface="Hero"/>
                <a:sym typeface="Hero"/>
              </a:rPr>
              <a:t> </a:t>
            </a:r>
            <a:r>
              <a:rPr lang="en-US" sz="1502" dirty="0" err="1">
                <a:solidFill>
                  <a:srgbClr val="FCFCFC"/>
                </a:solidFill>
                <a:latin typeface="Hero"/>
                <a:ea typeface="Hero"/>
                <a:cs typeface="Hero"/>
                <a:sym typeface="Hero"/>
              </a:rPr>
              <a:t>el</a:t>
            </a:r>
            <a:r>
              <a:rPr lang="en-US" sz="1502" dirty="0">
                <a:solidFill>
                  <a:srgbClr val="FCFCFC"/>
                </a:solidFill>
                <a:latin typeface="Hero"/>
                <a:ea typeface="Hero"/>
                <a:cs typeface="Hero"/>
                <a:sym typeface="Hero"/>
              </a:rPr>
              <a:t> </a:t>
            </a:r>
            <a:r>
              <a:rPr lang="en-US" sz="1502" dirty="0" err="1">
                <a:solidFill>
                  <a:srgbClr val="FCFCFC"/>
                </a:solidFill>
                <a:latin typeface="Hero"/>
                <a:ea typeface="Hero"/>
                <a:cs typeface="Hero"/>
                <a:sym typeface="Hero"/>
              </a:rPr>
              <a:t>cumplimiento</a:t>
            </a:r>
            <a:r>
              <a:rPr lang="en-US" sz="1502" dirty="0">
                <a:solidFill>
                  <a:srgbClr val="FCFCFC"/>
                </a:solidFill>
                <a:latin typeface="Hero"/>
                <a:ea typeface="Hero"/>
                <a:cs typeface="Hero"/>
                <a:sym typeface="Hero"/>
              </a:rPr>
              <a:t> de </a:t>
            </a:r>
            <a:r>
              <a:rPr lang="en-US" sz="1502" dirty="0" err="1">
                <a:solidFill>
                  <a:srgbClr val="FCFCFC"/>
                </a:solidFill>
                <a:latin typeface="Hero"/>
                <a:ea typeface="Hero"/>
                <a:cs typeface="Hero"/>
                <a:sym typeface="Hero"/>
              </a:rPr>
              <a:t>los</a:t>
            </a:r>
            <a:r>
              <a:rPr lang="en-US" sz="1502" dirty="0">
                <a:solidFill>
                  <a:srgbClr val="FCFCFC"/>
                </a:solidFill>
                <a:latin typeface="Hero"/>
                <a:ea typeface="Hero"/>
                <a:cs typeface="Hero"/>
                <a:sym typeface="Hero"/>
              </a:rPr>
              <a:t> </a:t>
            </a:r>
            <a:r>
              <a:rPr lang="en-US" sz="1502" dirty="0" err="1">
                <a:solidFill>
                  <a:srgbClr val="FCFCFC"/>
                </a:solidFill>
                <a:latin typeface="Hero"/>
                <a:ea typeface="Hero"/>
                <a:cs typeface="Hero"/>
                <a:sym typeface="Hero"/>
              </a:rPr>
              <a:t>objetivos</a:t>
            </a:r>
            <a:r>
              <a:rPr lang="en-US" sz="1502" dirty="0">
                <a:solidFill>
                  <a:srgbClr val="FCFCFC"/>
                </a:solidFill>
                <a:latin typeface="Hero"/>
                <a:ea typeface="Hero"/>
                <a:cs typeface="Hero"/>
                <a:sym typeface="Hero"/>
              </a:rPr>
              <a:t> </a:t>
            </a:r>
            <a:r>
              <a:rPr lang="en-US" sz="1502" dirty="0" err="1">
                <a:solidFill>
                  <a:srgbClr val="FCFCFC"/>
                </a:solidFill>
                <a:latin typeface="Hero"/>
                <a:ea typeface="Hero"/>
                <a:cs typeface="Hero"/>
                <a:sym typeface="Hero"/>
              </a:rPr>
              <a:t>misionales</a:t>
            </a:r>
            <a:r>
              <a:rPr lang="en-US" sz="1502" dirty="0">
                <a:solidFill>
                  <a:srgbClr val="FCFCFC"/>
                </a:solidFill>
                <a:latin typeface="Hero"/>
                <a:ea typeface="Hero"/>
                <a:cs typeface="Hero"/>
                <a:sym typeface="Hero"/>
              </a:rPr>
              <a:t>, </a:t>
            </a:r>
            <a:r>
              <a:rPr lang="en-US" sz="1502" dirty="0" err="1">
                <a:solidFill>
                  <a:srgbClr val="FCFCFC"/>
                </a:solidFill>
                <a:latin typeface="Hero"/>
                <a:ea typeface="Hero"/>
                <a:cs typeface="Hero"/>
                <a:sym typeface="Hero"/>
              </a:rPr>
              <a:t>identificar</a:t>
            </a:r>
            <a:r>
              <a:rPr lang="en-US" sz="1502" dirty="0">
                <a:solidFill>
                  <a:srgbClr val="FCFCFC"/>
                </a:solidFill>
                <a:latin typeface="Hero"/>
                <a:ea typeface="Hero"/>
                <a:cs typeface="Hero"/>
                <a:sym typeface="Hero"/>
              </a:rPr>
              <a:t> </a:t>
            </a:r>
            <a:r>
              <a:rPr lang="en-US" sz="1502" dirty="0" err="1">
                <a:solidFill>
                  <a:srgbClr val="FCFCFC"/>
                </a:solidFill>
                <a:latin typeface="Hero"/>
                <a:ea typeface="Hero"/>
                <a:cs typeface="Hero"/>
                <a:sym typeface="Hero"/>
              </a:rPr>
              <a:t>brechas</a:t>
            </a:r>
            <a:r>
              <a:rPr lang="en-US" sz="1502" dirty="0">
                <a:solidFill>
                  <a:srgbClr val="FCFCFC"/>
                </a:solidFill>
                <a:latin typeface="Hero"/>
                <a:ea typeface="Hero"/>
                <a:cs typeface="Hero"/>
                <a:sym typeface="Hero"/>
              </a:rPr>
              <a:t> </a:t>
            </a:r>
            <a:r>
              <a:rPr lang="en-US" sz="1502" dirty="0" err="1">
                <a:solidFill>
                  <a:srgbClr val="FCFCFC"/>
                </a:solidFill>
                <a:latin typeface="Hero"/>
                <a:ea typeface="Hero"/>
                <a:cs typeface="Hero"/>
                <a:sym typeface="Hero"/>
              </a:rPr>
              <a:t>en</a:t>
            </a:r>
            <a:r>
              <a:rPr lang="en-US" sz="1502" dirty="0">
                <a:solidFill>
                  <a:srgbClr val="FCFCFC"/>
                </a:solidFill>
                <a:latin typeface="Hero"/>
                <a:ea typeface="Hero"/>
                <a:cs typeface="Hero"/>
                <a:sym typeface="Hero"/>
              </a:rPr>
              <a:t> la </a:t>
            </a:r>
            <a:r>
              <a:rPr lang="en-US" sz="1502" dirty="0" err="1">
                <a:solidFill>
                  <a:srgbClr val="FCFCFC"/>
                </a:solidFill>
                <a:latin typeface="Hero"/>
                <a:ea typeface="Hero"/>
                <a:cs typeface="Hero"/>
                <a:sym typeface="Hero"/>
              </a:rPr>
              <a:t>gestión</a:t>
            </a:r>
            <a:r>
              <a:rPr lang="en-US" sz="1502" dirty="0">
                <a:solidFill>
                  <a:srgbClr val="FCFCFC"/>
                </a:solidFill>
                <a:latin typeface="Hero"/>
                <a:ea typeface="Hero"/>
                <a:cs typeface="Hero"/>
                <a:sym typeface="Hero"/>
              </a:rPr>
              <a:t> y </a:t>
            </a:r>
            <a:r>
              <a:rPr lang="en-US" sz="1502" dirty="0" err="1">
                <a:solidFill>
                  <a:srgbClr val="FCFCFC"/>
                </a:solidFill>
                <a:latin typeface="Hero"/>
                <a:ea typeface="Hero"/>
                <a:cs typeface="Hero"/>
                <a:sym typeface="Hero"/>
              </a:rPr>
              <a:t>anticipar</a:t>
            </a:r>
            <a:r>
              <a:rPr lang="en-US" sz="1502" dirty="0">
                <a:solidFill>
                  <a:srgbClr val="FCFCFC"/>
                </a:solidFill>
                <a:latin typeface="Hero"/>
                <a:ea typeface="Hero"/>
                <a:cs typeface="Hero"/>
                <a:sym typeface="Hero"/>
              </a:rPr>
              <a:t> </a:t>
            </a:r>
            <a:r>
              <a:rPr lang="en-US" sz="1502" dirty="0" err="1">
                <a:solidFill>
                  <a:srgbClr val="FCFCFC"/>
                </a:solidFill>
                <a:latin typeface="Hero"/>
                <a:ea typeface="Hero"/>
                <a:cs typeface="Hero"/>
                <a:sym typeface="Hero"/>
              </a:rPr>
              <a:t>necesidades</a:t>
            </a:r>
            <a:r>
              <a:rPr lang="en-US" sz="1502" dirty="0">
                <a:solidFill>
                  <a:srgbClr val="FCFCFC"/>
                </a:solidFill>
                <a:latin typeface="Hero"/>
                <a:ea typeface="Hero"/>
                <a:cs typeface="Hero"/>
                <a:sym typeface="Hero"/>
              </a:rPr>
              <a:t> del </a:t>
            </a:r>
            <a:r>
              <a:rPr lang="en-US" sz="1502" dirty="0" err="1">
                <a:solidFill>
                  <a:srgbClr val="FCFCFC"/>
                </a:solidFill>
                <a:latin typeface="Hero"/>
                <a:ea typeface="Hero"/>
                <a:cs typeface="Hero"/>
                <a:sym typeface="Hero"/>
              </a:rPr>
              <a:t>sistema</a:t>
            </a:r>
            <a:r>
              <a:rPr lang="en-US" sz="1502" dirty="0">
                <a:solidFill>
                  <a:srgbClr val="FCFCFC"/>
                </a:solidFill>
                <a:latin typeface="Hero"/>
                <a:ea typeface="Hero"/>
                <a:cs typeface="Hero"/>
                <a:sym typeface="Hero"/>
              </a:rPr>
              <a:t> de </a:t>
            </a:r>
            <a:r>
              <a:rPr lang="en-US" sz="1502" dirty="0" err="1">
                <a:solidFill>
                  <a:srgbClr val="FCFCFC"/>
                </a:solidFill>
                <a:latin typeface="Hero"/>
                <a:ea typeface="Hero"/>
                <a:cs typeface="Hero"/>
                <a:sym typeface="Hero"/>
              </a:rPr>
              <a:t>subsidio</a:t>
            </a:r>
            <a:r>
              <a:rPr lang="en-US" sz="1502" dirty="0">
                <a:solidFill>
                  <a:srgbClr val="FCFCFC"/>
                </a:solidFill>
                <a:latin typeface="Hero"/>
                <a:ea typeface="Hero"/>
                <a:cs typeface="Hero"/>
                <a:sym typeface="Hero"/>
              </a:rPr>
              <a:t> familiar.</a:t>
            </a:r>
          </a:p>
          <a:p>
            <a:pPr algn="l">
              <a:lnSpc>
                <a:spcPts val="2103"/>
              </a:lnSpc>
            </a:pPr>
            <a:endParaRPr lang="en-US" sz="1502" dirty="0">
              <a:solidFill>
                <a:srgbClr val="FCFCFC"/>
              </a:solidFill>
              <a:latin typeface="Hero"/>
              <a:ea typeface="Hero"/>
              <a:cs typeface="Hero"/>
              <a:sym typeface="Hero"/>
            </a:endParaRPr>
          </a:p>
        </p:txBody>
      </p:sp>
      <p:sp>
        <p:nvSpPr>
          <p:cNvPr id="14" name="TextBox 14"/>
          <p:cNvSpPr txBox="1"/>
          <p:nvPr/>
        </p:nvSpPr>
        <p:spPr>
          <a:xfrm>
            <a:off x="2672964" y="2239116"/>
            <a:ext cx="6893254" cy="1120714"/>
          </a:xfrm>
          <a:prstGeom prst="rect">
            <a:avLst/>
          </a:prstGeom>
        </p:spPr>
        <p:txBody>
          <a:bodyPr lIns="0" tIns="0" rIns="0" bIns="0" rtlCol="0" anchor="t">
            <a:spAutoFit/>
          </a:bodyPr>
          <a:lstStyle/>
          <a:p>
            <a:pPr algn="l">
              <a:lnSpc>
                <a:spcPts val="1823"/>
              </a:lnSpc>
            </a:pPr>
            <a:r>
              <a:rPr lang="en-US" sz="1302" dirty="0">
                <a:solidFill>
                  <a:srgbClr val="FCFCFC"/>
                </a:solidFill>
                <a:latin typeface="Hero Bold"/>
                <a:ea typeface="Hero Bold"/>
                <a:cs typeface="Hero Bold"/>
                <a:sym typeface="Hero Bold"/>
              </a:rPr>
              <a:t> 2. CUMPLIMIENTO DE MANDATOS LEGALES Y NORMATIVOS</a:t>
            </a:r>
          </a:p>
          <a:p>
            <a:pPr algn="l">
              <a:lnSpc>
                <a:spcPts val="1823"/>
              </a:lnSpc>
            </a:pPr>
            <a:r>
              <a:rPr lang="en-US" sz="1302" dirty="0">
                <a:solidFill>
                  <a:srgbClr val="FCFCFC"/>
                </a:solidFill>
                <a:latin typeface="Hero Bold"/>
                <a:ea typeface="Hero Bold"/>
                <a:cs typeface="Hero Bold"/>
                <a:sym typeface="Hero Bold"/>
              </a:rPr>
              <a:t> </a:t>
            </a:r>
            <a:r>
              <a:rPr lang="en-US" sz="1502" dirty="0">
                <a:solidFill>
                  <a:srgbClr val="FCFCFC"/>
                </a:solidFill>
                <a:latin typeface="Hero"/>
                <a:sym typeface="Hero Bold"/>
              </a:rPr>
              <a:t>La </a:t>
            </a:r>
            <a:r>
              <a:rPr lang="en-US" sz="1502" dirty="0" err="1">
                <a:solidFill>
                  <a:srgbClr val="FCFCFC"/>
                </a:solidFill>
                <a:latin typeface="Hero"/>
                <a:sym typeface="Hero Bold"/>
              </a:rPr>
              <a:t>producción</a:t>
            </a:r>
            <a:r>
              <a:rPr lang="en-US" sz="1502" dirty="0">
                <a:solidFill>
                  <a:srgbClr val="FCFCFC"/>
                </a:solidFill>
                <a:latin typeface="Hero"/>
                <a:sym typeface="Hero Bold"/>
              </a:rPr>
              <a:t> de </a:t>
            </a:r>
            <a:r>
              <a:rPr lang="en-US" sz="1502" dirty="0" err="1">
                <a:solidFill>
                  <a:srgbClr val="FCFCFC"/>
                </a:solidFill>
                <a:latin typeface="Hero"/>
                <a:sym typeface="Hero Bold"/>
              </a:rPr>
              <a:t>estadísticas</a:t>
            </a:r>
            <a:r>
              <a:rPr lang="en-US" sz="1502" dirty="0">
                <a:solidFill>
                  <a:srgbClr val="FCFCFC"/>
                </a:solidFill>
                <a:latin typeface="Hero"/>
                <a:sym typeface="Hero Bold"/>
              </a:rPr>
              <a:t> </a:t>
            </a:r>
            <a:r>
              <a:rPr lang="en-US" sz="1502" dirty="0" err="1">
                <a:solidFill>
                  <a:srgbClr val="FCFCFC"/>
                </a:solidFill>
                <a:latin typeface="Hero"/>
                <a:sym typeface="Hero Bold"/>
              </a:rPr>
              <a:t>oficiales</a:t>
            </a:r>
            <a:r>
              <a:rPr lang="en-US" sz="1502" dirty="0">
                <a:solidFill>
                  <a:srgbClr val="FCFCFC"/>
                </a:solidFill>
                <a:latin typeface="Hero"/>
                <a:sym typeface="Hero Bold"/>
              </a:rPr>
              <a:t> </a:t>
            </a:r>
            <a:r>
              <a:rPr lang="en-US" sz="1502" dirty="0" err="1">
                <a:solidFill>
                  <a:srgbClr val="FCFCFC"/>
                </a:solidFill>
                <a:latin typeface="Hero"/>
                <a:sym typeface="Hero Bold"/>
              </a:rPr>
              <a:t>debe</a:t>
            </a:r>
            <a:r>
              <a:rPr lang="en-US" sz="1502" dirty="0">
                <a:solidFill>
                  <a:srgbClr val="FCFCFC"/>
                </a:solidFill>
                <a:latin typeface="Hero"/>
                <a:sym typeface="Hero Bold"/>
              </a:rPr>
              <a:t> </a:t>
            </a:r>
            <a:r>
              <a:rPr lang="en-US" sz="1502" dirty="0" err="1">
                <a:solidFill>
                  <a:srgbClr val="FCFCFC"/>
                </a:solidFill>
                <a:latin typeface="Hero"/>
                <a:sym typeface="Hero Bold"/>
              </a:rPr>
              <a:t>regirse</a:t>
            </a:r>
            <a:r>
              <a:rPr lang="en-US" sz="1502" dirty="0">
                <a:solidFill>
                  <a:srgbClr val="FCFCFC"/>
                </a:solidFill>
                <a:latin typeface="Hero"/>
                <a:sym typeface="Hero Bold"/>
              </a:rPr>
              <a:t> </a:t>
            </a:r>
            <a:r>
              <a:rPr lang="en-US" sz="1502" dirty="0" err="1">
                <a:solidFill>
                  <a:srgbClr val="FCFCFC"/>
                </a:solidFill>
                <a:latin typeface="Hero"/>
                <a:sym typeface="Hero Bold"/>
              </a:rPr>
              <a:t>por</a:t>
            </a:r>
            <a:r>
              <a:rPr lang="en-US" sz="1502" dirty="0">
                <a:solidFill>
                  <a:srgbClr val="FCFCFC"/>
                </a:solidFill>
                <a:latin typeface="Hero"/>
                <a:sym typeface="Hero Bold"/>
              </a:rPr>
              <a:t> </a:t>
            </a:r>
            <a:r>
              <a:rPr lang="en-US" sz="1502" dirty="0" err="1">
                <a:solidFill>
                  <a:srgbClr val="FCFCFC"/>
                </a:solidFill>
                <a:latin typeface="Hero"/>
                <a:sym typeface="Hero Bold"/>
              </a:rPr>
              <a:t>estándares</a:t>
            </a:r>
            <a:r>
              <a:rPr lang="en-US" sz="1502" dirty="0">
                <a:solidFill>
                  <a:srgbClr val="FCFCFC"/>
                </a:solidFill>
                <a:latin typeface="Hero"/>
                <a:sym typeface="Hero Bold"/>
              </a:rPr>
              <a:t> </a:t>
            </a:r>
            <a:r>
              <a:rPr lang="en-US" sz="1502" dirty="0" err="1">
                <a:solidFill>
                  <a:srgbClr val="FCFCFC"/>
                </a:solidFill>
                <a:latin typeface="Hero"/>
                <a:sym typeface="Hero Bold"/>
              </a:rPr>
              <a:t>como</a:t>
            </a:r>
            <a:r>
              <a:rPr lang="en-US" sz="1502" dirty="0">
                <a:solidFill>
                  <a:srgbClr val="FCFCFC"/>
                </a:solidFill>
                <a:latin typeface="Hero"/>
                <a:sym typeface="Hero Bold"/>
              </a:rPr>
              <a:t> la </a:t>
            </a:r>
            <a:r>
              <a:rPr lang="en-US" sz="1502" dirty="0" err="1">
                <a:solidFill>
                  <a:srgbClr val="FCFCFC"/>
                </a:solidFill>
                <a:latin typeface="Hero"/>
                <a:sym typeface="Hero Bold"/>
              </a:rPr>
              <a:t>ntcpe</a:t>
            </a:r>
            <a:r>
              <a:rPr lang="en-US" sz="1502" dirty="0">
                <a:solidFill>
                  <a:srgbClr val="FCFCFC"/>
                </a:solidFill>
                <a:latin typeface="Hero"/>
                <a:sym typeface="Hero Bold"/>
              </a:rPr>
              <a:t> 1000, </a:t>
            </a:r>
            <a:r>
              <a:rPr lang="en-US" sz="1502" dirty="0" err="1">
                <a:solidFill>
                  <a:srgbClr val="FCFCFC"/>
                </a:solidFill>
                <a:latin typeface="Hero"/>
                <a:sym typeface="Hero Bold"/>
              </a:rPr>
              <a:t>en</a:t>
            </a:r>
            <a:r>
              <a:rPr lang="en-US" sz="1502" dirty="0">
                <a:solidFill>
                  <a:srgbClr val="FCFCFC"/>
                </a:solidFill>
                <a:latin typeface="Hero"/>
                <a:sym typeface="Hero Bold"/>
              </a:rPr>
              <a:t> </a:t>
            </a:r>
            <a:r>
              <a:rPr lang="en-US" sz="1502" dirty="0" err="1">
                <a:solidFill>
                  <a:srgbClr val="FCFCFC"/>
                </a:solidFill>
                <a:latin typeface="Hero"/>
                <a:sym typeface="Hero Bold"/>
              </a:rPr>
              <a:t>línea</a:t>
            </a:r>
            <a:r>
              <a:rPr lang="en-US" sz="1502" dirty="0">
                <a:solidFill>
                  <a:srgbClr val="FCFCFC"/>
                </a:solidFill>
                <a:latin typeface="Hero"/>
                <a:sym typeface="Hero Bold"/>
              </a:rPr>
              <a:t> con </a:t>
            </a:r>
            <a:r>
              <a:rPr lang="en-US" sz="1502" dirty="0" err="1">
                <a:solidFill>
                  <a:srgbClr val="FCFCFC"/>
                </a:solidFill>
                <a:latin typeface="Hero"/>
                <a:sym typeface="Hero Bold"/>
              </a:rPr>
              <a:t>los</a:t>
            </a:r>
            <a:r>
              <a:rPr lang="en-US" sz="1502" dirty="0">
                <a:solidFill>
                  <a:srgbClr val="FCFCFC"/>
                </a:solidFill>
                <a:latin typeface="Hero"/>
                <a:sym typeface="Hero Bold"/>
              </a:rPr>
              <a:t> </a:t>
            </a:r>
            <a:r>
              <a:rPr lang="en-US" sz="1502" dirty="0" err="1">
                <a:solidFill>
                  <a:srgbClr val="FCFCFC"/>
                </a:solidFill>
                <a:latin typeface="Hero"/>
                <a:sym typeface="Hero Bold"/>
              </a:rPr>
              <a:t>principios</a:t>
            </a:r>
            <a:r>
              <a:rPr lang="en-US" sz="1502" dirty="0">
                <a:solidFill>
                  <a:srgbClr val="FCFCFC"/>
                </a:solidFill>
                <a:latin typeface="Hero"/>
                <a:sym typeface="Hero Bold"/>
              </a:rPr>
              <a:t> de </a:t>
            </a:r>
            <a:r>
              <a:rPr lang="en-US" sz="1502" dirty="0" err="1">
                <a:solidFill>
                  <a:srgbClr val="FCFCFC"/>
                </a:solidFill>
                <a:latin typeface="Hero"/>
                <a:sym typeface="Hero Bold"/>
              </a:rPr>
              <a:t>calidad</a:t>
            </a:r>
            <a:r>
              <a:rPr lang="en-US" sz="1502" dirty="0">
                <a:solidFill>
                  <a:srgbClr val="FCFCFC"/>
                </a:solidFill>
                <a:latin typeface="Hero"/>
                <a:sym typeface="Hero Bold"/>
              </a:rPr>
              <a:t>, </a:t>
            </a:r>
            <a:r>
              <a:rPr lang="en-US" sz="1502" dirty="0" err="1">
                <a:solidFill>
                  <a:srgbClr val="FCFCFC"/>
                </a:solidFill>
                <a:latin typeface="Hero"/>
                <a:sym typeface="Hero Bold"/>
              </a:rPr>
              <a:t>transparencia</a:t>
            </a:r>
            <a:r>
              <a:rPr lang="en-US" sz="1502" dirty="0">
                <a:solidFill>
                  <a:srgbClr val="FCFCFC"/>
                </a:solidFill>
                <a:latin typeface="Hero"/>
                <a:sym typeface="Hero Bold"/>
              </a:rPr>
              <a:t> y </a:t>
            </a:r>
            <a:r>
              <a:rPr lang="en-US" sz="1502" dirty="0" err="1">
                <a:solidFill>
                  <a:srgbClr val="FCFCFC"/>
                </a:solidFill>
                <a:latin typeface="Hero"/>
                <a:sym typeface="Hero Bold"/>
              </a:rPr>
              <a:t>trazabilidad</a:t>
            </a:r>
            <a:r>
              <a:rPr lang="en-US" sz="1502" dirty="0">
                <a:solidFill>
                  <a:srgbClr val="FCFCFC"/>
                </a:solidFill>
                <a:latin typeface="Hero"/>
                <a:sym typeface="Hero Bold"/>
              </a:rPr>
              <a:t> </a:t>
            </a:r>
            <a:r>
              <a:rPr lang="en-US" sz="1502" dirty="0" err="1">
                <a:solidFill>
                  <a:srgbClr val="FCFCFC"/>
                </a:solidFill>
                <a:latin typeface="Hero"/>
                <a:sym typeface="Hero Bold"/>
              </a:rPr>
              <a:t>establecidos</a:t>
            </a:r>
            <a:r>
              <a:rPr lang="en-US" sz="1502" dirty="0">
                <a:solidFill>
                  <a:srgbClr val="FCFCFC"/>
                </a:solidFill>
                <a:latin typeface="Hero"/>
                <a:sym typeface="Hero Bold"/>
              </a:rPr>
              <a:t> </a:t>
            </a:r>
            <a:r>
              <a:rPr lang="en-US" sz="1502" dirty="0" err="1">
                <a:solidFill>
                  <a:srgbClr val="FCFCFC"/>
                </a:solidFill>
                <a:latin typeface="Hero"/>
                <a:sym typeface="Hero Bold"/>
              </a:rPr>
              <a:t>por</a:t>
            </a:r>
            <a:r>
              <a:rPr lang="en-US" sz="1502" dirty="0">
                <a:solidFill>
                  <a:srgbClr val="FCFCFC"/>
                </a:solidFill>
                <a:latin typeface="Hero"/>
                <a:sym typeface="Hero Bold"/>
              </a:rPr>
              <a:t> </a:t>
            </a:r>
            <a:r>
              <a:rPr lang="en-US" sz="1502" dirty="0" err="1">
                <a:solidFill>
                  <a:srgbClr val="FCFCFC"/>
                </a:solidFill>
                <a:latin typeface="Hero"/>
                <a:sym typeface="Hero Bold"/>
              </a:rPr>
              <a:t>el</a:t>
            </a:r>
            <a:r>
              <a:rPr lang="en-US" sz="1502" dirty="0">
                <a:solidFill>
                  <a:srgbClr val="FCFCFC"/>
                </a:solidFill>
                <a:latin typeface="Hero"/>
                <a:sym typeface="Hero Bold"/>
              </a:rPr>
              <a:t> </a:t>
            </a:r>
            <a:r>
              <a:rPr lang="en-US" sz="1502" dirty="0" err="1">
                <a:solidFill>
                  <a:srgbClr val="FCFCFC"/>
                </a:solidFill>
                <a:latin typeface="Hero"/>
                <a:sym typeface="Hero Bold"/>
              </a:rPr>
              <a:t>dane</a:t>
            </a:r>
            <a:r>
              <a:rPr lang="en-US" sz="1502" dirty="0">
                <a:solidFill>
                  <a:srgbClr val="FCFCFC"/>
                </a:solidFill>
                <a:latin typeface="Hero"/>
                <a:sym typeface="Hero Bold"/>
              </a:rPr>
              <a:t> y </a:t>
            </a:r>
            <a:r>
              <a:rPr lang="en-US" sz="1502" dirty="0" err="1">
                <a:solidFill>
                  <a:srgbClr val="FCFCFC"/>
                </a:solidFill>
                <a:latin typeface="Hero"/>
                <a:sym typeface="Hero Bold"/>
              </a:rPr>
              <a:t>otras</a:t>
            </a:r>
            <a:r>
              <a:rPr lang="en-US" sz="1502" dirty="0">
                <a:solidFill>
                  <a:srgbClr val="FCFCFC"/>
                </a:solidFill>
                <a:latin typeface="Hero"/>
                <a:sym typeface="Hero Bold"/>
              </a:rPr>
              <a:t> </a:t>
            </a:r>
            <a:r>
              <a:rPr lang="en-US" sz="1502" dirty="0" err="1">
                <a:solidFill>
                  <a:srgbClr val="FCFCFC"/>
                </a:solidFill>
                <a:latin typeface="Hero"/>
                <a:sym typeface="Hero Bold"/>
              </a:rPr>
              <a:t>entidades</a:t>
            </a:r>
            <a:r>
              <a:rPr lang="en-US" sz="1502" dirty="0">
                <a:solidFill>
                  <a:srgbClr val="FCFCFC"/>
                </a:solidFill>
                <a:latin typeface="Hero"/>
                <a:sym typeface="Hero Bold"/>
              </a:rPr>
              <a:t> </a:t>
            </a:r>
            <a:r>
              <a:rPr lang="en-US" sz="1502" dirty="0" err="1">
                <a:solidFill>
                  <a:srgbClr val="FCFCFC"/>
                </a:solidFill>
                <a:latin typeface="Hero"/>
                <a:sym typeface="Hero Bold"/>
              </a:rPr>
              <a:t>normativas</a:t>
            </a:r>
            <a:r>
              <a:rPr lang="en-US" sz="1502" dirty="0">
                <a:solidFill>
                  <a:srgbClr val="FCFCFC"/>
                </a:solidFill>
                <a:latin typeface="Hero"/>
                <a:sym typeface="Hero Bold"/>
              </a:rPr>
              <a:t>.</a:t>
            </a:r>
          </a:p>
          <a:p>
            <a:pPr algn="l">
              <a:lnSpc>
                <a:spcPts val="1683"/>
              </a:lnSpc>
            </a:pPr>
            <a:endParaRPr lang="en-US" sz="1302" dirty="0">
              <a:solidFill>
                <a:srgbClr val="FCFCFC"/>
              </a:solidFill>
              <a:latin typeface="Hero Bold"/>
              <a:ea typeface="Hero Bold"/>
              <a:cs typeface="Hero Bold"/>
              <a:sym typeface="Hero Bold"/>
            </a:endParaRPr>
          </a:p>
        </p:txBody>
      </p:sp>
      <p:sp>
        <p:nvSpPr>
          <p:cNvPr id="15" name="TextBox 15"/>
          <p:cNvSpPr txBox="1"/>
          <p:nvPr/>
        </p:nvSpPr>
        <p:spPr>
          <a:xfrm>
            <a:off x="2644968" y="3994995"/>
            <a:ext cx="6799374" cy="1600200"/>
          </a:xfrm>
          <a:prstGeom prst="rect">
            <a:avLst/>
          </a:prstGeom>
        </p:spPr>
        <p:txBody>
          <a:bodyPr lIns="0" tIns="0" rIns="0" bIns="0" rtlCol="0" anchor="t">
            <a:spAutoFit/>
          </a:bodyPr>
          <a:lstStyle/>
          <a:p>
            <a:pPr algn="l">
              <a:lnSpc>
                <a:spcPts val="2100"/>
              </a:lnSpc>
            </a:pPr>
            <a:r>
              <a:rPr lang="en-US" sz="1500" dirty="0">
                <a:solidFill>
                  <a:srgbClr val="FCFCFC"/>
                </a:solidFill>
                <a:latin typeface="Hero"/>
                <a:ea typeface="Hero"/>
                <a:cs typeface="Hero"/>
                <a:sym typeface="Hero"/>
              </a:rPr>
              <a:t> 3. </a:t>
            </a:r>
            <a:r>
              <a:rPr lang="en-US" sz="1500" dirty="0" err="1">
                <a:solidFill>
                  <a:srgbClr val="FCFCFC"/>
                </a:solidFill>
                <a:latin typeface="Hero"/>
                <a:ea typeface="Hero"/>
                <a:cs typeface="Hero"/>
                <a:sym typeface="Hero"/>
              </a:rPr>
              <a:t>Fortalecimiento</a:t>
            </a:r>
            <a:r>
              <a:rPr lang="en-US" sz="1500" dirty="0">
                <a:solidFill>
                  <a:srgbClr val="FCFCFC"/>
                </a:solidFill>
                <a:latin typeface="Hero"/>
                <a:ea typeface="Hero"/>
                <a:cs typeface="Hero"/>
                <a:sym typeface="Hero"/>
              </a:rPr>
              <a:t> de la </a:t>
            </a:r>
            <a:r>
              <a:rPr lang="en-US" sz="1500" dirty="0" err="1">
                <a:solidFill>
                  <a:srgbClr val="FCFCFC"/>
                </a:solidFill>
                <a:latin typeface="Hero"/>
                <a:ea typeface="Hero"/>
                <a:cs typeface="Hero"/>
                <a:sym typeface="Hero"/>
              </a:rPr>
              <a:t>confianza</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pública</a:t>
            </a:r>
            <a:endParaRPr lang="en-US" sz="1500" dirty="0">
              <a:solidFill>
                <a:srgbClr val="FCFCFC"/>
              </a:solidFill>
              <a:latin typeface="Hero"/>
              <a:ea typeface="Hero"/>
              <a:cs typeface="Hero"/>
              <a:sym typeface="Hero"/>
            </a:endParaRPr>
          </a:p>
          <a:p>
            <a:pPr algn="l">
              <a:lnSpc>
                <a:spcPts val="2100"/>
              </a:lnSpc>
            </a:pPr>
            <a:r>
              <a:rPr lang="en-US" sz="1500" dirty="0">
                <a:solidFill>
                  <a:srgbClr val="FCFCFC"/>
                </a:solidFill>
                <a:latin typeface="Hero"/>
                <a:ea typeface="Hero"/>
                <a:cs typeface="Hero"/>
                <a:sym typeface="Hero"/>
              </a:rPr>
              <a:t> Una </a:t>
            </a:r>
            <a:r>
              <a:rPr lang="en-US" sz="1500" dirty="0" err="1">
                <a:solidFill>
                  <a:srgbClr val="FCFCFC"/>
                </a:solidFill>
                <a:latin typeface="Hero"/>
                <a:ea typeface="Hero"/>
                <a:cs typeface="Hero"/>
                <a:sym typeface="Hero"/>
              </a:rPr>
              <a:t>entidad</a:t>
            </a:r>
            <a:r>
              <a:rPr lang="en-US" sz="1500" dirty="0">
                <a:solidFill>
                  <a:srgbClr val="FCFCFC"/>
                </a:solidFill>
                <a:latin typeface="Hero"/>
                <a:ea typeface="Hero"/>
                <a:cs typeface="Hero"/>
                <a:sym typeface="Hero"/>
              </a:rPr>
              <a:t> que </a:t>
            </a:r>
            <a:r>
              <a:rPr lang="en-US" sz="1500" dirty="0" err="1">
                <a:solidFill>
                  <a:srgbClr val="FCFCFC"/>
                </a:solidFill>
                <a:latin typeface="Hero"/>
                <a:ea typeface="Hero"/>
                <a:cs typeface="Hero"/>
                <a:sym typeface="Hero"/>
              </a:rPr>
              <a:t>reporta</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datos</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confiables</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oportunos</a:t>
            </a:r>
            <a:r>
              <a:rPr lang="en-US" sz="1500" dirty="0">
                <a:solidFill>
                  <a:srgbClr val="FCFCFC"/>
                </a:solidFill>
                <a:latin typeface="Hero"/>
                <a:ea typeface="Hero"/>
                <a:cs typeface="Hero"/>
                <a:sym typeface="Hero"/>
              </a:rPr>
              <a:t> y </a:t>
            </a:r>
            <a:r>
              <a:rPr lang="en-US" sz="1500" dirty="0" err="1">
                <a:solidFill>
                  <a:srgbClr val="FCFCFC"/>
                </a:solidFill>
                <a:latin typeface="Hero"/>
                <a:ea typeface="Hero"/>
                <a:cs typeface="Hero"/>
                <a:sym typeface="Hero"/>
              </a:rPr>
              <a:t>verificables</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mejora</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su</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legitimidad</a:t>
            </a:r>
            <a:r>
              <a:rPr lang="en-US" sz="1500" dirty="0">
                <a:solidFill>
                  <a:srgbClr val="FCFCFC"/>
                </a:solidFill>
                <a:latin typeface="Hero"/>
                <a:ea typeface="Hero"/>
                <a:cs typeface="Hero"/>
                <a:sym typeface="Hero"/>
              </a:rPr>
              <a:t> y </a:t>
            </a:r>
            <a:r>
              <a:rPr lang="en-US" sz="1500" dirty="0" err="1">
                <a:solidFill>
                  <a:srgbClr val="FCFCFC"/>
                </a:solidFill>
                <a:latin typeface="Hero"/>
                <a:ea typeface="Hero"/>
                <a:cs typeface="Hero"/>
                <a:sym typeface="Hero"/>
              </a:rPr>
              <a:t>credibilidad</a:t>
            </a:r>
            <a:r>
              <a:rPr lang="en-US" sz="1500" dirty="0">
                <a:solidFill>
                  <a:srgbClr val="FCFCFC"/>
                </a:solidFill>
                <a:latin typeface="Hero"/>
                <a:ea typeface="Hero"/>
                <a:cs typeface="Hero"/>
                <a:sym typeface="Hero"/>
              </a:rPr>
              <a:t> ante las </a:t>
            </a:r>
            <a:r>
              <a:rPr lang="en-US" sz="1500" dirty="0" err="1">
                <a:solidFill>
                  <a:srgbClr val="FCFCFC"/>
                </a:solidFill>
                <a:latin typeface="Hero"/>
                <a:ea typeface="Hero"/>
                <a:cs typeface="Hero"/>
                <a:sym typeface="Hero"/>
              </a:rPr>
              <a:t>cajas</a:t>
            </a:r>
            <a:r>
              <a:rPr lang="en-US" sz="1500" dirty="0">
                <a:solidFill>
                  <a:srgbClr val="FCFCFC"/>
                </a:solidFill>
                <a:latin typeface="Hero"/>
                <a:ea typeface="Hero"/>
                <a:cs typeface="Hero"/>
                <a:sym typeface="Hero"/>
              </a:rPr>
              <a:t> de </a:t>
            </a:r>
            <a:r>
              <a:rPr lang="en-US" sz="1500" dirty="0" err="1">
                <a:solidFill>
                  <a:srgbClr val="FCFCFC"/>
                </a:solidFill>
                <a:latin typeface="Hero"/>
                <a:ea typeface="Hero"/>
                <a:cs typeface="Hero"/>
                <a:sym typeface="Hero"/>
              </a:rPr>
              <a:t>compensación</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los</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ciudadanos</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el</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Gobierno</a:t>
            </a:r>
            <a:r>
              <a:rPr lang="en-US" sz="1500" dirty="0">
                <a:solidFill>
                  <a:srgbClr val="FCFCFC"/>
                </a:solidFill>
                <a:latin typeface="Hero"/>
                <a:ea typeface="Hero"/>
                <a:cs typeface="Hero"/>
                <a:sym typeface="Hero"/>
              </a:rPr>
              <a:t> y </a:t>
            </a:r>
            <a:r>
              <a:rPr lang="en-US" sz="1500" dirty="0" err="1">
                <a:solidFill>
                  <a:srgbClr val="FCFCFC"/>
                </a:solidFill>
                <a:latin typeface="Hero"/>
                <a:ea typeface="Hero"/>
                <a:cs typeface="Hero"/>
                <a:sym typeface="Hero"/>
              </a:rPr>
              <a:t>los</a:t>
            </a:r>
            <a:r>
              <a:rPr lang="en-US" sz="1500" dirty="0">
                <a:solidFill>
                  <a:srgbClr val="FCFCFC"/>
                </a:solidFill>
                <a:latin typeface="Hero"/>
                <a:ea typeface="Hero"/>
                <a:cs typeface="Hero"/>
                <a:sym typeface="Hero"/>
              </a:rPr>
              <a:t> </a:t>
            </a:r>
            <a:r>
              <a:rPr lang="en-US" sz="1500" dirty="0" err="1">
                <a:solidFill>
                  <a:srgbClr val="FCFCFC"/>
                </a:solidFill>
                <a:latin typeface="Hero"/>
                <a:ea typeface="Hero"/>
                <a:cs typeface="Hero"/>
                <a:sym typeface="Hero"/>
              </a:rPr>
              <a:t>entes</a:t>
            </a:r>
            <a:r>
              <a:rPr lang="en-US" sz="1500" dirty="0">
                <a:solidFill>
                  <a:srgbClr val="FCFCFC"/>
                </a:solidFill>
                <a:latin typeface="Hero"/>
                <a:ea typeface="Hero"/>
                <a:cs typeface="Hero"/>
                <a:sym typeface="Hero"/>
              </a:rPr>
              <a:t> de control.</a:t>
            </a:r>
          </a:p>
          <a:p>
            <a:pPr algn="l">
              <a:lnSpc>
                <a:spcPts val="2100"/>
              </a:lnSpc>
            </a:pPr>
            <a:r>
              <a:rPr lang="en-US" sz="1500" dirty="0">
                <a:solidFill>
                  <a:srgbClr val="FCFCFC"/>
                </a:solidFill>
                <a:latin typeface="Hero"/>
                <a:ea typeface="Hero"/>
                <a:cs typeface="Hero"/>
                <a:sym typeface="Hero"/>
              </a:rPr>
              <a:t> </a:t>
            </a:r>
          </a:p>
          <a:p>
            <a:pPr algn="l">
              <a:lnSpc>
                <a:spcPts val="2100"/>
              </a:lnSpc>
            </a:pPr>
            <a:endParaRPr lang="en-US" sz="1500" dirty="0">
              <a:solidFill>
                <a:srgbClr val="FCFCFC"/>
              </a:solidFill>
              <a:latin typeface="Hero"/>
              <a:ea typeface="Hero"/>
              <a:cs typeface="Hero"/>
              <a:sym typeface="Hero"/>
            </a:endParaRPr>
          </a:p>
        </p:txBody>
      </p:sp>
      <p:grpSp>
        <p:nvGrpSpPr>
          <p:cNvPr id="16" name="Group 16"/>
          <p:cNvGrpSpPr/>
          <p:nvPr/>
        </p:nvGrpSpPr>
        <p:grpSpPr>
          <a:xfrm>
            <a:off x="-1644501" y="-313767"/>
            <a:ext cx="3802575" cy="3925251"/>
            <a:chOff x="0" y="0"/>
            <a:chExt cx="828448" cy="855175"/>
          </a:xfrm>
        </p:grpSpPr>
        <p:sp>
          <p:nvSpPr>
            <p:cNvPr id="17" name="Freeform 17"/>
            <p:cNvSpPr/>
            <p:nvPr/>
          </p:nvSpPr>
          <p:spPr>
            <a:xfrm>
              <a:off x="0" y="0"/>
              <a:ext cx="828448" cy="855175"/>
            </a:xfrm>
            <a:custGeom>
              <a:avLst/>
              <a:gdLst/>
              <a:ahLst/>
              <a:cxnLst/>
              <a:rect l="l" t="t" r="r" b="b"/>
              <a:pathLst>
                <a:path w="828448" h="855175">
                  <a:moveTo>
                    <a:pt x="32575" y="0"/>
                  </a:moveTo>
                  <a:lnTo>
                    <a:pt x="795872" y="0"/>
                  </a:lnTo>
                  <a:cubicBezTo>
                    <a:pt x="813863" y="0"/>
                    <a:pt x="828448" y="14585"/>
                    <a:pt x="828448" y="32575"/>
                  </a:cubicBezTo>
                  <a:lnTo>
                    <a:pt x="828448" y="822599"/>
                  </a:lnTo>
                  <a:cubicBezTo>
                    <a:pt x="828448" y="831239"/>
                    <a:pt x="825016" y="839524"/>
                    <a:pt x="818906" y="845633"/>
                  </a:cubicBezTo>
                  <a:cubicBezTo>
                    <a:pt x="812797" y="851742"/>
                    <a:pt x="804512" y="855175"/>
                    <a:pt x="795872" y="855175"/>
                  </a:cubicBezTo>
                  <a:lnTo>
                    <a:pt x="32575" y="855175"/>
                  </a:lnTo>
                  <a:cubicBezTo>
                    <a:pt x="14585" y="855175"/>
                    <a:pt x="0" y="840590"/>
                    <a:pt x="0" y="822599"/>
                  </a:cubicBezTo>
                  <a:lnTo>
                    <a:pt x="0" y="32575"/>
                  </a:lnTo>
                  <a:cubicBezTo>
                    <a:pt x="0" y="14585"/>
                    <a:pt x="14585" y="0"/>
                    <a:pt x="32575" y="0"/>
                  </a:cubicBezTo>
                  <a:close/>
                </a:path>
              </a:pathLst>
            </a:custGeom>
            <a:blipFill>
              <a:blip r:embed="rId4"/>
              <a:stretch>
                <a:fillRect l="-27468" r="-27468"/>
              </a:stretch>
            </a:blipFill>
          </p:spPr>
          <p:txBody>
            <a:bodyPr/>
            <a:lstStyle/>
            <a:p>
              <a:endParaRPr lang="es-CO"/>
            </a:p>
          </p:txBody>
        </p:sp>
      </p:grpSp>
      <p:sp>
        <p:nvSpPr>
          <p:cNvPr id="18" name="Freeform 18"/>
          <p:cNvSpPr/>
          <p:nvPr/>
        </p:nvSpPr>
        <p:spPr>
          <a:xfrm rot="-5400000">
            <a:off x="141622" y="3562330"/>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19" name="Freeform 19"/>
          <p:cNvSpPr/>
          <p:nvPr/>
        </p:nvSpPr>
        <p:spPr>
          <a:xfrm rot="-5400000">
            <a:off x="8594767" y="-959311"/>
            <a:ext cx="737161" cy="1834563"/>
          </a:xfrm>
          <a:custGeom>
            <a:avLst/>
            <a:gdLst/>
            <a:ahLst/>
            <a:cxnLst/>
            <a:rect l="l" t="t" r="r" b="b"/>
            <a:pathLst>
              <a:path w="737161" h="1834563">
                <a:moveTo>
                  <a:pt x="0" y="0"/>
                </a:moveTo>
                <a:lnTo>
                  <a:pt x="737160" y="0"/>
                </a:lnTo>
                <a:lnTo>
                  <a:pt x="737160" y="1834563"/>
                </a:lnTo>
                <a:lnTo>
                  <a:pt x="0" y="18345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20" name="Freeform 20"/>
          <p:cNvSpPr/>
          <p:nvPr/>
        </p:nvSpPr>
        <p:spPr>
          <a:xfrm rot="-5400000">
            <a:off x="6416696" y="1973871"/>
            <a:ext cx="7483383" cy="3275227"/>
          </a:xfrm>
          <a:custGeom>
            <a:avLst/>
            <a:gdLst/>
            <a:ahLst/>
            <a:cxnLst/>
            <a:rect l="l" t="t" r="r" b="b"/>
            <a:pathLst>
              <a:path w="7483383" h="3275227">
                <a:moveTo>
                  <a:pt x="0" y="0"/>
                </a:moveTo>
                <a:lnTo>
                  <a:pt x="7483384" y="0"/>
                </a:lnTo>
                <a:lnTo>
                  <a:pt x="7483384" y="3275227"/>
                </a:lnTo>
                <a:lnTo>
                  <a:pt x="0" y="32752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sp>
        <p:nvSpPr>
          <p:cNvPr id="3" name="TextBox 3"/>
          <p:cNvSpPr txBox="1"/>
          <p:nvPr/>
        </p:nvSpPr>
        <p:spPr>
          <a:xfrm>
            <a:off x="3060242" y="547914"/>
            <a:ext cx="6331022" cy="1974216"/>
          </a:xfrm>
          <a:prstGeom prst="rect">
            <a:avLst/>
          </a:prstGeom>
        </p:spPr>
        <p:txBody>
          <a:bodyPr lIns="0" tIns="0" rIns="0" bIns="0" rtlCol="0" anchor="t">
            <a:spAutoFit/>
          </a:bodyPr>
          <a:lstStyle/>
          <a:p>
            <a:pPr algn="l">
              <a:lnSpc>
                <a:spcPts val="3100"/>
              </a:lnSpc>
            </a:pPr>
            <a:r>
              <a:rPr lang="en-US" sz="3100" b="1" spc="-93">
                <a:solidFill>
                  <a:srgbClr val="051838"/>
                </a:solidFill>
                <a:latin typeface="Red Hat Display Bold"/>
                <a:ea typeface="Red Hat Display Bold"/>
                <a:cs typeface="Red Hat Display Bold"/>
                <a:sym typeface="Red Hat Display Bold"/>
              </a:rPr>
              <a:t>¿POR QUÉ LA SUPERINTENDENCIA DEL SUBSIDIO FAMILIAR DEBE FORTALECER SU PRODUCCIÓN ESTADÍSTICA?</a:t>
            </a:r>
          </a:p>
        </p:txBody>
      </p:sp>
      <p:grpSp>
        <p:nvGrpSpPr>
          <p:cNvPr id="4" name="Group 4"/>
          <p:cNvGrpSpPr/>
          <p:nvPr/>
        </p:nvGrpSpPr>
        <p:grpSpPr>
          <a:xfrm>
            <a:off x="-1644501" y="-313767"/>
            <a:ext cx="3802575" cy="3925251"/>
            <a:chOff x="0" y="0"/>
            <a:chExt cx="828448" cy="855175"/>
          </a:xfrm>
        </p:grpSpPr>
        <p:sp>
          <p:nvSpPr>
            <p:cNvPr id="5" name="Freeform 5"/>
            <p:cNvSpPr/>
            <p:nvPr/>
          </p:nvSpPr>
          <p:spPr>
            <a:xfrm>
              <a:off x="0" y="0"/>
              <a:ext cx="828448" cy="855175"/>
            </a:xfrm>
            <a:custGeom>
              <a:avLst/>
              <a:gdLst/>
              <a:ahLst/>
              <a:cxnLst/>
              <a:rect l="l" t="t" r="r" b="b"/>
              <a:pathLst>
                <a:path w="828448" h="855175">
                  <a:moveTo>
                    <a:pt x="32575" y="0"/>
                  </a:moveTo>
                  <a:lnTo>
                    <a:pt x="795872" y="0"/>
                  </a:lnTo>
                  <a:cubicBezTo>
                    <a:pt x="813863" y="0"/>
                    <a:pt x="828448" y="14585"/>
                    <a:pt x="828448" y="32575"/>
                  </a:cubicBezTo>
                  <a:lnTo>
                    <a:pt x="828448" y="822599"/>
                  </a:lnTo>
                  <a:cubicBezTo>
                    <a:pt x="828448" y="831239"/>
                    <a:pt x="825016" y="839524"/>
                    <a:pt x="818906" y="845633"/>
                  </a:cubicBezTo>
                  <a:cubicBezTo>
                    <a:pt x="812797" y="851742"/>
                    <a:pt x="804512" y="855175"/>
                    <a:pt x="795872" y="855175"/>
                  </a:cubicBezTo>
                  <a:lnTo>
                    <a:pt x="32575" y="855175"/>
                  </a:lnTo>
                  <a:cubicBezTo>
                    <a:pt x="14585" y="855175"/>
                    <a:pt x="0" y="840590"/>
                    <a:pt x="0" y="822599"/>
                  </a:cubicBezTo>
                  <a:lnTo>
                    <a:pt x="0" y="32575"/>
                  </a:lnTo>
                  <a:cubicBezTo>
                    <a:pt x="0" y="14585"/>
                    <a:pt x="14585" y="0"/>
                    <a:pt x="32575" y="0"/>
                  </a:cubicBezTo>
                  <a:close/>
                </a:path>
              </a:pathLst>
            </a:custGeom>
            <a:blipFill>
              <a:blip r:embed="rId3"/>
              <a:stretch>
                <a:fillRect l="-27468" r="-27468"/>
              </a:stretch>
            </a:blipFill>
          </p:spPr>
          <p:txBody>
            <a:bodyPr/>
            <a:lstStyle/>
            <a:p>
              <a:endParaRPr lang="es-CO"/>
            </a:p>
          </p:txBody>
        </p:sp>
      </p:grpSp>
      <p:sp>
        <p:nvSpPr>
          <p:cNvPr id="6" name="Freeform 6"/>
          <p:cNvSpPr/>
          <p:nvPr/>
        </p:nvSpPr>
        <p:spPr>
          <a:xfrm rot="-5400000">
            <a:off x="141622" y="3562330"/>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7" name="Freeform 7"/>
          <p:cNvSpPr/>
          <p:nvPr/>
        </p:nvSpPr>
        <p:spPr>
          <a:xfrm rot="-5400000">
            <a:off x="8594767" y="-959311"/>
            <a:ext cx="737161" cy="1834563"/>
          </a:xfrm>
          <a:custGeom>
            <a:avLst/>
            <a:gdLst/>
            <a:ahLst/>
            <a:cxnLst/>
            <a:rect l="l" t="t" r="r" b="b"/>
            <a:pathLst>
              <a:path w="737161" h="1834563">
                <a:moveTo>
                  <a:pt x="0" y="0"/>
                </a:moveTo>
                <a:lnTo>
                  <a:pt x="737160" y="0"/>
                </a:lnTo>
                <a:lnTo>
                  <a:pt x="737160" y="1834563"/>
                </a:lnTo>
                <a:lnTo>
                  <a:pt x="0" y="18345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grpSp>
        <p:nvGrpSpPr>
          <p:cNvPr id="8" name="Group 8"/>
          <p:cNvGrpSpPr/>
          <p:nvPr/>
        </p:nvGrpSpPr>
        <p:grpSpPr>
          <a:xfrm>
            <a:off x="2480202" y="2995749"/>
            <a:ext cx="7164535" cy="1246731"/>
            <a:chOff x="0" y="0"/>
            <a:chExt cx="2409700" cy="419322"/>
          </a:xfrm>
        </p:grpSpPr>
        <p:sp>
          <p:nvSpPr>
            <p:cNvPr id="9" name="Freeform 9"/>
            <p:cNvSpPr/>
            <p:nvPr/>
          </p:nvSpPr>
          <p:spPr>
            <a:xfrm>
              <a:off x="0" y="0"/>
              <a:ext cx="2409700" cy="419322"/>
            </a:xfrm>
            <a:custGeom>
              <a:avLst/>
              <a:gdLst/>
              <a:ahLst/>
              <a:cxnLst/>
              <a:rect l="l" t="t" r="r" b="b"/>
              <a:pathLst>
                <a:path w="2409700" h="419322">
                  <a:moveTo>
                    <a:pt x="21612" y="0"/>
                  </a:moveTo>
                  <a:lnTo>
                    <a:pt x="2388088" y="0"/>
                  </a:lnTo>
                  <a:cubicBezTo>
                    <a:pt x="2400024" y="0"/>
                    <a:pt x="2409700" y="9676"/>
                    <a:pt x="2409700" y="21612"/>
                  </a:cubicBezTo>
                  <a:lnTo>
                    <a:pt x="2409700" y="397710"/>
                  </a:lnTo>
                  <a:cubicBezTo>
                    <a:pt x="2409700" y="409646"/>
                    <a:pt x="2400024" y="419322"/>
                    <a:pt x="2388088" y="419322"/>
                  </a:cubicBezTo>
                  <a:lnTo>
                    <a:pt x="21612" y="419322"/>
                  </a:lnTo>
                  <a:cubicBezTo>
                    <a:pt x="15880" y="419322"/>
                    <a:pt x="10383" y="417045"/>
                    <a:pt x="6330" y="412992"/>
                  </a:cubicBezTo>
                  <a:cubicBezTo>
                    <a:pt x="2277" y="408939"/>
                    <a:pt x="0" y="403442"/>
                    <a:pt x="0" y="397710"/>
                  </a:cubicBezTo>
                  <a:lnTo>
                    <a:pt x="0" y="21612"/>
                  </a:lnTo>
                  <a:cubicBezTo>
                    <a:pt x="0" y="9676"/>
                    <a:pt x="9676" y="0"/>
                    <a:pt x="21612" y="0"/>
                  </a:cubicBezTo>
                  <a:close/>
                </a:path>
              </a:pathLst>
            </a:custGeom>
            <a:solidFill>
              <a:srgbClr val="051838"/>
            </a:solidFill>
          </p:spPr>
          <p:txBody>
            <a:bodyPr/>
            <a:lstStyle/>
            <a:p>
              <a:endParaRPr lang="es-CO"/>
            </a:p>
          </p:txBody>
        </p:sp>
        <p:sp>
          <p:nvSpPr>
            <p:cNvPr id="10" name="TextBox 10"/>
            <p:cNvSpPr txBox="1"/>
            <p:nvPr/>
          </p:nvSpPr>
          <p:spPr>
            <a:xfrm>
              <a:off x="0" y="9525"/>
              <a:ext cx="2409700" cy="409797"/>
            </a:xfrm>
            <a:prstGeom prst="rect">
              <a:avLst/>
            </a:prstGeom>
          </p:spPr>
          <p:txBody>
            <a:bodyPr lIns="50800" tIns="50800" rIns="50800" bIns="50800" rtlCol="0" anchor="ctr"/>
            <a:lstStyle/>
            <a:p>
              <a:pPr algn="ctr">
                <a:lnSpc>
                  <a:spcPts val="1045"/>
                </a:lnSpc>
              </a:pPr>
              <a:endParaRPr/>
            </a:p>
          </p:txBody>
        </p:sp>
      </p:grpSp>
      <p:sp>
        <p:nvSpPr>
          <p:cNvPr id="11" name="TextBox 11"/>
          <p:cNvSpPr txBox="1"/>
          <p:nvPr/>
        </p:nvSpPr>
        <p:spPr>
          <a:xfrm>
            <a:off x="2656986" y="3108732"/>
            <a:ext cx="6799374" cy="1600139"/>
          </a:xfrm>
          <a:prstGeom prst="rect">
            <a:avLst/>
          </a:prstGeom>
        </p:spPr>
        <p:txBody>
          <a:bodyPr lIns="0" tIns="0" rIns="0" bIns="0" rtlCol="0" anchor="t">
            <a:spAutoFit/>
          </a:bodyPr>
          <a:lstStyle/>
          <a:p>
            <a:pPr algn="l">
              <a:lnSpc>
                <a:spcPts val="2103"/>
              </a:lnSpc>
            </a:pPr>
            <a:r>
              <a:rPr lang="en-US" sz="1502">
                <a:solidFill>
                  <a:srgbClr val="FCFCFC"/>
                </a:solidFill>
                <a:latin typeface="Hero"/>
                <a:ea typeface="Hero"/>
                <a:cs typeface="Hero"/>
                <a:sym typeface="Hero"/>
              </a:rPr>
              <a:t> 4. Mejora continua y eficiencia institucional</a:t>
            </a:r>
          </a:p>
          <a:p>
            <a:pPr algn="l">
              <a:lnSpc>
                <a:spcPts val="2103"/>
              </a:lnSpc>
            </a:pPr>
            <a:r>
              <a:rPr lang="en-US" sz="1502">
                <a:solidFill>
                  <a:srgbClr val="FCFCFC"/>
                </a:solidFill>
                <a:latin typeface="Hero"/>
                <a:ea typeface="Hero"/>
                <a:cs typeface="Hero"/>
                <a:sym typeface="Hero"/>
              </a:rPr>
              <a:t> Adecuar los procesos a la NTCPE 1000 permite estandarizar, documentar y controlar los procesos estadísticos, lo que se traduce en eficiencia, sostenibilidad y mejora continua.</a:t>
            </a:r>
          </a:p>
          <a:p>
            <a:pPr algn="l">
              <a:lnSpc>
                <a:spcPts val="2103"/>
              </a:lnSpc>
            </a:pPr>
            <a:r>
              <a:rPr lang="en-US" sz="1502">
                <a:solidFill>
                  <a:srgbClr val="FCFCFC"/>
                </a:solidFill>
                <a:latin typeface="Hero"/>
                <a:ea typeface="Hero"/>
                <a:cs typeface="Hero"/>
                <a:sym typeface="Hero"/>
              </a:rPr>
              <a:t> </a:t>
            </a:r>
          </a:p>
          <a:p>
            <a:pPr algn="l">
              <a:lnSpc>
                <a:spcPts val="2103"/>
              </a:lnSpc>
            </a:pPr>
            <a:endParaRPr lang="en-US" sz="1502">
              <a:solidFill>
                <a:srgbClr val="FCFCFC"/>
              </a:solidFill>
              <a:latin typeface="Hero"/>
              <a:ea typeface="Hero"/>
              <a:cs typeface="Hero"/>
              <a:sym typeface="Hero"/>
            </a:endParaRPr>
          </a:p>
        </p:txBody>
      </p:sp>
      <p:grpSp>
        <p:nvGrpSpPr>
          <p:cNvPr id="12" name="Group 12"/>
          <p:cNvGrpSpPr/>
          <p:nvPr/>
        </p:nvGrpSpPr>
        <p:grpSpPr>
          <a:xfrm>
            <a:off x="2480202" y="4804121"/>
            <a:ext cx="7164535" cy="1434723"/>
            <a:chOff x="0" y="0"/>
            <a:chExt cx="2409700" cy="482551"/>
          </a:xfrm>
        </p:grpSpPr>
        <p:sp>
          <p:nvSpPr>
            <p:cNvPr id="13" name="Freeform 13"/>
            <p:cNvSpPr/>
            <p:nvPr/>
          </p:nvSpPr>
          <p:spPr>
            <a:xfrm>
              <a:off x="0" y="0"/>
              <a:ext cx="2409700" cy="482551"/>
            </a:xfrm>
            <a:custGeom>
              <a:avLst/>
              <a:gdLst/>
              <a:ahLst/>
              <a:cxnLst/>
              <a:rect l="l" t="t" r="r" b="b"/>
              <a:pathLst>
                <a:path w="2409700" h="482551">
                  <a:moveTo>
                    <a:pt x="21612" y="0"/>
                  </a:moveTo>
                  <a:lnTo>
                    <a:pt x="2388088" y="0"/>
                  </a:lnTo>
                  <a:cubicBezTo>
                    <a:pt x="2400024" y="0"/>
                    <a:pt x="2409700" y="9676"/>
                    <a:pt x="2409700" y="21612"/>
                  </a:cubicBezTo>
                  <a:lnTo>
                    <a:pt x="2409700" y="460939"/>
                  </a:lnTo>
                  <a:cubicBezTo>
                    <a:pt x="2409700" y="472875"/>
                    <a:pt x="2400024" y="482551"/>
                    <a:pt x="2388088" y="482551"/>
                  </a:cubicBezTo>
                  <a:lnTo>
                    <a:pt x="21612" y="482551"/>
                  </a:lnTo>
                  <a:cubicBezTo>
                    <a:pt x="15880" y="482551"/>
                    <a:pt x="10383" y="480274"/>
                    <a:pt x="6330" y="476221"/>
                  </a:cubicBezTo>
                  <a:cubicBezTo>
                    <a:pt x="2277" y="472168"/>
                    <a:pt x="0" y="466671"/>
                    <a:pt x="0" y="460939"/>
                  </a:cubicBezTo>
                  <a:lnTo>
                    <a:pt x="0" y="21612"/>
                  </a:lnTo>
                  <a:cubicBezTo>
                    <a:pt x="0" y="9676"/>
                    <a:pt x="9676" y="0"/>
                    <a:pt x="21612" y="0"/>
                  </a:cubicBezTo>
                  <a:close/>
                </a:path>
              </a:pathLst>
            </a:custGeom>
            <a:solidFill>
              <a:srgbClr val="051838"/>
            </a:solidFill>
          </p:spPr>
          <p:txBody>
            <a:bodyPr/>
            <a:lstStyle/>
            <a:p>
              <a:endParaRPr lang="es-CO"/>
            </a:p>
          </p:txBody>
        </p:sp>
        <p:sp>
          <p:nvSpPr>
            <p:cNvPr id="14" name="TextBox 14"/>
            <p:cNvSpPr txBox="1"/>
            <p:nvPr/>
          </p:nvSpPr>
          <p:spPr>
            <a:xfrm>
              <a:off x="0" y="9525"/>
              <a:ext cx="2409700" cy="473026"/>
            </a:xfrm>
            <a:prstGeom prst="rect">
              <a:avLst/>
            </a:prstGeom>
          </p:spPr>
          <p:txBody>
            <a:bodyPr lIns="50800" tIns="50800" rIns="50800" bIns="50800" rtlCol="0" anchor="ctr"/>
            <a:lstStyle/>
            <a:p>
              <a:pPr algn="ctr">
                <a:lnSpc>
                  <a:spcPts val="1045"/>
                </a:lnSpc>
              </a:pPr>
              <a:endParaRPr/>
            </a:p>
          </p:txBody>
        </p:sp>
      </p:grpSp>
      <p:sp>
        <p:nvSpPr>
          <p:cNvPr id="15" name="TextBox 15"/>
          <p:cNvSpPr txBox="1"/>
          <p:nvPr/>
        </p:nvSpPr>
        <p:spPr>
          <a:xfrm>
            <a:off x="2742136" y="4917104"/>
            <a:ext cx="6503077" cy="1333439"/>
          </a:xfrm>
          <a:prstGeom prst="rect">
            <a:avLst/>
          </a:prstGeom>
        </p:spPr>
        <p:txBody>
          <a:bodyPr lIns="0" tIns="0" rIns="0" bIns="0" rtlCol="0" anchor="t">
            <a:spAutoFit/>
          </a:bodyPr>
          <a:lstStyle/>
          <a:p>
            <a:pPr algn="l">
              <a:lnSpc>
                <a:spcPts val="2103"/>
              </a:lnSpc>
            </a:pPr>
            <a:r>
              <a:rPr lang="en-US" sz="1502">
                <a:solidFill>
                  <a:srgbClr val="FCFCFC"/>
                </a:solidFill>
                <a:latin typeface="Hero"/>
                <a:ea typeface="Hero"/>
                <a:cs typeface="Hero"/>
                <a:sym typeface="Hero"/>
              </a:rPr>
              <a:t> 5. Articulación con el Sistema Estadístico Nacional (SEN)</a:t>
            </a:r>
          </a:p>
          <a:p>
            <a:pPr algn="l">
              <a:lnSpc>
                <a:spcPts val="2103"/>
              </a:lnSpc>
            </a:pPr>
            <a:r>
              <a:rPr lang="en-US" sz="1502">
                <a:solidFill>
                  <a:srgbClr val="FCFCFC"/>
                </a:solidFill>
                <a:latin typeface="Hero"/>
                <a:ea typeface="Hero"/>
                <a:cs typeface="Hero"/>
                <a:sym typeface="Hero"/>
              </a:rPr>
              <a:t> El fortalecimiento estadístico permite a la Superintendencia integrarse de manera efectiva al SEN, aportando datos clave para la política social y el análisis del subsidio familiar en el país.</a:t>
            </a:r>
          </a:p>
          <a:p>
            <a:pPr algn="l">
              <a:lnSpc>
                <a:spcPts val="2103"/>
              </a:lnSpc>
            </a:pPr>
            <a:endParaRPr lang="en-US" sz="1502">
              <a:solidFill>
                <a:srgbClr val="FCFCFC"/>
              </a:solidFill>
              <a:latin typeface="Hero"/>
              <a:ea typeface="Hero"/>
              <a:cs typeface="Hero"/>
              <a:sym typeface="Hero"/>
            </a:endParaRPr>
          </a:p>
        </p:txBody>
      </p:sp>
      <p:sp>
        <p:nvSpPr>
          <p:cNvPr id="16" name="Freeform 16"/>
          <p:cNvSpPr/>
          <p:nvPr/>
        </p:nvSpPr>
        <p:spPr>
          <a:xfrm rot="-5400000">
            <a:off x="6294641" y="2152900"/>
            <a:ext cx="7483383" cy="3275227"/>
          </a:xfrm>
          <a:custGeom>
            <a:avLst/>
            <a:gdLst/>
            <a:ahLst/>
            <a:cxnLst/>
            <a:rect l="l" t="t" r="r" b="b"/>
            <a:pathLst>
              <a:path w="7483383" h="3275227">
                <a:moveTo>
                  <a:pt x="0" y="0"/>
                </a:moveTo>
                <a:lnTo>
                  <a:pt x="7483383" y="0"/>
                </a:lnTo>
                <a:lnTo>
                  <a:pt x="7483383" y="3275228"/>
                </a:lnTo>
                <a:lnTo>
                  <a:pt x="0" y="32752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endParaRPr lang="es-CO"/>
          </a:p>
        </p:txBody>
      </p:sp>
      <p:sp>
        <p:nvSpPr>
          <p:cNvPr id="3" name="TextBox 3"/>
          <p:cNvSpPr txBox="1"/>
          <p:nvPr/>
        </p:nvSpPr>
        <p:spPr>
          <a:xfrm>
            <a:off x="1889610" y="460441"/>
            <a:ext cx="5701415" cy="605791"/>
          </a:xfrm>
          <a:prstGeom prst="rect">
            <a:avLst/>
          </a:prstGeom>
        </p:spPr>
        <p:txBody>
          <a:bodyPr lIns="0" tIns="0" rIns="0" bIns="0" rtlCol="0" anchor="t">
            <a:spAutoFit/>
          </a:bodyPr>
          <a:lstStyle/>
          <a:p>
            <a:pPr algn="l">
              <a:lnSpc>
                <a:spcPts val="4620"/>
              </a:lnSpc>
            </a:pPr>
            <a:r>
              <a:rPr lang="en-US" sz="4200" b="1" spc="-126">
                <a:solidFill>
                  <a:srgbClr val="051838"/>
                </a:solidFill>
                <a:latin typeface="Red Hat Display Bold"/>
                <a:ea typeface="Red Hat Display Bold"/>
                <a:cs typeface="Red Hat Display Bold"/>
                <a:sym typeface="Red Hat Display Bold"/>
              </a:rPr>
              <a:t>JUSTIFICACION</a:t>
            </a:r>
          </a:p>
        </p:txBody>
      </p:sp>
      <p:sp>
        <p:nvSpPr>
          <p:cNvPr id="4" name="Freeform 4"/>
          <p:cNvSpPr/>
          <p:nvPr/>
        </p:nvSpPr>
        <p:spPr>
          <a:xfrm rot="-5400000">
            <a:off x="4374295" y="2104078"/>
            <a:ext cx="7483383" cy="3275227"/>
          </a:xfrm>
          <a:custGeom>
            <a:avLst/>
            <a:gdLst/>
            <a:ahLst/>
            <a:cxnLst/>
            <a:rect l="l" t="t" r="r" b="b"/>
            <a:pathLst>
              <a:path w="7483383" h="3275227">
                <a:moveTo>
                  <a:pt x="0" y="0"/>
                </a:moveTo>
                <a:lnTo>
                  <a:pt x="7483383" y="0"/>
                </a:lnTo>
                <a:lnTo>
                  <a:pt x="7483383" y="3275227"/>
                </a:lnTo>
                <a:lnTo>
                  <a:pt x="0" y="3275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Freeform 5"/>
          <p:cNvSpPr/>
          <p:nvPr/>
        </p:nvSpPr>
        <p:spPr>
          <a:xfrm rot="-5400000">
            <a:off x="7121485" y="5628446"/>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6" name="Freeform 6"/>
          <p:cNvSpPr/>
          <p:nvPr/>
        </p:nvSpPr>
        <p:spPr>
          <a:xfrm rot="-5400000">
            <a:off x="-213368" y="-101473"/>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7" name="Freeform 7"/>
          <p:cNvSpPr/>
          <p:nvPr/>
        </p:nvSpPr>
        <p:spPr>
          <a:xfrm>
            <a:off x="-837356" y="2357199"/>
            <a:ext cx="9655449" cy="3644932"/>
          </a:xfrm>
          <a:custGeom>
            <a:avLst/>
            <a:gdLst/>
            <a:ahLst/>
            <a:cxnLst/>
            <a:rect l="l" t="t" r="r" b="b"/>
            <a:pathLst>
              <a:path w="9655449" h="3644932">
                <a:moveTo>
                  <a:pt x="0" y="0"/>
                </a:moveTo>
                <a:lnTo>
                  <a:pt x="9655450" y="0"/>
                </a:lnTo>
                <a:lnTo>
                  <a:pt x="9655450" y="3644932"/>
                </a:lnTo>
                <a:lnTo>
                  <a:pt x="0" y="3644932"/>
                </a:lnTo>
                <a:lnTo>
                  <a:pt x="0" y="0"/>
                </a:lnTo>
                <a:close/>
              </a:path>
            </a:pathLst>
          </a:custGeom>
          <a:blipFill>
            <a:blip r:embed="rId7"/>
            <a:stretch>
              <a:fillRect/>
            </a:stretch>
          </a:blipFill>
        </p:spPr>
        <p:txBody>
          <a:bodyPr/>
          <a:lstStyle/>
          <a:p>
            <a:endParaRPr lang="es-CO"/>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sp>
        <p:nvSpPr>
          <p:cNvPr id="3" name="TextBox 3"/>
          <p:cNvSpPr txBox="1"/>
          <p:nvPr/>
        </p:nvSpPr>
        <p:spPr>
          <a:xfrm>
            <a:off x="381971" y="2502570"/>
            <a:ext cx="7427451" cy="4303395"/>
          </a:xfrm>
          <a:prstGeom prst="rect">
            <a:avLst/>
          </a:prstGeom>
        </p:spPr>
        <p:txBody>
          <a:bodyPr lIns="0" tIns="0" rIns="0" bIns="0" rtlCol="0" anchor="t">
            <a:spAutoFit/>
          </a:bodyPr>
          <a:lstStyle/>
          <a:p>
            <a:pPr algn="l">
              <a:lnSpc>
                <a:spcPts val="2310"/>
              </a:lnSpc>
            </a:pPr>
            <a:r>
              <a:rPr lang="en-US" sz="2100">
                <a:solidFill>
                  <a:srgbClr val="103D3E"/>
                </a:solidFill>
                <a:latin typeface="Hero Bold"/>
                <a:ea typeface="Hero Bold"/>
                <a:cs typeface="Hero Bold"/>
                <a:sym typeface="Hero Bold"/>
              </a:rPr>
              <a:t>En la SSF, el uso sistemático de estadísticas es fundamental para:</a:t>
            </a:r>
          </a:p>
          <a:p>
            <a:pPr algn="l">
              <a:lnSpc>
                <a:spcPts val="2310"/>
              </a:lnSpc>
            </a:pPr>
            <a:endParaRPr lang="en-US" sz="2100">
              <a:solidFill>
                <a:srgbClr val="103D3E"/>
              </a:solidFill>
              <a:latin typeface="Hero Bold"/>
              <a:ea typeface="Hero Bold"/>
              <a:cs typeface="Hero Bold"/>
              <a:sym typeface="Hero Bold"/>
            </a:endParaRPr>
          </a:p>
          <a:p>
            <a:pPr algn="l">
              <a:lnSpc>
                <a:spcPts val="2310"/>
              </a:lnSpc>
            </a:pPr>
            <a:endParaRPr lang="en-US" sz="2100">
              <a:solidFill>
                <a:srgbClr val="103D3E"/>
              </a:solidFill>
              <a:latin typeface="Hero Bold"/>
              <a:ea typeface="Hero Bold"/>
              <a:cs typeface="Hero Bold"/>
              <a:sym typeface="Hero Bold"/>
            </a:endParaRPr>
          </a:p>
          <a:p>
            <a:pPr marL="453392" lvl="1" indent="-226696" algn="l">
              <a:lnSpc>
                <a:spcPts val="2310"/>
              </a:lnSpc>
              <a:buFont typeface="Arial"/>
              <a:buChar char="•"/>
            </a:pPr>
            <a:r>
              <a:rPr lang="en-US" sz="2100">
                <a:solidFill>
                  <a:srgbClr val="103D3E"/>
                </a:solidFill>
                <a:latin typeface="Hero Bold"/>
                <a:ea typeface="Hero Bold"/>
                <a:cs typeface="Hero Bold"/>
                <a:sym typeface="Hero Bold"/>
              </a:rPr>
              <a:t>Supervisar el desempeño financiero y social de las cajas de compensación.</a:t>
            </a:r>
          </a:p>
          <a:p>
            <a:pPr marL="453392" lvl="1" indent="-226696" algn="l">
              <a:lnSpc>
                <a:spcPts val="2310"/>
              </a:lnSpc>
              <a:buFont typeface="Arial"/>
              <a:buChar char="•"/>
            </a:pPr>
            <a:endParaRPr lang="en-US" sz="2100">
              <a:solidFill>
                <a:srgbClr val="103D3E"/>
              </a:solidFill>
              <a:latin typeface="Hero Bold"/>
              <a:ea typeface="Hero Bold"/>
              <a:cs typeface="Hero Bold"/>
              <a:sym typeface="Hero Bold"/>
            </a:endParaRPr>
          </a:p>
          <a:p>
            <a:pPr marL="453392" lvl="1" indent="-226696" algn="l">
              <a:lnSpc>
                <a:spcPts val="2310"/>
              </a:lnSpc>
              <a:buFont typeface="Arial"/>
              <a:buChar char="•"/>
            </a:pPr>
            <a:r>
              <a:rPr lang="en-US" sz="2100">
                <a:solidFill>
                  <a:srgbClr val="103D3E"/>
                </a:solidFill>
                <a:latin typeface="Hero Bold"/>
                <a:ea typeface="Hero Bold"/>
                <a:cs typeface="Hero Bold"/>
                <a:sym typeface="Hero Bold"/>
              </a:rPr>
              <a:t>Analizar la focalización y cobertura de los servicios prestados.</a:t>
            </a:r>
          </a:p>
          <a:p>
            <a:pPr marL="453392" lvl="1" indent="-226696" algn="l">
              <a:lnSpc>
                <a:spcPts val="2310"/>
              </a:lnSpc>
              <a:buFont typeface="Arial"/>
              <a:buChar char="•"/>
            </a:pPr>
            <a:endParaRPr lang="en-US" sz="2100">
              <a:solidFill>
                <a:srgbClr val="103D3E"/>
              </a:solidFill>
              <a:latin typeface="Hero Bold"/>
              <a:ea typeface="Hero Bold"/>
              <a:cs typeface="Hero Bold"/>
              <a:sym typeface="Hero Bold"/>
            </a:endParaRPr>
          </a:p>
          <a:p>
            <a:pPr marL="453392" lvl="1" indent="-226696" algn="l">
              <a:lnSpc>
                <a:spcPts val="2310"/>
              </a:lnSpc>
              <a:buFont typeface="Arial"/>
              <a:buChar char="•"/>
            </a:pPr>
            <a:r>
              <a:rPr lang="en-US" sz="2100">
                <a:solidFill>
                  <a:srgbClr val="103D3E"/>
                </a:solidFill>
                <a:latin typeface="Hero Bold"/>
                <a:ea typeface="Hero Bold"/>
                <a:cs typeface="Hero Bold"/>
                <a:sym typeface="Hero Bold"/>
              </a:rPr>
              <a:t>Monitorear el uso de los recursos destinados a subsidios en salud, vivienda, educación y recreación.</a:t>
            </a:r>
          </a:p>
          <a:p>
            <a:pPr marL="453392" lvl="1" indent="-226696" algn="l">
              <a:lnSpc>
                <a:spcPts val="2310"/>
              </a:lnSpc>
              <a:buFont typeface="Arial"/>
              <a:buChar char="•"/>
            </a:pPr>
            <a:endParaRPr lang="en-US" sz="2100">
              <a:solidFill>
                <a:srgbClr val="103D3E"/>
              </a:solidFill>
              <a:latin typeface="Hero Bold"/>
              <a:ea typeface="Hero Bold"/>
              <a:cs typeface="Hero Bold"/>
              <a:sym typeface="Hero Bold"/>
            </a:endParaRPr>
          </a:p>
          <a:p>
            <a:pPr marL="453392" lvl="1" indent="-226696" algn="l">
              <a:lnSpc>
                <a:spcPts val="2310"/>
              </a:lnSpc>
              <a:buFont typeface="Arial"/>
              <a:buChar char="•"/>
            </a:pPr>
            <a:r>
              <a:rPr lang="en-US" sz="2100">
                <a:solidFill>
                  <a:srgbClr val="103D3E"/>
                </a:solidFill>
                <a:latin typeface="Hero Bold"/>
                <a:ea typeface="Hero Bold"/>
                <a:cs typeface="Hero Bold"/>
                <a:sym typeface="Hero Bold"/>
              </a:rPr>
              <a:t>Generar alertas tempranas sobre posibles irregularidades o riesgos institucionales.</a:t>
            </a:r>
          </a:p>
        </p:txBody>
      </p:sp>
      <p:sp>
        <p:nvSpPr>
          <p:cNvPr id="4" name="Freeform 4"/>
          <p:cNvSpPr/>
          <p:nvPr/>
        </p:nvSpPr>
        <p:spPr>
          <a:xfrm rot="-5400000">
            <a:off x="5017122" y="2104078"/>
            <a:ext cx="7483383" cy="3275227"/>
          </a:xfrm>
          <a:custGeom>
            <a:avLst/>
            <a:gdLst/>
            <a:ahLst/>
            <a:cxnLst/>
            <a:rect l="l" t="t" r="r" b="b"/>
            <a:pathLst>
              <a:path w="7483383" h="3275227">
                <a:moveTo>
                  <a:pt x="0" y="0"/>
                </a:moveTo>
                <a:lnTo>
                  <a:pt x="7483384" y="0"/>
                </a:lnTo>
                <a:lnTo>
                  <a:pt x="7483384" y="3275227"/>
                </a:lnTo>
                <a:lnTo>
                  <a:pt x="0" y="3275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Freeform 5"/>
          <p:cNvSpPr/>
          <p:nvPr/>
        </p:nvSpPr>
        <p:spPr>
          <a:xfrm rot="-5400000">
            <a:off x="7150212" y="2195258"/>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6" name="Freeform 6"/>
          <p:cNvSpPr/>
          <p:nvPr/>
        </p:nvSpPr>
        <p:spPr>
          <a:xfrm rot="-5400000">
            <a:off x="-334712" y="1155554"/>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7" name="TextBox 7"/>
          <p:cNvSpPr txBox="1"/>
          <p:nvPr/>
        </p:nvSpPr>
        <p:spPr>
          <a:xfrm>
            <a:off x="832993" y="419090"/>
            <a:ext cx="5242010" cy="1140460"/>
          </a:xfrm>
          <a:prstGeom prst="rect">
            <a:avLst/>
          </a:prstGeom>
        </p:spPr>
        <p:txBody>
          <a:bodyPr lIns="0" tIns="0" rIns="0" bIns="0" rtlCol="0" anchor="t">
            <a:spAutoFit/>
          </a:bodyPr>
          <a:lstStyle/>
          <a:p>
            <a:pPr algn="l">
              <a:lnSpc>
                <a:spcPts val="4400"/>
              </a:lnSpc>
            </a:pPr>
            <a:r>
              <a:rPr lang="en-US" sz="4400" b="1" spc="-132">
                <a:solidFill>
                  <a:srgbClr val="051838"/>
                </a:solidFill>
                <a:latin typeface="Red Hat Display Bold"/>
                <a:ea typeface="Red Hat Display Bold"/>
                <a:cs typeface="Red Hat Display Bold"/>
                <a:sym typeface="Red Hat Display Bold"/>
              </a:rPr>
              <a:t>LAS ESTADISTICAS EN LA SSF</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F8704-5D45-A250-A243-763A073746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2614C28-C65E-542A-A730-8C23B7EDB361}"/>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38888" b="-38888"/>
            </a:stretch>
          </a:blipFill>
        </p:spPr>
        <p:txBody>
          <a:bodyPr/>
          <a:lstStyle/>
          <a:p>
            <a:endParaRPr lang="es-CO"/>
          </a:p>
        </p:txBody>
      </p:sp>
      <p:sp>
        <p:nvSpPr>
          <p:cNvPr id="3" name="TextBox 3">
            <a:extLst>
              <a:ext uri="{FF2B5EF4-FFF2-40B4-BE49-F238E27FC236}">
                <a16:creationId xmlns:a16="http://schemas.microsoft.com/office/drawing/2014/main" id="{AB486033-9302-6B86-F2AD-2D8333AB0B88}"/>
              </a:ext>
            </a:extLst>
          </p:cNvPr>
          <p:cNvSpPr txBox="1"/>
          <p:nvPr/>
        </p:nvSpPr>
        <p:spPr>
          <a:xfrm>
            <a:off x="5471791" y="311042"/>
            <a:ext cx="5242010" cy="1707840"/>
          </a:xfrm>
          <a:prstGeom prst="rect">
            <a:avLst/>
          </a:prstGeom>
        </p:spPr>
        <p:txBody>
          <a:bodyPr lIns="0" tIns="0" rIns="0" bIns="0" rtlCol="0" anchor="t">
            <a:spAutoFit/>
          </a:bodyPr>
          <a:lstStyle/>
          <a:p>
            <a:pPr algn="l">
              <a:lnSpc>
                <a:spcPts val="4400"/>
              </a:lnSpc>
            </a:pPr>
            <a:r>
              <a:rPr lang="en-US" sz="4400" b="1" spc="-132" dirty="0">
                <a:solidFill>
                  <a:srgbClr val="051838"/>
                </a:solidFill>
                <a:latin typeface="Red Hat Display Bold"/>
                <a:ea typeface="Red Hat Display Bold"/>
                <a:cs typeface="Red Hat Display Bold"/>
                <a:sym typeface="Red Hat Display Bold"/>
              </a:rPr>
              <a:t>PRODUCTOS ESTADISTICOS SDEEEP</a:t>
            </a:r>
          </a:p>
        </p:txBody>
      </p:sp>
      <p:grpSp>
        <p:nvGrpSpPr>
          <p:cNvPr id="4" name="Group 4">
            <a:extLst>
              <a:ext uri="{FF2B5EF4-FFF2-40B4-BE49-F238E27FC236}">
                <a16:creationId xmlns:a16="http://schemas.microsoft.com/office/drawing/2014/main" id="{B17ECC14-91AB-72F5-D9C8-EA7554CF14D0}"/>
              </a:ext>
            </a:extLst>
          </p:cNvPr>
          <p:cNvGrpSpPr/>
          <p:nvPr/>
        </p:nvGrpSpPr>
        <p:grpSpPr>
          <a:xfrm>
            <a:off x="246849" y="292119"/>
            <a:ext cx="4553751" cy="6921410"/>
            <a:chOff x="0" y="0"/>
            <a:chExt cx="1892606" cy="2563485"/>
          </a:xfrm>
        </p:grpSpPr>
        <p:sp>
          <p:nvSpPr>
            <p:cNvPr id="5" name="Freeform 5">
              <a:extLst>
                <a:ext uri="{FF2B5EF4-FFF2-40B4-BE49-F238E27FC236}">
                  <a16:creationId xmlns:a16="http://schemas.microsoft.com/office/drawing/2014/main" id="{EB779AC1-2F74-0F6C-CAAF-F1D116611F04}"/>
                </a:ext>
              </a:extLst>
            </p:cNvPr>
            <p:cNvSpPr/>
            <p:nvPr/>
          </p:nvSpPr>
          <p:spPr>
            <a:xfrm>
              <a:off x="0" y="0"/>
              <a:ext cx="1892606" cy="2563485"/>
            </a:xfrm>
            <a:custGeom>
              <a:avLst/>
              <a:gdLst/>
              <a:ahLst/>
              <a:cxnLst/>
              <a:rect l="l" t="t" r="r" b="b"/>
              <a:pathLst>
                <a:path w="1892606" h="2563485">
                  <a:moveTo>
                    <a:pt x="54542" y="0"/>
                  </a:moveTo>
                  <a:lnTo>
                    <a:pt x="1838065" y="0"/>
                  </a:lnTo>
                  <a:cubicBezTo>
                    <a:pt x="1852530" y="0"/>
                    <a:pt x="1866403" y="5746"/>
                    <a:pt x="1876632" y="15975"/>
                  </a:cubicBezTo>
                  <a:cubicBezTo>
                    <a:pt x="1886860" y="26203"/>
                    <a:pt x="1892606" y="40076"/>
                    <a:pt x="1892606" y="54542"/>
                  </a:cubicBezTo>
                  <a:lnTo>
                    <a:pt x="1892606" y="2508944"/>
                  </a:lnTo>
                  <a:cubicBezTo>
                    <a:pt x="1892606" y="2523409"/>
                    <a:pt x="1886860" y="2537282"/>
                    <a:pt x="1876632" y="2547510"/>
                  </a:cubicBezTo>
                  <a:cubicBezTo>
                    <a:pt x="1866403" y="2557739"/>
                    <a:pt x="1852530" y="2563485"/>
                    <a:pt x="1838065" y="2563485"/>
                  </a:cubicBezTo>
                  <a:lnTo>
                    <a:pt x="54542" y="2563485"/>
                  </a:lnTo>
                  <a:cubicBezTo>
                    <a:pt x="40076" y="2563485"/>
                    <a:pt x="26203" y="2557739"/>
                    <a:pt x="15975" y="2547510"/>
                  </a:cubicBezTo>
                  <a:cubicBezTo>
                    <a:pt x="5746" y="2537282"/>
                    <a:pt x="0" y="2523409"/>
                    <a:pt x="0" y="2508944"/>
                  </a:cubicBezTo>
                  <a:lnTo>
                    <a:pt x="0" y="54542"/>
                  </a:lnTo>
                  <a:cubicBezTo>
                    <a:pt x="0" y="40076"/>
                    <a:pt x="5746" y="26203"/>
                    <a:pt x="15975" y="15975"/>
                  </a:cubicBezTo>
                  <a:cubicBezTo>
                    <a:pt x="26203" y="5746"/>
                    <a:pt x="40076" y="0"/>
                    <a:pt x="54542" y="0"/>
                  </a:cubicBezTo>
                  <a:close/>
                </a:path>
              </a:pathLst>
            </a:custGeom>
            <a:solidFill>
              <a:srgbClr val="051838"/>
            </a:solidFill>
          </p:spPr>
          <p:txBody>
            <a:bodyPr/>
            <a:lstStyle/>
            <a:p>
              <a:endParaRPr lang="es-CO"/>
            </a:p>
          </p:txBody>
        </p:sp>
        <p:sp>
          <p:nvSpPr>
            <p:cNvPr id="6" name="TextBox 6">
              <a:extLst>
                <a:ext uri="{FF2B5EF4-FFF2-40B4-BE49-F238E27FC236}">
                  <a16:creationId xmlns:a16="http://schemas.microsoft.com/office/drawing/2014/main" id="{23B5B21E-1857-26B7-7B5F-42B4842A5633}"/>
                </a:ext>
              </a:extLst>
            </p:cNvPr>
            <p:cNvSpPr txBox="1"/>
            <p:nvPr/>
          </p:nvSpPr>
          <p:spPr>
            <a:xfrm>
              <a:off x="0" y="9525"/>
              <a:ext cx="1892606" cy="2553960"/>
            </a:xfrm>
            <a:prstGeom prst="rect">
              <a:avLst/>
            </a:prstGeom>
          </p:spPr>
          <p:txBody>
            <a:bodyPr lIns="50800" tIns="50800" rIns="50800" bIns="50800" rtlCol="0" anchor="ctr"/>
            <a:lstStyle/>
            <a:p>
              <a:pPr algn="ctr">
                <a:lnSpc>
                  <a:spcPts val="1045"/>
                </a:lnSpc>
              </a:pPr>
              <a:endParaRPr/>
            </a:p>
          </p:txBody>
        </p:sp>
      </p:grpSp>
      <p:sp>
        <p:nvSpPr>
          <p:cNvPr id="9" name="Freeform 9">
            <a:extLst>
              <a:ext uri="{FF2B5EF4-FFF2-40B4-BE49-F238E27FC236}">
                <a16:creationId xmlns:a16="http://schemas.microsoft.com/office/drawing/2014/main" id="{40538ABB-AF71-4801-8733-1E86CD8BBF53}"/>
              </a:ext>
            </a:extLst>
          </p:cNvPr>
          <p:cNvSpPr/>
          <p:nvPr/>
        </p:nvSpPr>
        <p:spPr>
          <a:xfrm rot="-5400000">
            <a:off x="8785050" y="2142069"/>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10" name="Freeform 10">
            <a:extLst>
              <a:ext uri="{FF2B5EF4-FFF2-40B4-BE49-F238E27FC236}">
                <a16:creationId xmlns:a16="http://schemas.microsoft.com/office/drawing/2014/main" id="{752116CB-9628-DA69-EA64-0854001088F0}"/>
              </a:ext>
            </a:extLst>
          </p:cNvPr>
          <p:cNvSpPr/>
          <p:nvPr/>
        </p:nvSpPr>
        <p:spPr>
          <a:xfrm rot="-5400000">
            <a:off x="-15720" y="5251851"/>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11" name="TextBox 11">
            <a:extLst>
              <a:ext uri="{FF2B5EF4-FFF2-40B4-BE49-F238E27FC236}">
                <a16:creationId xmlns:a16="http://schemas.microsoft.com/office/drawing/2014/main" id="{A97D0305-AD02-683A-7253-A1D333602CC0}"/>
              </a:ext>
            </a:extLst>
          </p:cNvPr>
          <p:cNvSpPr txBox="1"/>
          <p:nvPr/>
        </p:nvSpPr>
        <p:spPr>
          <a:xfrm>
            <a:off x="501412" y="567059"/>
            <a:ext cx="3915129" cy="6740307"/>
          </a:xfrm>
          <a:prstGeom prst="rect">
            <a:avLst/>
          </a:prstGeom>
        </p:spPr>
        <p:txBody>
          <a:bodyPr wrap="square" lIns="0" tIns="0" rIns="0" bIns="0" rtlCol="0" anchor="t">
            <a:spAutoFit/>
          </a:bodyPr>
          <a:lstStyle/>
          <a:p>
            <a:pPr algn="ctr">
              <a:lnSpc>
                <a:spcPts val="1824"/>
              </a:lnSpc>
              <a:spcBef>
                <a:spcPct val="0"/>
              </a:spcBef>
            </a:pPr>
            <a:endParaRPr lang="en-US" sz="2400" b="1" dirty="0">
              <a:solidFill>
                <a:srgbClr val="FFFFFF"/>
              </a:solidFill>
              <a:latin typeface="Hero"/>
              <a:ea typeface="Hero"/>
              <a:cs typeface="Hero"/>
              <a:sym typeface="Hero"/>
            </a:endParaRPr>
          </a:p>
          <a:p>
            <a:pPr marL="457200" indent="-457200" algn="ctr">
              <a:lnSpc>
                <a:spcPts val="1824"/>
              </a:lnSpc>
              <a:spcBef>
                <a:spcPct val="0"/>
              </a:spcBef>
              <a:buFont typeface="Arial" panose="020B0604020202020204" pitchFamily="34" charset="0"/>
              <a:buChar char="•"/>
            </a:pPr>
            <a:endParaRPr lang="en-US" sz="2400" b="1" dirty="0">
              <a:solidFill>
                <a:srgbClr val="FFFFFF"/>
              </a:solidFill>
              <a:latin typeface="Hero"/>
              <a:ea typeface="Hero"/>
              <a:cs typeface="Hero"/>
              <a:sym typeface="Hero"/>
            </a:endParaRPr>
          </a:p>
          <a:p>
            <a:pPr marL="457200" indent="-457200" algn="ctr">
              <a:spcBef>
                <a:spcPct val="0"/>
              </a:spcBef>
              <a:buFont typeface="Arial" panose="020B0604020202020204" pitchFamily="34" charset="0"/>
              <a:buChar char="•"/>
            </a:pPr>
            <a:r>
              <a:rPr lang="en-US" sz="2400" b="1" dirty="0" err="1">
                <a:solidFill>
                  <a:srgbClr val="FFFFFF"/>
                </a:solidFill>
                <a:latin typeface="Hero"/>
                <a:ea typeface="Hero"/>
                <a:cs typeface="Hero"/>
                <a:sym typeface="Hero"/>
              </a:rPr>
              <a:t>Operación</a:t>
            </a:r>
            <a:r>
              <a:rPr lang="en-US" sz="2400" b="1" dirty="0">
                <a:solidFill>
                  <a:srgbClr val="FFFFFF"/>
                </a:solidFill>
                <a:latin typeface="Hero"/>
                <a:ea typeface="Hero"/>
                <a:cs typeface="Hero"/>
                <a:sym typeface="Hero"/>
              </a:rPr>
              <a:t> </a:t>
            </a:r>
            <a:r>
              <a:rPr lang="en-US" sz="2400" b="1" dirty="0" err="1">
                <a:solidFill>
                  <a:srgbClr val="FFFFFF"/>
                </a:solidFill>
                <a:latin typeface="Hero"/>
                <a:ea typeface="Hero"/>
                <a:cs typeface="Hero"/>
                <a:sym typeface="Hero"/>
              </a:rPr>
              <a:t>Estadistíca</a:t>
            </a:r>
            <a:r>
              <a:rPr lang="en-US" sz="2400" b="1" dirty="0">
                <a:solidFill>
                  <a:srgbClr val="FFFFFF"/>
                </a:solidFill>
                <a:latin typeface="Hero"/>
                <a:ea typeface="Hero"/>
                <a:cs typeface="Hero"/>
                <a:sym typeface="Hero"/>
              </a:rPr>
              <a:t> EGSSF </a:t>
            </a:r>
            <a:r>
              <a:rPr lang="en-US" sz="2400" b="1" i="1" dirty="0">
                <a:solidFill>
                  <a:srgbClr val="FFFFFF"/>
                </a:solidFill>
                <a:latin typeface="Hero"/>
                <a:ea typeface="Hero"/>
                <a:cs typeface="Hero"/>
                <a:sym typeface="Hero"/>
              </a:rPr>
              <a:t>(Series </a:t>
            </a:r>
            <a:r>
              <a:rPr lang="en-US" sz="2400" b="1" i="1" dirty="0" err="1">
                <a:solidFill>
                  <a:srgbClr val="FFFFFF"/>
                </a:solidFill>
                <a:latin typeface="Hero"/>
                <a:ea typeface="Hero"/>
                <a:cs typeface="Hero"/>
                <a:sym typeface="Hero"/>
              </a:rPr>
              <a:t>históricas</a:t>
            </a:r>
            <a:r>
              <a:rPr lang="en-US" sz="2400" b="1" i="1" dirty="0">
                <a:solidFill>
                  <a:srgbClr val="FFFFFF"/>
                </a:solidFill>
                <a:latin typeface="Hero"/>
                <a:ea typeface="Hero"/>
                <a:cs typeface="Hero"/>
                <a:sym typeface="Hero"/>
              </a:rPr>
              <a:t>, </a:t>
            </a:r>
            <a:r>
              <a:rPr lang="en-US" sz="2400" b="1" i="1" dirty="0" err="1">
                <a:solidFill>
                  <a:srgbClr val="FFFFFF"/>
                </a:solidFill>
                <a:latin typeface="Hero"/>
                <a:ea typeface="Hero"/>
                <a:cs typeface="Hero"/>
                <a:sym typeface="Hero"/>
              </a:rPr>
              <a:t>Anuario</a:t>
            </a:r>
            <a:r>
              <a:rPr lang="en-US" sz="2400" b="1" i="1" dirty="0">
                <a:solidFill>
                  <a:srgbClr val="FFFFFF"/>
                </a:solidFill>
                <a:latin typeface="Hero"/>
                <a:ea typeface="Hero"/>
                <a:cs typeface="Hero"/>
                <a:sym typeface="Hero"/>
              </a:rPr>
              <a:t>, </a:t>
            </a:r>
            <a:r>
              <a:rPr lang="en-US" sz="2400" b="1" i="1" dirty="0" err="1">
                <a:solidFill>
                  <a:srgbClr val="FFFFFF"/>
                </a:solidFill>
                <a:latin typeface="Hero"/>
                <a:ea typeface="Hero"/>
                <a:cs typeface="Hero"/>
                <a:sym typeface="Hero"/>
              </a:rPr>
              <a:t>Boletín</a:t>
            </a:r>
            <a:r>
              <a:rPr lang="en-US" sz="2400" b="1" i="1" dirty="0">
                <a:solidFill>
                  <a:srgbClr val="FFFFFF"/>
                </a:solidFill>
                <a:latin typeface="Hero"/>
                <a:ea typeface="Hero"/>
                <a:cs typeface="Hero"/>
                <a:sym typeface="Hero"/>
              </a:rPr>
              <a:t> </a:t>
            </a:r>
            <a:r>
              <a:rPr lang="en-US" sz="2400" b="1" i="1" dirty="0" err="1">
                <a:solidFill>
                  <a:srgbClr val="FFFFFF"/>
                </a:solidFill>
                <a:latin typeface="Hero"/>
                <a:ea typeface="Hero"/>
                <a:cs typeface="Hero"/>
                <a:sym typeface="Hero"/>
              </a:rPr>
              <a:t>anual</a:t>
            </a:r>
            <a:r>
              <a:rPr lang="en-US" sz="2400" b="1" i="1" dirty="0">
                <a:solidFill>
                  <a:srgbClr val="FFFFFF"/>
                </a:solidFill>
                <a:latin typeface="Hero"/>
                <a:ea typeface="Hero"/>
                <a:cs typeface="Hero"/>
                <a:sym typeface="Hero"/>
              </a:rPr>
              <a:t>)</a:t>
            </a:r>
          </a:p>
          <a:p>
            <a:pPr algn="ctr">
              <a:spcBef>
                <a:spcPct val="0"/>
              </a:spcBef>
            </a:pPr>
            <a:endParaRPr lang="en-US" sz="2400" b="1" dirty="0">
              <a:solidFill>
                <a:srgbClr val="FFFFFF"/>
              </a:solidFill>
              <a:latin typeface="Hero"/>
              <a:ea typeface="Hero"/>
              <a:cs typeface="Hero"/>
              <a:sym typeface="Hero"/>
            </a:endParaRPr>
          </a:p>
          <a:p>
            <a:pPr marL="457200" indent="-457200" algn="ctr">
              <a:spcBef>
                <a:spcPct val="0"/>
              </a:spcBef>
              <a:buFont typeface="Arial" panose="020B0604020202020204" pitchFamily="34" charset="0"/>
              <a:buChar char="•"/>
            </a:pPr>
            <a:endParaRPr lang="en-US" sz="2400" b="1" dirty="0">
              <a:solidFill>
                <a:srgbClr val="FFFFFF"/>
              </a:solidFill>
              <a:latin typeface="Hero"/>
              <a:ea typeface="Hero"/>
              <a:cs typeface="Hero"/>
              <a:sym typeface="Hero"/>
            </a:endParaRPr>
          </a:p>
          <a:p>
            <a:pPr marL="457200" indent="-457200" algn="ctr">
              <a:spcBef>
                <a:spcPct val="0"/>
              </a:spcBef>
              <a:buFont typeface="Arial" panose="020B0604020202020204" pitchFamily="34" charset="0"/>
              <a:buChar char="•"/>
            </a:pPr>
            <a:r>
              <a:rPr lang="en-US" sz="2400" b="1" dirty="0" err="1">
                <a:solidFill>
                  <a:srgbClr val="FFFFFF"/>
                </a:solidFill>
                <a:latin typeface="Hero"/>
                <a:ea typeface="Hero"/>
                <a:cs typeface="Hero"/>
                <a:sym typeface="Hero"/>
              </a:rPr>
              <a:t>Boletines</a:t>
            </a:r>
            <a:r>
              <a:rPr lang="en-US" sz="2400" b="1" dirty="0">
                <a:solidFill>
                  <a:srgbClr val="FFFFFF"/>
                </a:solidFill>
                <a:latin typeface="Hero"/>
                <a:ea typeface="Hero"/>
                <a:cs typeface="Hero"/>
                <a:sym typeface="Hero"/>
              </a:rPr>
              <a:t> </a:t>
            </a:r>
            <a:r>
              <a:rPr lang="en-US" sz="2400" b="1" dirty="0" err="1">
                <a:solidFill>
                  <a:srgbClr val="FFFFFF"/>
                </a:solidFill>
                <a:latin typeface="Hero"/>
                <a:ea typeface="Hero"/>
                <a:cs typeface="Hero"/>
                <a:sym typeface="Hero"/>
              </a:rPr>
              <a:t>estadistícos</a:t>
            </a:r>
            <a:r>
              <a:rPr lang="en-US" sz="2400" b="1" dirty="0">
                <a:solidFill>
                  <a:srgbClr val="FFFFFF"/>
                </a:solidFill>
                <a:latin typeface="Hero"/>
                <a:ea typeface="Hero"/>
                <a:cs typeface="Hero"/>
                <a:sym typeface="Hero"/>
              </a:rPr>
              <a:t> </a:t>
            </a:r>
            <a:r>
              <a:rPr lang="en-US" sz="2400" b="1" dirty="0" err="1">
                <a:solidFill>
                  <a:srgbClr val="FFFFFF"/>
                </a:solidFill>
                <a:latin typeface="Hero"/>
                <a:ea typeface="Hero"/>
                <a:cs typeface="Hero"/>
                <a:sym typeface="Hero"/>
              </a:rPr>
              <a:t>trimestrales</a:t>
            </a:r>
            <a:r>
              <a:rPr lang="en-US" sz="2400" b="1" dirty="0">
                <a:solidFill>
                  <a:srgbClr val="FFFFFF"/>
                </a:solidFill>
                <a:latin typeface="Hero"/>
                <a:ea typeface="Hero"/>
                <a:cs typeface="Hero"/>
                <a:sym typeface="Hero"/>
              </a:rPr>
              <a:t> y </a:t>
            </a:r>
            <a:r>
              <a:rPr lang="en-US" sz="2400" b="1" dirty="0" err="1">
                <a:solidFill>
                  <a:srgbClr val="FFFFFF"/>
                </a:solidFill>
                <a:latin typeface="Hero"/>
                <a:ea typeface="Hero"/>
                <a:cs typeface="Hero"/>
                <a:sym typeface="Hero"/>
              </a:rPr>
              <a:t>semestrales</a:t>
            </a:r>
            <a:endParaRPr lang="en-US" sz="2400" b="1" dirty="0">
              <a:solidFill>
                <a:srgbClr val="FFFFFF"/>
              </a:solidFill>
              <a:latin typeface="Hero"/>
              <a:ea typeface="Hero"/>
              <a:cs typeface="Hero"/>
              <a:sym typeface="Hero"/>
            </a:endParaRPr>
          </a:p>
          <a:p>
            <a:pPr algn="ctr">
              <a:spcBef>
                <a:spcPct val="0"/>
              </a:spcBef>
            </a:pPr>
            <a:endParaRPr lang="en-US" sz="2400" b="1" dirty="0">
              <a:solidFill>
                <a:srgbClr val="FFFFFF"/>
              </a:solidFill>
              <a:latin typeface="Hero"/>
              <a:ea typeface="Hero"/>
              <a:cs typeface="Hero"/>
              <a:sym typeface="Hero"/>
            </a:endParaRPr>
          </a:p>
          <a:p>
            <a:pPr marL="457200" indent="-457200" algn="ctr">
              <a:spcBef>
                <a:spcPct val="0"/>
              </a:spcBef>
              <a:buFont typeface="Arial" panose="020B0604020202020204" pitchFamily="34" charset="0"/>
              <a:buChar char="•"/>
            </a:pPr>
            <a:r>
              <a:rPr lang="en-US" sz="2400" b="1" dirty="0" err="1">
                <a:solidFill>
                  <a:srgbClr val="FFFFFF"/>
                </a:solidFill>
                <a:latin typeface="Hero"/>
                <a:ea typeface="Hero"/>
                <a:cs typeface="Hero"/>
                <a:sym typeface="Hero"/>
              </a:rPr>
              <a:t>Infografías</a:t>
            </a:r>
            <a:endParaRPr lang="en-US" sz="2400" b="1" dirty="0">
              <a:solidFill>
                <a:srgbClr val="FFFFFF"/>
              </a:solidFill>
              <a:latin typeface="Hero"/>
              <a:ea typeface="Hero"/>
              <a:cs typeface="Hero"/>
              <a:sym typeface="Hero"/>
            </a:endParaRPr>
          </a:p>
          <a:p>
            <a:pPr marL="457200" indent="-457200" algn="ctr">
              <a:spcBef>
                <a:spcPct val="0"/>
              </a:spcBef>
              <a:buFont typeface="Arial" panose="020B0604020202020204" pitchFamily="34" charset="0"/>
              <a:buChar char="•"/>
            </a:pPr>
            <a:endParaRPr lang="en-US" sz="2400" b="1" dirty="0">
              <a:solidFill>
                <a:srgbClr val="FFFFFF"/>
              </a:solidFill>
              <a:latin typeface="Hero"/>
              <a:ea typeface="Hero"/>
              <a:cs typeface="Hero"/>
              <a:sym typeface="Hero"/>
            </a:endParaRPr>
          </a:p>
          <a:p>
            <a:pPr marL="457200" indent="-457200" algn="ctr">
              <a:spcBef>
                <a:spcPct val="0"/>
              </a:spcBef>
              <a:buFont typeface="Arial" panose="020B0604020202020204" pitchFamily="34" charset="0"/>
              <a:buChar char="•"/>
            </a:pPr>
            <a:r>
              <a:rPr lang="en-US" sz="2400" b="1" dirty="0">
                <a:solidFill>
                  <a:srgbClr val="FFFFFF"/>
                </a:solidFill>
                <a:latin typeface="Hero"/>
                <a:ea typeface="Hero"/>
                <a:cs typeface="Hero"/>
                <a:sym typeface="Hero"/>
              </a:rPr>
              <a:t>Cuadros </a:t>
            </a:r>
            <a:r>
              <a:rPr lang="en-US" sz="2400" b="1" dirty="0" err="1">
                <a:solidFill>
                  <a:srgbClr val="FFFFFF"/>
                </a:solidFill>
                <a:latin typeface="Hero"/>
                <a:ea typeface="Hero"/>
                <a:cs typeface="Hero"/>
                <a:sym typeface="Hero"/>
              </a:rPr>
              <a:t>estadísticos</a:t>
            </a:r>
            <a:r>
              <a:rPr lang="en-US" sz="2400" b="1" dirty="0">
                <a:solidFill>
                  <a:srgbClr val="FFFFFF"/>
                </a:solidFill>
                <a:latin typeface="Hero"/>
                <a:ea typeface="Hero"/>
                <a:cs typeface="Hero"/>
                <a:sym typeface="Hero"/>
              </a:rPr>
              <a:t> </a:t>
            </a:r>
            <a:r>
              <a:rPr lang="en-US" sz="2400" b="1" dirty="0" err="1">
                <a:solidFill>
                  <a:srgbClr val="FFFFFF"/>
                </a:solidFill>
                <a:latin typeface="Hero"/>
                <a:ea typeface="Hero"/>
                <a:cs typeface="Hero"/>
                <a:sym typeface="Hero"/>
              </a:rPr>
              <a:t>trimestrales</a:t>
            </a:r>
            <a:r>
              <a:rPr lang="en-US" sz="2400" b="1" dirty="0">
                <a:solidFill>
                  <a:srgbClr val="FFFFFF"/>
                </a:solidFill>
                <a:latin typeface="Hero"/>
                <a:ea typeface="Hero"/>
                <a:cs typeface="Hero"/>
                <a:sym typeface="Hero"/>
              </a:rPr>
              <a:t> y </a:t>
            </a:r>
            <a:r>
              <a:rPr lang="en-US" sz="2400" b="1" dirty="0" err="1">
                <a:solidFill>
                  <a:srgbClr val="FFFFFF"/>
                </a:solidFill>
                <a:latin typeface="Hero"/>
                <a:ea typeface="Hero"/>
                <a:cs typeface="Hero"/>
                <a:sym typeface="Hero"/>
              </a:rPr>
              <a:t>semestrales</a:t>
            </a:r>
            <a:r>
              <a:rPr lang="en-US" sz="2400" b="1" dirty="0">
                <a:solidFill>
                  <a:srgbClr val="FFFFFF"/>
                </a:solidFill>
                <a:latin typeface="Hero"/>
                <a:ea typeface="Hero"/>
                <a:cs typeface="Hero"/>
                <a:sym typeface="Hero"/>
              </a:rPr>
              <a:t>         </a:t>
            </a:r>
          </a:p>
          <a:p>
            <a:pPr algn="ctr">
              <a:spcBef>
                <a:spcPct val="0"/>
              </a:spcBef>
            </a:pPr>
            <a:endParaRPr lang="en-US" sz="2400" b="1" dirty="0">
              <a:solidFill>
                <a:srgbClr val="FFFFFF"/>
              </a:solidFill>
              <a:latin typeface="Hero"/>
              <a:ea typeface="Hero"/>
              <a:cs typeface="Hero"/>
              <a:sym typeface="Hero"/>
            </a:endParaRPr>
          </a:p>
          <a:p>
            <a:pPr algn="ctr">
              <a:spcBef>
                <a:spcPct val="0"/>
              </a:spcBef>
            </a:pPr>
            <a:endParaRPr lang="en-US" sz="2400" b="1" dirty="0">
              <a:solidFill>
                <a:srgbClr val="FFFFFF"/>
              </a:solidFill>
              <a:latin typeface="Hero"/>
              <a:ea typeface="Hero"/>
              <a:cs typeface="Hero"/>
              <a:sym typeface="Hero"/>
            </a:endParaRPr>
          </a:p>
        </p:txBody>
      </p:sp>
      <p:pic>
        <p:nvPicPr>
          <p:cNvPr id="2052" name="Picture 4">
            <a:extLst>
              <a:ext uri="{FF2B5EF4-FFF2-40B4-BE49-F238E27FC236}">
                <a16:creationId xmlns:a16="http://schemas.microsoft.com/office/drawing/2014/main" id="{126F872F-8C9E-4027-E250-DAC77BF945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9057" y="1999485"/>
            <a:ext cx="2093559" cy="51561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753276B-7A3E-F0CA-30FA-B5F991F74B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7600" y="1999485"/>
            <a:ext cx="2093559" cy="515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603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grpSp>
        <p:nvGrpSpPr>
          <p:cNvPr id="3" name="Group 3"/>
          <p:cNvGrpSpPr/>
          <p:nvPr/>
        </p:nvGrpSpPr>
        <p:grpSpPr>
          <a:xfrm>
            <a:off x="0" y="-313802"/>
            <a:ext cx="9753600" cy="3063657"/>
            <a:chOff x="0" y="0"/>
            <a:chExt cx="3612444" cy="1134688"/>
          </a:xfrm>
        </p:grpSpPr>
        <p:sp>
          <p:nvSpPr>
            <p:cNvPr id="4" name="Freeform 4"/>
            <p:cNvSpPr/>
            <p:nvPr/>
          </p:nvSpPr>
          <p:spPr>
            <a:xfrm>
              <a:off x="0" y="0"/>
              <a:ext cx="3612445" cy="1134688"/>
            </a:xfrm>
            <a:custGeom>
              <a:avLst/>
              <a:gdLst/>
              <a:ahLst/>
              <a:cxnLst/>
              <a:rect l="l" t="t" r="r" b="b"/>
              <a:pathLst>
                <a:path w="3612445" h="1134688">
                  <a:moveTo>
                    <a:pt x="28575" y="0"/>
                  </a:moveTo>
                  <a:lnTo>
                    <a:pt x="3583870" y="0"/>
                  </a:lnTo>
                  <a:cubicBezTo>
                    <a:pt x="3591448" y="0"/>
                    <a:pt x="3598716" y="3011"/>
                    <a:pt x="3604075" y="8369"/>
                  </a:cubicBezTo>
                  <a:cubicBezTo>
                    <a:pt x="3609434" y="13728"/>
                    <a:pt x="3612445" y="20996"/>
                    <a:pt x="3612445" y="28575"/>
                  </a:cubicBezTo>
                  <a:lnTo>
                    <a:pt x="3612445" y="1106113"/>
                  </a:lnTo>
                  <a:cubicBezTo>
                    <a:pt x="3612445" y="1121894"/>
                    <a:pt x="3599651" y="1134688"/>
                    <a:pt x="3583870" y="1134688"/>
                  </a:cubicBezTo>
                  <a:lnTo>
                    <a:pt x="28575" y="1134688"/>
                  </a:lnTo>
                  <a:cubicBezTo>
                    <a:pt x="20996" y="1134688"/>
                    <a:pt x="13728" y="1131677"/>
                    <a:pt x="8369" y="1126318"/>
                  </a:cubicBezTo>
                  <a:cubicBezTo>
                    <a:pt x="3011" y="1120960"/>
                    <a:pt x="0" y="1113692"/>
                    <a:pt x="0" y="1106113"/>
                  </a:cubicBezTo>
                  <a:lnTo>
                    <a:pt x="0" y="28575"/>
                  </a:lnTo>
                  <a:cubicBezTo>
                    <a:pt x="0" y="12793"/>
                    <a:pt x="12793" y="0"/>
                    <a:pt x="28575" y="0"/>
                  </a:cubicBezTo>
                  <a:close/>
                </a:path>
              </a:pathLst>
            </a:custGeom>
            <a:solidFill>
              <a:srgbClr val="051838"/>
            </a:solidFill>
          </p:spPr>
          <p:txBody>
            <a:bodyPr/>
            <a:lstStyle/>
            <a:p>
              <a:endParaRPr lang="es-CO"/>
            </a:p>
          </p:txBody>
        </p:sp>
        <p:sp>
          <p:nvSpPr>
            <p:cNvPr id="5" name="TextBox 5"/>
            <p:cNvSpPr txBox="1"/>
            <p:nvPr/>
          </p:nvSpPr>
          <p:spPr>
            <a:xfrm>
              <a:off x="0" y="9525"/>
              <a:ext cx="3612444" cy="1125163"/>
            </a:xfrm>
            <a:prstGeom prst="rect">
              <a:avLst/>
            </a:prstGeom>
          </p:spPr>
          <p:txBody>
            <a:bodyPr lIns="50800" tIns="50800" rIns="50800" bIns="50800" rtlCol="0" anchor="ctr"/>
            <a:lstStyle/>
            <a:p>
              <a:pPr algn="ctr">
                <a:lnSpc>
                  <a:spcPts val="1045"/>
                </a:lnSpc>
              </a:pPr>
              <a:endParaRPr/>
            </a:p>
          </p:txBody>
        </p:sp>
      </p:grpSp>
      <p:sp>
        <p:nvSpPr>
          <p:cNvPr id="6" name="TextBox 6"/>
          <p:cNvSpPr txBox="1"/>
          <p:nvPr/>
        </p:nvSpPr>
        <p:spPr>
          <a:xfrm>
            <a:off x="2536916" y="1187316"/>
            <a:ext cx="4679767" cy="669925"/>
          </a:xfrm>
          <a:prstGeom prst="rect">
            <a:avLst/>
          </a:prstGeom>
        </p:spPr>
        <p:txBody>
          <a:bodyPr lIns="0" tIns="0" rIns="0" bIns="0" rtlCol="0" anchor="t">
            <a:spAutoFit/>
          </a:bodyPr>
          <a:lstStyle/>
          <a:p>
            <a:pPr algn="ctr">
              <a:lnSpc>
                <a:spcPts val="5000"/>
              </a:lnSpc>
            </a:pPr>
            <a:r>
              <a:rPr lang="en-US" sz="5000" b="1" spc="-150">
                <a:solidFill>
                  <a:srgbClr val="FCFCFC"/>
                </a:solidFill>
                <a:latin typeface="Red Hat Display Bold"/>
                <a:ea typeface="Red Hat Display Bold"/>
                <a:cs typeface="Red Hat Display Bold"/>
                <a:sym typeface="Red Hat Display Bold"/>
              </a:rPr>
              <a:t>CONTENIDO</a:t>
            </a:r>
          </a:p>
        </p:txBody>
      </p:sp>
      <p:sp>
        <p:nvSpPr>
          <p:cNvPr id="7" name="TextBox 7"/>
          <p:cNvSpPr txBox="1"/>
          <p:nvPr/>
        </p:nvSpPr>
        <p:spPr>
          <a:xfrm>
            <a:off x="1424281" y="3706476"/>
            <a:ext cx="3056807" cy="301625"/>
          </a:xfrm>
          <a:prstGeom prst="rect">
            <a:avLst/>
          </a:prstGeom>
        </p:spPr>
        <p:txBody>
          <a:bodyPr lIns="0" tIns="0" rIns="0" bIns="0" rtlCol="0" anchor="t">
            <a:spAutoFit/>
          </a:bodyPr>
          <a:lstStyle/>
          <a:p>
            <a:pPr marL="0" lvl="0" indent="0" algn="ctr">
              <a:lnSpc>
                <a:spcPts val="2200"/>
              </a:lnSpc>
              <a:spcBef>
                <a:spcPct val="0"/>
              </a:spcBef>
            </a:pPr>
            <a:r>
              <a:rPr lang="en-US" sz="2000" u="none" strike="noStrike">
                <a:solidFill>
                  <a:srgbClr val="051838">
                    <a:alpha val="36863"/>
                  </a:srgbClr>
                </a:solidFill>
                <a:latin typeface="Hero Bold"/>
                <a:ea typeface="Hero Bold"/>
                <a:cs typeface="Hero Bold"/>
                <a:sym typeface="Hero Bold"/>
              </a:rPr>
              <a:t>INTRODUCCION</a:t>
            </a:r>
          </a:p>
        </p:txBody>
      </p:sp>
      <p:sp>
        <p:nvSpPr>
          <p:cNvPr id="8" name="TextBox 8"/>
          <p:cNvSpPr txBox="1"/>
          <p:nvPr/>
        </p:nvSpPr>
        <p:spPr>
          <a:xfrm>
            <a:off x="2301819" y="3072264"/>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01</a:t>
            </a:r>
          </a:p>
        </p:txBody>
      </p:sp>
      <p:sp>
        <p:nvSpPr>
          <p:cNvPr id="9" name="TextBox 9"/>
          <p:cNvSpPr txBox="1"/>
          <p:nvPr/>
        </p:nvSpPr>
        <p:spPr>
          <a:xfrm>
            <a:off x="5854863" y="3716995"/>
            <a:ext cx="2474456" cy="301625"/>
          </a:xfrm>
          <a:prstGeom prst="rect">
            <a:avLst/>
          </a:prstGeom>
        </p:spPr>
        <p:txBody>
          <a:bodyPr lIns="0" tIns="0" rIns="0" bIns="0" rtlCol="0" anchor="t">
            <a:spAutoFit/>
          </a:bodyPr>
          <a:lstStyle/>
          <a:p>
            <a:pPr algn="ctr">
              <a:lnSpc>
                <a:spcPts val="2200"/>
              </a:lnSpc>
            </a:pPr>
            <a:r>
              <a:rPr lang="en-US" sz="2000">
                <a:solidFill>
                  <a:srgbClr val="051838">
                    <a:alpha val="36863"/>
                  </a:srgbClr>
                </a:solidFill>
                <a:latin typeface="Hero Bold"/>
                <a:ea typeface="Hero Bold"/>
                <a:cs typeface="Hero Bold"/>
                <a:sym typeface="Hero Bold"/>
              </a:rPr>
              <a:t>QUE?</a:t>
            </a:r>
          </a:p>
        </p:txBody>
      </p:sp>
      <p:sp>
        <p:nvSpPr>
          <p:cNvPr id="10" name="TextBox 10"/>
          <p:cNvSpPr txBox="1"/>
          <p:nvPr/>
        </p:nvSpPr>
        <p:spPr>
          <a:xfrm>
            <a:off x="6495189" y="3072264"/>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02</a:t>
            </a:r>
          </a:p>
        </p:txBody>
      </p:sp>
      <p:sp>
        <p:nvSpPr>
          <p:cNvPr id="11" name="TextBox 11"/>
          <p:cNvSpPr txBox="1"/>
          <p:nvPr/>
        </p:nvSpPr>
        <p:spPr>
          <a:xfrm>
            <a:off x="1847467" y="5397163"/>
            <a:ext cx="2373177" cy="301625"/>
          </a:xfrm>
          <a:prstGeom prst="rect">
            <a:avLst/>
          </a:prstGeom>
        </p:spPr>
        <p:txBody>
          <a:bodyPr lIns="0" tIns="0" rIns="0" bIns="0" rtlCol="0" anchor="t">
            <a:spAutoFit/>
          </a:bodyPr>
          <a:lstStyle/>
          <a:p>
            <a:pPr algn="ctr">
              <a:lnSpc>
                <a:spcPts val="2200"/>
              </a:lnSpc>
            </a:pPr>
            <a:r>
              <a:rPr lang="en-US" sz="2000">
                <a:solidFill>
                  <a:srgbClr val="051838">
                    <a:alpha val="28627"/>
                  </a:srgbClr>
                </a:solidFill>
                <a:latin typeface="Hero Bold"/>
                <a:ea typeface="Hero Bold"/>
                <a:cs typeface="Hero Bold"/>
                <a:sym typeface="Hero Bold"/>
              </a:rPr>
              <a:t>POR QUE?</a:t>
            </a:r>
          </a:p>
        </p:txBody>
      </p:sp>
      <p:sp>
        <p:nvSpPr>
          <p:cNvPr id="12" name="TextBox 12"/>
          <p:cNvSpPr txBox="1"/>
          <p:nvPr/>
        </p:nvSpPr>
        <p:spPr>
          <a:xfrm>
            <a:off x="2301819" y="4997113"/>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03</a:t>
            </a:r>
          </a:p>
        </p:txBody>
      </p:sp>
      <p:sp>
        <p:nvSpPr>
          <p:cNvPr id="13" name="TextBox 13"/>
          <p:cNvSpPr txBox="1"/>
          <p:nvPr/>
        </p:nvSpPr>
        <p:spPr>
          <a:xfrm>
            <a:off x="6038622" y="5325829"/>
            <a:ext cx="2356123" cy="577850"/>
          </a:xfrm>
          <a:prstGeom prst="rect">
            <a:avLst/>
          </a:prstGeom>
        </p:spPr>
        <p:txBody>
          <a:bodyPr lIns="0" tIns="0" rIns="0" bIns="0" rtlCol="0" anchor="t">
            <a:spAutoFit/>
          </a:bodyPr>
          <a:lstStyle/>
          <a:p>
            <a:pPr algn="ctr">
              <a:lnSpc>
                <a:spcPts val="2200"/>
              </a:lnSpc>
            </a:pPr>
            <a:r>
              <a:rPr lang="en-US" sz="2000">
                <a:solidFill>
                  <a:srgbClr val="051838">
                    <a:alpha val="51765"/>
                  </a:srgbClr>
                </a:solidFill>
                <a:latin typeface="Hero"/>
                <a:ea typeface="Hero"/>
                <a:cs typeface="Hero"/>
                <a:sym typeface="Hero"/>
              </a:rPr>
              <a:t>COMO?</a:t>
            </a:r>
          </a:p>
        </p:txBody>
      </p:sp>
      <p:sp>
        <p:nvSpPr>
          <p:cNvPr id="14" name="TextBox 14"/>
          <p:cNvSpPr txBox="1"/>
          <p:nvPr/>
        </p:nvSpPr>
        <p:spPr>
          <a:xfrm>
            <a:off x="6441225" y="4925779"/>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04</a:t>
            </a:r>
          </a:p>
        </p:txBody>
      </p:sp>
      <p:sp>
        <p:nvSpPr>
          <p:cNvPr id="15" name="Freeform 15"/>
          <p:cNvSpPr/>
          <p:nvPr/>
        </p:nvSpPr>
        <p:spPr>
          <a:xfrm rot="-5400000">
            <a:off x="9418888" y="2687051"/>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16" name="Freeform 16"/>
          <p:cNvSpPr/>
          <p:nvPr/>
        </p:nvSpPr>
        <p:spPr>
          <a:xfrm rot="-5400000">
            <a:off x="-151611" y="5507549"/>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17" name="TextBox 17"/>
          <p:cNvSpPr txBox="1"/>
          <p:nvPr/>
        </p:nvSpPr>
        <p:spPr>
          <a:xfrm>
            <a:off x="4139066" y="6403596"/>
            <a:ext cx="2356123" cy="301625"/>
          </a:xfrm>
          <a:prstGeom prst="rect">
            <a:avLst/>
          </a:prstGeom>
        </p:spPr>
        <p:txBody>
          <a:bodyPr lIns="0" tIns="0" rIns="0" bIns="0" rtlCol="0" anchor="t">
            <a:spAutoFit/>
          </a:bodyPr>
          <a:lstStyle/>
          <a:p>
            <a:pPr algn="ctr">
              <a:lnSpc>
                <a:spcPts val="2200"/>
              </a:lnSpc>
            </a:pPr>
            <a:r>
              <a:rPr lang="en-US" sz="2000">
                <a:solidFill>
                  <a:srgbClr val="051838"/>
                </a:solidFill>
                <a:latin typeface="Hero Bold"/>
                <a:ea typeface="Hero Bold"/>
                <a:cs typeface="Hero Bold"/>
                <a:sym typeface="Hero Bold"/>
              </a:rPr>
              <a:t>CONCLUSIÓN</a:t>
            </a:r>
          </a:p>
        </p:txBody>
      </p:sp>
      <p:sp>
        <p:nvSpPr>
          <p:cNvPr id="18" name="TextBox 18"/>
          <p:cNvSpPr txBox="1"/>
          <p:nvPr/>
        </p:nvSpPr>
        <p:spPr>
          <a:xfrm>
            <a:off x="4612505" y="6003546"/>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56"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endParaRPr lang="es-CO"/>
          </a:p>
        </p:txBody>
      </p:sp>
      <p:sp>
        <p:nvSpPr>
          <p:cNvPr id="6" name="Freeform 6"/>
          <p:cNvSpPr/>
          <p:nvPr/>
        </p:nvSpPr>
        <p:spPr>
          <a:xfrm rot="-5400000">
            <a:off x="7854375" y="1001092"/>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7" name="TextBox 7"/>
          <p:cNvSpPr txBox="1"/>
          <p:nvPr/>
        </p:nvSpPr>
        <p:spPr>
          <a:xfrm>
            <a:off x="302062" y="1405126"/>
            <a:ext cx="8720018" cy="6383158"/>
          </a:xfrm>
          <a:prstGeom prst="rect">
            <a:avLst/>
          </a:prstGeom>
        </p:spPr>
        <p:txBody>
          <a:bodyPr wrap="square" lIns="0" tIns="0" rIns="0" bIns="0" rtlCol="0" anchor="t">
            <a:spAutoFit/>
          </a:bodyPr>
          <a:lstStyle/>
          <a:p>
            <a:pPr>
              <a:lnSpc>
                <a:spcPts val="2520"/>
              </a:lnSpc>
            </a:pPr>
            <a:endParaRPr lang="en-US" sz="1600" dirty="0">
              <a:latin typeface="Hero"/>
              <a:ea typeface="Hero"/>
              <a:cs typeface="Hero"/>
              <a:sym typeface="Hero"/>
            </a:endParaRPr>
          </a:p>
          <a:p>
            <a:pPr marL="285750" indent="-285750">
              <a:lnSpc>
                <a:spcPts val="2520"/>
              </a:lnSpc>
              <a:buFont typeface="Wingdings" pitchFamily="2" charset="2"/>
              <a:buChar char="v"/>
            </a:pPr>
            <a:r>
              <a:rPr lang="en-US" sz="2400" dirty="0" err="1">
                <a:ln w="0">
                  <a:solidFill>
                    <a:sysClr val="windowText" lastClr="000000"/>
                  </a:solidFill>
                </a:ln>
                <a:effectLst>
                  <a:outerShdw blurRad="38100" dist="19050" dir="2700000" algn="tl" rotWithShape="0">
                    <a:schemeClr val="dk1">
                      <a:alpha val="40000"/>
                    </a:schemeClr>
                  </a:outerShdw>
                </a:effectLst>
                <a:latin typeface="Hero"/>
                <a:ea typeface="Hero"/>
                <a:cs typeface="Hero"/>
                <a:sym typeface="Hero"/>
              </a:rPr>
              <a:t>Operación</a:t>
            </a:r>
            <a:r>
              <a:rPr lang="en-US" sz="2400" dirty="0">
                <a:ln w="0">
                  <a:solidFill>
                    <a:sysClr val="windowText" lastClr="000000"/>
                  </a:solidFill>
                </a:ln>
                <a:effectLst>
                  <a:outerShdw blurRad="38100" dist="19050" dir="2700000" algn="tl" rotWithShape="0">
                    <a:schemeClr val="dk1">
                      <a:alpha val="40000"/>
                    </a:schemeClr>
                  </a:outerShdw>
                </a:effectLst>
                <a:latin typeface="Hero"/>
                <a:ea typeface="Hero"/>
                <a:cs typeface="Hero"/>
                <a:sym typeface="Hero"/>
              </a:rPr>
              <a:t> </a:t>
            </a:r>
            <a:r>
              <a:rPr lang="en-US" sz="2400" dirty="0" err="1">
                <a:ln w="0">
                  <a:solidFill>
                    <a:sysClr val="windowText" lastClr="000000"/>
                  </a:solidFill>
                </a:ln>
                <a:effectLst>
                  <a:outerShdw blurRad="38100" dist="19050" dir="2700000" algn="tl" rotWithShape="0">
                    <a:schemeClr val="dk1">
                      <a:alpha val="40000"/>
                    </a:schemeClr>
                  </a:outerShdw>
                </a:effectLst>
                <a:latin typeface="Hero"/>
                <a:ea typeface="Hero"/>
                <a:cs typeface="Hero"/>
                <a:sym typeface="Hero"/>
              </a:rPr>
              <a:t>estadística</a:t>
            </a:r>
            <a:r>
              <a:rPr lang="en-US" sz="2400" dirty="0">
                <a:ln w="0">
                  <a:solidFill>
                    <a:sysClr val="windowText" lastClr="000000"/>
                  </a:solidFill>
                </a:ln>
                <a:effectLst>
                  <a:outerShdw blurRad="38100" dist="19050" dir="2700000" algn="tl" rotWithShape="0">
                    <a:schemeClr val="dk1">
                      <a:alpha val="40000"/>
                    </a:schemeClr>
                  </a:outerShdw>
                </a:effectLst>
                <a:latin typeface="Hero"/>
                <a:ea typeface="Hero"/>
                <a:cs typeface="Hero"/>
                <a:sym typeface="Hero"/>
              </a:rPr>
              <a:t>: </a:t>
            </a:r>
          </a:p>
          <a:p>
            <a:pPr marL="742950" lvl="1" indent="-285750">
              <a:lnSpc>
                <a:spcPts val="2520"/>
              </a:lnSpc>
              <a:buFont typeface="Arial" panose="020B0604020202020204" pitchFamily="34" charset="0"/>
              <a:buChar char="•"/>
            </a:pPr>
            <a:r>
              <a:rPr lang="en-US" sz="1400" dirty="0" err="1">
                <a:latin typeface="Hero"/>
                <a:ea typeface="Hero"/>
                <a:cs typeface="Hero"/>
                <a:sym typeface="Hero"/>
              </a:rPr>
              <a:t>Estructura</a:t>
            </a:r>
            <a:r>
              <a:rPr lang="en-US" sz="1400" dirty="0">
                <a:latin typeface="Hero"/>
                <a:ea typeface="Hero"/>
                <a:cs typeface="Hero"/>
                <a:sym typeface="Hero"/>
              </a:rPr>
              <a:t>, </a:t>
            </a:r>
            <a:r>
              <a:rPr lang="en-US" sz="1400" dirty="0" err="1">
                <a:latin typeface="Hero"/>
                <a:ea typeface="Hero"/>
                <a:cs typeface="Hero"/>
                <a:sym typeface="Hero"/>
              </a:rPr>
              <a:t>documentación</a:t>
            </a:r>
            <a:r>
              <a:rPr lang="en-US" sz="1400" dirty="0">
                <a:latin typeface="Hero"/>
                <a:ea typeface="Hero"/>
                <a:cs typeface="Hero"/>
                <a:sym typeface="Hero"/>
              </a:rPr>
              <a:t>, Bases de Datos, </a:t>
            </a:r>
            <a:r>
              <a:rPr lang="en-US" sz="1400" dirty="0" err="1">
                <a:latin typeface="Hero"/>
                <a:ea typeface="Hero"/>
                <a:cs typeface="Hero"/>
                <a:sym typeface="Hero"/>
              </a:rPr>
              <a:t>Acopio</a:t>
            </a:r>
            <a:r>
              <a:rPr lang="en-US" sz="1400" dirty="0">
                <a:latin typeface="Hero"/>
                <a:ea typeface="Hero"/>
                <a:cs typeface="Hero"/>
                <a:sym typeface="Hero"/>
              </a:rPr>
              <a:t> e </a:t>
            </a:r>
            <a:r>
              <a:rPr lang="en-US" sz="1400" dirty="0" err="1">
                <a:latin typeface="Hero"/>
                <a:ea typeface="Hero"/>
                <a:cs typeface="Hero"/>
                <a:sym typeface="Hero"/>
              </a:rPr>
              <a:t>instrumentos</a:t>
            </a:r>
            <a:r>
              <a:rPr lang="en-US" sz="1400" dirty="0">
                <a:latin typeface="Hero"/>
                <a:ea typeface="Hero"/>
                <a:cs typeface="Hero"/>
                <a:sym typeface="Hero"/>
              </a:rPr>
              <a:t>, </a:t>
            </a:r>
            <a:r>
              <a:rPr lang="en-US" sz="1400" dirty="0" err="1">
                <a:latin typeface="Hero"/>
                <a:ea typeface="Hero"/>
                <a:cs typeface="Hero"/>
                <a:sym typeface="Hero"/>
              </a:rPr>
              <a:t>Difusión</a:t>
            </a:r>
            <a:r>
              <a:rPr lang="en-US" sz="1400" dirty="0">
                <a:latin typeface="Hero"/>
                <a:ea typeface="Hero"/>
                <a:cs typeface="Hero"/>
                <a:sym typeface="Hero"/>
              </a:rPr>
              <a:t>, Auditoria Interna: Plan de </a:t>
            </a:r>
            <a:r>
              <a:rPr lang="en-US" sz="1400" dirty="0" err="1">
                <a:latin typeface="Hero"/>
                <a:ea typeface="Hero"/>
                <a:cs typeface="Hero"/>
                <a:sym typeface="Hero"/>
              </a:rPr>
              <a:t>mejoramiento</a:t>
            </a:r>
            <a:r>
              <a:rPr lang="en-US" sz="1400" dirty="0">
                <a:latin typeface="Hero"/>
                <a:ea typeface="Hero"/>
                <a:cs typeface="Hero"/>
                <a:sym typeface="Hero"/>
              </a:rPr>
              <a:t> 2026</a:t>
            </a:r>
          </a:p>
          <a:p>
            <a:pPr marL="742950" lvl="1" indent="-285750">
              <a:lnSpc>
                <a:spcPts val="2520"/>
              </a:lnSpc>
              <a:buFont typeface="Arial" panose="020B0604020202020204" pitchFamily="34" charset="0"/>
              <a:buChar char="•"/>
            </a:pPr>
            <a:r>
              <a:rPr lang="en-US" sz="1400" dirty="0">
                <a:latin typeface="Hero"/>
                <a:ea typeface="Hero"/>
                <a:cs typeface="Hero"/>
                <a:sym typeface="Hero"/>
              </a:rPr>
              <a:t>Auditoria Externa: Plan de </a:t>
            </a:r>
            <a:r>
              <a:rPr lang="en-US" sz="1400" dirty="0" err="1">
                <a:latin typeface="Hero"/>
                <a:ea typeface="Hero"/>
                <a:cs typeface="Hero"/>
                <a:sym typeface="Hero"/>
              </a:rPr>
              <a:t>mejoramiento</a:t>
            </a:r>
            <a:r>
              <a:rPr lang="en-US" sz="1400" dirty="0">
                <a:latin typeface="Hero"/>
                <a:ea typeface="Hero"/>
                <a:cs typeface="Hero"/>
                <a:sym typeface="Hero"/>
              </a:rPr>
              <a:t> y </a:t>
            </a:r>
            <a:r>
              <a:rPr lang="en-US" sz="1400" dirty="0" err="1">
                <a:latin typeface="Hero"/>
                <a:ea typeface="Hero"/>
                <a:cs typeface="Hero"/>
                <a:sym typeface="Hero"/>
              </a:rPr>
              <a:t>Certificación</a:t>
            </a:r>
            <a:r>
              <a:rPr lang="en-US" sz="1400" dirty="0">
                <a:latin typeface="Hero"/>
                <a:ea typeface="Hero"/>
                <a:cs typeface="Hero"/>
                <a:sym typeface="Hero"/>
              </a:rPr>
              <a:t> 2026 y 2027</a:t>
            </a:r>
          </a:p>
          <a:p>
            <a:pPr marL="742950" lvl="1" indent="-285750">
              <a:lnSpc>
                <a:spcPts val="2520"/>
              </a:lnSpc>
              <a:buFont typeface="Arial" panose="020B0604020202020204" pitchFamily="34" charset="0"/>
              <a:buChar char="•"/>
            </a:pPr>
            <a:endParaRPr lang="en-US" sz="1600" dirty="0">
              <a:latin typeface="Hero"/>
              <a:ea typeface="Hero"/>
              <a:cs typeface="Hero"/>
              <a:sym typeface="Hero"/>
            </a:endParaRPr>
          </a:p>
          <a:p>
            <a:pPr marL="742950" lvl="1" indent="-285750">
              <a:lnSpc>
                <a:spcPts val="2520"/>
              </a:lnSpc>
              <a:buFont typeface="Arial" panose="020B0604020202020204" pitchFamily="34" charset="0"/>
              <a:buChar char="•"/>
            </a:pPr>
            <a:endParaRPr lang="en-US" sz="1600" dirty="0">
              <a:latin typeface="Hero"/>
              <a:ea typeface="Hero"/>
              <a:cs typeface="Hero"/>
              <a:sym typeface="Hero"/>
            </a:endParaRPr>
          </a:p>
          <a:p>
            <a:pPr marL="285750" indent="-285750">
              <a:lnSpc>
                <a:spcPts val="2520"/>
              </a:lnSpc>
              <a:buFont typeface="Wingdings" pitchFamily="2" charset="2"/>
              <a:buChar char="v"/>
            </a:pPr>
            <a:r>
              <a:rPr lang="en-US" sz="2400" dirty="0" err="1">
                <a:ln w="0">
                  <a:solidFill>
                    <a:sysClr val="windowText" lastClr="000000"/>
                  </a:solidFill>
                </a:ln>
                <a:effectLst>
                  <a:outerShdw blurRad="38100" dist="19050" dir="2700000" algn="tl" rotWithShape="0">
                    <a:schemeClr val="dk1">
                      <a:alpha val="40000"/>
                    </a:schemeClr>
                  </a:outerShdw>
                </a:effectLst>
                <a:latin typeface="Hero"/>
                <a:sym typeface="Hero"/>
              </a:rPr>
              <a:t>Fortalecimiento</a:t>
            </a:r>
            <a:r>
              <a:rPr lang="en-US" sz="2400" dirty="0">
                <a:ln w="0">
                  <a:solidFill>
                    <a:sysClr val="windowText" lastClr="000000"/>
                  </a:solidFill>
                </a:ln>
                <a:effectLst>
                  <a:outerShdw blurRad="38100" dist="19050" dir="2700000" algn="tl" rotWithShape="0">
                    <a:schemeClr val="dk1">
                      <a:alpha val="40000"/>
                    </a:schemeClr>
                  </a:outerShdw>
                </a:effectLst>
                <a:latin typeface="Hero"/>
                <a:sym typeface="Hero"/>
              </a:rPr>
              <a:t> y Calidad </a:t>
            </a:r>
            <a:r>
              <a:rPr lang="en-US" sz="2400" dirty="0" err="1">
                <a:ln w="0">
                  <a:solidFill>
                    <a:sysClr val="windowText" lastClr="000000"/>
                  </a:solidFill>
                </a:ln>
                <a:effectLst>
                  <a:outerShdw blurRad="38100" dist="19050" dir="2700000" algn="tl" rotWithShape="0">
                    <a:schemeClr val="dk1">
                      <a:alpha val="40000"/>
                    </a:schemeClr>
                  </a:outerShdw>
                </a:effectLst>
                <a:latin typeface="Hero"/>
                <a:sym typeface="Hero"/>
              </a:rPr>
              <a:t>Productos</a:t>
            </a:r>
            <a:r>
              <a:rPr lang="en-US" sz="2400" dirty="0">
                <a:ln w="0">
                  <a:solidFill>
                    <a:sysClr val="windowText" lastClr="000000"/>
                  </a:solidFill>
                </a:ln>
                <a:effectLst>
                  <a:outerShdw blurRad="38100" dist="19050" dir="2700000" algn="tl" rotWithShape="0">
                    <a:schemeClr val="dk1">
                      <a:alpha val="40000"/>
                    </a:schemeClr>
                  </a:outerShdw>
                </a:effectLst>
                <a:latin typeface="Hero"/>
                <a:sym typeface="Hero"/>
              </a:rPr>
              <a:t> </a:t>
            </a:r>
            <a:r>
              <a:rPr lang="en-US" sz="2400" dirty="0" err="1">
                <a:ln w="0">
                  <a:solidFill>
                    <a:sysClr val="windowText" lastClr="000000"/>
                  </a:solidFill>
                </a:ln>
                <a:effectLst>
                  <a:outerShdw blurRad="38100" dist="19050" dir="2700000" algn="tl" rotWithShape="0">
                    <a:schemeClr val="dk1">
                      <a:alpha val="40000"/>
                    </a:schemeClr>
                  </a:outerShdw>
                </a:effectLst>
                <a:latin typeface="Hero"/>
                <a:sym typeface="Hero"/>
              </a:rPr>
              <a:t>Estadísticos</a:t>
            </a:r>
            <a:endParaRPr lang="en-US" sz="2400" dirty="0">
              <a:ln w="0">
                <a:solidFill>
                  <a:sysClr val="windowText" lastClr="000000"/>
                </a:solidFill>
              </a:ln>
              <a:effectLst>
                <a:outerShdw blurRad="38100" dist="19050" dir="2700000" algn="tl" rotWithShape="0">
                  <a:schemeClr val="dk1">
                    <a:alpha val="40000"/>
                  </a:schemeClr>
                </a:outerShdw>
              </a:effectLst>
              <a:latin typeface="Hero"/>
              <a:sym typeface="Hero"/>
            </a:endParaRPr>
          </a:p>
          <a:p>
            <a:pPr marL="742950" lvl="1" indent="-285750">
              <a:lnSpc>
                <a:spcPts val="2520"/>
              </a:lnSpc>
              <a:buFont typeface="Arial" panose="020B0604020202020204" pitchFamily="34" charset="0"/>
              <a:buChar char="•"/>
            </a:pPr>
            <a:r>
              <a:rPr lang="en-US" sz="1400" dirty="0" err="1">
                <a:latin typeface="Hero"/>
                <a:ea typeface="Hero"/>
                <a:cs typeface="Hero"/>
                <a:sym typeface="Hero"/>
              </a:rPr>
              <a:t>Documentación</a:t>
            </a:r>
            <a:r>
              <a:rPr lang="en-US" sz="1400" dirty="0">
                <a:latin typeface="Hero"/>
                <a:ea typeface="Hero"/>
                <a:cs typeface="Hero"/>
                <a:sym typeface="Hero"/>
              </a:rPr>
              <a:t>, </a:t>
            </a:r>
            <a:r>
              <a:rPr lang="en-US" sz="1400" dirty="0" err="1">
                <a:latin typeface="Hero"/>
                <a:ea typeface="Hero"/>
                <a:cs typeface="Hero"/>
                <a:sym typeface="Hero"/>
              </a:rPr>
              <a:t>estandarización</a:t>
            </a:r>
            <a:r>
              <a:rPr lang="en-US" sz="1400" dirty="0">
                <a:latin typeface="Hero"/>
                <a:ea typeface="Hero"/>
                <a:cs typeface="Hero"/>
                <a:sym typeface="Hero"/>
              </a:rPr>
              <a:t>, Calidad y diffusion 2025 y 2026</a:t>
            </a:r>
          </a:p>
          <a:p>
            <a:pPr marL="285750" indent="-285750">
              <a:lnSpc>
                <a:spcPts val="2520"/>
              </a:lnSpc>
              <a:buFont typeface="Arial" panose="020B0604020202020204" pitchFamily="34" charset="0"/>
              <a:buChar char="•"/>
            </a:pPr>
            <a:endParaRPr lang="en-US" sz="1600" dirty="0">
              <a:latin typeface="Hero"/>
              <a:ea typeface="Hero"/>
              <a:cs typeface="Hero"/>
              <a:sym typeface="Hero"/>
            </a:endParaRPr>
          </a:p>
          <a:p>
            <a:pPr marL="285750" indent="-285750">
              <a:lnSpc>
                <a:spcPts val="2520"/>
              </a:lnSpc>
              <a:buFont typeface="Arial" panose="020B0604020202020204" pitchFamily="34" charset="0"/>
              <a:buChar char="•"/>
            </a:pPr>
            <a:endParaRPr lang="en-US" sz="1600" dirty="0">
              <a:latin typeface="Hero"/>
              <a:ea typeface="Hero"/>
              <a:cs typeface="Hero"/>
              <a:sym typeface="Hero"/>
            </a:endParaRPr>
          </a:p>
          <a:p>
            <a:pPr marL="285750" indent="-285750">
              <a:lnSpc>
                <a:spcPts val="2520"/>
              </a:lnSpc>
              <a:buFont typeface="Wingdings" pitchFamily="2" charset="2"/>
              <a:buChar char="v"/>
            </a:pPr>
            <a:r>
              <a:rPr lang="en-US" sz="2400" dirty="0" err="1">
                <a:ln w="0">
                  <a:solidFill>
                    <a:sysClr val="windowText" lastClr="000000"/>
                  </a:solidFill>
                </a:ln>
                <a:effectLst>
                  <a:outerShdw blurRad="38100" dist="19050" dir="2700000" algn="tl" rotWithShape="0">
                    <a:schemeClr val="dk1">
                      <a:alpha val="40000"/>
                    </a:schemeClr>
                  </a:outerShdw>
                </a:effectLst>
                <a:latin typeface="Hero"/>
                <a:sym typeface="Hero"/>
              </a:rPr>
              <a:t>Registro</a:t>
            </a:r>
            <a:r>
              <a:rPr lang="en-US" sz="2400" dirty="0">
                <a:ln w="0">
                  <a:solidFill>
                    <a:sysClr val="windowText" lastClr="000000"/>
                  </a:solidFill>
                </a:ln>
                <a:effectLst>
                  <a:outerShdw blurRad="38100" dist="19050" dir="2700000" algn="tl" rotWithShape="0">
                    <a:schemeClr val="dk1">
                      <a:alpha val="40000"/>
                    </a:schemeClr>
                  </a:outerShdw>
                </a:effectLst>
                <a:latin typeface="Hero"/>
                <a:sym typeface="Hero"/>
              </a:rPr>
              <a:t> </a:t>
            </a:r>
            <a:r>
              <a:rPr lang="en-US" sz="2400" dirty="0" err="1">
                <a:ln w="0">
                  <a:solidFill>
                    <a:sysClr val="windowText" lastClr="000000"/>
                  </a:solidFill>
                </a:ln>
                <a:effectLst>
                  <a:outerShdw blurRad="38100" dist="19050" dir="2700000" algn="tl" rotWithShape="0">
                    <a:schemeClr val="dk1">
                      <a:alpha val="40000"/>
                    </a:schemeClr>
                  </a:outerShdw>
                </a:effectLst>
                <a:latin typeface="Hero"/>
                <a:sym typeface="Hero"/>
              </a:rPr>
              <a:t>Administrativo</a:t>
            </a:r>
            <a:r>
              <a:rPr lang="en-US" b="1" dirty="0">
                <a:latin typeface="Hero"/>
                <a:sym typeface="Hero"/>
              </a:rPr>
              <a:t>: </a:t>
            </a:r>
            <a:r>
              <a:rPr lang="en-US" b="1" dirty="0" err="1">
                <a:latin typeface="Hero"/>
                <a:sym typeface="Hero"/>
              </a:rPr>
              <a:t>Fortalecimiento</a:t>
            </a:r>
            <a:r>
              <a:rPr lang="en-US" b="1" dirty="0">
                <a:latin typeface="Hero"/>
                <a:sym typeface="Hero"/>
              </a:rPr>
              <a:t> </a:t>
            </a:r>
            <a:r>
              <a:rPr lang="en-US" b="1" dirty="0" err="1">
                <a:latin typeface="Hero"/>
                <a:sym typeface="Hero"/>
              </a:rPr>
              <a:t>Registro</a:t>
            </a:r>
            <a:r>
              <a:rPr lang="en-US" b="1" dirty="0">
                <a:latin typeface="Hero"/>
                <a:sym typeface="Hero"/>
              </a:rPr>
              <a:t> </a:t>
            </a:r>
            <a:r>
              <a:rPr lang="en-US" b="1" dirty="0" err="1">
                <a:latin typeface="Hero"/>
                <a:sym typeface="Hero"/>
              </a:rPr>
              <a:t>Administrativo</a:t>
            </a:r>
            <a:endParaRPr lang="en-US" b="1" dirty="0">
              <a:latin typeface="Hero"/>
              <a:sym typeface="Hero"/>
            </a:endParaRPr>
          </a:p>
          <a:p>
            <a:pPr marL="742950" lvl="1" indent="-285750">
              <a:lnSpc>
                <a:spcPts val="2520"/>
              </a:lnSpc>
              <a:buFont typeface="Arial" panose="020B0604020202020204" pitchFamily="34" charset="0"/>
              <a:buChar char="•"/>
            </a:pPr>
            <a:r>
              <a:rPr lang="en-US" sz="1400" dirty="0" err="1">
                <a:latin typeface="Hero"/>
                <a:ea typeface="Hero"/>
                <a:cs typeface="Hero"/>
                <a:sym typeface="Hero"/>
              </a:rPr>
              <a:t>Documentación</a:t>
            </a:r>
            <a:r>
              <a:rPr lang="en-US" sz="1400" dirty="0">
                <a:latin typeface="Hero"/>
                <a:ea typeface="Hero"/>
                <a:cs typeface="Hero"/>
                <a:sym typeface="Hero"/>
              </a:rPr>
              <a:t>, Bases </a:t>
            </a:r>
            <a:r>
              <a:rPr lang="en-US" sz="1400" dirty="0" err="1">
                <a:latin typeface="Hero"/>
                <a:ea typeface="Hero"/>
                <a:cs typeface="Hero"/>
                <a:sym typeface="Hero"/>
              </a:rPr>
              <a:t>dde</a:t>
            </a:r>
            <a:r>
              <a:rPr lang="en-US" sz="1400" dirty="0">
                <a:latin typeface="Hero"/>
                <a:ea typeface="Hero"/>
                <a:cs typeface="Hero"/>
                <a:sym typeface="Hero"/>
              </a:rPr>
              <a:t> </a:t>
            </a:r>
            <a:r>
              <a:rPr lang="en-US" sz="1400" dirty="0" err="1">
                <a:latin typeface="Hero"/>
                <a:ea typeface="Hero"/>
                <a:cs typeface="Hero"/>
                <a:sym typeface="Hero"/>
              </a:rPr>
              <a:t>datos</a:t>
            </a:r>
            <a:r>
              <a:rPr lang="en-US" sz="1400" dirty="0">
                <a:latin typeface="Hero"/>
                <a:ea typeface="Hero"/>
                <a:cs typeface="Hero"/>
                <a:sym typeface="Hero"/>
              </a:rPr>
              <a:t>, </a:t>
            </a:r>
            <a:r>
              <a:rPr lang="en-US" sz="1400" dirty="0" err="1">
                <a:latin typeface="Hero"/>
                <a:ea typeface="Hero"/>
                <a:cs typeface="Hero"/>
                <a:sym typeface="Hero"/>
              </a:rPr>
              <a:t>documentación</a:t>
            </a:r>
            <a:r>
              <a:rPr lang="en-US" sz="1400" dirty="0">
                <a:latin typeface="Hero"/>
                <a:ea typeface="Hero"/>
                <a:cs typeface="Hero"/>
                <a:sym typeface="Hero"/>
              </a:rPr>
              <a:t> (SIMON, SIGER) 2026 y 2027</a:t>
            </a:r>
          </a:p>
          <a:p>
            <a:pPr marL="742950" lvl="1" indent="-285750">
              <a:lnSpc>
                <a:spcPts val="2520"/>
              </a:lnSpc>
              <a:buFont typeface="Arial" panose="020B0604020202020204" pitchFamily="34" charset="0"/>
              <a:buChar char="•"/>
            </a:pPr>
            <a:endParaRPr lang="en-US" sz="1400" dirty="0">
              <a:latin typeface="Hero"/>
              <a:ea typeface="Hero"/>
              <a:cs typeface="Hero"/>
              <a:sym typeface="Hero"/>
            </a:endParaRPr>
          </a:p>
          <a:p>
            <a:pPr marL="742950" lvl="1" indent="-285750">
              <a:lnSpc>
                <a:spcPts val="2520"/>
              </a:lnSpc>
              <a:buFont typeface="Arial" panose="020B0604020202020204" pitchFamily="34" charset="0"/>
              <a:buChar char="•"/>
            </a:pPr>
            <a:endParaRPr lang="en-US" sz="1600" dirty="0">
              <a:latin typeface="Hero"/>
              <a:ea typeface="Hero"/>
              <a:cs typeface="Hero"/>
              <a:sym typeface="Hero"/>
            </a:endParaRPr>
          </a:p>
          <a:p>
            <a:pPr marL="285750" indent="-285750">
              <a:lnSpc>
                <a:spcPts val="2520"/>
              </a:lnSpc>
              <a:buFont typeface="Wingdings" pitchFamily="2" charset="2"/>
              <a:buChar char="v"/>
            </a:pPr>
            <a:r>
              <a:rPr lang="en-US" sz="2400" dirty="0">
                <a:ln w="0">
                  <a:solidFill>
                    <a:sysClr val="windowText" lastClr="000000"/>
                  </a:solidFill>
                </a:ln>
                <a:effectLst>
                  <a:outerShdw blurRad="38100" dist="19050" dir="2700000" algn="tl" rotWithShape="0">
                    <a:schemeClr val="dk1">
                      <a:alpha val="40000"/>
                    </a:schemeClr>
                  </a:outerShdw>
                </a:effectLst>
                <a:latin typeface="Hero"/>
                <a:sym typeface="Hero"/>
              </a:rPr>
              <a:t>Plan </a:t>
            </a:r>
            <a:r>
              <a:rPr lang="en-US" sz="2400" dirty="0" err="1">
                <a:ln w="0">
                  <a:solidFill>
                    <a:sysClr val="windowText" lastClr="000000"/>
                  </a:solidFill>
                </a:ln>
                <a:effectLst>
                  <a:outerShdw blurRad="38100" dist="19050" dir="2700000" algn="tl" rotWithShape="0">
                    <a:schemeClr val="dk1">
                      <a:alpha val="40000"/>
                    </a:schemeClr>
                  </a:outerShdw>
                </a:effectLst>
                <a:latin typeface="Hero"/>
                <a:sym typeface="Hero"/>
              </a:rPr>
              <a:t>Estadístico</a:t>
            </a:r>
            <a:r>
              <a:rPr lang="en-US" sz="2400" dirty="0">
                <a:ln w="0">
                  <a:solidFill>
                    <a:sysClr val="windowText" lastClr="000000"/>
                  </a:solidFill>
                </a:ln>
                <a:effectLst>
                  <a:outerShdw blurRad="38100" dist="19050" dir="2700000" algn="tl" rotWithShape="0">
                    <a:schemeClr val="dk1">
                      <a:alpha val="40000"/>
                    </a:schemeClr>
                  </a:outerShdw>
                </a:effectLst>
                <a:latin typeface="Hero"/>
                <a:sym typeface="Hero"/>
              </a:rPr>
              <a:t> </a:t>
            </a:r>
            <a:r>
              <a:rPr lang="en-US" sz="2400" dirty="0" err="1">
                <a:ln w="0">
                  <a:solidFill>
                    <a:sysClr val="windowText" lastClr="000000"/>
                  </a:solidFill>
                </a:ln>
                <a:effectLst>
                  <a:outerShdw blurRad="38100" dist="19050" dir="2700000" algn="tl" rotWithShape="0">
                    <a:schemeClr val="dk1">
                      <a:alpha val="40000"/>
                    </a:schemeClr>
                  </a:outerShdw>
                </a:effectLst>
                <a:latin typeface="Hero"/>
                <a:sym typeface="Hero"/>
              </a:rPr>
              <a:t>Institucional</a:t>
            </a:r>
            <a:r>
              <a:rPr lang="en-US" sz="2400" dirty="0">
                <a:ln w="0">
                  <a:solidFill>
                    <a:sysClr val="windowText" lastClr="000000"/>
                  </a:solidFill>
                </a:ln>
                <a:effectLst>
                  <a:outerShdw blurRad="38100" dist="19050" dir="2700000" algn="tl" rotWithShape="0">
                    <a:schemeClr val="dk1">
                      <a:alpha val="40000"/>
                    </a:schemeClr>
                  </a:outerShdw>
                </a:effectLst>
                <a:latin typeface="Hero"/>
                <a:sym typeface="Hero"/>
              </a:rPr>
              <a:t> - 2027</a:t>
            </a:r>
          </a:p>
          <a:p>
            <a:pPr marL="742950" lvl="1" indent="-285750">
              <a:lnSpc>
                <a:spcPts val="2520"/>
              </a:lnSpc>
              <a:buFont typeface="Arial" panose="020B0604020202020204" pitchFamily="34" charset="0"/>
              <a:buChar char="•"/>
            </a:pPr>
            <a:endParaRPr lang="en-US" sz="1600" dirty="0">
              <a:latin typeface="Hero"/>
              <a:ea typeface="Hero"/>
              <a:cs typeface="Hero"/>
              <a:sym typeface="Hero"/>
            </a:endParaRPr>
          </a:p>
          <a:p>
            <a:pPr marL="285750" indent="-285750">
              <a:lnSpc>
                <a:spcPts val="2520"/>
              </a:lnSpc>
              <a:buFont typeface="Arial" panose="020B0604020202020204" pitchFamily="34" charset="0"/>
              <a:buChar char="•"/>
            </a:pPr>
            <a:endParaRPr lang="en-US" sz="1600" dirty="0">
              <a:latin typeface="Hero"/>
              <a:ea typeface="Hero"/>
              <a:cs typeface="Hero"/>
              <a:sym typeface="Hero"/>
            </a:endParaRPr>
          </a:p>
          <a:p>
            <a:pPr>
              <a:lnSpc>
                <a:spcPts val="2520"/>
              </a:lnSpc>
            </a:pPr>
            <a:endParaRPr lang="en-US" sz="1600" dirty="0">
              <a:latin typeface="Hero"/>
              <a:ea typeface="Hero"/>
              <a:cs typeface="Hero"/>
              <a:sym typeface="Hero"/>
            </a:endParaRPr>
          </a:p>
          <a:p>
            <a:pPr>
              <a:lnSpc>
                <a:spcPts val="2520"/>
              </a:lnSpc>
            </a:pPr>
            <a:endParaRPr lang="en-US" sz="1600" dirty="0">
              <a:latin typeface="Hero"/>
              <a:ea typeface="Hero"/>
              <a:cs typeface="Hero"/>
              <a:sym typeface="Hero"/>
            </a:endParaRPr>
          </a:p>
        </p:txBody>
      </p:sp>
      <p:sp>
        <p:nvSpPr>
          <p:cNvPr id="10" name="Freeform 10"/>
          <p:cNvSpPr/>
          <p:nvPr/>
        </p:nvSpPr>
        <p:spPr>
          <a:xfrm rot="-5400000">
            <a:off x="5594854" y="2019986"/>
            <a:ext cx="7483383" cy="3275227"/>
          </a:xfrm>
          <a:custGeom>
            <a:avLst/>
            <a:gdLst/>
            <a:ahLst/>
            <a:cxnLst/>
            <a:rect l="l" t="t" r="r" b="b"/>
            <a:pathLst>
              <a:path w="7483383" h="3275227">
                <a:moveTo>
                  <a:pt x="0" y="0"/>
                </a:moveTo>
                <a:lnTo>
                  <a:pt x="7483383" y="0"/>
                </a:lnTo>
                <a:lnTo>
                  <a:pt x="7483383" y="3275228"/>
                </a:lnTo>
                <a:lnTo>
                  <a:pt x="0" y="32752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8" name="TextBox 8"/>
          <p:cNvSpPr txBox="1"/>
          <p:nvPr/>
        </p:nvSpPr>
        <p:spPr>
          <a:xfrm>
            <a:off x="302062" y="486627"/>
            <a:ext cx="8534400" cy="553998"/>
          </a:xfrm>
          <a:prstGeom prst="rect">
            <a:avLst/>
          </a:prstGeom>
        </p:spPr>
        <p:txBody>
          <a:bodyPr wrap="square" lIns="0" tIns="0" rIns="0" bIns="0" rtlCol="0" anchor="t">
            <a:spAutoFit/>
          </a:bodyPr>
          <a:lstStyle/>
          <a:p>
            <a:pPr algn="ctr"/>
            <a:r>
              <a:rPr lang="en-US" sz="3600" b="1" spc="-150" dirty="0">
                <a:latin typeface="Red Hat Display Bold"/>
                <a:ea typeface="Red Hat Display Bold"/>
                <a:cs typeface="Red Hat Display Bold"/>
                <a:sym typeface="Red Hat Display Bold"/>
              </a:rPr>
              <a:t>RETOS  SSF COMO LIDER DEL SECTOR</a:t>
            </a:r>
          </a:p>
        </p:txBody>
      </p:sp>
      <p:pic>
        <p:nvPicPr>
          <p:cNvPr id="5124" name="Picture 4" descr="La importancia del compromiso de la dirección">
            <a:extLst>
              <a:ext uri="{FF2B5EF4-FFF2-40B4-BE49-F238E27FC236}">
                <a16:creationId xmlns:a16="http://schemas.microsoft.com/office/drawing/2014/main" id="{7BA51FC9-8A0B-BE6E-0F85-175D7BC7B3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7786" y="5554952"/>
            <a:ext cx="2595214" cy="172699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áles son las características que debe tener el liderazgo en la industria  4.0">
            <a:extLst>
              <a:ext uri="{FF2B5EF4-FFF2-40B4-BE49-F238E27FC236}">
                <a16:creationId xmlns:a16="http://schemas.microsoft.com/office/drawing/2014/main" id="{DA839774-8C52-2495-F9AC-762A348E06D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270"/>
          <a:stretch>
            <a:fillRect/>
          </a:stretch>
        </p:blipFill>
        <p:spPr bwMode="auto">
          <a:xfrm>
            <a:off x="8001000" y="2495549"/>
            <a:ext cx="2212813" cy="2324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grpSp>
        <p:nvGrpSpPr>
          <p:cNvPr id="3" name="Group 3"/>
          <p:cNvGrpSpPr/>
          <p:nvPr/>
        </p:nvGrpSpPr>
        <p:grpSpPr>
          <a:xfrm>
            <a:off x="0" y="-313802"/>
            <a:ext cx="9753600" cy="3063657"/>
            <a:chOff x="0" y="0"/>
            <a:chExt cx="3612444" cy="1134688"/>
          </a:xfrm>
        </p:grpSpPr>
        <p:sp>
          <p:nvSpPr>
            <p:cNvPr id="4" name="Freeform 4"/>
            <p:cNvSpPr/>
            <p:nvPr/>
          </p:nvSpPr>
          <p:spPr>
            <a:xfrm>
              <a:off x="0" y="0"/>
              <a:ext cx="3612445" cy="1134688"/>
            </a:xfrm>
            <a:custGeom>
              <a:avLst/>
              <a:gdLst/>
              <a:ahLst/>
              <a:cxnLst/>
              <a:rect l="l" t="t" r="r" b="b"/>
              <a:pathLst>
                <a:path w="3612445" h="1134688">
                  <a:moveTo>
                    <a:pt x="28575" y="0"/>
                  </a:moveTo>
                  <a:lnTo>
                    <a:pt x="3583870" y="0"/>
                  </a:lnTo>
                  <a:cubicBezTo>
                    <a:pt x="3591448" y="0"/>
                    <a:pt x="3598716" y="3011"/>
                    <a:pt x="3604075" y="8369"/>
                  </a:cubicBezTo>
                  <a:cubicBezTo>
                    <a:pt x="3609434" y="13728"/>
                    <a:pt x="3612445" y="20996"/>
                    <a:pt x="3612445" y="28575"/>
                  </a:cubicBezTo>
                  <a:lnTo>
                    <a:pt x="3612445" y="1106113"/>
                  </a:lnTo>
                  <a:cubicBezTo>
                    <a:pt x="3612445" y="1121894"/>
                    <a:pt x="3599651" y="1134688"/>
                    <a:pt x="3583870" y="1134688"/>
                  </a:cubicBezTo>
                  <a:lnTo>
                    <a:pt x="28575" y="1134688"/>
                  </a:lnTo>
                  <a:cubicBezTo>
                    <a:pt x="20996" y="1134688"/>
                    <a:pt x="13728" y="1131677"/>
                    <a:pt x="8369" y="1126318"/>
                  </a:cubicBezTo>
                  <a:cubicBezTo>
                    <a:pt x="3011" y="1120960"/>
                    <a:pt x="0" y="1113692"/>
                    <a:pt x="0" y="1106113"/>
                  </a:cubicBezTo>
                  <a:lnTo>
                    <a:pt x="0" y="28575"/>
                  </a:lnTo>
                  <a:cubicBezTo>
                    <a:pt x="0" y="12793"/>
                    <a:pt x="12793" y="0"/>
                    <a:pt x="28575" y="0"/>
                  </a:cubicBezTo>
                  <a:close/>
                </a:path>
              </a:pathLst>
            </a:custGeom>
            <a:solidFill>
              <a:srgbClr val="051838"/>
            </a:solidFill>
          </p:spPr>
          <p:txBody>
            <a:bodyPr/>
            <a:lstStyle/>
            <a:p>
              <a:endParaRPr lang="es-CO"/>
            </a:p>
          </p:txBody>
        </p:sp>
        <p:sp>
          <p:nvSpPr>
            <p:cNvPr id="5" name="TextBox 5"/>
            <p:cNvSpPr txBox="1"/>
            <p:nvPr/>
          </p:nvSpPr>
          <p:spPr>
            <a:xfrm>
              <a:off x="0" y="9525"/>
              <a:ext cx="3612444" cy="1125163"/>
            </a:xfrm>
            <a:prstGeom prst="rect">
              <a:avLst/>
            </a:prstGeom>
          </p:spPr>
          <p:txBody>
            <a:bodyPr lIns="50800" tIns="50800" rIns="50800" bIns="50800" rtlCol="0" anchor="ctr"/>
            <a:lstStyle/>
            <a:p>
              <a:pPr algn="ctr">
                <a:lnSpc>
                  <a:spcPts val="1045"/>
                </a:lnSpc>
              </a:pPr>
              <a:endParaRPr/>
            </a:p>
          </p:txBody>
        </p:sp>
      </p:grpSp>
      <p:sp>
        <p:nvSpPr>
          <p:cNvPr id="6" name="TextBox 6"/>
          <p:cNvSpPr txBox="1"/>
          <p:nvPr/>
        </p:nvSpPr>
        <p:spPr>
          <a:xfrm>
            <a:off x="2536916" y="1187316"/>
            <a:ext cx="4679767" cy="669925"/>
          </a:xfrm>
          <a:prstGeom prst="rect">
            <a:avLst/>
          </a:prstGeom>
        </p:spPr>
        <p:txBody>
          <a:bodyPr lIns="0" tIns="0" rIns="0" bIns="0" rtlCol="0" anchor="t">
            <a:spAutoFit/>
          </a:bodyPr>
          <a:lstStyle/>
          <a:p>
            <a:pPr algn="ctr">
              <a:lnSpc>
                <a:spcPts val="5000"/>
              </a:lnSpc>
            </a:pPr>
            <a:r>
              <a:rPr lang="en-US" sz="5000" b="1" spc="-150">
                <a:solidFill>
                  <a:srgbClr val="FCFCFC"/>
                </a:solidFill>
                <a:latin typeface="Red Hat Display Bold"/>
                <a:ea typeface="Red Hat Display Bold"/>
                <a:cs typeface="Red Hat Display Bold"/>
                <a:sym typeface="Red Hat Display Bold"/>
              </a:rPr>
              <a:t>CONTENIDO</a:t>
            </a:r>
          </a:p>
        </p:txBody>
      </p:sp>
      <p:sp>
        <p:nvSpPr>
          <p:cNvPr id="7" name="TextBox 7"/>
          <p:cNvSpPr txBox="1"/>
          <p:nvPr/>
        </p:nvSpPr>
        <p:spPr>
          <a:xfrm>
            <a:off x="1424281" y="3706476"/>
            <a:ext cx="3056807" cy="301625"/>
          </a:xfrm>
          <a:prstGeom prst="rect">
            <a:avLst/>
          </a:prstGeom>
        </p:spPr>
        <p:txBody>
          <a:bodyPr lIns="0" tIns="0" rIns="0" bIns="0" rtlCol="0" anchor="t">
            <a:spAutoFit/>
          </a:bodyPr>
          <a:lstStyle/>
          <a:p>
            <a:pPr marL="0" lvl="0" indent="0" algn="ctr">
              <a:lnSpc>
                <a:spcPts val="2200"/>
              </a:lnSpc>
              <a:spcBef>
                <a:spcPct val="0"/>
              </a:spcBef>
            </a:pPr>
            <a:r>
              <a:rPr lang="en-US" sz="2000" u="none" strike="noStrike">
                <a:solidFill>
                  <a:srgbClr val="051838">
                    <a:alpha val="26667"/>
                  </a:srgbClr>
                </a:solidFill>
                <a:latin typeface="Hero Bold"/>
                <a:ea typeface="Hero Bold"/>
                <a:cs typeface="Hero Bold"/>
                <a:sym typeface="Hero Bold"/>
              </a:rPr>
              <a:t>INTRODUCCION</a:t>
            </a:r>
          </a:p>
        </p:txBody>
      </p:sp>
      <p:sp>
        <p:nvSpPr>
          <p:cNvPr id="8" name="TextBox 8"/>
          <p:cNvSpPr txBox="1"/>
          <p:nvPr/>
        </p:nvSpPr>
        <p:spPr>
          <a:xfrm>
            <a:off x="2301819" y="3072264"/>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01</a:t>
            </a:r>
          </a:p>
        </p:txBody>
      </p:sp>
      <p:sp>
        <p:nvSpPr>
          <p:cNvPr id="9" name="TextBox 9"/>
          <p:cNvSpPr txBox="1"/>
          <p:nvPr/>
        </p:nvSpPr>
        <p:spPr>
          <a:xfrm>
            <a:off x="5854863" y="3716995"/>
            <a:ext cx="2474456" cy="301625"/>
          </a:xfrm>
          <a:prstGeom prst="rect">
            <a:avLst/>
          </a:prstGeom>
        </p:spPr>
        <p:txBody>
          <a:bodyPr lIns="0" tIns="0" rIns="0" bIns="0" rtlCol="0" anchor="t">
            <a:spAutoFit/>
          </a:bodyPr>
          <a:lstStyle/>
          <a:p>
            <a:pPr algn="ctr">
              <a:lnSpc>
                <a:spcPts val="2200"/>
              </a:lnSpc>
            </a:pPr>
            <a:r>
              <a:rPr lang="en-US" sz="2000">
                <a:solidFill>
                  <a:srgbClr val="051838"/>
                </a:solidFill>
                <a:latin typeface="Hero Bold"/>
                <a:ea typeface="Hero Bold"/>
                <a:cs typeface="Hero Bold"/>
                <a:sym typeface="Hero Bold"/>
              </a:rPr>
              <a:t>QUE?</a:t>
            </a:r>
          </a:p>
        </p:txBody>
      </p:sp>
      <p:sp>
        <p:nvSpPr>
          <p:cNvPr id="10" name="TextBox 10"/>
          <p:cNvSpPr txBox="1"/>
          <p:nvPr/>
        </p:nvSpPr>
        <p:spPr>
          <a:xfrm>
            <a:off x="6495189" y="3072264"/>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02</a:t>
            </a:r>
          </a:p>
        </p:txBody>
      </p:sp>
      <p:sp>
        <p:nvSpPr>
          <p:cNvPr id="11" name="TextBox 11"/>
          <p:cNvSpPr txBox="1"/>
          <p:nvPr/>
        </p:nvSpPr>
        <p:spPr>
          <a:xfrm>
            <a:off x="1847467" y="5397163"/>
            <a:ext cx="2373177" cy="301625"/>
          </a:xfrm>
          <a:prstGeom prst="rect">
            <a:avLst/>
          </a:prstGeom>
        </p:spPr>
        <p:txBody>
          <a:bodyPr lIns="0" tIns="0" rIns="0" bIns="0" rtlCol="0" anchor="t">
            <a:spAutoFit/>
          </a:bodyPr>
          <a:lstStyle/>
          <a:p>
            <a:pPr algn="ctr">
              <a:lnSpc>
                <a:spcPts val="2200"/>
              </a:lnSpc>
            </a:pPr>
            <a:r>
              <a:rPr lang="en-US" sz="2000">
                <a:solidFill>
                  <a:srgbClr val="051838">
                    <a:alpha val="50980"/>
                  </a:srgbClr>
                </a:solidFill>
                <a:latin typeface="Hero"/>
                <a:ea typeface="Hero"/>
                <a:cs typeface="Hero"/>
                <a:sym typeface="Hero"/>
              </a:rPr>
              <a:t>POR QUE?</a:t>
            </a:r>
          </a:p>
        </p:txBody>
      </p:sp>
      <p:sp>
        <p:nvSpPr>
          <p:cNvPr id="12" name="TextBox 12"/>
          <p:cNvSpPr txBox="1"/>
          <p:nvPr/>
        </p:nvSpPr>
        <p:spPr>
          <a:xfrm>
            <a:off x="2301819" y="4997113"/>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03</a:t>
            </a:r>
          </a:p>
        </p:txBody>
      </p:sp>
      <p:sp>
        <p:nvSpPr>
          <p:cNvPr id="13" name="TextBox 13"/>
          <p:cNvSpPr txBox="1"/>
          <p:nvPr/>
        </p:nvSpPr>
        <p:spPr>
          <a:xfrm>
            <a:off x="6038622" y="5325829"/>
            <a:ext cx="2356123" cy="577850"/>
          </a:xfrm>
          <a:prstGeom prst="rect">
            <a:avLst/>
          </a:prstGeom>
        </p:spPr>
        <p:txBody>
          <a:bodyPr lIns="0" tIns="0" rIns="0" bIns="0" rtlCol="0" anchor="t">
            <a:spAutoFit/>
          </a:bodyPr>
          <a:lstStyle/>
          <a:p>
            <a:pPr algn="ctr">
              <a:lnSpc>
                <a:spcPts val="2200"/>
              </a:lnSpc>
            </a:pPr>
            <a:r>
              <a:rPr lang="en-US" sz="2000">
                <a:solidFill>
                  <a:srgbClr val="051838">
                    <a:alpha val="51765"/>
                  </a:srgbClr>
                </a:solidFill>
                <a:latin typeface="Hero"/>
                <a:ea typeface="Hero"/>
                <a:cs typeface="Hero"/>
                <a:sym typeface="Hero"/>
              </a:rPr>
              <a:t>COMO?</a:t>
            </a:r>
          </a:p>
        </p:txBody>
      </p:sp>
      <p:sp>
        <p:nvSpPr>
          <p:cNvPr id="14" name="TextBox 14"/>
          <p:cNvSpPr txBox="1"/>
          <p:nvPr/>
        </p:nvSpPr>
        <p:spPr>
          <a:xfrm>
            <a:off x="6441225" y="4925779"/>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04</a:t>
            </a:r>
          </a:p>
        </p:txBody>
      </p:sp>
      <p:sp>
        <p:nvSpPr>
          <p:cNvPr id="15" name="Freeform 15"/>
          <p:cNvSpPr/>
          <p:nvPr/>
        </p:nvSpPr>
        <p:spPr>
          <a:xfrm rot="-5400000">
            <a:off x="9418888" y="2687051"/>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16" name="Freeform 16"/>
          <p:cNvSpPr/>
          <p:nvPr/>
        </p:nvSpPr>
        <p:spPr>
          <a:xfrm rot="-5400000">
            <a:off x="-151611" y="5507549"/>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17" name="TextBox 17"/>
          <p:cNvSpPr txBox="1"/>
          <p:nvPr/>
        </p:nvSpPr>
        <p:spPr>
          <a:xfrm>
            <a:off x="4139066" y="6403596"/>
            <a:ext cx="2356123" cy="301625"/>
          </a:xfrm>
          <a:prstGeom prst="rect">
            <a:avLst/>
          </a:prstGeom>
        </p:spPr>
        <p:txBody>
          <a:bodyPr lIns="0" tIns="0" rIns="0" bIns="0" rtlCol="0" anchor="t">
            <a:spAutoFit/>
          </a:bodyPr>
          <a:lstStyle/>
          <a:p>
            <a:pPr algn="ctr">
              <a:lnSpc>
                <a:spcPts val="2200"/>
              </a:lnSpc>
            </a:pPr>
            <a:r>
              <a:rPr lang="en-US" sz="2000">
                <a:solidFill>
                  <a:srgbClr val="051838">
                    <a:alpha val="50980"/>
                  </a:srgbClr>
                </a:solidFill>
                <a:latin typeface="Hero"/>
                <a:ea typeface="Hero"/>
                <a:cs typeface="Hero"/>
                <a:sym typeface="Hero"/>
              </a:rPr>
              <a:t>CONCLUSIÓN</a:t>
            </a:r>
          </a:p>
        </p:txBody>
      </p:sp>
      <p:sp>
        <p:nvSpPr>
          <p:cNvPr id="18" name="TextBox 18"/>
          <p:cNvSpPr txBox="1"/>
          <p:nvPr/>
        </p:nvSpPr>
        <p:spPr>
          <a:xfrm>
            <a:off x="4612505" y="6003546"/>
            <a:ext cx="1301732" cy="400050"/>
          </a:xfrm>
          <a:prstGeom prst="rect">
            <a:avLst/>
          </a:prstGeom>
        </p:spPr>
        <p:txBody>
          <a:bodyPr lIns="0" tIns="0" rIns="0" bIns="0" rtlCol="0" anchor="t">
            <a:spAutoFit/>
          </a:bodyPr>
          <a:lstStyle/>
          <a:p>
            <a:pPr algn="ctr">
              <a:lnSpc>
                <a:spcPts val="3000"/>
              </a:lnSpc>
            </a:pPr>
            <a:r>
              <a:rPr lang="en-US" sz="3000" b="1" spc="-89">
                <a:solidFill>
                  <a:srgbClr val="051838"/>
                </a:solidFill>
                <a:latin typeface="Red Hat Display Bold"/>
                <a:ea typeface="Red Hat Display Bold"/>
                <a:cs typeface="Red Hat Display Bold"/>
                <a:sym typeface="Red Hat Display Bold"/>
              </a:rPr>
              <a:t>05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1722D-D046-CE43-FDFB-5E0AA32D62C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03946D3-3D4F-D8FE-E83A-354A12625DE7}"/>
              </a:ext>
            </a:extLst>
          </p:cNvPr>
          <p:cNvSpPr/>
          <p:nvPr/>
        </p:nvSpPr>
        <p:spPr>
          <a:xfrm>
            <a:off x="4156"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endParaRPr lang="es-CO"/>
          </a:p>
        </p:txBody>
      </p:sp>
      <p:sp>
        <p:nvSpPr>
          <p:cNvPr id="6" name="Freeform 6">
            <a:extLst>
              <a:ext uri="{FF2B5EF4-FFF2-40B4-BE49-F238E27FC236}">
                <a16:creationId xmlns:a16="http://schemas.microsoft.com/office/drawing/2014/main" id="{BDE6F3B2-103A-F170-DA80-C853EAA80B4B}"/>
              </a:ext>
            </a:extLst>
          </p:cNvPr>
          <p:cNvSpPr/>
          <p:nvPr/>
        </p:nvSpPr>
        <p:spPr>
          <a:xfrm rot="-5400000">
            <a:off x="7854375" y="1001092"/>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7" name="TextBox 7">
            <a:extLst>
              <a:ext uri="{FF2B5EF4-FFF2-40B4-BE49-F238E27FC236}">
                <a16:creationId xmlns:a16="http://schemas.microsoft.com/office/drawing/2014/main" id="{518AEB1C-2341-EB53-E228-C7F3B84E6E32}"/>
              </a:ext>
            </a:extLst>
          </p:cNvPr>
          <p:cNvSpPr txBox="1"/>
          <p:nvPr/>
        </p:nvSpPr>
        <p:spPr>
          <a:xfrm>
            <a:off x="302062" y="1405126"/>
            <a:ext cx="6135535" cy="6062557"/>
          </a:xfrm>
          <a:prstGeom prst="rect">
            <a:avLst/>
          </a:prstGeom>
        </p:spPr>
        <p:txBody>
          <a:bodyPr wrap="square" lIns="0" tIns="0" rIns="0" bIns="0" rtlCol="0" anchor="t">
            <a:spAutoFit/>
          </a:bodyPr>
          <a:lstStyle/>
          <a:p>
            <a:pPr>
              <a:lnSpc>
                <a:spcPts val="2520"/>
              </a:lnSpc>
            </a:pPr>
            <a:endParaRPr lang="en-US" sz="1600" dirty="0">
              <a:latin typeface="Hero"/>
              <a:ea typeface="Hero"/>
              <a:cs typeface="Hero"/>
              <a:sym typeface="Hero"/>
            </a:endParaRPr>
          </a:p>
          <a:p>
            <a:pPr marL="285750" indent="-285750">
              <a:lnSpc>
                <a:spcPts val="2520"/>
              </a:lnSpc>
              <a:buFont typeface="Wingdings" pitchFamily="2" charset="2"/>
              <a:buChar char="v"/>
            </a:pPr>
            <a:r>
              <a:rPr lang="es-CO" sz="2400" dirty="0">
                <a:ln w="0">
                  <a:solidFill>
                    <a:sysClr val="windowText" lastClr="000000"/>
                  </a:solidFill>
                </a:ln>
                <a:effectLst>
                  <a:outerShdw blurRad="38100" dist="19050" dir="2700000" algn="tl" rotWithShape="0">
                    <a:schemeClr val="dk1">
                      <a:alpha val="40000"/>
                    </a:schemeClr>
                  </a:outerShdw>
                </a:effectLst>
                <a:latin typeface="Hero"/>
              </a:rPr>
              <a:t>Toma de decisiones estratégicas</a:t>
            </a:r>
            <a:r>
              <a:rPr lang="en-US" sz="2400" dirty="0">
                <a:ln w="0">
                  <a:solidFill>
                    <a:sysClr val="windowText" lastClr="000000"/>
                  </a:solidFill>
                </a:ln>
                <a:effectLst>
                  <a:outerShdw blurRad="38100" dist="19050" dir="2700000" algn="tl" rotWithShape="0">
                    <a:schemeClr val="dk1">
                      <a:alpha val="40000"/>
                    </a:schemeClr>
                  </a:outerShdw>
                </a:effectLst>
                <a:latin typeface="Hero"/>
                <a:ea typeface="Hero"/>
                <a:cs typeface="Hero"/>
                <a:sym typeface="Hero"/>
              </a:rPr>
              <a:t>: </a:t>
            </a:r>
          </a:p>
          <a:p>
            <a:pPr marL="742950" lvl="1" indent="-285750">
              <a:lnSpc>
                <a:spcPts val="2520"/>
              </a:lnSpc>
              <a:buFont typeface="Arial" panose="020B0604020202020204" pitchFamily="34" charset="0"/>
              <a:buChar char="•"/>
            </a:pPr>
            <a:r>
              <a:rPr lang="es-MX" sz="1400" dirty="0"/>
              <a:t>Utilizan la información estadística para fortalecer su planeación, gestión y evaluación institucional.</a:t>
            </a:r>
            <a:endParaRPr lang="en-US" sz="1400" dirty="0">
              <a:latin typeface="Hero"/>
              <a:ea typeface="Hero"/>
              <a:cs typeface="Hero"/>
              <a:sym typeface="Hero"/>
            </a:endParaRPr>
          </a:p>
          <a:p>
            <a:pPr lvl="1">
              <a:lnSpc>
                <a:spcPts val="2520"/>
              </a:lnSpc>
            </a:pPr>
            <a:endParaRPr lang="en-US" sz="1600" dirty="0">
              <a:latin typeface="Hero"/>
              <a:ea typeface="Hero"/>
              <a:cs typeface="Hero"/>
              <a:sym typeface="Hero"/>
            </a:endParaRPr>
          </a:p>
          <a:p>
            <a:pPr marL="285750" indent="-285750">
              <a:lnSpc>
                <a:spcPts val="2520"/>
              </a:lnSpc>
              <a:buFont typeface="Wingdings" pitchFamily="2" charset="2"/>
              <a:buChar char="v"/>
            </a:pPr>
            <a:r>
              <a:rPr lang="es-MX" sz="2400" dirty="0">
                <a:ln w="0">
                  <a:solidFill>
                    <a:sysClr val="windowText" lastClr="000000"/>
                  </a:solidFill>
                </a:ln>
                <a:effectLst>
                  <a:outerShdw blurRad="38100" dist="19050" dir="2700000" algn="tl" rotWithShape="0">
                    <a:schemeClr val="dk1">
                      <a:alpha val="40000"/>
                    </a:schemeClr>
                  </a:outerShdw>
                </a:effectLst>
                <a:latin typeface="Hero"/>
              </a:rPr>
              <a:t>Mejoramiento de la gestión interna: </a:t>
            </a:r>
            <a:r>
              <a:rPr lang="es-MX" sz="1400" dirty="0"/>
              <a:t>Los datos producidos por la SSF les permiten ajustar procesos, identificar riesgos y orientar acciones de mejora. </a:t>
            </a:r>
            <a:endParaRPr lang="en-US" sz="1600" dirty="0">
              <a:latin typeface="Hero"/>
              <a:ea typeface="Hero"/>
              <a:cs typeface="Hero"/>
              <a:sym typeface="Hero"/>
            </a:endParaRPr>
          </a:p>
          <a:p>
            <a:pPr marL="285750" indent="-285750">
              <a:lnSpc>
                <a:spcPts val="2520"/>
              </a:lnSpc>
              <a:buFont typeface="Arial" panose="020B0604020202020204" pitchFamily="34" charset="0"/>
              <a:buChar char="•"/>
            </a:pPr>
            <a:endParaRPr lang="en-US" sz="1600" dirty="0">
              <a:latin typeface="Hero"/>
              <a:ea typeface="Hero"/>
              <a:cs typeface="Hero"/>
              <a:sym typeface="Hero"/>
            </a:endParaRPr>
          </a:p>
          <a:p>
            <a:pPr marL="285750" indent="-285750">
              <a:lnSpc>
                <a:spcPts val="2520"/>
              </a:lnSpc>
              <a:buFont typeface="Wingdings" pitchFamily="2" charset="2"/>
              <a:buChar char="v"/>
            </a:pPr>
            <a:r>
              <a:rPr lang="es-CO" sz="2400" dirty="0">
                <a:ln w="0">
                  <a:solidFill>
                    <a:sysClr val="windowText" lastClr="000000"/>
                  </a:solidFill>
                </a:ln>
                <a:effectLst>
                  <a:outerShdw blurRad="38100" dist="19050" dir="2700000" algn="tl" rotWithShape="0">
                    <a:schemeClr val="dk1">
                      <a:alpha val="40000"/>
                    </a:schemeClr>
                  </a:outerShdw>
                </a:effectLst>
                <a:latin typeface="Hero"/>
              </a:rPr>
              <a:t>Transparencia y control:</a:t>
            </a:r>
            <a:r>
              <a:rPr lang="en-US" sz="2400" dirty="0">
                <a:ln w="0">
                  <a:solidFill>
                    <a:sysClr val="windowText" lastClr="000000"/>
                  </a:solidFill>
                </a:ln>
                <a:effectLst>
                  <a:outerShdw blurRad="38100" dist="19050" dir="2700000" algn="tl" rotWithShape="0">
                    <a:schemeClr val="dk1">
                      <a:alpha val="40000"/>
                    </a:schemeClr>
                  </a:outerShdw>
                </a:effectLst>
                <a:latin typeface="Hero"/>
                <a:sym typeface="Hero"/>
              </a:rPr>
              <a:t> </a:t>
            </a:r>
            <a:r>
              <a:rPr lang="es-MX" sz="1400" dirty="0"/>
              <a:t>La información facilita la comparación sectorial y promueve la rendición de cuentas frente a usuarios y autoridades.</a:t>
            </a:r>
            <a:endParaRPr lang="en-US" sz="1400" dirty="0">
              <a:sym typeface="Hero"/>
            </a:endParaRPr>
          </a:p>
          <a:p>
            <a:pPr marL="742950" lvl="1" indent="-285750">
              <a:lnSpc>
                <a:spcPts val="2520"/>
              </a:lnSpc>
              <a:buFont typeface="Arial" panose="020B0604020202020204" pitchFamily="34" charset="0"/>
              <a:buChar char="•"/>
            </a:pPr>
            <a:endParaRPr lang="en-US" sz="1600" dirty="0">
              <a:latin typeface="Hero"/>
              <a:ea typeface="Hero"/>
              <a:cs typeface="Hero"/>
              <a:sym typeface="Hero"/>
            </a:endParaRPr>
          </a:p>
          <a:p>
            <a:pPr marL="285750" indent="-285750">
              <a:lnSpc>
                <a:spcPts val="2520"/>
              </a:lnSpc>
              <a:buFont typeface="Wingdings" pitchFamily="2" charset="2"/>
              <a:buChar char="v"/>
            </a:pPr>
            <a:r>
              <a:rPr lang="es-CO" sz="2400" dirty="0">
                <a:ln w="0">
                  <a:solidFill>
                    <a:sysClr val="windowText" lastClr="000000"/>
                  </a:solidFill>
                </a:ln>
                <a:effectLst>
                  <a:outerShdw blurRad="38100" dist="19050" dir="2700000" algn="tl" rotWithShape="0">
                    <a:schemeClr val="dk1">
                      <a:alpha val="40000"/>
                    </a:schemeClr>
                  </a:outerShdw>
                </a:effectLst>
                <a:latin typeface="Hero"/>
              </a:rPr>
              <a:t>Aprovechamiento de productos estadísticos: </a:t>
            </a:r>
            <a:r>
              <a:rPr lang="es-MX" sz="1400" dirty="0"/>
              <a:t>Son beneficiarias directas de reportes, análisis, tableros y documentos técnicos que apoyan su desempeño misional.</a:t>
            </a:r>
            <a:endParaRPr lang="en-US" sz="1400" dirty="0">
              <a:sym typeface="Hero"/>
            </a:endParaRPr>
          </a:p>
          <a:p>
            <a:pPr marL="285750" indent="-285750">
              <a:lnSpc>
                <a:spcPts val="2520"/>
              </a:lnSpc>
              <a:buFont typeface="Arial" panose="020B0604020202020204" pitchFamily="34" charset="0"/>
              <a:buChar char="•"/>
            </a:pPr>
            <a:endParaRPr lang="en-US" sz="1400" dirty="0">
              <a:sym typeface="Hero"/>
            </a:endParaRPr>
          </a:p>
          <a:p>
            <a:pPr>
              <a:lnSpc>
                <a:spcPts val="2520"/>
              </a:lnSpc>
            </a:pPr>
            <a:endParaRPr lang="en-US" sz="1600" dirty="0">
              <a:latin typeface="Hero"/>
              <a:ea typeface="Hero"/>
              <a:cs typeface="Hero"/>
              <a:sym typeface="Hero"/>
            </a:endParaRPr>
          </a:p>
          <a:p>
            <a:pPr>
              <a:lnSpc>
                <a:spcPts val="2520"/>
              </a:lnSpc>
            </a:pPr>
            <a:endParaRPr lang="en-US" sz="1600" dirty="0">
              <a:latin typeface="Hero"/>
              <a:ea typeface="Hero"/>
              <a:cs typeface="Hero"/>
              <a:sym typeface="Hero"/>
            </a:endParaRPr>
          </a:p>
        </p:txBody>
      </p:sp>
      <p:sp>
        <p:nvSpPr>
          <p:cNvPr id="10" name="Freeform 10">
            <a:extLst>
              <a:ext uri="{FF2B5EF4-FFF2-40B4-BE49-F238E27FC236}">
                <a16:creationId xmlns:a16="http://schemas.microsoft.com/office/drawing/2014/main" id="{E80130DB-1C8B-B3AA-1F36-9F94F544BFA5}"/>
              </a:ext>
            </a:extLst>
          </p:cNvPr>
          <p:cNvSpPr/>
          <p:nvPr/>
        </p:nvSpPr>
        <p:spPr>
          <a:xfrm rot="-5400000">
            <a:off x="5594854" y="2019986"/>
            <a:ext cx="7483383" cy="3275227"/>
          </a:xfrm>
          <a:custGeom>
            <a:avLst/>
            <a:gdLst/>
            <a:ahLst/>
            <a:cxnLst/>
            <a:rect l="l" t="t" r="r" b="b"/>
            <a:pathLst>
              <a:path w="7483383" h="3275227">
                <a:moveTo>
                  <a:pt x="0" y="0"/>
                </a:moveTo>
                <a:lnTo>
                  <a:pt x="7483383" y="0"/>
                </a:lnTo>
                <a:lnTo>
                  <a:pt x="7483383" y="3275228"/>
                </a:lnTo>
                <a:lnTo>
                  <a:pt x="0" y="32752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8" name="TextBox 8">
            <a:extLst>
              <a:ext uri="{FF2B5EF4-FFF2-40B4-BE49-F238E27FC236}">
                <a16:creationId xmlns:a16="http://schemas.microsoft.com/office/drawing/2014/main" id="{F2F6F872-3B28-EEC5-267C-381EDEAA58D7}"/>
              </a:ext>
            </a:extLst>
          </p:cNvPr>
          <p:cNvSpPr txBox="1"/>
          <p:nvPr/>
        </p:nvSpPr>
        <p:spPr>
          <a:xfrm>
            <a:off x="302062" y="486627"/>
            <a:ext cx="8232338" cy="861774"/>
          </a:xfrm>
          <a:prstGeom prst="rect">
            <a:avLst/>
          </a:prstGeom>
        </p:spPr>
        <p:txBody>
          <a:bodyPr wrap="square" lIns="0" tIns="0" rIns="0" bIns="0" rtlCol="0" anchor="t">
            <a:spAutoFit/>
          </a:bodyPr>
          <a:lstStyle/>
          <a:p>
            <a:pPr algn="ctr"/>
            <a:r>
              <a:rPr lang="es-MX" sz="2800" b="1" spc="-150" dirty="0">
                <a:latin typeface="Red Hat Display Bold"/>
              </a:rPr>
              <a:t>IMPORTANCIA DE LAS CAJAS DE COMPENSACIÓN COMO USUARIOS DE INFORMACIÓN</a:t>
            </a:r>
            <a:endParaRPr lang="en-US" sz="2800" b="1" spc="-150" dirty="0">
              <a:latin typeface="Red Hat Display Bold"/>
              <a:sym typeface="Red Hat Display Bold"/>
            </a:endParaRPr>
          </a:p>
        </p:txBody>
      </p:sp>
      <p:pic>
        <p:nvPicPr>
          <p:cNvPr id="11" name="Imagen 10" descr="Un grupo de personas sentadas alrededor de una mesa&#10;&#10;El contenido generado por IA puede ser incorrecto.">
            <a:extLst>
              <a:ext uri="{FF2B5EF4-FFF2-40B4-BE49-F238E27FC236}">
                <a16:creationId xmlns:a16="http://schemas.microsoft.com/office/drawing/2014/main" id="{EF7810CA-F7EA-9A5B-9EE9-AFECCDD5140B}"/>
              </a:ext>
            </a:extLst>
          </p:cNvPr>
          <p:cNvPicPr>
            <a:picLocks noChangeAspect="1"/>
          </p:cNvPicPr>
          <p:nvPr/>
        </p:nvPicPr>
        <p:blipFill>
          <a:blip r:embed="rId7">
            <a:extLst>
              <a:ext uri="{28A0092B-C50C-407E-A947-70E740481C1C}">
                <a14:useLocalDpi xmlns:a14="http://schemas.microsoft.com/office/drawing/2010/main" val="0"/>
              </a:ext>
            </a:extLst>
          </a:blip>
          <a:srcRect b="8108"/>
          <a:stretch>
            <a:fillRect/>
          </a:stretch>
        </p:blipFill>
        <p:spPr>
          <a:xfrm>
            <a:off x="6437597" y="2829486"/>
            <a:ext cx="2819400" cy="2590800"/>
          </a:xfrm>
          <a:prstGeom prst="rect">
            <a:avLst/>
          </a:prstGeom>
        </p:spPr>
      </p:pic>
    </p:spTree>
    <p:extLst>
      <p:ext uri="{BB962C8B-B14F-4D97-AF65-F5344CB8AC3E}">
        <p14:creationId xmlns:p14="http://schemas.microsoft.com/office/powerpoint/2010/main" val="74002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D4994-AA07-1BEF-F9CB-8A0B9EE177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EAD8FF-4A09-34B6-A833-4DEC13D007A6}"/>
              </a:ext>
            </a:extLst>
          </p:cNvPr>
          <p:cNvSpPr/>
          <p:nvPr/>
        </p:nvSpPr>
        <p:spPr>
          <a:xfrm>
            <a:off x="4156"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endParaRPr lang="es-CO"/>
          </a:p>
        </p:txBody>
      </p:sp>
      <p:sp>
        <p:nvSpPr>
          <p:cNvPr id="6" name="Freeform 6">
            <a:extLst>
              <a:ext uri="{FF2B5EF4-FFF2-40B4-BE49-F238E27FC236}">
                <a16:creationId xmlns:a16="http://schemas.microsoft.com/office/drawing/2014/main" id="{C27C5775-6342-1BCA-4D25-286D854882EA}"/>
              </a:ext>
            </a:extLst>
          </p:cNvPr>
          <p:cNvSpPr/>
          <p:nvPr/>
        </p:nvSpPr>
        <p:spPr>
          <a:xfrm rot="-5400000">
            <a:off x="7854375" y="1001092"/>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7" name="TextBox 7">
            <a:extLst>
              <a:ext uri="{FF2B5EF4-FFF2-40B4-BE49-F238E27FC236}">
                <a16:creationId xmlns:a16="http://schemas.microsoft.com/office/drawing/2014/main" id="{EC647334-BB25-1EA3-F267-D4097202D042}"/>
              </a:ext>
            </a:extLst>
          </p:cNvPr>
          <p:cNvSpPr txBox="1"/>
          <p:nvPr/>
        </p:nvSpPr>
        <p:spPr>
          <a:xfrm>
            <a:off x="302062" y="1405126"/>
            <a:ext cx="5837629" cy="6703758"/>
          </a:xfrm>
          <a:prstGeom prst="rect">
            <a:avLst/>
          </a:prstGeom>
        </p:spPr>
        <p:txBody>
          <a:bodyPr wrap="square" lIns="0" tIns="0" rIns="0" bIns="0" rtlCol="0" anchor="t">
            <a:spAutoFit/>
          </a:bodyPr>
          <a:lstStyle/>
          <a:p>
            <a:pPr>
              <a:lnSpc>
                <a:spcPts val="2520"/>
              </a:lnSpc>
            </a:pPr>
            <a:endParaRPr lang="en-US" sz="1600" dirty="0">
              <a:latin typeface="Hero"/>
              <a:ea typeface="Hero"/>
              <a:cs typeface="Hero"/>
              <a:sym typeface="Hero"/>
            </a:endParaRPr>
          </a:p>
          <a:p>
            <a:pPr marL="285750" indent="-285750">
              <a:lnSpc>
                <a:spcPts val="2520"/>
              </a:lnSpc>
              <a:buFont typeface="Wingdings" pitchFamily="2" charset="2"/>
              <a:buChar char="v"/>
            </a:pPr>
            <a:r>
              <a:rPr lang="es-MX" sz="2400" dirty="0">
                <a:ln w="0">
                  <a:solidFill>
                    <a:sysClr val="windowText" lastClr="000000"/>
                  </a:solidFill>
                </a:ln>
                <a:effectLst>
                  <a:outerShdw blurRad="38100" dist="19050" dir="2700000" algn="tl" rotWithShape="0">
                    <a:schemeClr val="dk1">
                      <a:alpha val="40000"/>
                    </a:schemeClr>
                  </a:outerShdw>
                </a:effectLst>
                <a:latin typeface="Hero"/>
              </a:rPr>
              <a:t>Aporte central al sistema estadístico del sector:</a:t>
            </a:r>
            <a:br>
              <a:rPr lang="es-MX" sz="1400" dirty="0"/>
            </a:br>
            <a:r>
              <a:rPr lang="es-MX" sz="1400" dirty="0"/>
              <a:t>Sin sus reportes y bases de datos no es posible producir estadísticas confiables ni desarrollar la operación estadística.</a:t>
            </a:r>
            <a:endParaRPr lang="en-US" sz="1400" dirty="0">
              <a:latin typeface="Hero"/>
              <a:ea typeface="Hero"/>
              <a:cs typeface="Hero"/>
              <a:sym typeface="Hero"/>
            </a:endParaRPr>
          </a:p>
          <a:p>
            <a:pPr lvl="1">
              <a:lnSpc>
                <a:spcPts val="2520"/>
              </a:lnSpc>
            </a:pPr>
            <a:endParaRPr lang="en-US" sz="1600" dirty="0">
              <a:latin typeface="Hero"/>
              <a:ea typeface="Hero"/>
              <a:cs typeface="Hero"/>
              <a:sym typeface="Hero"/>
            </a:endParaRPr>
          </a:p>
          <a:p>
            <a:pPr marL="285750" indent="-285750">
              <a:lnSpc>
                <a:spcPts val="2520"/>
              </a:lnSpc>
              <a:buFont typeface="Wingdings" pitchFamily="2" charset="2"/>
              <a:buChar char="v"/>
            </a:pPr>
            <a:r>
              <a:rPr lang="es-MX" sz="2400" dirty="0">
                <a:ln w="0">
                  <a:solidFill>
                    <a:sysClr val="windowText" lastClr="000000"/>
                  </a:solidFill>
                </a:ln>
                <a:effectLst>
                  <a:outerShdw blurRad="38100" dist="19050" dir="2700000" algn="tl" rotWithShape="0">
                    <a:schemeClr val="dk1">
                      <a:alpha val="40000"/>
                    </a:schemeClr>
                  </a:outerShdw>
                </a:effectLst>
                <a:latin typeface="Hero"/>
              </a:rPr>
              <a:t>Garantía de calidad y completitud:</a:t>
            </a:r>
            <a:br>
              <a:rPr lang="es-MX" sz="2400" dirty="0">
                <a:ln w="0">
                  <a:solidFill>
                    <a:sysClr val="windowText" lastClr="000000"/>
                  </a:solidFill>
                </a:ln>
                <a:effectLst>
                  <a:outerShdw blurRad="38100" dist="19050" dir="2700000" algn="tl" rotWithShape="0">
                    <a:schemeClr val="dk1">
                      <a:alpha val="40000"/>
                    </a:schemeClr>
                  </a:outerShdw>
                </a:effectLst>
                <a:latin typeface="Hero"/>
              </a:rPr>
            </a:br>
            <a:r>
              <a:rPr lang="es-MX" sz="2400" dirty="0">
                <a:ln w="0">
                  <a:solidFill>
                    <a:sysClr val="windowText" lastClr="000000"/>
                  </a:solidFill>
                </a:ln>
                <a:effectLst>
                  <a:outerShdw blurRad="38100" dist="19050" dir="2700000" algn="tl" rotWithShape="0">
                    <a:schemeClr val="dk1">
                      <a:alpha val="40000"/>
                    </a:schemeClr>
                  </a:outerShdw>
                </a:effectLst>
                <a:latin typeface="Hero"/>
              </a:rPr>
              <a:t> </a:t>
            </a:r>
            <a:r>
              <a:rPr lang="es-MX" sz="1400" dirty="0"/>
              <a:t>Sus datos permiten validar, estandarizar y asegurar la coherencia de la información sectorial.</a:t>
            </a:r>
          </a:p>
          <a:p>
            <a:pPr marL="285750" indent="-285750">
              <a:lnSpc>
                <a:spcPts val="2520"/>
              </a:lnSpc>
              <a:buFont typeface="Wingdings" pitchFamily="2" charset="2"/>
              <a:buChar char="v"/>
            </a:pPr>
            <a:endParaRPr lang="en-US" sz="2400" dirty="0">
              <a:ln w="0">
                <a:solidFill>
                  <a:sysClr val="windowText" lastClr="000000"/>
                </a:solidFill>
              </a:ln>
              <a:effectLst>
                <a:outerShdw blurRad="38100" dist="19050" dir="2700000" algn="tl" rotWithShape="0">
                  <a:schemeClr val="dk1">
                    <a:alpha val="40000"/>
                  </a:schemeClr>
                </a:outerShdw>
              </a:effectLst>
              <a:latin typeface="Hero"/>
              <a:sym typeface="Hero"/>
            </a:endParaRPr>
          </a:p>
          <a:p>
            <a:pPr marL="285750" indent="-285750">
              <a:lnSpc>
                <a:spcPts val="2520"/>
              </a:lnSpc>
              <a:buFont typeface="Wingdings" pitchFamily="2" charset="2"/>
              <a:buChar char="v"/>
            </a:pPr>
            <a:r>
              <a:rPr lang="es-CO" sz="2400" dirty="0">
                <a:ln w="0">
                  <a:solidFill>
                    <a:sysClr val="windowText" lastClr="000000"/>
                  </a:solidFill>
                </a:ln>
                <a:effectLst>
                  <a:outerShdw blurRad="38100" dist="19050" dir="2700000" algn="tl" rotWithShape="0">
                    <a:schemeClr val="dk1">
                      <a:alpha val="40000"/>
                    </a:schemeClr>
                  </a:outerShdw>
                </a:effectLst>
                <a:latin typeface="Hero"/>
              </a:rPr>
              <a:t>Sostenibilidad de la supervisión:</a:t>
            </a:r>
          </a:p>
          <a:p>
            <a:pPr>
              <a:lnSpc>
                <a:spcPts val="2520"/>
              </a:lnSpc>
            </a:pPr>
            <a:r>
              <a:rPr lang="es-CO" sz="2400" dirty="0"/>
              <a:t>    </a:t>
            </a:r>
            <a:r>
              <a:rPr lang="es-MX" sz="1400" dirty="0"/>
              <a:t>Su rol es esencial para el monitoreo de variables críticas, riesgos y desempeño institucional del Subsidio Familiar.</a:t>
            </a:r>
            <a:endParaRPr lang="en-US" sz="1400" dirty="0">
              <a:sym typeface="Hero"/>
            </a:endParaRPr>
          </a:p>
          <a:p>
            <a:pPr marL="742950" lvl="1" indent="-285750">
              <a:lnSpc>
                <a:spcPts val="2520"/>
              </a:lnSpc>
              <a:buFont typeface="Arial" panose="020B0604020202020204" pitchFamily="34" charset="0"/>
              <a:buChar char="•"/>
            </a:pPr>
            <a:endParaRPr lang="en-US" sz="1600" dirty="0">
              <a:latin typeface="Hero"/>
              <a:ea typeface="Hero"/>
              <a:cs typeface="Hero"/>
              <a:sym typeface="Hero"/>
            </a:endParaRPr>
          </a:p>
          <a:p>
            <a:pPr marL="285750" indent="-285750">
              <a:lnSpc>
                <a:spcPts val="2520"/>
              </a:lnSpc>
              <a:buFont typeface="Wingdings" pitchFamily="2" charset="2"/>
              <a:buChar char="v"/>
            </a:pPr>
            <a:r>
              <a:rPr lang="es-MX" sz="2400" dirty="0">
                <a:ln w="0">
                  <a:solidFill>
                    <a:sysClr val="windowText" lastClr="000000"/>
                  </a:solidFill>
                </a:ln>
                <a:effectLst>
                  <a:outerShdw blurRad="38100" dist="19050" dir="2700000" algn="tl" rotWithShape="0">
                    <a:schemeClr val="dk1">
                      <a:alpha val="40000"/>
                    </a:schemeClr>
                  </a:outerShdw>
                </a:effectLst>
                <a:latin typeface="Hero"/>
              </a:rPr>
              <a:t>Soporte para la política pública: </a:t>
            </a:r>
          </a:p>
          <a:p>
            <a:pPr>
              <a:lnSpc>
                <a:spcPts val="2520"/>
              </a:lnSpc>
            </a:pPr>
            <a:r>
              <a:rPr lang="es-MX" sz="2400" dirty="0">
                <a:ln w="0">
                  <a:solidFill>
                    <a:sysClr val="windowText" lastClr="000000"/>
                  </a:solidFill>
                </a:ln>
                <a:effectLst>
                  <a:outerShdw blurRad="38100" dist="19050" dir="2700000" algn="tl" rotWithShape="0">
                    <a:schemeClr val="dk1">
                      <a:alpha val="40000"/>
                    </a:schemeClr>
                  </a:outerShdw>
                </a:effectLst>
                <a:latin typeface="Hero"/>
              </a:rPr>
              <a:t> </a:t>
            </a:r>
            <a:r>
              <a:rPr lang="es-MX" sz="1400" dirty="0"/>
              <a:t>La información que entregan es insumo directo para análisis, decisiones regulatorias y diseño de estrategias sectoriales..</a:t>
            </a:r>
            <a:br>
              <a:rPr lang="es-MX" sz="1400" dirty="0"/>
            </a:br>
            <a:endParaRPr lang="en-US" sz="1400" dirty="0">
              <a:sym typeface="Hero"/>
            </a:endParaRPr>
          </a:p>
          <a:p>
            <a:pPr marL="285750" indent="-285750">
              <a:lnSpc>
                <a:spcPts val="2520"/>
              </a:lnSpc>
              <a:buFont typeface="Arial" panose="020B0604020202020204" pitchFamily="34" charset="0"/>
              <a:buChar char="•"/>
            </a:pPr>
            <a:endParaRPr lang="en-US" sz="1400" dirty="0">
              <a:sym typeface="Hero"/>
            </a:endParaRPr>
          </a:p>
          <a:p>
            <a:pPr>
              <a:lnSpc>
                <a:spcPts val="2520"/>
              </a:lnSpc>
            </a:pPr>
            <a:endParaRPr lang="en-US" sz="1600" dirty="0">
              <a:latin typeface="Hero"/>
              <a:ea typeface="Hero"/>
              <a:cs typeface="Hero"/>
              <a:sym typeface="Hero"/>
            </a:endParaRPr>
          </a:p>
          <a:p>
            <a:pPr>
              <a:lnSpc>
                <a:spcPts val="2520"/>
              </a:lnSpc>
            </a:pPr>
            <a:endParaRPr lang="en-US" sz="1600" dirty="0">
              <a:latin typeface="Hero"/>
              <a:ea typeface="Hero"/>
              <a:cs typeface="Hero"/>
              <a:sym typeface="Hero"/>
            </a:endParaRPr>
          </a:p>
        </p:txBody>
      </p:sp>
      <p:sp>
        <p:nvSpPr>
          <p:cNvPr id="10" name="Freeform 10">
            <a:extLst>
              <a:ext uri="{FF2B5EF4-FFF2-40B4-BE49-F238E27FC236}">
                <a16:creationId xmlns:a16="http://schemas.microsoft.com/office/drawing/2014/main" id="{87AF5EA0-BA82-E8C2-BAFA-F31EB3D0E6D8}"/>
              </a:ext>
            </a:extLst>
          </p:cNvPr>
          <p:cNvSpPr/>
          <p:nvPr/>
        </p:nvSpPr>
        <p:spPr>
          <a:xfrm rot="-5400000">
            <a:off x="5594854" y="2019986"/>
            <a:ext cx="7483383" cy="3275227"/>
          </a:xfrm>
          <a:custGeom>
            <a:avLst/>
            <a:gdLst/>
            <a:ahLst/>
            <a:cxnLst/>
            <a:rect l="l" t="t" r="r" b="b"/>
            <a:pathLst>
              <a:path w="7483383" h="3275227">
                <a:moveTo>
                  <a:pt x="0" y="0"/>
                </a:moveTo>
                <a:lnTo>
                  <a:pt x="7483383" y="0"/>
                </a:lnTo>
                <a:lnTo>
                  <a:pt x="7483383" y="3275228"/>
                </a:lnTo>
                <a:lnTo>
                  <a:pt x="0" y="32752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8" name="TextBox 8">
            <a:extLst>
              <a:ext uri="{FF2B5EF4-FFF2-40B4-BE49-F238E27FC236}">
                <a16:creationId xmlns:a16="http://schemas.microsoft.com/office/drawing/2014/main" id="{6783E08B-4CA3-C35A-500B-04CDC4F8C3A4}"/>
              </a:ext>
            </a:extLst>
          </p:cNvPr>
          <p:cNvSpPr txBox="1"/>
          <p:nvPr/>
        </p:nvSpPr>
        <p:spPr>
          <a:xfrm>
            <a:off x="302062" y="486627"/>
            <a:ext cx="8232338" cy="861774"/>
          </a:xfrm>
          <a:prstGeom prst="rect">
            <a:avLst/>
          </a:prstGeom>
        </p:spPr>
        <p:txBody>
          <a:bodyPr wrap="square" lIns="0" tIns="0" rIns="0" bIns="0" rtlCol="0" anchor="t">
            <a:spAutoFit/>
          </a:bodyPr>
          <a:lstStyle/>
          <a:p>
            <a:pPr algn="ctr"/>
            <a:r>
              <a:rPr lang="es-MX" sz="2800" b="1" spc="-150" dirty="0">
                <a:latin typeface="Red Hat Display Bold"/>
              </a:rPr>
              <a:t>IMPORTANCIA DE LAS CAJAS DE COMPENSACIÓN COMO FUENTE DE INFORMACIÓN</a:t>
            </a:r>
            <a:endParaRPr lang="en-US" sz="2800" b="1" spc="-150" dirty="0">
              <a:latin typeface="Red Hat Display Bold"/>
              <a:sym typeface="Red Hat Display Bold"/>
            </a:endParaRPr>
          </a:p>
        </p:txBody>
      </p:sp>
      <p:pic>
        <p:nvPicPr>
          <p:cNvPr id="12" name="Imagen 11">
            <a:extLst>
              <a:ext uri="{FF2B5EF4-FFF2-40B4-BE49-F238E27FC236}">
                <a16:creationId xmlns:a16="http://schemas.microsoft.com/office/drawing/2014/main" id="{C3C45299-FA20-64F6-2B0B-6E9924A04BC3}"/>
              </a:ext>
            </a:extLst>
          </p:cNvPr>
          <p:cNvPicPr>
            <a:picLocks noChangeAspect="1"/>
          </p:cNvPicPr>
          <p:nvPr/>
        </p:nvPicPr>
        <p:blipFill>
          <a:blip r:embed="rId7">
            <a:extLst>
              <a:ext uri="{28A0092B-C50C-407E-A947-70E740481C1C}">
                <a14:useLocalDpi xmlns:a14="http://schemas.microsoft.com/office/drawing/2010/main" val="0"/>
              </a:ext>
            </a:extLst>
          </a:blip>
          <a:srcRect b="10261"/>
          <a:stretch>
            <a:fillRect/>
          </a:stretch>
        </p:blipFill>
        <p:spPr>
          <a:xfrm>
            <a:off x="6248400" y="2659765"/>
            <a:ext cx="3319689" cy="2979036"/>
          </a:xfrm>
          <a:prstGeom prst="rect">
            <a:avLst/>
          </a:prstGeom>
        </p:spPr>
      </p:pic>
    </p:spTree>
    <p:extLst>
      <p:ext uri="{BB962C8B-B14F-4D97-AF65-F5344CB8AC3E}">
        <p14:creationId xmlns:p14="http://schemas.microsoft.com/office/powerpoint/2010/main" val="1381510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51A00-4658-9E9D-EB86-6E5F717E9FA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85075A8-6CAE-B62D-868C-C94D5F81D25F}"/>
              </a:ext>
            </a:extLst>
          </p:cNvPr>
          <p:cNvSpPr/>
          <p:nvPr/>
        </p:nvSpPr>
        <p:spPr>
          <a:xfrm>
            <a:off x="302062" y="1716939"/>
            <a:ext cx="8720018" cy="5445862"/>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pPr marL="457200" indent="-457200">
              <a:buFont typeface="Wingdings" pitchFamily="2" charset="2"/>
              <a:buChar char="Ø"/>
            </a:pPr>
            <a:r>
              <a:rPr lang="es-CO" sz="2800" b="1" dirty="0"/>
              <a:t>Pertinencia y relevancia:</a:t>
            </a:r>
            <a:r>
              <a:rPr lang="es-CO" sz="2800" dirty="0"/>
              <a:t> grado de utilidad de la información y se relaciona con la satisfacción de las necesidades de los usuarios.</a:t>
            </a:r>
          </a:p>
          <a:p>
            <a:pPr marL="457200" indent="-457200">
              <a:buFont typeface="Wingdings" pitchFamily="2" charset="2"/>
              <a:buChar char="Ø"/>
            </a:pPr>
            <a:endParaRPr lang="es-CO" sz="2800" dirty="0"/>
          </a:p>
          <a:p>
            <a:pPr marL="457200" indent="-457200">
              <a:buFont typeface="Wingdings" pitchFamily="2" charset="2"/>
              <a:buChar char="Ø"/>
            </a:pPr>
            <a:r>
              <a:rPr lang="es-CO" sz="2800" b="1" dirty="0"/>
              <a:t>Precisión o exactitud:</a:t>
            </a:r>
            <a:r>
              <a:rPr lang="es-CO" sz="2800" dirty="0"/>
              <a:t> grado con el que las estadísticas estiman correctamente la realidad que intentan medir.</a:t>
            </a:r>
          </a:p>
          <a:p>
            <a:pPr marL="457200" indent="-457200">
              <a:buFont typeface="Wingdings" pitchFamily="2" charset="2"/>
              <a:buChar char="Ø"/>
            </a:pPr>
            <a:endParaRPr lang="es-CO" sz="2800" dirty="0"/>
          </a:p>
          <a:p>
            <a:pPr marL="457200" indent="-457200">
              <a:buFont typeface="Wingdings" pitchFamily="2" charset="2"/>
              <a:buChar char="Ø"/>
            </a:pPr>
            <a:r>
              <a:rPr lang="es-CO" sz="2800" b="1" dirty="0"/>
              <a:t>Oportunidad y puntualidad:</a:t>
            </a:r>
            <a:r>
              <a:rPr lang="es-CO" sz="2800" dirty="0"/>
              <a:t> tiempo transcurrido entre la ocurrencia del fenómeno y la publicación de los datos, además de la existencia y estricto cumplimiento de un calendario de publicaciones.</a:t>
            </a:r>
          </a:p>
          <a:p>
            <a:endParaRPr lang="es-CO" sz="2800" dirty="0"/>
          </a:p>
          <a:p>
            <a:endParaRPr lang="es-CO" dirty="0"/>
          </a:p>
        </p:txBody>
      </p:sp>
      <p:sp>
        <p:nvSpPr>
          <p:cNvPr id="6" name="Freeform 6">
            <a:extLst>
              <a:ext uri="{FF2B5EF4-FFF2-40B4-BE49-F238E27FC236}">
                <a16:creationId xmlns:a16="http://schemas.microsoft.com/office/drawing/2014/main" id="{2509DE2D-BA3A-683D-09A0-6EBC81595D0F}"/>
              </a:ext>
            </a:extLst>
          </p:cNvPr>
          <p:cNvSpPr/>
          <p:nvPr/>
        </p:nvSpPr>
        <p:spPr>
          <a:xfrm rot="-5400000">
            <a:off x="7854375" y="1001092"/>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10" name="Freeform 10">
            <a:extLst>
              <a:ext uri="{FF2B5EF4-FFF2-40B4-BE49-F238E27FC236}">
                <a16:creationId xmlns:a16="http://schemas.microsoft.com/office/drawing/2014/main" id="{0D7C6096-F1B4-CC82-67BF-4585A4402C4F}"/>
              </a:ext>
            </a:extLst>
          </p:cNvPr>
          <p:cNvSpPr/>
          <p:nvPr/>
        </p:nvSpPr>
        <p:spPr>
          <a:xfrm rot="-5400000">
            <a:off x="5594854" y="2019986"/>
            <a:ext cx="7483383" cy="3275227"/>
          </a:xfrm>
          <a:custGeom>
            <a:avLst/>
            <a:gdLst/>
            <a:ahLst/>
            <a:cxnLst/>
            <a:rect l="l" t="t" r="r" b="b"/>
            <a:pathLst>
              <a:path w="7483383" h="3275227">
                <a:moveTo>
                  <a:pt x="0" y="0"/>
                </a:moveTo>
                <a:lnTo>
                  <a:pt x="7483383" y="0"/>
                </a:lnTo>
                <a:lnTo>
                  <a:pt x="7483383" y="3275228"/>
                </a:lnTo>
                <a:lnTo>
                  <a:pt x="0" y="32752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8" name="TextBox 8">
            <a:extLst>
              <a:ext uri="{FF2B5EF4-FFF2-40B4-BE49-F238E27FC236}">
                <a16:creationId xmlns:a16="http://schemas.microsoft.com/office/drawing/2014/main" id="{B4132AAE-E34C-6684-CE8A-B93280EB653C}"/>
              </a:ext>
            </a:extLst>
          </p:cNvPr>
          <p:cNvSpPr txBox="1"/>
          <p:nvPr/>
        </p:nvSpPr>
        <p:spPr>
          <a:xfrm>
            <a:off x="302062" y="486627"/>
            <a:ext cx="8232338" cy="430887"/>
          </a:xfrm>
          <a:prstGeom prst="rect">
            <a:avLst/>
          </a:prstGeom>
        </p:spPr>
        <p:txBody>
          <a:bodyPr wrap="square" lIns="0" tIns="0" rIns="0" bIns="0" rtlCol="0" anchor="t">
            <a:spAutoFit/>
          </a:bodyPr>
          <a:lstStyle/>
          <a:p>
            <a:pPr algn="ctr"/>
            <a:r>
              <a:rPr lang="es-MX" sz="2800" b="1" spc="-150" dirty="0">
                <a:latin typeface="Red Hat Display Bold"/>
              </a:rPr>
              <a:t>ATRIBUTOS DE LA INFORMACIÓN ESTADISITICA</a:t>
            </a:r>
            <a:endParaRPr lang="en-US" sz="2800" b="1" spc="-150" dirty="0">
              <a:latin typeface="Red Hat Display Bold"/>
              <a:sym typeface="Red Hat Display Bold"/>
            </a:endParaRPr>
          </a:p>
        </p:txBody>
      </p:sp>
    </p:spTree>
    <p:extLst>
      <p:ext uri="{BB962C8B-B14F-4D97-AF65-F5344CB8AC3E}">
        <p14:creationId xmlns:p14="http://schemas.microsoft.com/office/powerpoint/2010/main" val="849006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E0D9A-0BF3-22D7-98AC-92B8577AF93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C1C975-AF5D-4BB5-2303-A8F6925B498E}"/>
              </a:ext>
            </a:extLst>
          </p:cNvPr>
          <p:cNvSpPr/>
          <p:nvPr/>
        </p:nvSpPr>
        <p:spPr>
          <a:xfrm>
            <a:off x="302062" y="1339855"/>
            <a:ext cx="8720018" cy="5822945"/>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pPr marL="457200" indent="-457200">
              <a:buFont typeface="Wingdings" pitchFamily="2" charset="2"/>
              <a:buChar char="Ø"/>
            </a:pPr>
            <a:endParaRPr lang="es-CO" sz="2400" b="1" dirty="0"/>
          </a:p>
          <a:p>
            <a:pPr marL="457200" indent="-457200">
              <a:buFont typeface="Wingdings" pitchFamily="2" charset="2"/>
              <a:buChar char="Ø"/>
            </a:pPr>
            <a:endParaRPr lang="es-CO" sz="2400" b="1" dirty="0"/>
          </a:p>
          <a:p>
            <a:pPr marL="457200" indent="-457200">
              <a:buFont typeface="Wingdings" pitchFamily="2" charset="2"/>
              <a:buChar char="Ø"/>
            </a:pPr>
            <a:r>
              <a:rPr lang="es-CO" sz="2400" b="1" dirty="0"/>
              <a:t>Accesibilidad:</a:t>
            </a:r>
            <a:r>
              <a:rPr lang="es-CO" sz="2400" dirty="0"/>
              <a:t> facilidad con la que alguien puede obtener la información estadística producida.</a:t>
            </a:r>
          </a:p>
          <a:p>
            <a:pPr marL="457200" indent="-457200">
              <a:buFont typeface="Wingdings" pitchFamily="2" charset="2"/>
              <a:buChar char="Ø"/>
            </a:pPr>
            <a:endParaRPr lang="es-CO" sz="2400" dirty="0"/>
          </a:p>
          <a:p>
            <a:pPr marL="457200" indent="-457200">
              <a:buFont typeface="Wingdings" pitchFamily="2" charset="2"/>
              <a:buChar char="Ø"/>
            </a:pPr>
            <a:r>
              <a:rPr lang="es-CO" sz="2400" b="1" dirty="0"/>
              <a:t>Interpretabilidad:</a:t>
            </a:r>
            <a:r>
              <a:rPr lang="es-CO" sz="2400" dirty="0"/>
              <a:t> facilidad con la que los usuarios pueden analizar la información y refleja la claridad de la información.</a:t>
            </a:r>
          </a:p>
          <a:p>
            <a:pPr marL="457200" indent="-457200">
              <a:buFont typeface="Wingdings" pitchFamily="2" charset="2"/>
              <a:buChar char="Ø"/>
            </a:pPr>
            <a:endParaRPr lang="es-CO" sz="2400" dirty="0"/>
          </a:p>
          <a:p>
            <a:pPr marL="457200" indent="-457200">
              <a:buFont typeface="Wingdings" pitchFamily="2" charset="2"/>
              <a:buChar char="Ø"/>
            </a:pPr>
            <a:r>
              <a:rPr lang="es-CO" sz="2400" b="1" dirty="0"/>
              <a:t>Coherencia:</a:t>
            </a:r>
            <a:r>
              <a:rPr lang="es-CO" sz="2400" dirty="0"/>
              <a:t> de acuerdo a lo definido por la OCDE, la coherencia hace alusión a la reconciliación entre los datos generados por la operación estadística. Esto quiere decir que no exista contradicción entre  tanto entre los conceptos utilizados, las metodologías adoptadas y las series producidas por la operación.</a:t>
            </a:r>
          </a:p>
          <a:p>
            <a:endParaRPr lang="es-CO" sz="1600" dirty="0"/>
          </a:p>
        </p:txBody>
      </p:sp>
      <p:sp>
        <p:nvSpPr>
          <p:cNvPr id="6" name="Freeform 6">
            <a:extLst>
              <a:ext uri="{FF2B5EF4-FFF2-40B4-BE49-F238E27FC236}">
                <a16:creationId xmlns:a16="http://schemas.microsoft.com/office/drawing/2014/main" id="{DC67B3A4-4047-ECCB-EABB-2CCC3A97EF40}"/>
              </a:ext>
            </a:extLst>
          </p:cNvPr>
          <p:cNvSpPr/>
          <p:nvPr/>
        </p:nvSpPr>
        <p:spPr>
          <a:xfrm rot="-5400000">
            <a:off x="7854375" y="1001092"/>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10" name="Freeform 10">
            <a:extLst>
              <a:ext uri="{FF2B5EF4-FFF2-40B4-BE49-F238E27FC236}">
                <a16:creationId xmlns:a16="http://schemas.microsoft.com/office/drawing/2014/main" id="{C23C46A2-9283-4BCF-3D2D-CF5BB50C49C2}"/>
              </a:ext>
            </a:extLst>
          </p:cNvPr>
          <p:cNvSpPr/>
          <p:nvPr/>
        </p:nvSpPr>
        <p:spPr>
          <a:xfrm rot="-5400000">
            <a:off x="5594854" y="2019986"/>
            <a:ext cx="7483383" cy="3275227"/>
          </a:xfrm>
          <a:custGeom>
            <a:avLst/>
            <a:gdLst/>
            <a:ahLst/>
            <a:cxnLst/>
            <a:rect l="l" t="t" r="r" b="b"/>
            <a:pathLst>
              <a:path w="7483383" h="3275227">
                <a:moveTo>
                  <a:pt x="0" y="0"/>
                </a:moveTo>
                <a:lnTo>
                  <a:pt x="7483383" y="0"/>
                </a:lnTo>
                <a:lnTo>
                  <a:pt x="7483383" y="3275228"/>
                </a:lnTo>
                <a:lnTo>
                  <a:pt x="0" y="32752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3" name="TextBox 8">
            <a:extLst>
              <a:ext uri="{FF2B5EF4-FFF2-40B4-BE49-F238E27FC236}">
                <a16:creationId xmlns:a16="http://schemas.microsoft.com/office/drawing/2014/main" id="{5F6A8484-94E1-7211-4290-54539D3E5AC6}"/>
              </a:ext>
            </a:extLst>
          </p:cNvPr>
          <p:cNvSpPr txBox="1"/>
          <p:nvPr/>
        </p:nvSpPr>
        <p:spPr>
          <a:xfrm>
            <a:off x="302062" y="486627"/>
            <a:ext cx="8232338" cy="430887"/>
          </a:xfrm>
          <a:prstGeom prst="rect">
            <a:avLst/>
          </a:prstGeom>
        </p:spPr>
        <p:txBody>
          <a:bodyPr wrap="square" lIns="0" tIns="0" rIns="0" bIns="0" rtlCol="0" anchor="t">
            <a:spAutoFit/>
          </a:bodyPr>
          <a:lstStyle/>
          <a:p>
            <a:pPr algn="ctr"/>
            <a:r>
              <a:rPr lang="es-MX" sz="2800" b="1" spc="-150" dirty="0">
                <a:latin typeface="Red Hat Display Bold"/>
              </a:rPr>
              <a:t>ATRIBUTOS DE LA INFORMACIÓN ESTADISITICA</a:t>
            </a:r>
            <a:endParaRPr lang="en-US" sz="2800" b="1" spc="-150" dirty="0">
              <a:latin typeface="Red Hat Display Bold"/>
              <a:sym typeface="Red Hat Display Bold"/>
            </a:endParaRPr>
          </a:p>
        </p:txBody>
      </p:sp>
    </p:spTree>
    <p:extLst>
      <p:ext uri="{BB962C8B-B14F-4D97-AF65-F5344CB8AC3E}">
        <p14:creationId xmlns:p14="http://schemas.microsoft.com/office/powerpoint/2010/main" val="2815384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1A173BBE-10AD-F813-920A-AAAC9062DA98}"/>
              </a:ext>
            </a:extLst>
          </p:cNvPr>
          <p:cNvSpPr txBox="1"/>
          <p:nvPr/>
        </p:nvSpPr>
        <p:spPr>
          <a:xfrm>
            <a:off x="533400" y="609600"/>
            <a:ext cx="8232338" cy="430887"/>
          </a:xfrm>
          <a:prstGeom prst="rect">
            <a:avLst/>
          </a:prstGeom>
        </p:spPr>
        <p:txBody>
          <a:bodyPr wrap="square" lIns="0" tIns="0" rIns="0" bIns="0" rtlCol="0" anchor="t">
            <a:spAutoFit/>
          </a:bodyPr>
          <a:lstStyle/>
          <a:p>
            <a:pPr algn="ctr"/>
            <a:r>
              <a:rPr lang="es-MX" sz="2800" b="1" spc="-150" dirty="0">
                <a:latin typeface="Red Hat Display Bold"/>
              </a:rPr>
              <a:t>CALENDARIO DE DIFUSIÓN </a:t>
            </a:r>
            <a:endParaRPr lang="en-US" sz="2800" b="1" spc="-150" dirty="0">
              <a:latin typeface="Red Hat Display Bold"/>
              <a:sym typeface="Red Hat Display Bold"/>
            </a:endParaRPr>
          </a:p>
        </p:txBody>
      </p:sp>
      <p:pic>
        <p:nvPicPr>
          <p:cNvPr id="5" name="Imagen 4">
            <a:extLst>
              <a:ext uri="{FF2B5EF4-FFF2-40B4-BE49-F238E27FC236}">
                <a16:creationId xmlns:a16="http://schemas.microsoft.com/office/drawing/2014/main" id="{73C97025-86F2-2B37-40AD-2A9666D62F6C}"/>
              </a:ext>
            </a:extLst>
          </p:cNvPr>
          <p:cNvPicPr>
            <a:picLocks noChangeAspect="1"/>
          </p:cNvPicPr>
          <p:nvPr/>
        </p:nvPicPr>
        <p:blipFill>
          <a:blip r:embed="rId2"/>
          <a:stretch>
            <a:fillRect/>
          </a:stretch>
        </p:blipFill>
        <p:spPr>
          <a:xfrm>
            <a:off x="1251399" y="1447800"/>
            <a:ext cx="7250802" cy="4191000"/>
          </a:xfrm>
          <a:prstGeom prst="rect">
            <a:avLst/>
          </a:prstGeom>
        </p:spPr>
      </p:pic>
      <p:sp>
        <p:nvSpPr>
          <p:cNvPr id="6" name="Freeform 10">
            <a:extLst>
              <a:ext uri="{FF2B5EF4-FFF2-40B4-BE49-F238E27FC236}">
                <a16:creationId xmlns:a16="http://schemas.microsoft.com/office/drawing/2014/main" id="{E962C893-9B0C-722B-21A0-F1696EADF46A}"/>
              </a:ext>
            </a:extLst>
          </p:cNvPr>
          <p:cNvSpPr/>
          <p:nvPr/>
        </p:nvSpPr>
        <p:spPr>
          <a:xfrm rot="-5400000">
            <a:off x="5594854" y="2019986"/>
            <a:ext cx="7483383" cy="3275227"/>
          </a:xfrm>
          <a:custGeom>
            <a:avLst/>
            <a:gdLst/>
            <a:ahLst/>
            <a:cxnLst/>
            <a:rect l="l" t="t" r="r" b="b"/>
            <a:pathLst>
              <a:path w="7483383" h="3275227">
                <a:moveTo>
                  <a:pt x="0" y="0"/>
                </a:moveTo>
                <a:lnTo>
                  <a:pt x="7483383" y="0"/>
                </a:lnTo>
                <a:lnTo>
                  <a:pt x="7483383" y="3275228"/>
                </a:lnTo>
                <a:lnTo>
                  <a:pt x="0" y="32752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pic>
        <p:nvPicPr>
          <p:cNvPr id="4099" name="Picture 3" descr="Cómo se escribe: ¿Es... porqué, porque, por qué o por que? - BBC News Mundo">
            <a:extLst>
              <a:ext uri="{FF2B5EF4-FFF2-40B4-BE49-F238E27FC236}">
                <a16:creationId xmlns:a16="http://schemas.microsoft.com/office/drawing/2014/main" id="{42BDB255-C71A-53DA-1921-E0007DD15D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728" y="1248456"/>
            <a:ext cx="7892143"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10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anim calcmode="lin" valueType="num">
                                      <p:cBhvr additive="base">
                                        <p:cTn id="11" dur="500" fill="hold"/>
                                        <p:tgtEl>
                                          <p:spTgt spid="4099"/>
                                        </p:tgtEl>
                                        <p:attrNameLst>
                                          <p:attrName>ppt_x</p:attrName>
                                        </p:attrNameLst>
                                      </p:cBhvr>
                                      <p:tavLst>
                                        <p:tav tm="0">
                                          <p:val>
                                            <p:strVal val="#ppt_x"/>
                                          </p:val>
                                        </p:tav>
                                        <p:tav tm="100000">
                                          <p:val>
                                            <p:strVal val="#ppt_x"/>
                                          </p:val>
                                        </p:tav>
                                      </p:tavLst>
                                    </p:anim>
                                    <p:anim calcmode="lin" valueType="num">
                                      <p:cBhvr additive="base">
                                        <p:cTn id="12"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351B8-0A72-FC43-12C9-F2B914CA2C16}"/>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A758C2AD-B3D0-EED4-7868-C083AA09347E}"/>
              </a:ext>
            </a:extLst>
          </p:cNvPr>
          <p:cNvSpPr txBox="1"/>
          <p:nvPr/>
        </p:nvSpPr>
        <p:spPr>
          <a:xfrm>
            <a:off x="533400" y="609600"/>
            <a:ext cx="8232338" cy="430887"/>
          </a:xfrm>
          <a:prstGeom prst="rect">
            <a:avLst/>
          </a:prstGeom>
        </p:spPr>
        <p:txBody>
          <a:bodyPr wrap="square" lIns="0" tIns="0" rIns="0" bIns="0" rtlCol="0" anchor="t">
            <a:spAutoFit/>
          </a:bodyPr>
          <a:lstStyle/>
          <a:p>
            <a:pPr algn="ctr"/>
            <a:r>
              <a:rPr lang="es-MX" sz="2800" b="1" spc="-150" dirty="0">
                <a:latin typeface="Red Hat Display Bold"/>
              </a:rPr>
              <a:t>Recordemos…</a:t>
            </a:r>
            <a:endParaRPr lang="en-US" sz="2800" b="1" spc="-150" dirty="0">
              <a:latin typeface="Red Hat Display Bold"/>
              <a:sym typeface="Red Hat Display Bold"/>
            </a:endParaRPr>
          </a:p>
        </p:txBody>
      </p:sp>
      <p:sp>
        <p:nvSpPr>
          <p:cNvPr id="6" name="Freeform 10">
            <a:extLst>
              <a:ext uri="{FF2B5EF4-FFF2-40B4-BE49-F238E27FC236}">
                <a16:creationId xmlns:a16="http://schemas.microsoft.com/office/drawing/2014/main" id="{5A480CE1-9333-66BD-E24A-D9A8AE226359}"/>
              </a:ext>
            </a:extLst>
          </p:cNvPr>
          <p:cNvSpPr/>
          <p:nvPr/>
        </p:nvSpPr>
        <p:spPr>
          <a:xfrm rot="-5400000">
            <a:off x="5594854" y="2019986"/>
            <a:ext cx="7483383" cy="3275227"/>
          </a:xfrm>
          <a:custGeom>
            <a:avLst/>
            <a:gdLst/>
            <a:ahLst/>
            <a:cxnLst/>
            <a:rect l="l" t="t" r="r" b="b"/>
            <a:pathLst>
              <a:path w="7483383" h="3275227">
                <a:moveTo>
                  <a:pt x="0" y="0"/>
                </a:moveTo>
                <a:lnTo>
                  <a:pt x="7483383" y="0"/>
                </a:lnTo>
                <a:lnTo>
                  <a:pt x="7483383" y="3275228"/>
                </a:lnTo>
                <a:lnTo>
                  <a:pt x="0" y="32752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CuadroTexto 2">
            <a:extLst>
              <a:ext uri="{FF2B5EF4-FFF2-40B4-BE49-F238E27FC236}">
                <a16:creationId xmlns:a16="http://schemas.microsoft.com/office/drawing/2014/main" id="{38C942F0-B0A1-5B05-6B9A-BBB573E46589}"/>
              </a:ext>
            </a:extLst>
          </p:cNvPr>
          <p:cNvSpPr txBox="1"/>
          <p:nvPr/>
        </p:nvSpPr>
        <p:spPr>
          <a:xfrm>
            <a:off x="685800" y="914400"/>
            <a:ext cx="7924800" cy="2862322"/>
          </a:xfrm>
          <a:prstGeom prst="rect">
            <a:avLst/>
          </a:prstGeom>
          <a:noFill/>
        </p:spPr>
        <p:txBody>
          <a:bodyPr wrap="square" rtlCol="0">
            <a:spAutoFit/>
          </a:bodyPr>
          <a:lstStyle/>
          <a:p>
            <a:endParaRPr lang="es-CO" dirty="0"/>
          </a:p>
          <a:p>
            <a:r>
              <a:rPr lang="es-CO" b="1" dirty="0">
                <a:solidFill>
                  <a:srgbClr val="C00000"/>
                </a:solidFill>
              </a:rPr>
              <a:t>Objetivo general OE EGSSF:</a:t>
            </a:r>
            <a:r>
              <a:rPr lang="es-CO" dirty="0"/>
              <a:t> Producir, de manera anual, información estadística consolidada a nivel Nacional  de las Cajas de Compensación Familiar de Colombia, enfocada en la cobertura de Servicios Sociales, Población Afiliada, Infraestructura y Recurso Humano, como insumo para el seguimiento, monitoreo y evaluación del Sistema de Subsidio Familiar.</a:t>
            </a:r>
          </a:p>
          <a:p>
            <a:endParaRPr lang="es-CO" dirty="0"/>
          </a:p>
          <a:p>
            <a:endParaRPr lang="es-CO" dirty="0"/>
          </a:p>
          <a:p>
            <a:r>
              <a:rPr lang="es-CO" dirty="0"/>
              <a:t> </a:t>
            </a:r>
          </a:p>
          <a:p>
            <a:endParaRPr lang="es-CO" dirty="0"/>
          </a:p>
        </p:txBody>
      </p:sp>
      <p:sp>
        <p:nvSpPr>
          <p:cNvPr id="4" name="CuadroTexto 3">
            <a:extLst>
              <a:ext uri="{FF2B5EF4-FFF2-40B4-BE49-F238E27FC236}">
                <a16:creationId xmlns:a16="http://schemas.microsoft.com/office/drawing/2014/main" id="{91A5EF92-D8D7-B53F-48F6-2BBC5ADCCD60}"/>
              </a:ext>
            </a:extLst>
          </p:cNvPr>
          <p:cNvSpPr txBox="1"/>
          <p:nvPr/>
        </p:nvSpPr>
        <p:spPr>
          <a:xfrm>
            <a:off x="685800" y="3163569"/>
            <a:ext cx="7924800" cy="3970318"/>
          </a:xfrm>
          <a:prstGeom prst="rect">
            <a:avLst/>
          </a:prstGeom>
          <a:noFill/>
        </p:spPr>
        <p:txBody>
          <a:bodyPr wrap="square" rtlCol="0">
            <a:spAutoFit/>
          </a:bodyPr>
          <a:lstStyle/>
          <a:p>
            <a:r>
              <a:rPr lang="es-MX" b="1" dirty="0">
                <a:solidFill>
                  <a:srgbClr val="C00000"/>
                </a:solidFill>
              </a:rPr>
              <a:t>3.2 Objetivos Específicos </a:t>
            </a:r>
            <a:endParaRPr lang="es-CO" b="1" dirty="0"/>
          </a:p>
          <a:p>
            <a:pPr marL="285750" lvl="0" indent="-285750">
              <a:buFont typeface="Wingdings" pitchFamily="2" charset="2"/>
              <a:buChar char="Ø"/>
            </a:pPr>
            <a:r>
              <a:rPr lang="es-CO" dirty="0"/>
              <a:t>Producir de manera anual, información estadística sobre la cobertura de los servicios sociales ofrecidos por las Cajas de Compensación Familiar de Colombia, desagregada por tipo de servicio.</a:t>
            </a:r>
          </a:p>
          <a:p>
            <a:pPr marL="285750" lvl="0" indent="-285750">
              <a:buFont typeface="Wingdings" pitchFamily="2" charset="2"/>
              <a:buChar char="Ø"/>
            </a:pPr>
            <a:r>
              <a:rPr lang="es-CO" dirty="0"/>
              <a:t>Generar información detallada sobre la población afiliada al Sistema de Subsidio Familiar, para facilitar el análisis de la distribución y el acceso a los beneficios del subsidio.</a:t>
            </a:r>
          </a:p>
          <a:p>
            <a:pPr marL="285750" lvl="0" indent="-285750">
              <a:buFont typeface="Wingdings" pitchFamily="2" charset="2"/>
              <a:buChar char="Ø"/>
            </a:pPr>
            <a:r>
              <a:rPr lang="es-CO" dirty="0"/>
              <a:t>Elaborar información estadística sobre la infraestructura de las Cajas de Compensación Familiar, con el fin de identificar la capacidad y tenencia de la misma.</a:t>
            </a:r>
          </a:p>
          <a:p>
            <a:pPr marL="285750" lvl="0" indent="-285750">
              <a:buFont typeface="Wingdings" pitchFamily="2" charset="2"/>
              <a:buChar char="Ø"/>
            </a:pPr>
            <a:r>
              <a:rPr lang="es-CO" dirty="0"/>
              <a:t>Generar información estadística, de manera anual, datos sobre el recurso humano en las Cajas de Compensación Familiar, para evaluar la disponibilidad y calidad de los recursos humanos encargados de la gestión del subsidio familiar.</a:t>
            </a:r>
          </a:p>
          <a:p>
            <a:endParaRPr lang="es-CO" dirty="0"/>
          </a:p>
        </p:txBody>
      </p:sp>
    </p:spTree>
    <p:extLst>
      <p:ext uri="{BB962C8B-B14F-4D97-AF65-F5344CB8AC3E}">
        <p14:creationId xmlns:p14="http://schemas.microsoft.com/office/powerpoint/2010/main" val="690567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A8DA6-4E02-A62D-CCE3-82BA4D1D93F4}"/>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F5620588-D155-4030-A451-11572A96AE7D}"/>
              </a:ext>
            </a:extLst>
          </p:cNvPr>
          <p:cNvSpPr txBox="1"/>
          <p:nvPr/>
        </p:nvSpPr>
        <p:spPr>
          <a:xfrm>
            <a:off x="533400" y="609600"/>
            <a:ext cx="8232338" cy="430887"/>
          </a:xfrm>
          <a:prstGeom prst="rect">
            <a:avLst/>
          </a:prstGeom>
        </p:spPr>
        <p:txBody>
          <a:bodyPr wrap="square" lIns="0" tIns="0" rIns="0" bIns="0" rtlCol="0" anchor="t">
            <a:spAutoFit/>
          </a:bodyPr>
          <a:lstStyle/>
          <a:p>
            <a:pPr algn="ctr"/>
            <a:r>
              <a:rPr lang="es-MX" sz="2800" b="1" spc="-150" dirty="0">
                <a:latin typeface="Red Hat Display Bold"/>
              </a:rPr>
              <a:t>Cuadro de resultados y Cronograma anual</a:t>
            </a:r>
            <a:endParaRPr lang="en-US" sz="2800" b="1" spc="-150" dirty="0">
              <a:latin typeface="Red Hat Display Bold"/>
              <a:sym typeface="Red Hat Display Bold"/>
            </a:endParaRPr>
          </a:p>
        </p:txBody>
      </p:sp>
      <p:sp>
        <p:nvSpPr>
          <p:cNvPr id="6" name="Freeform 10">
            <a:extLst>
              <a:ext uri="{FF2B5EF4-FFF2-40B4-BE49-F238E27FC236}">
                <a16:creationId xmlns:a16="http://schemas.microsoft.com/office/drawing/2014/main" id="{3A37EB7B-D330-0D08-D82E-A6C3F03C278E}"/>
              </a:ext>
            </a:extLst>
          </p:cNvPr>
          <p:cNvSpPr/>
          <p:nvPr/>
        </p:nvSpPr>
        <p:spPr>
          <a:xfrm rot="-5400000">
            <a:off x="5594854" y="2019986"/>
            <a:ext cx="7483383" cy="3275227"/>
          </a:xfrm>
          <a:custGeom>
            <a:avLst/>
            <a:gdLst/>
            <a:ahLst/>
            <a:cxnLst/>
            <a:rect l="l" t="t" r="r" b="b"/>
            <a:pathLst>
              <a:path w="7483383" h="3275227">
                <a:moveTo>
                  <a:pt x="0" y="0"/>
                </a:moveTo>
                <a:lnTo>
                  <a:pt x="7483383" y="0"/>
                </a:lnTo>
                <a:lnTo>
                  <a:pt x="7483383" y="3275228"/>
                </a:lnTo>
                <a:lnTo>
                  <a:pt x="0" y="32752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pic>
        <p:nvPicPr>
          <p:cNvPr id="6146" name="Picture 2" descr="Cronograma del proyecto: usos y beneficios ‣ Stafiz">
            <a:extLst>
              <a:ext uri="{FF2B5EF4-FFF2-40B4-BE49-F238E27FC236}">
                <a16:creationId xmlns:a16="http://schemas.microsoft.com/office/drawing/2014/main" id="{4C45CF6C-51A9-D9F6-8344-7F168CE46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4038600" cy="29483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RONOGRAMA DE FINALIZACION DE TRIMESTRE | Portal Red Académica">
            <a:extLst>
              <a:ext uri="{FF2B5EF4-FFF2-40B4-BE49-F238E27FC236}">
                <a16:creationId xmlns:a16="http://schemas.microsoft.com/office/drawing/2014/main" id="{BFBFFE19-61A1-922A-8AD6-F952438C5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904999"/>
            <a:ext cx="3505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13EE0B90-FBC3-3AD1-F232-83A1F79B36CF}"/>
              </a:ext>
            </a:extLst>
          </p:cNvPr>
          <p:cNvSpPr txBox="1"/>
          <p:nvPr/>
        </p:nvSpPr>
        <p:spPr>
          <a:xfrm>
            <a:off x="381000" y="4724400"/>
            <a:ext cx="3951082" cy="369332"/>
          </a:xfrm>
          <a:prstGeom prst="rect">
            <a:avLst/>
          </a:prstGeom>
          <a:noFill/>
        </p:spPr>
        <p:txBody>
          <a:bodyPr wrap="none" rtlCol="0">
            <a:spAutoFit/>
          </a:bodyPr>
          <a:lstStyle/>
          <a:p>
            <a:r>
              <a:rPr lang="es-CO" dirty="0"/>
              <a:t>Indicadores a generarse por la OE EGSSF</a:t>
            </a:r>
          </a:p>
        </p:txBody>
      </p:sp>
      <p:sp>
        <p:nvSpPr>
          <p:cNvPr id="7" name="CuadroTexto 6">
            <a:extLst>
              <a:ext uri="{FF2B5EF4-FFF2-40B4-BE49-F238E27FC236}">
                <a16:creationId xmlns:a16="http://schemas.microsoft.com/office/drawing/2014/main" id="{4110B92D-59DC-0025-7231-E7A99C19E306}"/>
              </a:ext>
            </a:extLst>
          </p:cNvPr>
          <p:cNvSpPr txBox="1"/>
          <p:nvPr/>
        </p:nvSpPr>
        <p:spPr>
          <a:xfrm>
            <a:off x="4982910" y="5225533"/>
            <a:ext cx="3558218" cy="369332"/>
          </a:xfrm>
          <a:prstGeom prst="rect">
            <a:avLst/>
          </a:prstGeom>
          <a:noFill/>
        </p:spPr>
        <p:txBody>
          <a:bodyPr wrap="none" rtlCol="0">
            <a:spAutoFit/>
          </a:bodyPr>
          <a:lstStyle/>
          <a:p>
            <a:r>
              <a:rPr lang="es-CO" dirty="0"/>
              <a:t>Planeación anual (8 fases) OE EGSSF</a:t>
            </a:r>
          </a:p>
        </p:txBody>
      </p:sp>
    </p:spTree>
    <p:extLst>
      <p:ext uri="{BB962C8B-B14F-4D97-AF65-F5344CB8AC3E}">
        <p14:creationId xmlns:p14="http://schemas.microsoft.com/office/powerpoint/2010/main" val="3986039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017F527B-E03A-AB3A-967F-CA517D0B60C7}"/>
              </a:ext>
            </a:extLst>
          </p:cNvPr>
          <p:cNvSpPr/>
          <p:nvPr/>
        </p:nvSpPr>
        <p:spPr>
          <a:xfrm rot="-5400000">
            <a:off x="5594854" y="2019986"/>
            <a:ext cx="7483383" cy="3275227"/>
          </a:xfrm>
          <a:custGeom>
            <a:avLst/>
            <a:gdLst/>
            <a:ahLst/>
            <a:cxnLst/>
            <a:rect l="l" t="t" r="r" b="b"/>
            <a:pathLst>
              <a:path w="7483383" h="3275227">
                <a:moveTo>
                  <a:pt x="0" y="0"/>
                </a:moveTo>
                <a:lnTo>
                  <a:pt x="7483383" y="0"/>
                </a:lnTo>
                <a:lnTo>
                  <a:pt x="7483383" y="3275228"/>
                </a:lnTo>
                <a:lnTo>
                  <a:pt x="0" y="32752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pic>
        <p:nvPicPr>
          <p:cNvPr id="7172" name="Picture 4" descr="Fondo Preguntas Comentarios Preocupaciones Atención Al Cliente Diagrama  Pensar Texto Concepto Foto, Pensar, Texto, Concepto Imagen de Fondo Para  Descarga Gratuita - Pngtreee">
            <a:extLst>
              <a:ext uri="{FF2B5EF4-FFF2-40B4-BE49-F238E27FC236}">
                <a16:creationId xmlns:a16="http://schemas.microsoft.com/office/drawing/2014/main" id="{0BE5B9C3-B70E-B753-7D09-7BB920469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609600"/>
            <a:ext cx="5543550" cy="554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215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7D8DF-7D75-546D-25F5-E088F0092E92}"/>
            </a:ext>
          </a:extLst>
        </p:cNvPr>
        <p:cNvGrpSpPr/>
        <p:nvPr/>
      </p:nvGrpSpPr>
      <p:grpSpPr>
        <a:xfrm>
          <a:off x="0" y="0"/>
          <a:ext cx="0" cy="0"/>
          <a:chOff x="0" y="0"/>
          <a:chExt cx="0" cy="0"/>
        </a:xfrm>
      </p:grpSpPr>
      <p:sp>
        <p:nvSpPr>
          <p:cNvPr id="2" name="Freeform 10">
            <a:extLst>
              <a:ext uri="{FF2B5EF4-FFF2-40B4-BE49-F238E27FC236}">
                <a16:creationId xmlns:a16="http://schemas.microsoft.com/office/drawing/2014/main" id="{9B02A328-1A75-DD2E-1DAB-F2D1E06BD351}"/>
              </a:ext>
            </a:extLst>
          </p:cNvPr>
          <p:cNvSpPr/>
          <p:nvPr/>
        </p:nvSpPr>
        <p:spPr>
          <a:xfrm rot="-5400000">
            <a:off x="5594854" y="2019986"/>
            <a:ext cx="7483383" cy="3275227"/>
          </a:xfrm>
          <a:custGeom>
            <a:avLst/>
            <a:gdLst/>
            <a:ahLst/>
            <a:cxnLst/>
            <a:rect l="l" t="t" r="r" b="b"/>
            <a:pathLst>
              <a:path w="7483383" h="3275227">
                <a:moveTo>
                  <a:pt x="0" y="0"/>
                </a:moveTo>
                <a:lnTo>
                  <a:pt x="7483383" y="0"/>
                </a:lnTo>
                <a:lnTo>
                  <a:pt x="7483383" y="3275228"/>
                </a:lnTo>
                <a:lnTo>
                  <a:pt x="0" y="32752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pic>
        <p:nvPicPr>
          <p:cNvPr id="8196" name="Picture 4" descr="Imágenes de Gracias libres de derechos | DepositPhotos">
            <a:extLst>
              <a:ext uri="{FF2B5EF4-FFF2-40B4-BE49-F238E27FC236}">
                <a16:creationId xmlns:a16="http://schemas.microsoft.com/office/drawing/2014/main" id="{DB511067-FEBC-9278-209C-578DA927D3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986" y="1323974"/>
            <a:ext cx="7013627"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125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D85A6-A6FE-507E-F820-46EAB4E710A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42EF74C-28A1-2BCF-6B31-C674BEA575C7}"/>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endParaRPr lang="es-CO"/>
          </a:p>
        </p:txBody>
      </p:sp>
      <p:sp>
        <p:nvSpPr>
          <p:cNvPr id="4" name="Freeform 4">
            <a:extLst>
              <a:ext uri="{FF2B5EF4-FFF2-40B4-BE49-F238E27FC236}">
                <a16:creationId xmlns:a16="http://schemas.microsoft.com/office/drawing/2014/main" id="{2E737CBA-859D-8160-36B0-34BFD42A44C2}"/>
              </a:ext>
            </a:extLst>
          </p:cNvPr>
          <p:cNvSpPr/>
          <p:nvPr/>
        </p:nvSpPr>
        <p:spPr>
          <a:xfrm rot="-5400000">
            <a:off x="4374295" y="2104078"/>
            <a:ext cx="7483383" cy="3275227"/>
          </a:xfrm>
          <a:custGeom>
            <a:avLst/>
            <a:gdLst/>
            <a:ahLst/>
            <a:cxnLst/>
            <a:rect l="l" t="t" r="r" b="b"/>
            <a:pathLst>
              <a:path w="7483383" h="3275227">
                <a:moveTo>
                  <a:pt x="0" y="0"/>
                </a:moveTo>
                <a:lnTo>
                  <a:pt x="7483383" y="0"/>
                </a:lnTo>
                <a:lnTo>
                  <a:pt x="7483383" y="3275227"/>
                </a:lnTo>
                <a:lnTo>
                  <a:pt x="0" y="3275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Freeform 5">
            <a:extLst>
              <a:ext uri="{FF2B5EF4-FFF2-40B4-BE49-F238E27FC236}">
                <a16:creationId xmlns:a16="http://schemas.microsoft.com/office/drawing/2014/main" id="{865106E9-3AEF-5173-DC0E-77B08C07B7BC}"/>
              </a:ext>
            </a:extLst>
          </p:cNvPr>
          <p:cNvSpPr/>
          <p:nvPr/>
        </p:nvSpPr>
        <p:spPr>
          <a:xfrm rot="-5400000">
            <a:off x="7121485" y="5628446"/>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6" name="Freeform 6">
            <a:extLst>
              <a:ext uri="{FF2B5EF4-FFF2-40B4-BE49-F238E27FC236}">
                <a16:creationId xmlns:a16="http://schemas.microsoft.com/office/drawing/2014/main" id="{B5205F3E-6566-0C33-1D85-48EC624F3E7B}"/>
              </a:ext>
            </a:extLst>
          </p:cNvPr>
          <p:cNvSpPr/>
          <p:nvPr/>
        </p:nvSpPr>
        <p:spPr>
          <a:xfrm rot="-5400000">
            <a:off x="-213368" y="-101473"/>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18" name="4 Título">
            <a:extLst>
              <a:ext uri="{FF2B5EF4-FFF2-40B4-BE49-F238E27FC236}">
                <a16:creationId xmlns:a16="http://schemas.microsoft.com/office/drawing/2014/main" id="{3672B69B-8656-62EA-97E6-CE9E90D72C02}"/>
              </a:ext>
            </a:extLst>
          </p:cNvPr>
          <p:cNvSpPr txBox="1">
            <a:spLocks/>
          </p:cNvSpPr>
          <p:nvPr/>
        </p:nvSpPr>
        <p:spPr>
          <a:xfrm>
            <a:off x="152400" y="841759"/>
            <a:ext cx="8548577" cy="87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eaLnBrk="0" fontAlgn="base" hangingPunct="0">
              <a:spcBef>
                <a:spcPts val="1000"/>
              </a:spcBef>
              <a:spcAft>
                <a:spcPct val="0"/>
              </a:spcAft>
              <a:buClr>
                <a:sysClr val="windowText" lastClr="000000"/>
              </a:buClr>
              <a:buSzPct val="100000"/>
              <a:defRPr/>
            </a:pPr>
            <a:r>
              <a:rPr lang="es-CO" b="1" dirty="0">
                <a:solidFill>
                  <a:schemeClr val="accent1"/>
                </a:solidFill>
                <a:latin typeface="Arial" panose="020B0604020202020204" pitchFamily="34" charset="0"/>
                <a:ea typeface="Open Sans" panose="020B0606030504020204" pitchFamily="34" charset="0"/>
                <a:cs typeface="Arial" panose="020B0604020202020204" pitchFamily="34" charset="0"/>
                <a:sym typeface="Calibri" charset="0"/>
              </a:rPr>
              <a:t>Información</a:t>
            </a:r>
          </a:p>
        </p:txBody>
      </p:sp>
      <p:sp>
        <p:nvSpPr>
          <p:cNvPr id="19" name="13 CuadroTexto">
            <a:extLst>
              <a:ext uri="{FF2B5EF4-FFF2-40B4-BE49-F238E27FC236}">
                <a16:creationId xmlns:a16="http://schemas.microsoft.com/office/drawing/2014/main" id="{F405D397-39D4-6929-44EC-1F02FB3054C6}"/>
              </a:ext>
            </a:extLst>
          </p:cNvPr>
          <p:cNvSpPr txBox="1"/>
          <p:nvPr/>
        </p:nvSpPr>
        <p:spPr>
          <a:xfrm>
            <a:off x="4984733" y="2047234"/>
            <a:ext cx="4008474" cy="1938992"/>
          </a:xfrm>
          <a:prstGeom prst="rect">
            <a:avLst/>
          </a:prstGeom>
          <a:noFill/>
        </p:spPr>
        <p:txBody>
          <a:bodyPr wrap="square" rtlCol="0">
            <a:spAutoFit/>
          </a:bodyPr>
          <a:lstStyle/>
          <a:p>
            <a:pPr eaLnBrk="0" fontAlgn="base" hangingPunct="0">
              <a:spcBef>
                <a:spcPct val="0"/>
              </a:spcBef>
              <a:spcAft>
                <a:spcPct val="0"/>
              </a:spcAft>
            </a:pPr>
            <a:r>
              <a:rPr lang="es-CO" sz="2000" dirty="0"/>
              <a:t>Los datos se convierten en información cuando aportan significado, relevancia y entendimiento de un fenómeno en particular, en un tiempo y lugar especifico. </a:t>
            </a:r>
            <a:endParaRPr lang="es-CO" sz="20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sym typeface="Calibri" pitchFamily="34" charset="0"/>
            </a:endParaRPr>
          </a:p>
        </p:txBody>
      </p:sp>
      <p:pic>
        <p:nvPicPr>
          <p:cNvPr id="20" name="Picture 2">
            <a:extLst>
              <a:ext uri="{FF2B5EF4-FFF2-40B4-BE49-F238E27FC236}">
                <a16:creationId xmlns:a16="http://schemas.microsoft.com/office/drawing/2014/main" id="{379056A3-2CBF-4F2E-686D-3F54576313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4979" y="2211337"/>
            <a:ext cx="3859619" cy="235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1 Rectángulo">
            <a:extLst>
              <a:ext uri="{FF2B5EF4-FFF2-40B4-BE49-F238E27FC236}">
                <a16:creationId xmlns:a16="http://schemas.microsoft.com/office/drawing/2014/main" id="{87074EE2-3388-BCF5-4ACB-CE160D88A756}"/>
              </a:ext>
            </a:extLst>
          </p:cNvPr>
          <p:cNvSpPr/>
          <p:nvPr/>
        </p:nvSpPr>
        <p:spPr>
          <a:xfrm>
            <a:off x="210875" y="4701456"/>
            <a:ext cx="8394571" cy="1815882"/>
          </a:xfrm>
          <a:prstGeom prst="rect">
            <a:avLst/>
          </a:prstGeom>
        </p:spPr>
        <p:txBody>
          <a:bodyPr wrap="square">
            <a:spAutoFit/>
          </a:bodyPr>
          <a:lstStyle/>
          <a:p>
            <a:r>
              <a:rPr lang="es-CO" sz="2800" dirty="0"/>
              <a:t>Es un </a:t>
            </a:r>
            <a:r>
              <a:rPr lang="es-CO" sz="2800" b="1" dirty="0">
                <a:solidFill>
                  <a:schemeClr val="accent1"/>
                </a:solidFill>
                <a:effectLst>
                  <a:outerShdw blurRad="38100" dist="38100" dir="2700000" algn="tl">
                    <a:srgbClr val="000000">
                      <a:alpha val="43137"/>
                    </a:srgbClr>
                  </a:outerShdw>
                </a:effectLst>
              </a:rPr>
              <a:t>conjunto organizado de datos procesados</a:t>
            </a:r>
            <a:r>
              <a:rPr lang="es-CO" sz="2800" dirty="0"/>
              <a:t>, que constituyen </a:t>
            </a:r>
            <a:r>
              <a:rPr lang="es-CO" sz="2800" b="1" dirty="0">
                <a:solidFill>
                  <a:schemeClr val="accent1"/>
                </a:solidFill>
                <a:effectLst>
                  <a:outerShdw blurRad="38100" dist="38100" dir="2700000" algn="tl">
                    <a:srgbClr val="000000">
                      <a:alpha val="43137"/>
                    </a:srgbClr>
                  </a:outerShdw>
                </a:effectLst>
              </a:rPr>
              <a:t>un mensaje sobre un determinado fenómeno</a:t>
            </a:r>
            <a:r>
              <a:rPr lang="es-CO" sz="2800" dirty="0"/>
              <a:t>, proporcionando significado o sentido a una </a:t>
            </a:r>
            <a:r>
              <a:rPr lang="es-CO" sz="2800" b="1" dirty="0">
                <a:solidFill>
                  <a:schemeClr val="accent1"/>
                </a:solidFill>
                <a:effectLst>
                  <a:outerShdw blurRad="38100" dist="38100" dir="2700000" algn="tl">
                    <a:srgbClr val="000000">
                      <a:alpha val="43137"/>
                    </a:srgbClr>
                  </a:outerShdw>
                </a:effectLst>
              </a:rPr>
              <a:t>situación en particular</a:t>
            </a:r>
            <a:r>
              <a:rPr lang="es-CO" sz="2800" dirty="0"/>
              <a:t>. </a:t>
            </a:r>
          </a:p>
        </p:txBody>
      </p:sp>
      <p:pic>
        <p:nvPicPr>
          <p:cNvPr id="22" name="Picture 3">
            <a:extLst>
              <a:ext uri="{FF2B5EF4-FFF2-40B4-BE49-F238E27FC236}">
                <a16:creationId xmlns:a16="http://schemas.microsoft.com/office/drawing/2014/main" id="{19CBAA1C-227F-6E44-FBD6-D715DEB74E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4733" y="4110856"/>
            <a:ext cx="3822570" cy="2543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3 Conector recto">
            <a:extLst>
              <a:ext uri="{FF2B5EF4-FFF2-40B4-BE49-F238E27FC236}">
                <a16:creationId xmlns:a16="http://schemas.microsoft.com/office/drawing/2014/main" id="{1A70EB2D-8403-E513-7977-25E4C5E01670}"/>
              </a:ext>
            </a:extLst>
          </p:cNvPr>
          <p:cNvCxnSpPr/>
          <p:nvPr/>
        </p:nvCxnSpPr>
        <p:spPr>
          <a:xfrm>
            <a:off x="4394789" y="2290086"/>
            <a:ext cx="0" cy="4334974"/>
          </a:xfrm>
          <a:prstGeom prst="line">
            <a:avLst/>
          </a:prstGeom>
        </p:spPr>
        <p:style>
          <a:lnRef idx="2">
            <a:schemeClr val="accent1"/>
          </a:lnRef>
          <a:fillRef idx="0">
            <a:schemeClr val="accent1"/>
          </a:fillRef>
          <a:effectRef idx="1">
            <a:schemeClr val="accent1"/>
          </a:effectRef>
          <a:fontRef idx="minor">
            <a:schemeClr val="tx1"/>
          </a:fontRef>
        </p:style>
      </p:cxnSp>
      <p:pic>
        <p:nvPicPr>
          <p:cNvPr id="24" name="Picture 5">
            <a:extLst>
              <a:ext uri="{FF2B5EF4-FFF2-40B4-BE49-F238E27FC236}">
                <a16:creationId xmlns:a16="http://schemas.microsoft.com/office/drawing/2014/main" id="{46FAD799-34E7-6B5B-3124-43CD674BC3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354" y="2290086"/>
            <a:ext cx="3285462" cy="2185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4 Título">
            <a:extLst>
              <a:ext uri="{FF2B5EF4-FFF2-40B4-BE49-F238E27FC236}">
                <a16:creationId xmlns:a16="http://schemas.microsoft.com/office/drawing/2014/main" id="{6702D0BA-FD33-7A76-274A-62393456EEF3}"/>
              </a:ext>
            </a:extLst>
          </p:cNvPr>
          <p:cNvSpPr txBox="1">
            <a:spLocks/>
          </p:cNvSpPr>
          <p:nvPr/>
        </p:nvSpPr>
        <p:spPr>
          <a:xfrm>
            <a:off x="269354" y="1085326"/>
            <a:ext cx="8548577" cy="87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20" rIns="4572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eaLnBrk="0" fontAlgn="base" hangingPunct="0">
              <a:spcBef>
                <a:spcPts val="1000"/>
              </a:spcBef>
              <a:spcAft>
                <a:spcPct val="0"/>
              </a:spcAft>
              <a:buClr>
                <a:sysClr val="windowText" lastClr="000000"/>
              </a:buClr>
              <a:buSzPct val="100000"/>
              <a:defRPr/>
            </a:pPr>
            <a:r>
              <a:rPr lang="es-CO" b="1" dirty="0">
                <a:solidFill>
                  <a:schemeClr val="accent1"/>
                </a:solidFill>
                <a:latin typeface="Arial" panose="020B0604020202020204" pitchFamily="34" charset="0"/>
                <a:ea typeface="Open Sans" panose="020B0606030504020204" pitchFamily="34" charset="0"/>
                <a:cs typeface="Arial" panose="020B0604020202020204" pitchFamily="34" charset="0"/>
                <a:sym typeface="Calibri" charset="0"/>
              </a:rPr>
              <a:t>Datos</a:t>
            </a:r>
          </a:p>
        </p:txBody>
      </p:sp>
      <p:sp>
        <p:nvSpPr>
          <p:cNvPr id="26" name="7 Rectángulo">
            <a:extLst>
              <a:ext uri="{FF2B5EF4-FFF2-40B4-BE49-F238E27FC236}">
                <a16:creationId xmlns:a16="http://schemas.microsoft.com/office/drawing/2014/main" id="{99947AEC-EED0-C03A-245A-52B65CAC94C8}"/>
              </a:ext>
            </a:extLst>
          </p:cNvPr>
          <p:cNvSpPr/>
          <p:nvPr/>
        </p:nvSpPr>
        <p:spPr>
          <a:xfrm>
            <a:off x="210875" y="4593735"/>
            <a:ext cx="3402419" cy="2031325"/>
          </a:xfrm>
          <a:prstGeom prst="rect">
            <a:avLst/>
          </a:prstGeom>
        </p:spPr>
        <p:txBody>
          <a:bodyPr wrap="square">
            <a:spAutoFit/>
          </a:bodyPr>
          <a:lstStyle/>
          <a:p>
            <a:r>
              <a:rPr lang="es-CO" dirty="0"/>
              <a:t> Los datos son simplemente</a:t>
            </a:r>
          </a:p>
          <a:p>
            <a:r>
              <a:rPr lang="es-CO" b="1" dirty="0">
                <a:solidFill>
                  <a:schemeClr val="accent1"/>
                </a:solidFill>
                <a:effectLst>
                  <a:outerShdw blurRad="38100" dist="38100" dir="2700000" algn="tl">
                    <a:srgbClr val="000000">
                      <a:alpha val="43137"/>
                    </a:srgbClr>
                  </a:outerShdw>
                </a:effectLst>
              </a:rPr>
              <a:t>unidades de información </a:t>
            </a:r>
            <a:r>
              <a:rPr lang="es-CO" dirty="0"/>
              <a:t>que incluyen percepciones, números, observaciones, hechos y cifras, </a:t>
            </a:r>
            <a:r>
              <a:rPr lang="es-CO" b="1" dirty="0">
                <a:solidFill>
                  <a:schemeClr val="accent1"/>
                </a:solidFill>
                <a:effectLst>
                  <a:outerShdw blurRad="38100" dist="38100" dir="2700000" algn="tl">
                    <a:srgbClr val="000000">
                      <a:alpha val="43137"/>
                    </a:srgbClr>
                  </a:outerShdw>
                </a:effectLst>
              </a:rPr>
              <a:t>pero que al estar desligadas de un contexto particular</a:t>
            </a:r>
          </a:p>
          <a:p>
            <a:r>
              <a:rPr lang="es-CO" b="1" dirty="0">
                <a:solidFill>
                  <a:schemeClr val="accent1"/>
                </a:solidFill>
                <a:effectLst>
                  <a:outerShdw blurRad="38100" dist="38100" dir="2700000" algn="tl">
                    <a:srgbClr val="000000">
                      <a:alpha val="43137"/>
                    </a:srgbClr>
                  </a:outerShdw>
                </a:effectLst>
              </a:rPr>
              <a:t>carecen de sentido informativo</a:t>
            </a:r>
          </a:p>
        </p:txBody>
      </p:sp>
    </p:spTree>
    <p:extLst>
      <p:ext uri="{BB962C8B-B14F-4D97-AF65-F5344CB8AC3E}">
        <p14:creationId xmlns:p14="http://schemas.microsoft.com/office/powerpoint/2010/main" val="317679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8"/>
                                        </p:tgtEl>
                                        <p:attrNameLst>
                                          <p:attrName>ppt_w</p:attrName>
                                        </p:attrNameLst>
                                      </p:cBhvr>
                                      <p:tavLst>
                                        <p:tav tm="0">
                                          <p:val>
                                            <p:strVal val="ppt_w"/>
                                          </p:val>
                                        </p:tav>
                                        <p:tav tm="100000">
                                          <p:val>
                                            <p:fltVal val="0"/>
                                          </p:val>
                                        </p:tav>
                                      </p:tavLst>
                                    </p:anim>
                                    <p:anim calcmode="lin" valueType="num">
                                      <p:cBhvr>
                                        <p:cTn id="7" dur="1000"/>
                                        <p:tgtEl>
                                          <p:spTgt spid="18"/>
                                        </p:tgtEl>
                                        <p:attrNameLst>
                                          <p:attrName>ppt_h</p:attrName>
                                        </p:attrNameLst>
                                      </p:cBhvr>
                                      <p:tavLst>
                                        <p:tav tm="0">
                                          <p:val>
                                            <p:strVal val="ppt_h"/>
                                          </p:val>
                                        </p:tav>
                                        <p:tav tm="100000">
                                          <p:val>
                                            <p:fltVal val="0"/>
                                          </p:val>
                                        </p:tav>
                                      </p:tavLst>
                                    </p:anim>
                                    <p:anim calcmode="lin" valueType="num">
                                      <p:cBhvr>
                                        <p:cTn id="8" dur="1000"/>
                                        <p:tgtEl>
                                          <p:spTgt spid="18"/>
                                        </p:tgtEl>
                                        <p:attrNameLst>
                                          <p:attrName>style.rotation</p:attrName>
                                        </p:attrNameLst>
                                      </p:cBhvr>
                                      <p:tavLst>
                                        <p:tav tm="0">
                                          <p:val>
                                            <p:fltVal val="0"/>
                                          </p:val>
                                        </p:tav>
                                        <p:tav tm="100000">
                                          <p:val>
                                            <p:fltVal val="90"/>
                                          </p:val>
                                        </p:tav>
                                      </p:tavLst>
                                    </p:anim>
                                    <p:animEffect transition="out" filter="fade">
                                      <p:cBhvr>
                                        <p:cTn id="9" dur="1000"/>
                                        <p:tgtEl>
                                          <p:spTgt spid="18"/>
                                        </p:tgtEl>
                                      </p:cBhvr>
                                    </p:animEffect>
                                    <p:set>
                                      <p:cBhvr>
                                        <p:cTn id="10" dur="1" fill="hold">
                                          <p:stCondLst>
                                            <p:cond delay="999"/>
                                          </p:stCondLst>
                                        </p:cTn>
                                        <p:tgtEl>
                                          <p:spTgt spid="18"/>
                                        </p:tgtEl>
                                        <p:attrNameLst>
                                          <p:attrName>style.visibility</p:attrName>
                                        </p:attrNameLst>
                                      </p:cBhvr>
                                      <p:to>
                                        <p:strVal val="hidden"/>
                                      </p:to>
                                    </p:set>
                                  </p:childTnLst>
                                </p:cTn>
                              </p:par>
                              <p:par>
                                <p:cTn id="11" presetID="3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1000" fill="hold"/>
                                        <p:tgtEl>
                                          <p:spTgt spid="25"/>
                                        </p:tgtEl>
                                        <p:attrNameLst>
                                          <p:attrName>ppt_w</p:attrName>
                                        </p:attrNameLst>
                                      </p:cBhvr>
                                      <p:tavLst>
                                        <p:tav tm="0">
                                          <p:val>
                                            <p:fltVal val="0"/>
                                          </p:val>
                                        </p:tav>
                                        <p:tav tm="100000">
                                          <p:val>
                                            <p:strVal val="#ppt_w"/>
                                          </p:val>
                                        </p:tav>
                                      </p:tavLst>
                                    </p:anim>
                                    <p:anim calcmode="lin" valueType="num">
                                      <p:cBhvr>
                                        <p:cTn id="14" dur="1000" fill="hold"/>
                                        <p:tgtEl>
                                          <p:spTgt spid="25"/>
                                        </p:tgtEl>
                                        <p:attrNameLst>
                                          <p:attrName>ppt_h</p:attrName>
                                        </p:attrNameLst>
                                      </p:cBhvr>
                                      <p:tavLst>
                                        <p:tav tm="0">
                                          <p:val>
                                            <p:fltVal val="0"/>
                                          </p:val>
                                        </p:tav>
                                        <p:tav tm="100000">
                                          <p:val>
                                            <p:strVal val="#ppt_h"/>
                                          </p:val>
                                        </p:tav>
                                      </p:tavLst>
                                    </p:anim>
                                    <p:anim calcmode="lin" valueType="num">
                                      <p:cBhvr>
                                        <p:cTn id="15" dur="1000" fill="hold"/>
                                        <p:tgtEl>
                                          <p:spTgt spid="25"/>
                                        </p:tgtEl>
                                        <p:attrNameLst>
                                          <p:attrName>style.rotation</p:attrName>
                                        </p:attrNameLst>
                                      </p:cBhvr>
                                      <p:tavLst>
                                        <p:tav tm="0">
                                          <p:val>
                                            <p:fltVal val="90"/>
                                          </p:val>
                                        </p:tav>
                                        <p:tav tm="100000">
                                          <p:val>
                                            <p:fltVal val="0"/>
                                          </p:val>
                                        </p:tav>
                                      </p:tavLst>
                                    </p:anim>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 calcmode="lin" valueType="num">
                                      <p:cBhvr>
                                        <p:cTn id="23" dur="1000" fill="hold"/>
                                        <p:tgtEl>
                                          <p:spTgt spid="24"/>
                                        </p:tgtEl>
                                        <p:attrNameLst>
                                          <p:attrName>style.rotation</p:attrName>
                                        </p:attrNameLst>
                                      </p:cBhvr>
                                      <p:tavLst>
                                        <p:tav tm="0">
                                          <p:val>
                                            <p:fltVal val="90"/>
                                          </p:val>
                                        </p:tav>
                                        <p:tav tm="100000">
                                          <p:val>
                                            <p:fltVal val="0"/>
                                          </p:val>
                                        </p:tav>
                                      </p:tavLst>
                                    </p:anim>
                                    <p:animEffect transition="in" filter="fade">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1000" fill="hold"/>
                                        <p:tgtEl>
                                          <p:spTgt spid="26"/>
                                        </p:tgtEl>
                                        <p:attrNameLst>
                                          <p:attrName>ppt_w</p:attrName>
                                        </p:attrNameLst>
                                      </p:cBhvr>
                                      <p:tavLst>
                                        <p:tav tm="0">
                                          <p:val>
                                            <p:fltVal val="0"/>
                                          </p:val>
                                        </p:tav>
                                        <p:tav tm="100000">
                                          <p:val>
                                            <p:strVal val="#ppt_w"/>
                                          </p:val>
                                        </p:tav>
                                      </p:tavLst>
                                    </p:anim>
                                    <p:anim calcmode="lin" valueType="num">
                                      <p:cBhvr>
                                        <p:cTn id="30" dur="1000" fill="hold"/>
                                        <p:tgtEl>
                                          <p:spTgt spid="26"/>
                                        </p:tgtEl>
                                        <p:attrNameLst>
                                          <p:attrName>ppt_h</p:attrName>
                                        </p:attrNameLst>
                                      </p:cBhvr>
                                      <p:tavLst>
                                        <p:tav tm="0">
                                          <p:val>
                                            <p:fltVal val="0"/>
                                          </p:val>
                                        </p:tav>
                                        <p:tav tm="100000">
                                          <p:val>
                                            <p:strVal val="#ppt_h"/>
                                          </p:val>
                                        </p:tav>
                                      </p:tavLst>
                                    </p:anim>
                                    <p:anim calcmode="lin" valueType="num">
                                      <p:cBhvr>
                                        <p:cTn id="31" dur="1000" fill="hold"/>
                                        <p:tgtEl>
                                          <p:spTgt spid="26"/>
                                        </p:tgtEl>
                                        <p:attrNameLst>
                                          <p:attrName>style.rotation</p:attrName>
                                        </p:attrNameLst>
                                      </p:cBhvr>
                                      <p:tavLst>
                                        <p:tav tm="0">
                                          <p:val>
                                            <p:fltVal val="90"/>
                                          </p:val>
                                        </p:tav>
                                        <p:tav tm="100000">
                                          <p:val>
                                            <p:fltVal val="0"/>
                                          </p:val>
                                        </p:tav>
                                      </p:tavLst>
                                    </p:anim>
                                    <p:animEffect transition="in" filter="fade">
                                      <p:cBhvr>
                                        <p:cTn id="32" dur="10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 calcmode="lin" valueType="num">
                                      <p:cBhvr>
                                        <p:cTn id="39" dur="1000" fill="hold"/>
                                        <p:tgtEl>
                                          <p:spTgt spid="19"/>
                                        </p:tgtEl>
                                        <p:attrNameLst>
                                          <p:attrName>style.rotation</p:attrName>
                                        </p:attrNameLst>
                                      </p:cBhvr>
                                      <p:tavLst>
                                        <p:tav tm="0">
                                          <p:val>
                                            <p:fltVal val="90"/>
                                          </p:val>
                                        </p:tav>
                                        <p:tav tm="100000">
                                          <p:val>
                                            <p:fltVal val="0"/>
                                          </p:val>
                                        </p:tav>
                                      </p:tavLst>
                                    </p:anim>
                                    <p:animEffect transition="in" filter="fade">
                                      <p:cBhvr>
                                        <p:cTn id="40" dur="1000"/>
                                        <p:tgtEl>
                                          <p:spTgt spid="19"/>
                                        </p:tgtEl>
                                      </p:cBhvr>
                                    </p:animEffect>
                                  </p:childTnLst>
                                </p:cTn>
                              </p:par>
                              <p:par>
                                <p:cTn id="41" presetID="3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 calcmode="lin" valueType="num">
                                      <p:cBhvr>
                                        <p:cTn id="45" dur="1000" fill="hold"/>
                                        <p:tgtEl>
                                          <p:spTgt spid="22"/>
                                        </p:tgtEl>
                                        <p:attrNameLst>
                                          <p:attrName>style.rotation</p:attrName>
                                        </p:attrNameLst>
                                      </p:cBhvr>
                                      <p:tavLst>
                                        <p:tav tm="0">
                                          <p:val>
                                            <p:fltVal val="90"/>
                                          </p:val>
                                        </p:tav>
                                        <p:tav tm="100000">
                                          <p:val>
                                            <p:fltVal val="0"/>
                                          </p:val>
                                        </p:tav>
                                      </p:tavLst>
                                    </p:anim>
                                    <p:animEffect transition="in" filter="fade">
                                      <p:cBhvr>
                                        <p:cTn id="46" dur="10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grpId="1" nodeType="clickEffect">
                                  <p:stCondLst>
                                    <p:cond delay="0"/>
                                  </p:stCondLst>
                                  <p:childTnLst>
                                    <p:anim calcmode="lin" valueType="num">
                                      <p:cBhvr>
                                        <p:cTn id="50" dur="1250"/>
                                        <p:tgtEl>
                                          <p:spTgt spid="25"/>
                                        </p:tgtEl>
                                        <p:attrNameLst>
                                          <p:attrName>ppt_w</p:attrName>
                                        </p:attrNameLst>
                                      </p:cBhvr>
                                      <p:tavLst>
                                        <p:tav tm="0">
                                          <p:val>
                                            <p:strVal val="ppt_w"/>
                                          </p:val>
                                        </p:tav>
                                        <p:tav tm="100000">
                                          <p:val>
                                            <p:fltVal val="0"/>
                                          </p:val>
                                        </p:tav>
                                      </p:tavLst>
                                    </p:anim>
                                    <p:anim calcmode="lin" valueType="num">
                                      <p:cBhvr>
                                        <p:cTn id="51" dur="1250"/>
                                        <p:tgtEl>
                                          <p:spTgt spid="25"/>
                                        </p:tgtEl>
                                        <p:attrNameLst>
                                          <p:attrName>ppt_h</p:attrName>
                                        </p:attrNameLst>
                                      </p:cBhvr>
                                      <p:tavLst>
                                        <p:tav tm="0">
                                          <p:val>
                                            <p:strVal val="ppt_h"/>
                                          </p:val>
                                        </p:tav>
                                        <p:tav tm="100000">
                                          <p:val>
                                            <p:fltVal val="0"/>
                                          </p:val>
                                        </p:tav>
                                      </p:tavLst>
                                    </p:anim>
                                    <p:animEffect transition="out" filter="fade">
                                      <p:cBhvr>
                                        <p:cTn id="52" dur="1250"/>
                                        <p:tgtEl>
                                          <p:spTgt spid="25"/>
                                        </p:tgtEl>
                                      </p:cBhvr>
                                    </p:animEffect>
                                    <p:set>
                                      <p:cBhvr>
                                        <p:cTn id="53" dur="1" fill="hold">
                                          <p:stCondLst>
                                            <p:cond delay="1249"/>
                                          </p:stCondLst>
                                        </p:cTn>
                                        <p:tgtEl>
                                          <p:spTgt spid="25"/>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1250"/>
                                        <p:tgtEl>
                                          <p:spTgt spid="24"/>
                                        </p:tgtEl>
                                        <p:attrNameLst>
                                          <p:attrName>ppt_w</p:attrName>
                                        </p:attrNameLst>
                                      </p:cBhvr>
                                      <p:tavLst>
                                        <p:tav tm="0">
                                          <p:val>
                                            <p:strVal val="ppt_w"/>
                                          </p:val>
                                        </p:tav>
                                        <p:tav tm="100000">
                                          <p:val>
                                            <p:fltVal val="0"/>
                                          </p:val>
                                        </p:tav>
                                      </p:tavLst>
                                    </p:anim>
                                    <p:anim calcmode="lin" valueType="num">
                                      <p:cBhvr>
                                        <p:cTn id="56" dur="1250"/>
                                        <p:tgtEl>
                                          <p:spTgt spid="24"/>
                                        </p:tgtEl>
                                        <p:attrNameLst>
                                          <p:attrName>ppt_h</p:attrName>
                                        </p:attrNameLst>
                                      </p:cBhvr>
                                      <p:tavLst>
                                        <p:tav tm="0">
                                          <p:val>
                                            <p:strVal val="ppt_h"/>
                                          </p:val>
                                        </p:tav>
                                        <p:tav tm="100000">
                                          <p:val>
                                            <p:fltVal val="0"/>
                                          </p:val>
                                        </p:tav>
                                      </p:tavLst>
                                    </p:anim>
                                    <p:animEffect transition="out" filter="fade">
                                      <p:cBhvr>
                                        <p:cTn id="57" dur="1250"/>
                                        <p:tgtEl>
                                          <p:spTgt spid="24"/>
                                        </p:tgtEl>
                                      </p:cBhvr>
                                    </p:animEffect>
                                    <p:set>
                                      <p:cBhvr>
                                        <p:cTn id="58" dur="1" fill="hold">
                                          <p:stCondLst>
                                            <p:cond delay="1249"/>
                                          </p:stCondLst>
                                        </p:cTn>
                                        <p:tgtEl>
                                          <p:spTgt spid="24"/>
                                        </p:tgtEl>
                                        <p:attrNameLst>
                                          <p:attrName>style.visibility</p:attrName>
                                        </p:attrNameLst>
                                      </p:cBhvr>
                                      <p:to>
                                        <p:strVal val="hidden"/>
                                      </p:to>
                                    </p:set>
                                  </p:childTnLst>
                                </p:cTn>
                              </p:par>
                              <p:par>
                                <p:cTn id="59" presetID="53" presetClass="exit" presetSubtype="32" fill="hold" grpId="1" nodeType="withEffect">
                                  <p:stCondLst>
                                    <p:cond delay="0"/>
                                  </p:stCondLst>
                                  <p:childTnLst>
                                    <p:anim calcmode="lin" valueType="num">
                                      <p:cBhvr>
                                        <p:cTn id="60" dur="1250"/>
                                        <p:tgtEl>
                                          <p:spTgt spid="26"/>
                                        </p:tgtEl>
                                        <p:attrNameLst>
                                          <p:attrName>ppt_w</p:attrName>
                                        </p:attrNameLst>
                                      </p:cBhvr>
                                      <p:tavLst>
                                        <p:tav tm="0">
                                          <p:val>
                                            <p:strVal val="ppt_w"/>
                                          </p:val>
                                        </p:tav>
                                        <p:tav tm="100000">
                                          <p:val>
                                            <p:fltVal val="0"/>
                                          </p:val>
                                        </p:tav>
                                      </p:tavLst>
                                    </p:anim>
                                    <p:anim calcmode="lin" valueType="num">
                                      <p:cBhvr>
                                        <p:cTn id="61" dur="1250"/>
                                        <p:tgtEl>
                                          <p:spTgt spid="26"/>
                                        </p:tgtEl>
                                        <p:attrNameLst>
                                          <p:attrName>ppt_h</p:attrName>
                                        </p:attrNameLst>
                                      </p:cBhvr>
                                      <p:tavLst>
                                        <p:tav tm="0">
                                          <p:val>
                                            <p:strVal val="ppt_h"/>
                                          </p:val>
                                        </p:tav>
                                        <p:tav tm="100000">
                                          <p:val>
                                            <p:fltVal val="0"/>
                                          </p:val>
                                        </p:tav>
                                      </p:tavLst>
                                    </p:anim>
                                    <p:animEffect transition="out" filter="fade">
                                      <p:cBhvr>
                                        <p:cTn id="62" dur="1250"/>
                                        <p:tgtEl>
                                          <p:spTgt spid="26"/>
                                        </p:tgtEl>
                                      </p:cBhvr>
                                    </p:animEffect>
                                    <p:set>
                                      <p:cBhvr>
                                        <p:cTn id="63" dur="1" fill="hold">
                                          <p:stCondLst>
                                            <p:cond delay="1249"/>
                                          </p:stCondLst>
                                        </p:cTn>
                                        <p:tgtEl>
                                          <p:spTgt spid="26"/>
                                        </p:tgtEl>
                                        <p:attrNameLst>
                                          <p:attrName>style.visibility</p:attrName>
                                        </p:attrNameLst>
                                      </p:cBhvr>
                                      <p:to>
                                        <p:strVal val="hidden"/>
                                      </p:to>
                                    </p:set>
                                  </p:childTnLst>
                                </p:cTn>
                              </p:par>
                              <p:par>
                                <p:cTn id="64" presetID="53" presetClass="exit" presetSubtype="32" fill="hold" grpId="1" nodeType="withEffect">
                                  <p:stCondLst>
                                    <p:cond delay="0"/>
                                  </p:stCondLst>
                                  <p:childTnLst>
                                    <p:anim calcmode="lin" valueType="num">
                                      <p:cBhvr>
                                        <p:cTn id="65" dur="1250"/>
                                        <p:tgtEl>
                                          <p:spTgt spid="19"/>
                                        </p:tgtEl>
                                        <p:attrNameLst>
                                          <p:attrName>ppt_w</p:attrName>
                                        </p:attrNameLst>
                                      </p:cBhvr>
                                      <p:tavLst>
                                        <p:tav tm="0">
                                          <p:val>
                                            <p:strVal val="ppt_w"/>
                                          </p:val>
                                        </p:tav>
                                        <p:tav tm="100000">
                                          <p:val>
                                            <p:fltVal val="0"/>
                                          </p:val>
                                        </p:tav>
                                      </p:tavLst>
                                    </p:anim>
                                    <p:anim calcmode="lin" valueType="num">
                                      <p:cBhvr>
                                        <p:cTn id="66" dur="1250"/>
                                        <p:tgtEl>
                                          <p:spTgt spid="19"/>
                                        </p:tgtEl>
                                        <p:attrNameLst>
                                          <p:attrName>ppt_h</p:attrName>
                                        </p:attrNameLst>
                                      </p:cBhvr>
                                      <p:tavLst>
                                        <p:tav tm="0">
                                          <p:val>
                                            <p:strVal val="ppt_h"/>
                                          </p:val>
                                        </p:tav>
                                        <p:tav tm="100000">
                                          <p:val>
                                            <p:fltVal val="0"/>
                                          </p:val>
                                        </p:tav>
                                      </p:tavLst>
                                    </p:anim>
                                    <p:animEffect transition="out" filter="fade">
                                      <p:cBhvr>
                                        <p:cTn id="67" dur="1250"/>
                                        <p:tgtEl>
                                          <p:spTgt spid="19"/>
                                        </p:tgtEl>
                                      </p:cBhvr>
                                    </p:animEffect>
                                    <p:set>
                                      <p:cBhvr>
                                        <p:cTn id="68" dur="1" fill="hold">
                                          <p:stCondLst>
                                            <p:cond delay="1249"/>
                                          </p:stCondLst>
                                        </p:cTn>
                                        <p:tgtEl>
                                          <p:spTgt spid="19"/>
                                        </p:tgtEl>
                                        <p:attrNameLst>
                                          <p:attrName>style.visibility</p:attrName>
                                        </p:attrNameLst>
                                      </p:cBhvr>
                                      <p:to>
                                        <p:strVal val="hidden"/>
                                      </p:to>
                                    </p:set>
                                  </p:childTnLst>
                                </p:cTn>
                              </p:par>
                              <p:par>
                                <p:cTn id="69" presetID="53" presetClass="exit" presetSubtype="32" fill="hold" nodeType="withEffect">
                                  <p:stCondLst>
                                    <p:cond delay="0"/>
                                  </p:stCondLst>
                                  <p:childTnLst>
                                    <p:anim calcmode="lin" valueType="num">
                                      <p:cBhvr>
                                        <p:cTn id="70" dur="1250"/>
                                        <p:tgtEl>
                                          <p:spTgt spid="22"/>
                                        </p:tgtEl>
                                        <p:attrNameLst>
                                          <p:attrName>ppt_w</p:attrName>
                                        </p:attrNameLst>
                                      </p:cBhvr>
                                      <p:tavLst>
                                        <p:tav tm="0">
                                          <p:val>
                                            <p:strVal val="ppt_w"/>
                                          </p:val>
                                        </p:tav>
                                        <p:tav tm="100000">
                                          <p:val>
                                            <p:fltVal val="0"/>
                                          </p:val>
                                        </p:tav>
                                      </p:tavLst>
                                    </p:anim>
                                    <p:anim calcmode="lin" valueType="num">
                                      <p:cBhvr>
                                        <p:cTn id="71" dur="1250"/>
                                        <p:tgtEl>
                                          <p:spTgt spid="22"/>
                                        </p:tgtEl>
                                        <p:attrNameLst>
                                          <p:attrName>ppt_h</p:attrName>
                                        </p:attrNameLst>
                                      </p:cBhvr>
                                      <p:tavLst>
                                        <p:tav tm="0">
                                          <p:val>
                                            <p:strVal val="ppt_h"/>
                                          </p:val>
                                        </p:tav>
                                        <p:tav tm="100000">
                                          <p:val>
                                            <p:fltVal val="0"/>
                                          </p:val>
                                        </p:tav>
                                      </p:tavLst>
                                    </p:anim>
                                    <p:animEffect transition="out" filter="fade">
                                      <p:cBhvr>
                                        <p:cTn id="72" dur="1250"/>
                                        <p:tgtEl>
                                          <p:spTgt spid="22"/>
                                        </p:tgtEl>
                                      </p:cBhvr>
                                    </p:animEffect>
                                    <p:set>
                                      <p:cBhvr>
                                        <p:cTn id="73" dur="1" fill="hold">
                                          <p:stCondLst>
                                            <p:cond delay="1249"/>
                                          </p:stCondLst>
                                        </p:cTn>
                                        <p:tgtEl>
                                          <p:spTgt spid="22"/>
                                        </p:tgtEl>
                                        <p:attrNameLst>
                                          <p:attrName>style.visibility</p:attrName>
                                        </p:attrNameLst>
                                      </p:cBhvr>
                                      <p:to>
                                        <p:strVal val="hidden"/>
                                      </p:to>
                                    </p:set>
                                  </p:childTnLst>
                                </p:cTn>
                              </p:par>
                              <p:par>
                                <p:cTn id="74" presetID="53" presetClass="exit" presetSubtype="32" fill="hold" nodeType="withEffect">
                                  <p:stCondLst>
                                    <p:cond delay="0"/>
                                  </p:stCondLst>
                                  <p:childTnLst>
                                    <p:anim calcmode="lin" valueType="num">
                                      <p:cBhvr>
                                        <p:cTn id="75" dur="1250"/>
                                        <p:tgtEl>
                                          <p:spTgt spid="23"/>
                                        </p:tgtEl>
                                        <p:attrNameLst>
                                          <p:attrName>ppt_w</p:attrName>
                                        </p:attrNameLst>
                                      </p:cBhvr>
                                      <p:tavLst>
                                        <p:tav tm="0">
                                          <p:val>
                                            <p:strVal val="ppt_w"/>
                                          </p:val>
                                        </p:tav>
                                        <p:tav tm="100000">
                                          <p:val>
                                            <p:fltVal val="0"/>
                                          </p:val>
                                        </p:tav>
                                      </p:tavLst>
                                    </p:anim>
                                    <p:anim calcmode="lin" valueType="num">
                                      <p:cBhvr>
                                        <p:cTn id="76" dur="1250"/>
                                        <p:tgtEl>
                                          <p:spTgt spid="23"/>
                                        </p:tgtEl>
                                        <p:attrNameLst>
                                          <p:attrName>ppt_h</p:attrName>
                                        </p:attrNameLst>
                                      </p:cBhvr>
                                      <p:tavLst>
                                        <p:tav tm="0">
                                          <p:val>
                                            <p:strVal val="ppt_h"/>
                                          </p:val>
                                        </p:tav>
                                        <p:tav tm="100000">
                                          <p:val>
                                            <p:fltVal val="0"/>
                                          </p:val>
                                        </p:tav>
                                      </p:tavLst>
                                    </p:anim>
                                    <p:animEffect transition="out" filter="fade">
                                      <p:cBhvr>
                                        <p:cTn id="77" dur="1250"/>
                                        <p:tgtEl>
                                          <p:spTgt spid="23"/>
                                        </p:tgtEl>
                                      </p:cBhvr>
                                    </p:animEffect>
                                    <p:set>
                                      <p:cBhvr>
                                        <p:cTn id="78" dur="1" fill="hold">
                                          <p:stCondLst>
                                            <p:cond delay="1249"/>
                                          </p:stCondLst>
                                        </p:cTn>
                                        <p:tgtEl>
                                          <p:spTgt spid="23"/>
                                        </p:tgtEl>
                                        <p:attrNameLst>
                                          <p:attrName>style.visibility</p:attrName>
                                        </p:attrNameLst>
                                      </p:cBhvr>
                                      <p:to>
                                        <p:strVal val="hidden"/>
                                      </p:to>
                                    </p:set>
                                  </p:childTnLst>
                                </p:cTn>
                              </p:par>
                              <p:par>
                                <p:cTn id="79" presetID="31" presetClass="entr" presetSubtype="0" fill="hold" grpId="1"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1000" fill="hold"/>
                                        <p:tgtEl>
                                          <p:spTgt spid="18"/>
                                        </p:tgtEl>
                                        <p:attrNameLst>
                                          <p:attrName>ppt_w</p:attrName>
                                        </p:attrNameLst>
                                      </p:cBhvr>
                                      <p:tavLst>
                                        <p:tav tm="0">
                                          <p:val>
                                            <p:fltVal val="0"/>
                                          </p:val>
                                        </p:tav>
                                        <p:tav tm="100000">
                                          <p:val>
                                            <p:strVal val="#ppt_w"/>
                                          </p:val>
                                        </p:tav>
                                      </p:tavLst>
                                    </p:anim>
                                    <p:anim calcmode="lin" valueType="num">
                                      <p:cBhvr>
                                        <p:cTn id="82" dur="1000" fill="hold"/>
                                        <p:tgtEl>
                                          <p:spTgt spid="18"/>
                                        </p:tgtEl>
                                        <p:attrNameLst>
                                          <p:attrName>ppt_h</p:attrName>
                                        </p:attrNameLst>
                                      </p:cBhvr>
                                      <p:tavLst>
                                        <p:tav tm="0">
                                          <p:val>
                                            <p:fltVal val="0"/>
                                          </p:val>
                                        </p:tav>
                                        <p:tav tm="100000">
                                          <p:val>
                                            <p:strVal val="#ppt_h"/>
                                          </p:val>
                                        </p:tav>
                                      </p:tavLst>
                                    </p:anim>
                                    <p:anim calcmode="lin" valueType="num">
                                      <p:cBhvr>
                                        <p:cTn id="83" dur="1000" fill="hold"/>
                                        <p:tgtEl>
                                          <p:spTgt spid="18"/>
                                        </p:tgtEl>
                                        <p:attrNameLst>
                                          <p:attrName>style.rotation</p:attrName>
                                        </p:attrNameLst>
                                      </p:cBhvr>
                                      <p:tavLst>
                                        <p:tav tm="0">
                                          <p:val>
                                            <p:fltVal val="90"/>
                                          </p:val>
                                        </p:tav>
                                        <p:tav tm="100000">
                                          <p:val>
                                            <p:fltVal val="0"/>
                                          </p:val>
                                        </p:tav>
                                      </p:tavLst>
                                    </p:anim>
                                    <p:animEffect transition="in" filter="fade">
                                      <p:cBhvr>
                                        <p:cTn id="84" dur="10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nodeType="click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1000" fill="hold"/>
                                        <p:tgtEl>
                                          <p:spTgt spid="20"/>
                                        </p:tgtEl>
                                        <p:attrNameLst>
                                          <p:attrName>ppt_w</p:attrName>
                                        </p:attrNameLst>
                                      </p:cBhvr>
                                      <p:tavLst>
                                        <p:tav tm="0">
                                          <p:val>
                                            <p:fltVal val="0"/>
                                          </p:val>
                                        </p:tav>
                                        <p:tav tm="100000">
                                          <p:val>
                                            <p:strVal val="#ppt_w"/>
                                          </p:val>
                                        </p:tav>
                                      </p:tavLst>
                                    </p:anim>
                                    <p:anim calcmode="lin" valueType="num">
                                      <p:cBhvr>
                                        <p:cTn id="90" dur="1000" fill="hold"/>
                                        <p:tgtEl>
                                          <p:spTgt spid="20"/>
                                        </p:tgtEl>
                                        <p:attrNameLst>
                                          <p:attrName>ppt_h</p:attrName>
                                        </p:attrNameLst>
                                      </p:cBhvr>
                                      <p:tavLst>
                                        <p:tav tm="0">
                                          <p:val>
                                            <p:fltVal val="0"/>
                                          </p:val>
                                        </p:tav>
                                        <p:tav tm="100000">
                                          <p:val>
                                            <p:strVal val="#ppt_h"/>
                                          </p:val>
                                        </p:tav>
                                      </p:tavLst>
                                    </p:anim>
                                    <p:anim calcmode="lin" valueType="num">
                                      <p:cBhvr>
                                        <p:cTn id="91" dur="1000" fill="hold"/>
                                        <p:tgtEl>
                                          <p:spTgt spid="20"/>
                                        </p:tgtEl>
                                        <p:attrNameLst>
                                          <p:attrName>style.rotation</p:attrName>
                                        </p:attrNameLst>
                                      </p:cBhvr>
                                      <p:tavLst>
                                        <p:tav tm="0">
                                          <p:val>
                                            <p:fltVal val="90"/>
                                          </p:val>
                                        </p:tav>
                                        <p:tav tm="100000">
                                          <p:val>
                                            <p:fltVal val="0"/>
                                          </p:val>
                                        </p:tav>
                                      </p:tavLst>
                                    </p:anim>
                                    <p:animEffect transition="in" filter="fade">
                                      <p:cBhvr>
                                        <p:cTn id="92" dur="1000"/>
                                        <p:tgtEl>
                                          <p:spTgt spid="20"/>
                                        </p:tgtEl>
                                      </p:cBhvr>
                                    </p:animEffect>
                                  </p:childTnLst>
                                </p:cTn>
                              </p:par>
                              <p:par>
                                <p:cTn id="93" presetID="31" presetClass="entr" presetSubtype="0"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1000" fill="hold"/>
                                        <p:tgtEl>
                                          <p:spTgt spid="21"/>
                                        </p:tgtEl>
                                        <p:attrNameLst>
                                          <p:attrName>ppt_w</p:attrName>
                                        </p:attrNameLst>
                                      </p:cBhvr>
                                      <p:tavLst>
                                        <p:tav tm="0">
                                          <p:val>
                                            <p:fltVal val="0"/>
                                          </p:val>
                                        </p:tav>
                                        <p:tav tm="100000">
                                          <p:val>
                                            <p:strVal val="#ppt_w"/>
                                          </p:val>
                                        </p:tav>
                                      </p:tavLst>
                                    </p:anim>
                                    <p:anim calcmode="lin" valueType="num">
                                      <p:cBhvr>
                                        <p:cTn id="96" dur="1000" fill="hold"/>
                                        <p:tgtEl>
                                          <p:spTgt spid="21"/>
                                        </p:tgtEl>
                                        <p:attrNameLst>
                                          <p:attrName>ppt_h</p:attrName>
                                        </p:attrNameLst>
                                      </p:cBhvr>
                                      <p:tavLst>
                                        <p:tav tm="0">
                                          <p:val>
                                            <p:fltVal val="0"/>
                                          </p:val>
                                        </p:tav>
                                        <p:tav tm="100000">
                                          <p:val>
                                            <p:strVal val="#ppt_h"/>
                                          </p:val>
                                        </p:tav>
                                      </p:tavLst>
                                    </p:anim>
                                    <p:anim calcmode="lin" valueType="num">
                                      <p:cBhvr>
                                        <p:cTn id="97" dur="1000" fill="hold"/>
                                        <p:tgtEl>
                                          <p:spTgt spid="21"/>
                                        </p:tgtEl>
                                        <p:attrNameLst>
                                          <p:attrName>style.rotation</p:attrName>
                                        </p:attrNameLst>
                                      </p:cBhvr>
                                      <p:tavLst>
                                        <p:tav tm="0">
                                          <p:val>
                                            <p:fltVal val="90"/>
                                          </p:val>
                                        </p:tav>
                                        <p:tav tm="100000">
                                          <p:val>
                                            <p:fltVal val="0"/>
                                          </p:val>
                                        </p:tav>
                                      </p:tavLst>
                                    </p:anim>
                                    <p:animEffect transition="in" filter="fade">
                                      <p:cBhvr>
                                        <p:cTn id="9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21" grpId="0"/>
      <p:bldP spid="25" grpId="0"/>
      <p:bldP spid="25" grpId="1"/>
      <p:bldP spid="26" grpId="0"/>
      <p:bldP spid="2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38888" b="-38888"/>
            </a:stretch>
          </a:blipFill>
        </p:spPr>
        <p:txBody>
          <a:bodyPr/>
          <a:lstStyle/>
          <a:p>
            <a:endParaRPr lang="es-CO"/>
          </a:p>
        </p:txBody>
      </p:sp>
      <p:sp>
        <p:nvSpPr>
          <p:cNvPr id="4" name="Freeform 4"/>
          <p:cNvSpPr/>
          <p:nvPr/>
        </p:nvSpPr>
        <p:spPr>
          <a:xfrm rot="-5400000">
            <a:off x="4374295" y="2104078"/>
            <a:ext cx="7483383" cy="3275227"/>
          </a:xfrm>
          <a:custGeom>
            <a:avLst/>
            <a:gdLst/>
            <a:ahLst/>
            <a:cxnLst/>
            <a:rect l="l" t="t" r="r" b="b"/>
            <a:pathLst>
              <a:path w="7483383" h="3275227">
                <a:moveTo>
                  <a:pt x="0" y="0"/>
                </a:moveTo>
                <a:lnTo>
                  <a:pt x="7483383" y="0"/>
                </a:lnTo>
                <a:lnTo>
                  <a:pt x="7483383" y="3275227"/>
                </a:lnTo>
                <a:lnTo>
                  <a:pt x="0" y="3275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Freeform 5"/>
          <p:cNvSpPr/>
          <p:nvPr/>
        </p:nvSpPr>
        <p:spPr>
          <a:xfrm rot="-5400000">
            <a:off x="7121485" y="5628446"/>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6" name="Freeform 6"/>
          <p:cNvSpPr/>
          <p:nvPr/>
        </p:nvSpPr>
        <p:spPr>
          <a:xfrm rot="-5400000">
            <a:off x="142456" y="254351"/>
            <a:ext cx="669424" cy="954337"/>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grpSp>
        <p:nvGrpSpPr>
          <p:cNvPr id="7" name="Grupo 6">
            <a:extLst>
              <a:ext uri="{FF2B5EF4-FFF2-40B4-BE49-F238E27FC236}">
                <a16:creationId xmlns:a16="http://schemas.microsoft.com/office/drawing/2014/main" id="{9471F935-063C-2198-00C6-9C2DAF8D9E8B}"/>
              </a:ext>
            </a:extLst>
          </p:cNvPr>
          <p:cNvGrpSpPr/>
          <p:nvPr/>
        </p:nvGrpSpPr>
        <p:grpSpPr>
          <a:xfrm>
            <a:off x="76200" y="1871945"/>
            <a:ext cx="5873392" cy="4604292"/>
            <a:chOff x="205840" y="1300311"/>
            <a:chExt cx="5873392" cy="4604292"/>
          </a:xfrm>
          <a:scene3d>
            <a:camera prst="orthographicFront">
              <a:rot lat="0" lon="0" rev="0"/>
            </a:camera>
            <a:lightRig rig="glow" dir="t">
              <a:rot lat="0" lon="0" rev="4800000"/>
            </a:lightRig>
          </a:scene3d>
        </p:grpSpPr>
        <p:sp>
          <p:nvSpPr>
            <p:cNvPr id="8" name="Elipse 7">
              <a:extLst>
                <a:ext uri="{FF2B5EF4-FFF2-40B4-BE49-F238E27FC236}">
                  <a16:creationId xmlns:a16="http://schemas.microsoft.com/office/drawing/2014/main" id="{5639C754-9085-AD30-37A9-E4C1B169EB54}"/>
                </a:ext>
              </a:extLst>
            </p:cNvPr>
            <p:cNvSpPr/>
            <p:nvPr/>
          </p:nvSpPr>
          <p:spPr>
            <a:xfrm>
              <a:off x="205840" y="1300311"/>
              <a:ext cx="5873392" cy="4604292"/>
            </a:xfrm>
            <a:prstGeom prst="ellipse">
              <a:avLst/>
            </a:prstGeom>
            <a:ln>
              <a:noFill/>
            </a:ln>
            <a:effectLst>
              <a:outerShdw blurRad="190500" dist="228600" dir="2700000" algn="ctr">
                <a:srgbClr val="000000">
                  <a:alpha val="30000"/>
                </a:srgbClr>
              </a:outerShdw>
            </a:effectLst>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9" name="CuadroTexto 8">
              <a:extLst>
                <a:ext uri="{FF2B5EF4-FFF2-40B4-BE49-F238E27FC236}">
                  <a16:creationId xmlns:a16="http://schemas.microsoft.com/office/drawing/2014/main" id="{03F2D9F5-BD65-CACC-4DB8-4FA8BDDAF567}"/>
                </a:ext>
              </a:extLst>
            </p:cNvPr>
            <p:cNvSpPr txBox="1"/>
            <p:nvPr/>
          </p:nvSpPr>
          <p:spPr>
            <a:xfrm>
              <a:off x="1514044" y="1808140"/>
              <a:ext cx="3279382" cy="646331"/>
            </a:xfrm>
            <a:prstGeom prst="rect">
              <a:avLst/>
            </a:prstGeom>
            <a:ln>
              <a:noFill/>
            </a:ln>
            <a:effectLst>
              <a:outerShdw blurRad="190500" dist="228600" dir="2700000" algn="ctr">
                <a:srgbClr val="000000">
                  <a:alpha val="30000"/>
                </a:srgbClr>
              </a:outerShdw>
            </a:effectLst>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CO" sz="3600" b="1" dirty="0">
                  <a:solidFill>
                    <a:schemeClr val="tx2">
                      <a:lumMod val="75000"/>
                    </a:schemeClr>
                  </a:solidFill>
                  <a:effectLst>
                    <a:outerShdw blurRad="38100" dist="38100" dir="2700000" algn="tl">
                      <a:srgbClr val="000000">
                        <a:alpha val="43137"/>
                      </a:srgbClr>
                    </a:outerShdw>
                  </a:effectLst>
                </a:rPr>
                <a:t>INFORMACIÓN</a:t>
              </a:r>
              <a:endParaRPr lang="es-CO" b="1" dirty="0">
                <a:solidFill>
                  <a:schemeClr val="tx2">
                    <a:lumMod val="75000"/>
                  </a:schemeClr>
                </a:solidFill>
                <a:effectLst>
                  <a:outerShdw blurRad="38100" dist="38100" dir="2700000" algn="tl">
                    <a:srgbClr val="000000">
                      <a:alpha val="43137"/>
                    </a:srgbClr>
                  </a:outerShdw>
                </a:effectLst>
              </a:endParaRPr>
            </a:p>
          </p:txBody>
        </p:sp>
      </p:grpSp>
      <p:pic>
        <p:nvPicPr>
          <p:cNvPr id="10" name="Imagen 9">
            <a:extLst>
              <a:ext uri="{FF2B5EF4-FFF2-40B4-BE49-F238E27FC236}">
                <a16:creationId xmlns:a16="http://schemas.microsoft.com/office/drawing/2014/main" id="{3D8C249D-85BC-5606-2FAC-CF8D90604F97}"/>
              </a:ext>
            </a:extLst>
          </p:cNvPr>
          <p:cNvPicPr>
            <a:picLocks noChangeAspect="1"/>
          </p:cNvPicPr>
          <p:nvPr/>
        </p:nvPicPr>
        <p:blipFill>
          <a:blip r:embed="rId7"/>
          <a:stretch>
            <a:fillRect/>
          </a:stretch>
        </p:blipFill>
        <p:spPr>
          <a:xfrm>
            <a:off x="1310689" y="3084205"/>
            <a:ext cx="3321490" cy="2895801"/>
          </a:xfrm>
          <a:prstGeom prst="rect">
            <a:avLst/>
          </a:prstGeom>
        </p:spPr>
      </p:pic>
      <p:grpSp>
        <p:nvGrpSpPr>
          <p:cNvPr id="11" name="Grupo 10">
            <a:extLst>
              <a:ext uri="{FF2B5EF4-FFF2-40B4-BE49-F238E27FC236}">
                <a16:creationId xmlns:a16="http://schemas.microsoft.com/office/drawing/2014/main" id="{2539662F-A9FC-E23C-11F4-52EEE930EE85}"/>
              </a:ext>
            </a:extLst>
          </p:cNvPr>
          <p:cNvGrpSpPr/>
          <p:nvPr/>
        </p:nvGrpSpPr>
        <p:grpSpPr>
          <a:xfrm>
            <a:off x="4476243" y="2895942"/>
            <a:ext cx="5113597" cy="3545290"/>
            <a:chOff x="3850891" y="1982235"/>
            <a:chExt cx="5113597" cy="3545290"/>
          </a:xfrm>
        </p:grpSpPr>
        <p:pic>
          <p:nvPicPr>
            <p:cNvPr id="12" name="Imagen 11">
              <a:extLst>
                <a:ext uri="{FF2B5EF4-FFF2-40B4-BE49-F238E27FC236}">
                  <a16:creationId xmlns:a16="http://schemas.microsoft.com/office/drawing/2014/main" id="{9B9793D4-F00C-2418-032D-96C71CA47700}"/>
                </a:ext>
              </a:extLst>
            </p:cNvPr>
            <p:cNvPicPr>
              <a:picLocks noChangeAspect="1"/>
            </p:cNvPicPr>
            <p:nvPr/>
          </p:nvPicPr>
          <p:blipFill>
            <a:blip r:embed="rId8" cstate="print"/>
            <a:stretch>
              <a:fillRect/>
            </a:stretch>
          </p:blipFill>
          <p:spPr>
            <a:xfrm>
              <a:off x="5965620" y="1982235"/>
              <a:ext cx="2998868" cy="1686864"/>
            </a:xfrm>
            <a:prstGeom prst="rect">
              <a:avLst/>
            </a:prstGeom>
          </p:spPr>
        </p:pic>
        <p:grpSp>
          <p:nvGrpSpPr>
            <p:cNvPr id="13" name="Grupo 12">
              <a:extLst>
                <a:ext uri="{FF2B5EF4-FFF2-40B4-BE49-F238E27FC236}">
                  <a16:creationId xmlns:a16="http://schemas.microsoft.com/office/drawing/2014/main" id="{4E1AEFBB-43AA-26B3-8FD9-B2B71F00ADD1}"/>
                </a:ext>
              </a:extLst>
            </p:cNvPr>
            <p:cNvGrpSpPr/>
            <p:nvPr/>
          </p:nvGrpSpPr>
          <p:grpSpPr>
            <a:xfrm>
              <a:off x="3850891" y="2754072"/>
              <a:ext cx="4901783" cy="2773453"/>
              <a:chOff x="3850891" y="2754072"/>
              <a:chExt cx="4901783" cy="2773453"/>
            </a:xfrm>
          </p:grpSpPr>
          <p:cxnSp>
            <p:nvCxnSpPr>
              <p:cNvPr id="14" name="Conector recto 13">
                <a:extLst>
                  <a:ext uri="{FF2B5EF4-FFF2-40B4-BE49-F238E27FC236}">
                    <a16:creationId xmlns:a16="http://schemas.microsoft.com/office/drawing/2014/main" id="{453CD261-843F-1F03-FD7F-F1D955E53805}"/>
                  </a:ext>
                </a:extLst>
              </p:cNvPr>
              <p:cNvCxnSpPr>
                <a:stCxn id="21" idx="7"/>
                <a:endCxn id="16" idx="0"/>
              </p:cNvCxnSpPr>
              <p:nvPr/>
            </p:nvCxnSpPr>
            <p:spPr>
              <a:xfrm>
                <a:off x="4585115" y="2754072"/>
                <a:ext cx="2992572" cy="1045261"/>
              </a:xfrm>
              <a:prstGeom prst="line">
                <a:avLst/>
              </a:prstGeom>
            </p:spPr>
            <p:style>
              <a:lnRef idx="2">
                <a:schemeClr val="accent6"/>
              </a:lnRef>
              <a:fillRef idx="0">
                <a:schemeClr val="accent6"/>
              </a:fillRef>
              <a:effectRef idx="1">
                <a:schemeClr val="accent6"/>
              </a:effectRef>
              <a:fontRef idx="minor">
                <a:schemeClr val="tx1"/>
              </a:fontRef>
            </p:style>
          </p:cxnSp>
          <p:cxnSp>
            <p:nvCxnSpPr>
              <p:cNvPr id="15" name="Conector recto 14">
                <a:extLst>
                  <a:ext uri="{FF2B5EF4-FFF2-40B4-BE49-F238E27FC236}">
                    <a16:creationId xmlns:a16="http://schemas.microsoft.com/office/drawing/2014/main" id="{F7A4C533-CF8A-DB38-CD9A-E24359F53D79}"/>
                  </a:ext>
                </a:extLst>
              </p:cNvPr>
              <p:cNvCxnSpPr>
                <a:endCxn id="16" idx="4"/>
              </p:cNvCxnSpPr>
              <p:nvPr/>
            </p:nvCxnSpPr>
            <p:spPr>
              <a:xfrm>
                <a:off x="3850891" y="4825487"/>
                <a:ext cx="3726796" cy="702038"/>
              </a:xfrm>
              <a:prstGeom prst="line">
                <a:avLst/>
              </a:prstGeom>
            </p:spPr>
            <p:style>
              <a:lnRef idx="2">
                <a:schemeClr val="accent6"/>
              </a:lnRef>
              <a:fillRef idx="0">
                <a:schemeClr val="accent6"/>
              </a:fillRef>
              <a:effectRef idx="1">
                <a:schemeClr val="accent6"/>
              </a:effectRef>
              <a:fontRef idx="minor">
                <a:schemeClr val="tx1"/>
              </a:fontRef>
            </p:style>
          </p:cxnSp>
          <p:sp>
            <p:nvSpPr>
              <p:cNvPr id="16" name="Elipse 15">
                <a:extLst>
                  <a:ext uri="{FF2B5EF4-FFF2-40B4-BE49-F238E27FC236}">
                    <a16:creationId xmlns:a16="http://schemas.microsoft.com/office/drawing/2014/main" id="{6DCCFC61-EC31-8025-CED2-740870FD7273}"/>
                  </a:ext>
                </a:extLst>
              </p:cNvPr>
              <p:cNvSpPr/>
              <p:nvPr/>
            </p:nvSpPr>
            <p:spPr>
              <a:xfrm>
                <a:off x="6726167" y="3799333"/>
                <a:ext cx="1703040" cy="1728192"/>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s-CO">
                  <a:solidFill>
                    <a:schemeClr val="tx1"/>
                  </a:solidFill>
                </a:endParaRPr>
              </a:p>
            </p:txBody>
          </p:sp>
          <p:sp>
            <p:nvSpPr>
              <p:cNvPr id="17" name="CuadroTexto 16">
                <a:extLst>
                  <a:ext uri="{FF2B5EF4-FFF2-40B4-BE49-F238E27FC236}">
                    <a16:creationId xmlns:a16="http://schemas.microsoft.com/office/drawing/2014/main" id="{76FA3445-26A8-BE32-E6A6-2E2C5E6D0648}"/>
                  </a:ext>
                </a:extLst>
              </p:cNvPr>
              <p:cNvSpPr txBox="1"/>
              <p:nvPr/>
            </p:nvSpPr>
            <p:spPr>
              <a:xfrm>
                <a:off x="6402699" y="4340263"/>
                <a:ext cx="2349975" cy="646331"/>
              </a:xfrm>
              <a:prstGeom prst="rect">
                <a:avLst/>
              </a:prstGeom>
              <a:noFill/>
            </p:spPr>
            <p:txBody>
              <a:bodyPr wrap="square" rtlCol="0">
                <a:spAutoFit/>
              </a:bodyPr>
              <a:lstStyle/>
              <a:p>
                <a:pPr algn="ctr"/>
                <a:r>
                  <a:rPr lang="es-CO" b="1" dirty="0">
                    <a:effectLst>
                      <a:outerShdw blurRad="38100" dist="38100" dir="2700000" algn="tl">
                        <a:srgbClr val="000000">
                          <a:alpha val="43137"/>
                        </a:srgbClr>
                      </a:outerShdw>
                    </a:effectLst>
                  </a:rPr>
                  <a:t>INFORMACIÓN</a:t>
                </a:r>
              </a:p>
              <a:p>
                <a:pPr algn="ctr"/>
                <a:r>
                  <a:rPr lang="es-CO" b="1" dirty="0">
                    <a:effectLst>
                      <a:outerShdw blurRad="38100" dist="38100" dir="2700000" algn="tl">
                        <a:srgbClr val="000000">
                          <a:alpha val="43137"/>
                        </a:srgbClr>
                      </a:outerShdw>
                    </a:effectLst>
                  </a:rPr>
                  <a:t>ESTADÍSTICA</a:t>
                </a:r>
              </a:p>
            </p:txBody>
          </p:sp>
        </p:grpSp>
      </p:grpSp>
      <p:grpSp>
        <p:nvGrpSpPr>
          <p:cNvPr id="18" name="Grupo 17">
            <a:extLst>
              <a:ext uri="{FF2B5EF4-FFF2-40B4-BE49-F238E27FC236}">
                <a16:creationId xmlns:a16="http://schemas.microsoft.com/office/drawing/2014/main" id="{47E7DAB3-47E4-FD6B-30FE-DAA3492FF6C7}"/>
              </a:ext>
            </a:extLst>
          </p:cNvPr>
          <p:cNvGrpSpPr/>
          <p:nvPr/>
        </p:nvGrpSpPr>
        <p:grpSpPr>
          <a:xfrm>
            <a:off x="474019" y="3309763"/>
            <a:ext cx="5180694" cy="2444687"/>
            <a:chOff x="71404" y="2842078"/>
            <a:chExt cx="5180694" cy="2444687"/>
          </a:xfrm>
        </p:grpSpPr>
        <p:grpSp>
          <p:nvGrpSpPr>
            <p:cNvPr id="19" name="Grupo 18">
              <a:extLst>
                <a:ext uri="{FF2B5EF4-FFF2-40B4-BE49-F238E27FC236}">
                  <a16:creationId xmlns:a16="http://schemas.microsoft.com/office/drawing/2014/main" id="{E1DCF3F8-8868-6787-0CA3-A15165CE170B}"/>
                </a:ext>
              </a:extLst>
            </p:cNvPr>
            <p:cNvGrpSpPr/>
            <p:nvPr/>
          </p:nvGrpSpPr>
          <p:grpSpPr>
            <a:xfrm>
              <a:off x="2218594" y="2842078"/>
              <a:ext cx="3033504" cy="2444687"/>
              <a:chOff x="2218594" y="2842078"/>
              <a:chExt cx="3033504" cy="2444687"/>
            </a:xfrm>
          </p:grpSpPr>
          <p:sp>
            <p:nvSpPr>
              <p:cNvPr id="21" name="Elipse 20">
                <a:extLst>
                  <a:ext uri="{FF2B5EF4-FFF2-40B4-BE49-F238E27FC236}">
                    <a16:creationId xmlns:a16="http://schemas.microsoft.com/office/drawing/2014/main" id="{E2F9DE71-1DE8-B7BF-B0D0-22842CE6F0D1}"/>
                  </a:ext>
                </a:extLst>
              </p:cNvPr>
              <p:cNvSpPr/>
              <p:nvPr/>
            </p:nvSpPr>
            <p:spPr>
              <a:xfrm>
                <a:off x="2218594" y="2842078"/>
                <a:ext cx="3033504" cy="2444687"/>
              </a:xfrm>
              <a:prstGeom prst="ellipse">
                <a:avLst/>
              </a:prstGeom>
              <a:solidFill>
                <a:srgbClr val="FF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22" name="CuadroTexto 21">
                <a:extLst>
                  <a:ext uri="{FF2B5EF4-FFF2-40B4-BE49-F238E27FC236}">
                    <a16:creationId xmlns:a16="http://schemas.microsoft.com/office/drawing/2014/main" id="{C5749B3F-3506-AA5D-2972-E00C965DD1C1}"/>
                  </a:ext>
                </a:extLst>
              </p:cNvPr>
              <p:cNvSpPr txBox="1"/>
              <p:nvPr/>
            </p:nvSpPr>
            <p:spPr>
              <a:xfrm>
                <a:off x="2427722" y="3629675"/>
                <a:ext cx="2349975" cy="707886"/>
              </a:xfrm>
              <a:prstGeom prst="rect">
                <a:avLst/>
              </a:prstGeom>
              <a:noFill/>
            </p:spPr>
            <p:txBody>
              <a:bodyPr wrap="square" rtlCol="0">
                <a:spAutoFit/>
              </a:bodyPr>
              <a:lstStyle/>
              <a:p>
                <a:pPr algn="ctr"/>
                <a:r>
                  <a:rPr lang="es-CO" sz="2000" b="1" dirty="0">
                    <a:effectLst>
                      <a:outerShdw blurRad="38100" dist="38100" dir="2700000" algn="tl">
                        <a:srgbClr val="000000">
                          <a:alpha val="43137"/>
                        </a:srgbClr>
                      </a:outerShdw>
                    </a:effectLst>
                  </a:rPr>
                  <a:t>INFORMACIÓN</a:t>
                </a:r>
              </a:p>
              <a:p>
                <a:pPr algn="ctr"/>
                <a:r>
                  <a:rPr lang="es-CO" sz="2000" b="1" dirty="0">
                    <a:effectLst>
                      <a:outerShdw blurRad="38100" dist="38100" dir="2700000" algn="tl">
                        <a:srgbClr val="000000">
                          <a:alpha val="43137"/>
                        </a:srgbClr>
                      </a:outerShdw>
                    </a:effectLst>
                  </a:rPr>
                  <a:t>MEDIBLE</a:t>
                </a:r>
              </a:p>
            </p:txBody>
          </p:sp>
        </p:grpSp>
        <p:sp>
          <p:nvSpPr>
            <p:cNvPr id="20" name="CuadroTexto 19">
              <a:extLst>
                <a:ext uri="{FF2B5EF4-FFF2-40B4-BE49-F238E27FC236}">
                  <a16:creationId xmlns:a16="http://schemas.microsoft.com/office/drawing/2014/main" id="{F54A602D-904E-AB95-F26B-61D5412CCBF8}"/>
                </a:ext>
              </a:extLst>
            </p:cNvPr>
            <p:cNvSpPr txBox="1"/>
            <p:nvPr/>
          </p:nvSpPr>
          <p:spPr>
            <a:xfrm>
              <a:off x="71404" y="3256415"/>
              <a:ext cx="2349975" cy="707886"/>
            </a:xfrm>
            <a:prstGeom prst="rect">
              <a:avLst/>
            </a:prstGeom>
            <a:noFill/>
          </p:spPr>
          <p:txBody>
            <a:bodyPr wrap="square" rtlCol="0">
              <a:spAutoFit/>
            </a:bodyPr>
            <a:lstStyle/>
            <a:p>
              <a:pPr algn="ctr"/>
              <a:r>
                <a:rPr lang="es-CO" sz="2000" b="1" dirty="0">
                  <a:solidFill>
                    <a:schemeClr val="bg1"/>
                  </a:solidFill>
                  <a:effectLst>
                    <a:outerShdw blurRad="38100" dist="38100" dir="2700000" algn="tl">
                      <a:srgbClr val="000000">
                        <a:alpha val="43137"/>
                      </a:srgbClr>
                    </a:outerShdw>
                  </a:effectLst>
                </a:rPr>
                <a:t>INFORMACIÓN</a:t>
              </a:r>
            </a:p>
            <a:p>
              <a:pPr algn="ctr"/>
              <a:r>
                <a:rPr lang="es-CO" sz="2000" b="1" dirty="0">
                  <a:solidFill>
                    <a:schemeClr val="bg1"/>
                  </a:solidFill>
                  <a:effectLst>
                    <a:outerShdw blurRad="38100" dist="38100" dir="2700000" algn="tl">
                      <a:srgbClr val="000000">
                        <a:alpha val="43137"/>
                      </a:srgbClr>
                    </a:outerShdw>
                  </a:effectLst>
                </a:rPr>
                <a:t>NO MEDIBLE</a:t>
              </a:r>
            </a:p>
          </p:txBody>
        </p:sp>
      </p:grpSp>
      <p:sp>
        <p:nvSpPr>
          <p:cNvPr id="23" name="TextBox 3">
            <a:extLst>
              <a:ext uri="{FF2B5EF4-FFF2-40B4-BE49-F238E27FC236}">
                <a16:creationId xmlns:a16="http://schemas.microsoft.com/office/drawing/2014/main" id="{DCCB08A3-1ED5-3892-9F6C-33CDAC24B175}"/>
              </a:ext>
            </a:extLst>
          </p:cNvPr>
          <p:cNvSpPr txBox="1"/>
          <p:nvPr/>
        </p:nvSpPr>
        <p:spPr>
          <a:xfrm>
            <a:off x="1469263" y="300514"/>
            <a:ext cx="7971655" cy="1623073"/>
          </a:xfrm>
          <a:prstGeom prst="rect">
            <a:avLst/>
          </a:prstGeom>
        </p:spPr>
        <p:txBody>
          <a:bodyPr lIns="0" tIns="0" rIns="0" bIns="0" rtlCol="0" anchor="t">
            <a:spAutoFit/>
          </a:bodyPr>
          <a:lstStyle/>
          <a:p>
            <a:pPr algn="l">
              <a:lnSpc>
                <a:spcPts val="6600"/>
              </a:lnSpc>
            </a:pPr>
            <a:r>
              <a:rPr lang="en-US" sz="3600" b="1" spc="-179" dirty="0">
                <a:solidFill>
                  <a:srgbClr val="051838"/>
                </a:solidFill>
                <a:latin typeface="Red Hat Display Bold"/>
                <a:ea typeface="Red Hat Display Bold"/>
                <a:cs typeface="Red Hat Display Bold"/>
                <a:sym typeface="Red Hat Display Bold"/>
              </a:rPr>
              <a:t>INFORMACION ESTADISTICA </a:t>
            </a:r>
          </a:p>
          <a:p>
            <a:pPr algn="l">
              <a:lnSpc>
                <a:spcPts val="6600"/>
              </a:lnSpc>
            </a:pPr>
            <a:endParaRPr lang="en-US" sz="3600" b="1" spc="-179" dirty="0">
              <a:solidFill>
                <a:srgbClr val="051838"/>
              </a:solidFill>
              <a:latin typeface="Red Hat Display Bold"/>
              <a:ea typeface="Red Hat Display Bold"/>
              <a:cs typeface="Red Hat Display Bold"/>
              <a:sym typeface="Red Hat Display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fltVal val="0"/>
                                          </p:val>
                                        </p:tav>
                                        <p:tav tm="100000">
                                          <p:val>
                                            <p:strVal val="#ppt_w"/>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 calcmode="lin" valueType="num">
                                      <p:cBhvr>
                                        <p:cTn id="28" dur="1000" fill="hold"/>
                                        <p:tgtEl>
                                          <p:spTgt spid="18"/>
                                        </p:tgtEl>
                                        <p:attrNameLst>
                                          <p:attrName>style.rotation</p:attrName>
                                        </p:attrNameLst>
                                      </p:cBhvr>
                                      <p:tavLst>
                                        <p:tav tm="0">
                                          <p:val>
                                            <p:fltVal val="90"/>
                                          </p:val>
                                        </p:tav>
                                        <p:tav tm="100000">
                                          <p:val>
                                            <p:fltVal val="0"/>
                                          </p:val>
                                        </p:tav>
                                      </p:tavLst>
                                    </p:anim>
                                    <p:animEffect transition="in" filter="fade">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nodeType="clickEffect">
                                  <p:stCondLst>
                                    <p:cond delay="0"/>
                                  </p:stCondLst>
                                  <p:childTnLst>
                                    <p:anim calcmode="lin" valueType="num">
                                      <p:cBhvr>
                                        <p:cTn id="38" dur="1000"/>
                                        <p:tgtEl>
                                          <p:spTgt spid="7"/>
                                        </p:tgtEl>
                                        <p:attrNameLst>
                                          <p:attrName>ppt_w</p:attrName>
                                        </p:attrNameLst>
                                      </p:cBhvr>
                                      <p:tavLst>
                                        <p:tav tm="0">
                                          <p:val>
                                            <p:strVal val="ppt_w"/>
                                          </p:val>
                                        </p:tav>
                                        <p:tav tm="100000">
                                          <p:val>
                                            <p:fltVal val="0"/>
                                          </p:val>
                                        </p:tav>
                                      </p:tavLst>
                                    </p:anim>
                                    <p:anim calcmode="lin" valueType="num">
                                      <p:cBhvr>
                                        <p:cTn id="39" dur="1000"/>
                                        <p:tgtEl>
                                          <p:spTgt spid="7"/>
                                        </p:tgtEl>
                                        <p:attrNameLst>
                                          <p:attrName>ppt_h</p:attrName>
                                        </p:attrNameLst>
                                      </p:cBhvr>
                                      <p:tavLst>
                                        <p:tav tm="0">
                                          <p:val>
                                            <p:strVal val="ppt_h"/>
                                          </p:val>
                                        </p:tav>
                                        <p:tav tm="100000">
                                          <p:val>
                                            <p:fltVal val="0"/>
                                          </p:val>
                                        </p:tav>
                                      </p:tavLst>
                                    </p:anim>
                                    <p:anim calcmode="lin" valueType="num">
                                      <p:cBhvr>
                                        <p:cTn id="40" dur="1000"/>
                                        <p:tgtEl>
                                          <p:spTgt spid="7"/>
                                        </p:tgtEl>
                                        <p:attrNameLst>
                                          <p:attrName>style.rotation</p:attrName>
                                        </p:attrNameLst>
                                      </p:cBhvr>
                                      <p:tavLst>
                                        <p:tav tm="0">
                                          <p:val>
                                            <p:fltVal val="0"/>
                                          </p:val>
                                        </p:tav>
                                        <p:tav tm="100000">
                                          <p:val>
                                            <p:fltVal val="90"/>
                                          </p:val>
                                        </p:tav>
                                      </p:tavLst>
                                    </p:anim>
                                    <p:animEffect transition="out" filter="fade">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par>
                                <p:cTn id="43" presetID="31" presetClass="exit" presetSubtype="0" fill="hold" nodeType="withEffect">
                                  <p:stCondLst>
                                    <p:cond delay="0"/>
                                  </p:stCondLst>
                                  <p:childTnLst>
                                    <p:anim calcmode="lin" valueType="num">
                                      <p:cBhvr>
                                        <p:cTn id="44" dur="1000"/>
                                        <p:tgtEl>
                                          <p:spTgt spid="10"/>
                                        </p:tgtEl>
                                        <p:attrNameLst>
                                          <p:attrName>ppt_w</p:attrName>
                                        </p:attrNameLst>
                                      </p:cBhvr>
                                      <p:tavLst>
                                        <p:tav tm="0">
                                          <p:val>
                                            <p:strVal val="ppt_w"/>
                                          </p:val>
                                        </p:tav>
                                        <p:tav tm="100000">
                                          <p:val>
                                            <p:fltVal val="0"/>
                                          </p:val>
                                        </p:tav>
                                      </p:tavLst>
                                    </p:anim>
                                    <p:anim calcmode="lin" valueType="num">
                                      <p:cBhvr>
                                        <p:cTn id="45" dur="1000"/>
                                        <p:tgtEl>
                                          <p:spTgt spid="10"/>
                                        </p:tgtEl>
                                        <p:attrNameLst>
                                          <p:attrName>ppt_h</p:attrName>
                                        </p:attrNameLst>
                                      </p:cBhvr>
                                      <p:tavLst>
                                        <p:tav tm="0">
                                          <p:val>
                                            <p:strVal val="ppt_h"/>
                                          </p:val>
                                        </p:tav>
                                        <p:tav tm="100000">
                                          <p:val>
                                            <p:fltVal val="0"/>
                                          </p:val>
                                        </p:tav>
                                      </p:tavLst>
                                    </p:anim>
                                    <p:anim calcmode="lin" valueType="num">
                                      <p:cBhvr>
                                        <p:cTn id="46" dur="1000"/>
                                        <p:tgtEl>
                                          <p:spTgt spid="10"/>
                                        </p:tgtEl>
                                        <p:attrNameLst>
                                          <p:attrName>style.rotation</p:attrName>
                                        </p:attrNameLst>
                                      </p:cBhvr>
                                      <p:tavLst>
                                        <p:tav tm="0">
                                          <p:val>
                                            <p:fltVal val="0"/>
                                          </p:val>
                                        </p:tav>
                                        <p:tav tm="100000">
                                          <p:val>
                                            <p:fltVal val="90"/>
                                          </p:val>
                                        </p:tav>
                                      </p:tavLst>
                                    </p:anim>
                                    <p:animEffect transition="out" filter="fade">
                                      <p:cBhvr>
                                        <p:cTn id="47" dur="1000"/>
                                        <p:tgtEl>
                                          <p:spTgt spid="10"/>
                                        </p:tgtEl>
                                      </p:cBhvr>
                                    </p:animEffect>
                                    <p:set>
                                      <p:cBhvr>
                                        <p:cTn id="48" dur="1" fill="hold">
                                          <p:stCondLst>
                                            <p:cond delay="999"/>
                                          </p:stCondLst>
                                        </p:cTn>
                                        <p:tgtEl>
                                          <p:spTgt spid="10"/>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18"/>
                                        </p:tgtEl>
                                        <p:attrNameLst>
                                          <p:attrName>ppt_w</p:attrName>
                                        </p:attrNameLst>
                                      </p:cBhvr>
                                      <p:tavLst>
                                        <p:tav tm="0">
                                          <p:val>
                                            <p:strVal val="ppt_w"/>
                                          </p:val>
                                        </p:tav>
                                        <p:tav tm="100000">
                                          <p:val>
                                            <p:fltVal val="0"/>
                                          </p:val>
                                        </p:tav>
                                      </p:tavLst>
                                    </p:anim>
                                    <p:anim calcmode="lin" valueType="num">
                                      <p:cBhvr>
                                        <p:cTn id="51" dur="1000"/>
                                        <p:tgtEl>
                                          <p:spTgt spid="18"/>
                                        </p:tgtEl>
                                        <p:attrNameLst>
                                          <p:attrName>ppt_h</p:attrName>
                                        </p:attrNameLst>
                                      </p:cBhvr>
                                      <p:tavLst>
                                        <p:tav tm="0">
                                          <p:val>
                                            <p:strVal val="ppt_h"/>
                                          </p:val>
                                        </p:tav>
                                        <p:tav tm="100000">
                                          <p:val>
                                            <p:fltVal val="0"/>
                                          </p:val>
                                        </p:tav>
                                      </p:tavLst>
                                    </p:anim>
                                    <p:anim calcmode="lin" valueType="num">
                                      <p:cBhvr>
                                        <p:cTn id="52" dur="1000"/>
                                        <p:tgtEl>
                                          <p:spTgt spid="18"/>
                                        </p:tgtEl>
                                        <p:attrNameLst>
                                          <p:attrName>style.rotation</p:attrName>
                                        </p:attrNameLst>
                                      </p:cBhvr>
                                      <p:tavLst>
                                        <p:tav tm="0">
                                          <p:val>
                                            <p:fltVal val="0"/>
                                          </p:val>
                                        </p:tav>
                                        <p:tav tm="100000">
                                          <p:val>
                                            <p:fltVal val="90"/>
                                          </p:val>
                                        </p:tav>
                                      </p:tavLst>
                                    </p:anim>
                                    <p:animEffect transition="out" filter="fade">
                                      <p:cBhvr>
                                        <p:cTn id="53" dur="1000"/>
                                        <p:tgtEl>
                                          <p:spTgt spid="18"/>
                                        </p:tgtEl>
                                      </p:cBhvr>
                                    </p:animEffect>
                                    <p:set>
                                      <p:cBhvr>
                                        <p:cTn id="54" dur="1" fill="hold">
                                          <p:stCondLst>
                                            <p:cond delay="999"/>
                                          </p:stCondLst>
                                        </p:cTn>
                                        <p:tgtEl>
                                          <p:spTgt spid="18"/>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11"/>
                                        </p:tgtEl>
                                        <p:attrNameLst>
                                          <p:attrName>ppt_w</p:attrName>
                                        </p:attrNameLst>
                                      </p:cBhvr>
                                      <p:tavLst>
                                        <p:tav tm="0">
                                          <p:val>
                                            <p:strVal val="ppt_w"/>
                                          </p:val>
                                        </p:tav>
                                        <p:tav tm="100000">
                                          <p:val>
                                            <p:fltVal val="0"/>
                                          </p:val>
                                        </p:tav>
                                      </p:tavLst>
                                    </p:anim>
                                    <p:anim calcmode="lin" valueType="num">
                                      <p:cBhvr>
                                        <p:cTn id="57" dur="1000"/>
                                        <p:tgtEl>
                                          <p:spTgt spid="11"/>
                                        </p:tgtEl>
                                        <p:attrNameLst>
                                          <p:attrName>ppt_h</p:attrName>
                                        </p:attrNameLst>
                                      </p:cBhvr>
                                      <p:tavLst>
                                        <p:tav tm="0">
                                          <p:val>
                                            <p:strVal val="ppt_h"/>
                                          </p:val>
                                        </p:tav>
                                        <p:tav tm="100000">
                                          <p:val>
                                            <p:fltVal val="0"/>
                                          </p:val>
                                        </p:tav>
                                      </p:tavLst>
                                    </p:anim>
                                    <p:anim calcmode="lin" valueType="num">
                                      <p:cBhvr>
                                        <p:cTn id="58" dur="1000"/>
                                        <p:tgtEl>
                                          <p:spTgt spid="11"/>
                                        </p:tgtEl>
                                        <p:attrNameLst>
                                          <p:attrName>style.rotation</p:attrName>
                                        </p:attrNameLst>
                                      </p:cBhvr>
                                      <p:tavLst>
                                        <p:tav tm="0">
                                          <p:val>
                                            <p:fltVal val="0"/>
                                          </p:val>
                                        </p:tav>
                                        <p:tav tm="100000">
                                          <p:val>
                                            <p:fltVal val="90"/>
                                          </p:val>
                                        </p:tav>
                                      </p:tavLst>
                                    </p:anim>
                                    <p:animEffect transition="out" filter="fade">
                                      <p:cBhvr>
                                        <p:cTn id="59" dur="1000"/>
                                        <p:tgtEl>
                                          <p:spTgt spid="11"/>
                                        </p:tgtEl>
                                      </p:cBhvr>
                                    </p:animEffect>
                                    <p:set>
                                      <p:cBhvr>
                                        <p:cTn id="60"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sp>
        <p:nvSpPr>
          <p:cNvPr id="3" name="Freeform 3"/>
          <p:cNvSpPr/>
          <p:nvPr/>
        </p:nvSpPr>
        <p:spPr>
          <a:xfrm rot="-5400000">
            <a:off x="4374295" y="2104078"/>
            <a:ext cx="7483383" cy="3275227"/>
          </a:xfrm>
          <a:custGeom>
            <a:avLst/>
            <a:gdLst/>
            <a:ahLst/>
            <a:cxnLst/>
            <a:rect l="l" t="t" r="r" b="b"/>
            <a:pathLst>
              <a:path w="7483383" h="3275227">
                <a:moveTo>
                  <a:pt x="0" y="0"/>
                </a:moveTo>
                <a:lnTo>
                  <a:pt x="7483383" y="0"/>
                </a:lnTo>
                <a:lnTo>
                  <a:pt x="7483383" y="3275227"/>
                </a:lnTo>
                <a:lnTo>
                  <a:pt x="0" y="3275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rot="-5400000">
            <a:off x="7150212" y="2195258"/>
            <a:ext cx="669424" cy="1665986"/>
          </a:xfrm>
          <a:custGeom>
            <a:avLst/>
            <a:gdLst/>
            <a:ahLst/>
            <a:cxnLst/>
            <a:rect l="l" t="t" r="r" b="b"/>
            <a:pathLst>
              <a:path w="669424" h="1665986">
                <a:moveTo>
                  <a:pt x="0" y="0"/>
                </a:moveTo>
                <a:lnTo>
                  <a:pt x="669423" y="0"/>
                </a:lnTo>
                <a:lnTo>
                  <a:pt x="669423"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5" name="Freeform 5"/>
          <p:cNvSpPr/>
          <p:nvPr/>
        </p:nvSpPr>
        <p:spPr>
          <a:xfrm rot="-5400000">
            <a:off x="-334712" y="1155554"/>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6" name="Freeform 6"/>
          <p:cNvSpPr/>
          <p:nvPr/>
        </p:nvSpPr>
        <p:spPr>
          <a:xfrm>
            <a:off x="417084" y="259654"/>
            <a:ext cx="5990090" cy="1262693"/>
          </a:xfrm>
          <a:custGeom>
            <a:avLst/>
            <a:gdLst/>
            <a:ahLst/>
            <a:cxnLst/>
            <a:rect l="l" t="t" r="r" b="b"/>
            <a:pathLst>
              <a:path w="5990090" h="1262693">
                <a:moveTo>
                  <a:pt x="0" y="0"/>
                </a:moveTo>
                <a:lnTo>
                  <a:pt x="5990091" y="0"/>
                </a:lnTo>
                <a:lnTo>
                  <a:pt x="5990091" y="1262692"/>
                </a:lnTo>
                <a:lnTo>
                  <a:pt x="0" y="1262692"/>
                </a:lnTo>
                <a:lnTo>
                  <a:pt x="0" y="0"/>
                </a:lnTo>
                <a:close/>
              </a:path>
            </a:pathLst>
          </a:custGeom>
          <a:blipFill>
            <a:blip r:embed="rId7"/>
            <a:stretch>
              <a:fillRect/>
            </a:stretch>
          </a:blipFill>
        </p:spPr>
        <p:txBody>
          <a:bodyPr/>
          <a:lstStyle/>
          <a:p>
            <a:endParaRPr lang="es-CO"/>
          </a:p>
        </p:txBody>
      </p:sp>
      <p:sp>
        <p:nvSpPr>
          <p:cNvPr id="7" name="Freeform 7"/>
          <p:cNvSpPr/>
          <p:nvPr/>
        </p:nvSpPr>
        <p:spPr>
          <a:xfrm>
            <a:off x="6848381" y="563932"/>
            <a:ext cx="2173699" cy="835158"/>
          </a:xfrm>
          <a:custGeom>
            <a:avLst/>
            <a:gdLst/>
            <a:ahLst/>
            <a:cxnLst/>
            <a:rect l="l" t="t" r="r" b="b"/>
            <a:pathLst>
              <a:path w="2173699" h="835158">
                <a:moveTo>
                  <a:pt x="0" y="0"/>
                </a:moveTo>
                <a:lnTo>
                  <a:pt x="2173699" y="0"/>
                </a:lnTo>
                <a:lnTo>
                  <a:pt x="2173699" y="835158"/>
                </a:lnTo>
                <a:lnTo>
                  <a:pt x="0" y="835158"/>
                </a:lnTo>
                <a:lnTo>
                  <a:pt x="0" y="0"/>
                </a:lnTo>
                <a:close/>
              </a:path>
            </a:pathLst>
          </a:custGeom>
          <a:blipFill>
            <a:blip r:embed="rId8"/>
            <a:stretch>
              <a:fillRect/>
            </a:stretch>
          </a:blipFill>
        </p:spPr>
        <p:txBody>
          <a:bodyPr/>
          <a:lstStyle/>
          <a:p>
            <a:endParaRPr lang="es-CO"/>
          </a:p>
        </p:txBody>
      </p:sp>
      <p:sp>
        <p:nvSpPr>
          <p:cNvPr id="8" name="Freeform 8"/>
          <p:cNvSpPr/>
          <p:nvPr/>
        </p:nvSpPr>
        <p:spPr>
          <a:xfrm>
            <a:off x="731520" y="1880196"/>
            <a:ext cx="6027338" cy="2523948"/>
          </a:xfrm>
          <a:custGeom>
            <a:avLst/>
            <a:gdLst/>
            <a:ahLst/>
            <a:cxnLst/>
            <a:rect l="l" t="t" r="r" b="b"/>
            <a:pathLst>
              <a:path w="6027338" h="2523948">
                <a:moveTo>
                  <a:pt x="0" y="0"/>
                </a:moveTo>
                <a:lnTo>
                  <a:pt x="6027338" y="0"/>
                </a:lnTo>
                <a:lnTo>
                  <a:pt x="6027338" y="2523948"/>
                </a:lnTo>
                <a:lnTo>
                  <a:pt x="0" y="2523948"/>
                </a:lnTo>
                <a:lnTo>
                  <a:pt x="0" y="0"/>
                </a:lnTo>
                <a:close/>
              </a:path>
            </a:pathLst>
          </a:custGeom>
          <a:blipFill>
            <a:blip r:embed="rId9"/>
            <a:stretch>
              <a:fillRect/>
            </a:stretch>
          </a:blipFill>
        </p:spPr>
        <p:txBody>
          <a:bodyPr/>
          <a:lstStyle/>
          <a:p>
            <a:endParaRPr lang="es-CO"/>
          </a:p>
        </p:txBody>
      </p:sp>
      <p:sp>
        <p:nvSpPr>
          <p:cNvPr id="9" name="Freeform 9"/>
          <p:cNvSpPr/>
          <p:nvPr/>
        </p:nvSpPr>
        <p:spPr>
          <a:xfrm>
            <a:off x="731520" y="5028285"/>
            <a:ext cx="2611265" cy="1701723"/>
          </a:xfrm>
          <a:custGeom>
            <a:avLst/>
            <a:gdLst/>
            <a:ahLst/>
            <a:cxnLst/>
            <a:rect l="l" t="t" r="r" b="b"/>
            <a:pathLst>
              <a:path w="2611265" h="1701723">
                <a:moveTo>
                  <a:pt x="0" y="0"/>
                </a:moveTo>
                <a:lnTo>
                  <a:pt x="2611265" y="0"/>
                </a:lnTo>
                <a:lnTo>
                  <a:pt x="2611265" y="1701723"/>
                </a:lnTo>
                <a:lnTo>
                  <a:pt x="0" y="1701723"/>
                </a:lnTo>
                <a:lnTo>
                  <a:pt x="0" y="0"/>
                </a:lnTo>
                <a:close/>
              </a:path>
            </a:pathLst>
          </a:custGeom>
          <a:blipFill>
            <a:blip r:embed="rId10"/>
            <a:stretch>
              <a:fillRect/>
            </a:stretch>
          </a:blipFill>
        </p:spPr>
        <p:txBody>
          <a:bodyPr/>
          <a:lstStyle/>
          <a:p>
            <a:endParaRPr lang="es-CO"/>
          </a:p>
        </p:txBody>
      </p:sp>
      <p:sp>
        <p:nvSpPr>
          <p:cNvPr id="10" name="Freeform 10"/>
          <p:cNvSpPr/>
          <p:nvPr/>
        </p:nvSpPr>
        <p:spPr>
          <a:xfrm>
            <a:off x="3940995" y="4825906"/>
            <a:ext cx="3392786" cy="2255085"/>
          </a:xfrm>
          <a:custGeom>
            <a:avLst/>
            <a:gdLst/>
            <a:ahLst/>
            <a:cxnLst/>
            <a:rect l="l" t="t" r="r" b="b"/>
            <a:pathLst>
              <a:path w="3392786" h="2255085">
                <a:moveTo>
                  <a:pt x="0" y="0"/>
                </a:moveTo>
                <a:lnTo>
                  <a:pt x="3392786" y="0"/>
                </a:lnTo>
                <a:lnTo>
                  <a:pt x="3392786" y="2255085"/>
                </a:lnTo>
                <a:lnTo>
                  <a:pt x="0" y="2255085"/>
                </a:lnTo>
                <a:lnTo>
                  <a:pt x="0" y="0"/>
                </a:lnTo>
                <a:close/>
              </a:path>
            </a:pathLst>
          </a:custGeom>
          <a:blipFill>
            <a:blip r:embed="rId11"/>
            <a:stretch>
              <a:fillRect/>
            </a:stretch>
          </a:blipFill>
        </p:spPr>
        <p:txBody>
          <a:bodyPr/>
          <a:lstStyle/>
          <a:p>
            <a:endParaRPr lang="es-CO"/>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grpSp>
        <p:nvGrpSpPr>
          <p:cNvPr id="3" name="Group 3"/>
          <p:cNvGrpSpPr/>
          <p:nvPr/>
        </p:nvGrpSpPr>
        <p:grpSpPr>
          <a:xfrm>
            <a:off x="6653143" y="2115554"/>
            <a:ext cx="2584809" cy="3808028"/>
            <a:chOff x="0" y="0"/>
            <a:chExt cx="687229" cy="1012449"/>
          </a:xfrm>
        </p:grpSpPr>
        <p:sp>
          <p:nvSpPr>
            <p:cNvPr id="4" name="Freeform 4"/>
            <p:cNvSpPr/>
            <p:nvPr/>
          </p:nvSpPr>
          <p:spPr>
            <a:xfrm>
              <a:off x="0" y="0"/>
              <a:ext cx="687229" cy="1012449"/>
            </a:xfrm>
            <a:custGeom>
              <a:avLst/>
              <a:gdLst/>
              <a:ahLst/>
              <a:cxnLst/>
              <a:rect l="l" t="t" r="r" b="b"/>
              <a:pathLst>
                <a:path w="687229" h="1012449">
                  <a:moveTo>
                    <a:pt x="47923" y="0"/>
                  </a:moveTo>
                  <a:lnTo>
                    <a:pt x="639306" y="0"/>
                  </a:lnTo>
                  <a:cubicBezTo>
                    <a:pt x="652016" y="0"/>
                    <a:pt x="664206" y="5049"/>
                    <a:pt x="673193" y="14036"/>
                  </a:cubicBezTo>
                  <a:cubicBezTo>
                    <a:pt x="682180" y="23023"/>
                    <a:pt x="687229" y="35213"/>
                    <a:pt x="687229" y="47923"/>
                  </a:cubicBezTo>
                  <a:lnTo>
                    <a:pt x="687229" y="964527"/>
                  </a:lnTo>
                  <a:cubicBezTo>
                    <a:pt x="687229" y="990993"/>
                    <a:pt x="665773" y="1012449"/>
                    <a:pt x="639306" y="1012449"/>
                  </a:cubicBezTo>
                  <a:lnTo>
                    <a:pt x="47923" y="1012449"/>
                  </a:lnTo>
                  <a:cubicBezTo>
                    <a:pt x="21456" y="1012449"/>
                    <a:pt x="0" y="990993"/>
                    <a:pt x="0" y="964527"/>
                  </a:cubicBezTo>
                  <a:lnTo>
                    <a:pt x="0" y="47923"/>
                  </a:lnTo>
                  <a:cubicBezTo>
                    <a:pt x="0" y="21456"/>
                    <a:pt x="21456" y="0"/>
                    <a:pt x="47923" y="0"/>
                  </a:cubicBezTo>
                  <a:close/>
                </a:path>
              </a:pathLst>
            </a:custGeom>
            <a:blipFill>
              <a:blip r:embed="rId3"/>
              <a:stretch>
                <a:fillRect l="-16062" r="-105060"/>
              </a:stretch>
            </a:blipFill>
          </p:spPr>
          <p:txBody>
            <a:bodyPr/>
            <a:lstStyle/>
            <a:p>
              <a:endParaRPr lang="es-CO"/>
            </a:p>
          </p:txBody>
        </p:sp>
      </p:grpSp>
      <p:sp>
        <p:nvSpPr>
          <p:cNvPr id="5" name="Freeform 5"/>
          <p:cNvSpPr/>
          <p:nvPr/>
        </p:nvSpPr>
        <p:spPr>
          <a:xfrm rot="-5400000">
            <a:off x="9650506" y="412726"/>
            <a:ext cx="669424" cy="1665986"/>
          </a:xfrm>
          <a:custGeom>
            <a:avLst/>
            <a:gdLst/>
            <a:ahLst/>
            <a:cxnLst/>
            <a:rect l="l" t="t" r="r" b="b"/>
            <a:pathLst>
              <a:path w="669424" h="1665986">
                <a:moveTo>
                  <a:pt x="0" y="0"/>
                </a:moveTo>
                <a:lnTo>
                  <a:pt x="669424" y="0"/>
                </a:lnTo>
                <a:lnTo>
                  <a:pt x="669424" y="1665987"/>
                </a:lnTo>
                <a:lnTo>
                  <a:pt x="0" y="1665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6" name="Freeform 6"/>
          <p:cNvSpPr/>
          <p:nvPr/>
        </p:nvSpPr>
        <p:spPr>
          <a:xfrm rot="-5400000">
            <a:off x="301162" y="-652693"/>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7" name="Freeform 7"/>
          <p:cNvSpPr/>
          <p:nvPr/>
        </p:nvSpPr>
        <p:spPr>
          <a:xfrm>
            <a:off x="276404" y="2252195"/>
            <a:ext cx="6250389" cy="3764050"/>
          </a:xfrm>
          <a:custGeom>
            <a:avLst/>
            <a:gdLst/>
            <a:ahLst/>
            <a:cxnLst/>
            <a:rect l="l" t="t" r="r" b="b"/>
            <a:pathLst>
              <a:path w="6250389" h="3764050">
                <a:moveTo>
                  <a:pt x="0" y="0"/>
                </a:moveTo>
                <a:lnTo>
                  <a:pt x="6250390" y="0"/>
                </a:lnTo>
                <a:lnTo>
                  <a:pt x="6250390" y="3764050"/>
                </a:lnTo>
                <a:lnTo>
                  <a:pt x="0" y="3764050"/>
                </a:lnTo>
                <a:lnTo>
                  <a:pt x="0" y="0"/>
                </a:lnTo>
                <a:close/>
              </a:path>
            </a:pathLst>
          </a:custGeom>
          <a:blipFill>
            <a:blip r:embed="rId6"/>
            <a:stretch>
              <a:fillRect b="-670"/>
            </a:stretch>
          </a:blipFill>
        </p:spPr>
        <p:txBody>
          <a:bodyPr/>
          <a:lstStyle/>
          <a:p>
            <a:endParaRPr lang="es-CO"/>
          </a:p>
        </p:txBody>
      </p:sp>
      <p:sp>
        <p:nvSpPr>
          <p:cNvPr id="8" name="TextBox 8"/>
          <p:cNvSpPr txBox="1"/>
          <p:nvPr/>
        </p:nvSpPr>
        <p:spPr>
          <a:xfrm>
            <a:off x="461508" y="953619"/>
            <a:ext cx="8459099" cy="1298576"/>
          </a:xfrm>
          <a:prstGeom prst="rect">
            <a:avLst/>
          </a:prstGeom>
        </p:spPr>
        <p:txBody>
          <a:bodyPr lIns="0" tIns="0" rIns="0" bIns="0" rtlCol="0" anchor="t">
            <a:spAutoFit/>
          </a:bodyPr>
          <a:lstStyle/>
          <a:p>
            <a:pPr algn="r">
              <a:lnSpc>
                <a:spcPts val="5000"/>
              </a:lnSpc>
            </a:pPr>
            <a:r>
              <a:rPr lang="en-US" sz="5000" b="1">
                <a:solidFill>
                  <a:srgbClr val="051838"/>
                </a:solidFill>
                <a:latin typeface="Red Hat Display Bold"/>
                <a:ea typeface="Red Hat Display Bold"/>
                <a:cs typeface="Red Hat Display Bold"/>
                <a:sym typeface="Red Hat Display Bold"/>
              </a:rPr>
              <a:t>Usos de la Información</a:t>
            </a:r>
          </a:p>
          <a:p>
            <a:pPr algn="r">
              <a:lnSpc>
                <a:spcPts val="5000"/>
              </a:lnSpc>
            </a:pPr>
            <a:endParaRPr lang="en-US" sz="5000" b="1">
              <a:solidFill>
                <a:srgbClr val="051838"/>
              </a:solidFill>
              <a:latin typeface="Red Hat Display Bold"/>
              <a:ea typeface="Red Hat Display Bold"/>
              <a:cs typeface="Red Hat Display Bold"/>
              <a:sym typeface="Red Hat Display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77777"/>
            </a:stretch>
          </a:blipFill>
        </p:spPr>
        <p:txBody>
          <a:bodyPr/>
          <a:lstStyle/>
          <a:p>
            <a:endParaRPr lang="es-CO"/>
          </a:p>
        </p:txBody>
      </p:sp>
      <p:grpSp>
        <p:nvGrpSpPr>
          <p:cNvPr id="3" name="Group 3"/>
          <p:cNvGrpSpPr/>
          <p:nvPr/>
        </p:nvGrpSpPr>
        <p:grpSpPr>
          <a:xfrm>
            <a:off x="6653143" y="2115554"/>
            <a:ext cx="2584809" cy="3808028"/>
            <a:chOff x="0" y="0"/>
            <a:chExt cx="687229" cy="1012449"/>
          </a:xfrm>
        </p:grpSpPr>
        <p:sp>
          <p:nvSpPr>
            <p:cNvPr id="4" name="Freeform 4"/>
            <p:cNvSpPr/>
            <p:nvPr/>
          </p:nvSpPr>
          <p:spPr>
            <a:xfrm>
              <a:off x="0" y="0"/>
              <a:ext cx="687229" cy="1012449"/>
            </a:xfrm>
            <a:custGeom>
              <a:avLst/>
              <a:gdLst/>
              <a:ahLst/>
              <a:cxnLst/>
              <a:rect l="l" t="t" r="r" b="b"/>
              <a:pathLst>
                <a:path w="687229" h="1012449">
                  <a:moveTo>
                    <a:pt x="47923" y="0"/>
                  </a:moveTo>
                  <a:lnTo>
                    <a:pt x="639306" y="0"/>
                  </a:lnTo>
                  <a:cubicBezTo>
                    <a:pt x="652016" y="0"/>
                    <a:pt x="664206" y="5049"/>
                    <a:pt x="673193" y="14036"/>
                  </a:cubicBezTo>
                  <a:cubicBezTo>
                    <a:pt x="682180" y="23023"/>
                    <a:pt x="687229" y="35213"/>
                    <a:pt x="687229" y="47923"/>
                  </a:cubicBezTo>
                  <a:lnTo>
                    <a:pt x="687229" y="964527"/>
                  </a:lnTo>
                  <a:cubicBezTo>
                    <a:pt x="687229" y="990993"/>
                    <a:pt x="665773" y="1012449"/>
                    <a:pt x="639306" y="1012449"/>
                  </a:cubicBezTo>
                  <a:lnTo>
                    <a:pt x="47923" y="1012449"/>
                  </a:lnTo>
                  <a:cubicBezTo>
                    <a:pt x="21456" y="1012449"/>
                    <a:pt x="0" y="990993"/>
                    <a:pt x="0" y="964527"/>
                  </a:cubicBezTo>
                  <a:lnTo>
                    <a:pt x="0" y="47923"/>
                  </a:lnTo>
                  <a:cubicBezTo>
                    <a:pt x="0" y="21456"/>
                    <a:pt x="21456" y="0"/>
                    <a:pt x="47923" y="0"/>
                  </a:cubicBezTo>
                  <a:close/>
                </a:path>
              </a:pathLst>
            </a:custGeom>
            <a:blipFill>
              <a:blip r:embed="rId3"/>
              <a:stretch>
                <a:fillRect l="-49615" r="-49615"/>
              </a:stretch>
            </a:blipFill>
          </p:spPr>
          <p:txBody>
            <a:bodyPr/>
            <a:lstStyle/>
            <a:p>
              <a:endParaRPr lang="es-CO"/>
            </a:p>
          </p:txBody>
        </p:sp>
      </p:grpSp>
      <p:sp>
        <p:nvSpPr>
          <p:cNvPr id="5" name="Freeform 5"/>
          <p:cNvSpPr/>
          <p:nvPr/>
        </p:nvSpPr>
        <p:spPr>
          <a:xfrm rot="-5400000">
            <a:off x="9650506" y="412726"/>
            <a:ext cx="669424" cy="1665986"/>
          </a:xfrm>
          <a:custGeom>
            <a:avLst/>
            <a:gdLst/>
            <a:ahLst/>
            <a:cxnLst/>
            <a:rect l="l" t="t" r="r" b="b"/>
            <a:pathLst>
              <a:path w="669424" h="1665986">
                <a:moveTo>
                  <a:pt x="0" y="0"/>
                </a:moveTo>
                <a:lnTo>
                  <a:pt x="669424" y="0"/>
                </a:lnTo>
                <a:lnTo>
                  <a:pt x="669424" y="1665987"/>
                </a:lnTo>
                <a:lnTo>
                  <a:pt x="0" y="16659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6" name="Freeform 6"/>
          <p:cNvSpPr/>
          <p:nvPr/>
        </p:nvSpPr>
        <p:spPr>
          <a:xfrm rot="-5400000">
            <a:off x="301162" y="-652693"/>
            <a:ext cx="669424" cy="1665986"/>
          </a:xfrm>
          <a:custGeom>
            <a:avLst/>
            <a:gdLst/>
            <a:ahLst/>
            <a:cxnLst/>
            <a:rect l="l" t="t" r="r" b="b"/>
            <a:pathLst>
              <a:path w="669424" h="1665986">
                <a:moveTo>
                  <a:pt x="0" y="0"/>
                </a:moveTo>
                <a:lnTo>
                  <a:pt x="669424" y="0"/>
                </a:lnTo>
                <a:lnTo>
                  <a:pt x="669424" y="1665986"/>
                </a:lnTo>
                <a:lnTo>
                  <a:pt x="0" y="1665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7" name="Freeform 7"/>
          <p:cNvSpPr/>
          <p:nvPr/>
        </p:nvSpPr>
        <p:spPr>
          <a:xfrm>
            <a:off x="731520" y="1875964"/>
            <a:ext cx="4956229" cy="4287207"/>
          </a:xfrm>
          <a:custGeom>
            <a:avLst/>
            <a:gdLst/>
            <a:ahLst/>
            <a:cxnLst/>
            <a:rect l="l" t="t" r="r" b="b"/>
            <a:pathLst>
              <a:path w="4956229" h="4287207">
                <a:moveTo>
                  <a:pt x="0" y="0"/>
                </a:moveTo>
                <a:lnTo>
                  <a:pt x="4956229" y="0"/>
                </a:lnTo>
                <a:lnTo>
                  <a:pt x="4956229" y="4287207"/>
                </a:lnTo>
                <a:lnTo>
                  <a:pt x="0" y="4287207"/>
                </a:lnTo>
                <a:lnTo>
                  <a:pt x="0" y="0"/>
                </a:lnTo>
                <a:close/>
              </a:path>
            </a:pathLst>
          </a:custGeom>
          <a:blipFill>
            <a:blip r:embed="rId6"/>
            <a:stretch>
              <a:fillRect/>
            </a:stretch>
          </a:blipFill>
        </p:spPr>
        <p:txBody>
          <a:bodyPr/>
          <a:lstStyle/>
          <a:p>
            <a:endParaRPr lang="es-CO"/>
          </a:p>
        </p:txBody>
      </p:sp>
      <p:sp>
        <p:nvSpPr>
          <p:cNvPr id="8" name="TextBox 8"/>
          <p:cNvSpPr txBox="1"/>
          <p:nvPr/>
        </p:nvSpPr>
        <p:spPr>
          <a:xfrm>
            <a:off x="461508" y="953619"/>
            <a:ext cx="8459099" cy="1298576"/>
          </a:xfrm>
          <a:prstGeom prst="rect">
            <a:avLst/>
          </a:prstGeom>
        </p:spPr>
        <p:txBody>
          <a:bodyPr lIns="0" tIns="0" rIns="0" bIns="0" rtlCol="0" anchor="t">
            <a:spAutoFit/>
          </a:bodyPr>
          <a:lstStyle/>
          <a:p>
            <a:pPr algn="r">
              <a:lnSpc>
                <a:spcPts val="5000"/>
              </a:lnSpc>
            </a:pPr>
            <a:r>
              <a:rPr lang="en-US" sz="5000" b="1">
                <a:solidFill>
                  <a:srgbClr val="051838"/>
                </a:solidFill>
                <a:latin typeface="Red Hat Display Bold"/>
                <a:ea typeface="Red Hat Display Bold"/>
                <a:cs typeface="Red Hat Display Bold"/>
                <a:sym typeface="Red Hat Display Bold"/>
              </a:rPr>
              <a:t>Usos de la Información</a:t>
            </a:r>
          </a:p>
          <a:p>
            <a:pPr algn="r">
              <a:lnSpc>
                <a:spcPts val="5000"/>
              </a:lnSpc>
            </a:pPr>
            <a:endParaRPr lang="en-US" sz="5000" b="1">
              <a:solidFill>
                <a:srgbClr val="051838"/>
              </a:solidFill>
              <a:latin typeface="Red Hat Display Bold"/>
              <a:ea typeface="Red Hat Display Bold"/>
              <a:cs typeface="Red Hat Display Bold"/>
              <a:sym typeface="Red Hat Display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JP xmlns="a22fc180-de48-4a46-9ce7-777d7cabf0cd" xsi:nil="true"/>
    <lcf76f155ced4ddcb4097134ff3c332f xmlns="a22fc180-de48-4a46-9ce7-777d7cabf0cd">
      <Terms xmlns="http://schemas.microsoft.com/office/infopath/2007/PartnerControls"/>
    </lcf76f155ced4ddcb4097134ff3c332f>
    <TaxCatchAll xmlns="5c4714ae-99d1-4ef4-924e-0052ad2f9f1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F816F5376A896F4EA0E5FBE48F22CD69" ma:contentTypeVersion="15" ma:contentTypeDescription="Crear nuevo documento." ma:contentTypeScope="" ma:versionID="18e18def7410c15fdb918130a62d2a1e">
  <xsd:schema xmlns:xsd="http://www.w3.org/2001/XMLSchema" xmlns:xs="http://www.w3.org/2001/XMLSchema" xmlns:p="http://schemas.microsoft.com/office/2006/metadata/properties" xmlns:ns2="a22fc180-de48-4a46-9ce7-777d7cabf0cd" xmlns:ns3="5c4714ae-99d1-4ef4-924e-0052ad2f9f10" targetNamespace="http://schemas.microsoft.com/office/2006/metadata/properties" ma:root="true" ma:fieldsID="6f05724a885b70f62d56e0fc9c4f117b" ns2:_="" ns3:_="">
    <xsd:import namespace="a22fc180-de48-4a46-9ce7-777d7cabf0cd"/>
    <xsd:import namespace="5c4714ae-99d1-4ef4-924e-0052ad2f9f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BillingMetadata" minOccurs="0"/>
                <xsd:element ref="ns2:J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2fc180-de48-4a46-9ce7-777d7cabf0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Etiquetas de imagen" ma:readOnly="false" ma:fieldId="{5cf76f15-5ced-4ddc-b409-7134ff3c332f}" ma:taxonomyMulti="true" ma:sspId="948fd872-4201-4751-be84-a58890461714"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JP" ma:index="22" nillable="true" ma:displayName="JP" ma:format="DateOnly" ma:internalName="JP">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c4714ae-99d1-4ef4-924e-0052ad2f9f1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09f703f-2ed5-4d3e-a670-202f96bd9eaa}" ma:internalName="TaxCatchAll" ma:showField="CatchAllData" ma:web="5c4714ae-99d1-4ef4-924e-0052ad2f9f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D235A1-881B-434E-83D4-DFB021C0D3DD}">
  <ds:schemaRefs>
    <ds:schemaRef ds:uri="http://schemas.microsoft.com/office/2006/metadata/properties"/>
    <ds:schemaRef ds:uri="http://schemas.microsoft.com/office/infopath/2007/PartnerControls"/>
    <ds:schemaRef ds:uri="a22fc180-de48-4a46-9ce7-777d7cabf0cd"/>
    <ds:schemaRef ds:uri="5c4714ae-99d1-4ef4-924e-0052ad2f9f10"/>
  </ds:schemaRefs>
</ds:datastoreItem>
</file>

<file path=customXml/itemProps2.xml><?xml version="1.0" encoding="utf-8"?>
<ds:datastoreItem xmlns:ds="http://schemas.openxmlformats.org/officeDocument/2006/customXml" ds:itemID="{ED51E070-0741-45B5-B519-64789096DF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2fc180-de48-4a46-9ce7-777d7cabf0cd"/>
    <ds:schemaRef ds:uri="5c4714ae-99d1-4ef4-924e-0052ad2f9f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8FB629-C828-4856-A5C0-8976227BB1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659</TotalTime>
  <Words>2019</Words>
  <Application>Microsoft Macintosh PowerPoint</Application>
  <PresentationFormat>Personalizado</PresentationFormat>
  <Paragraphs>238</Paragraphs>
  <Slides>48</Slides>
  <Notes>2</Notes>
  <HiddenSlides>0</HiddenSlides>
  <MMClips>3</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48</vt:i4>
      </vt:variant>
    </vt:vector>
  </HeadingPairs>
  <TitlesOfParts>
    <vt:vector size="57" baseType="lpstr">
      <vt:lpstr>Calibri</vt:lpstr>
      <vt:lpstr>Aptos</vt:lpstr>
      <vt:lpstr>Red Hat Display Bold</vt:lpstr>
      <vt:lpstr>Hero</vt:lpstr>
      <vt:lpstr>Red Hat Display</vt:lpstr>
      <vt:lpstr>Wingdings</vt:lpstr>
      <vt:lpstr>Hero Bold</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Importancia de las estadísticas  (continuación)</vt:lpstr>
      <vt:lpstr>Importancia de las estadísticas  (continuación)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Diferencia entre un RA y una OE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SUPERINTENDENCIA DE SUBSIDIO FAMILIAR - SSF Sensibilización - 2024</dc:title>
  <dc:creator>GABI</dc:creator>
  <cp:lastModifiedBy>Francy Milena Martínez Basto</cp:lastModifiedBy>
  <cp:revision>10</cp:revision>
  <dcterms:created xsi:type="dcterms:W3CDTF">2006-08-16T00:00:00Z</dcterms:created>
  <dcterms:modified xsi:type="dcterms:W3CDTF">2025-11-28T12:29:20Z</dcterms:modified>
  <dc:identifier>DAGx5E08AQw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0x010100F816F5376A896F4EA0E5FBE48F22CD69</vt:lpwstr>
  </property>
</Properties>
</file>