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1"/>
  </p:handoutMasterIdLst>
  <p:sldIdLst>
    <p:sldId id="256" r:id="rId5"/>
    <p:sldId id="257" r:id="rId6"/>
    <p:sldId id="262" r:id="rId7"/>
    <p:sldId id="269" r:id="rId8"/>
    <p:sldId id="263" r:id="rId9"/>
    <p:sldId id="267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1C34"/>
    <a:srgbClr val="E59D44"/>
    <a:srgbClr val="93BB54"/>
    <a:srgbClr val="C49E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Hoja_de_c_lculo_de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622669608741443E-2"/>
          <c:y val="3.1575159729172374E-2"/>
          <c:w val="0.90563907687095746"/>
          <c:h val="0.787546413450611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GRAFICA!$F$2</c:f>
              <c:strCache>
                <c:ptCount val="1"/>
                <c:pt idx="0">
                  <c:v>% COMP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747026975858164E-3"/>
                  <c:y val="-2.4507041030479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218-481C-8767-B82521381327}"/>
                </c:ext>
              </c:extLst>
            </c:dLbl>
            <c:dLbl>
              <c:idx val="1"/>
              <c:layout>
                <c:manualLayout>
                  <c:x val="1.0126984557327145E-2"/>
                  <c:y val="-2.2464787611272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218-481C-8767-B82521381327}"/>
                </c:ext>
              </c:extLst>
            </c:dLbl>
            <c:dLbl>
              <c:idx val="2"/>
              <c:layout>
                <c:manualLayout>
                  <c:x val="1.0742054806868705E-2"/>
                  <c:y val="-2.2464787611272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218-481C-8767-B82521381327}"/>
                </c:ext>
              </c:extLst>
            </c:dLbl>
            <c:dLbl>
              <c:idx val="3"/>
              <c:layout>
                <c:manualLayout>
                  <c:x val="1.1047619517084059E-2"/>
                  <c:y val="-2.4507041030479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218-481C-8767-B82521381327}"/>
                </c:ext>
              </c:extLst>
            </c:dLbl>
            <c:dLbl>
              <c:idx val="4"/>
              <c:layout>
                <c:manualLayout>
                  <c:x val="1.1047619517084195E-2"/>
                  <c:y val="-2.2464787611272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218-481C-8767-B825213813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GRAFICA!$B$3:$B$7</c:f>
              <c:strCache>
                <c:ptCount val="5"/>
                <c:pt idx="0">
                  <c:v>$9.034 COP Millones
Modernización de la inspección, vigilancia y control de la superintendencia del subsidio familiar.</c:v>
                </c:pt>
                <c:pt idx="1">
                  <c:v>$1.000 COP Millones
Diseño, construcción y puesta en marcha del tanque de pensamiento para el sistema del subsidio familiar de colombia.</c:v>
                </c:pt>
                <c:pt idx="2">
                  <c:v>$5.694 COP Millones
Fortalecimiento de la gestión de la tecnología de la información y las comunicaciones (tics) de la superintendencia del subsidio familiar,  bajo el marco de referencia de arquitectura empresarial (mrae).</c:v>
                </c:pt>
                <c:pt idx="3">
                  <c:v>$4.179  COP Millones
Implementación del modelo de planeación y gestión en el marco de la arquitectura empresarial de la superintendencia del subsidio familiar.</c:v>
                </c:pt>
                <c:pt idx="4">
                  <c:v>$3.193  COP Millones
Fortalecimiento del relacionamiento con la ciudadanía y los grupos de valor del sistema del subsidio familiar a nivel nacional. </c:v>
                </c:pt>
              </c:strCache>
            </c:strRef>
          </c:cat>
          <c:val>
            <c:numRef>
              <c:f>GRAFICA!$F$3:$F$7</c:f>
              <c:numCache>
                <c:formatCode>0%</c:formatCode>
                <c:ptCount val="5"/>
                <c:pt idx="0">
                  <c:v>0.9043618250194454</c:v>
                </c:pt>
                <c:pt idx="1">
                  <c:v>0.97056026900000003</c:v>
                </c:pt>
                <c:pt idx="2">
                  <c:v>0.84705144539292576</c:v>
                </c:pt>
                <c:pt idx="3">
                  <c:v>0.74937004059225687</c:v>
                </c:pt>
                <c:pt idx="4">
                  <c:v>0.59816950716393358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218-481C-8767-B82521381327}"/>
            </c:ext>
          </c:extLst>
        </c:ser>
        <c:ser>
          <c:idx val="1"/>
          <c:order val="1"/>
          <c:tx>
            <c:strRef>
              <c:f>GRAFICA!$H$2</c:f>
              <c:strCache>
                <c:ptCount val="1"/>
                <c:pt idx="0">
                  <c:v>% OBLIG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1047619517084195E-2"/>
                  <c:y val="-2.2464787611272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218-481C-8767-B82521381327}"/>
                </c:ext>
              </c:extLst>
            </c:dLbl>
            <c:dLbl>
              <c:idx val="1"/>
              <c:layout>
                <c:manualLayout>
                  <c:x val="8.2857146378131456E-3"/>
                  <c:y val="-2.2464787611272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218-481C-8767-B82521381327}"/>
                </c:ext>
              </c:extLst>
            </c:dLbl>
            <c:dLbl>
              <c:idx val="2"/>
              <c:layout>
                <c:manualLayout>
                  <c:x val="1.0126984557327178E-2"/>
                  <c:y val="-2.0422534192066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218-481C-8767-B82521381327}"/>
                </c:ext>
              </c:extLst>
            </c:dLbl>
            <c:dLbl>
              <c:idx val="3"/>
              <c:layout>
                <c:manualLayout>
                  <c:x val="9.2063495975700273E-3"/>
                  <c:y val="-2.4507041030479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218-481C-8767-B82521381327}"/>
                </c:ext>
              </c:extLst>
            </c:dLbl>
            <c:dLbl>
              <c:idx val="4"/>
              <c:layout>
                <c:manualLayout>
                  <c:x val="8.2856852640163497E-3"/>
                  <c:y val="-2.0422534192066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218-481C-8767-B825213813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GRAFICA!$B$3:$B$7</c:f>
              <c:strCache>
                <c:ptCount val="5"/>
                <c:pt idx="0">
                  <c:v>$9.034 COP Millones
Modernización de la inspección, vigilancia y control de la superintendencia del subsidio familiar.</c:v>
                </c:pt>
                <c:pt idx="1">
                  <c:v>$1.000 COP Millones
Diseño, construcción y puesta en marcha del tanque de pensamiento para el sistema del subsidio familiar de colombia.</c:v>
                </c:pt>
                <c:pt idx="2">
                  <c:v>$5.694 COP Millones
Fortalecimiento de la gestión de la tecnología de la información y las comunicaciones (tics) de la superintendencia del subsidio familiar,  bajo el marco de referencia de arquitectura empresarial (mrae).</c:v>
                </c:pt>
                <c:pt idx="3">
                  <c:v>$4.179  COP Millones
Implementación del modelo de planeación y gestión en el marco de la arquitectura empresarial de la superintendencia del subsidio familiar.</c:v>
                </c:pt>
                <c:pt idx="4">
                  <c:v>$3.193  COP Millones
Fortalecimiento del relacionamiento con la ciudadanía y los grupos de valor del sistema del subsidio familiar a nivel nacional. </c:v>
                </c:pt>
              </c:strCache>
            </c:strRef>
          </c:cat>
          <c:val>
            <c:numRef>
              <c:f>GRAFICA!$H$3:$H$7</c:f>
              <c:numCache>
                <c:formatCode>0%</c:formatCode>
                <c:ptCount val="5"/>
                <c:pt idx="0">
                  <c:v>0.90239919328915197</c:v>
                </c:pt>
                <c:pt idx="1">
                  <c:v>0.93433444919000008</c:v>
                </c:pt>
                <c:pt idx="2">
                  <c:v>0.84705144539292598</c:v>
                </c:pt>
                <c:pt idx="3">
                  <c:v>0.74937004059225687</c:v>
                </c:pt>
                <c:pt idx="4">
                  <c:v>0.59816950716393358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218-481C-8767-B8252138132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96213920"/>
        <c:axId val="996217728"/>
        <c:axId val="0"/>
        <c:extLst/>
      </c:bar3DChart>
      <c:catAx>
        <c:axId val="99621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s-419"/>
          </a:p>
        </c:txPr>
        <c:crossAx val="996217728"/>
        <c:crosses val="autoZero"/>
        <c:auto val="1"/>
        <c:lblAlgn val="ctr"/>
        <c:lblOffset val="100"/>
        <c:noMultiLvlLbl val="0"/>
      </c:catAx>
      <c:valAx>
        <c:axId val="996217728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es-419"/>
          </a:p>
        </c:txPr>
        <c:crossAx val="996213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es-419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50">
          <a:latin typeface="Verdana" panose="020B0604030504040204" pitchFamily="34" charset="0"/>
          <a:ea typeface="Verdana" panose="020B0604030504040204" pitchFamily="34" charset="0"/>
        </a:defRPr>
      </a:pPr>
      <a:endParaRPr lang="es-419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3/02/2025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3/02/2025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F209727-CD89-6FA4-B990-6D27384B4F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057" y="2199822"/>
            <a:ext cx="3783678" cy="178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3/02/2025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671C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3/02/2025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671C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863FC19-3C84-302A-FDDC-09A601EE27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13"/>
          <a:stretch/>
        </p:blipFill>
        <p:spPr>
          <a:xfrm>
            <a:off x="4991310" y="6261739"/>
            <a:ext cx="2209380" cy="160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3/02/2025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671C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3/02/2025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03DA4FF-4FC6-492E-6227-EF18E4CE04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132" y="161925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3/02/2025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49671A3-6D37-8AFD-94D0-FA165C7FEC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32" y="161925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3/02/2025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6605662-90CC-6AB2-D017-3EEFB7AE80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6582" y="161925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3/02/2025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F896561-D90B-7384-BB4D-D4910FDD0F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132" y="6194704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3/02/2025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F18B898-11AE-F604-EA5D-43278140A2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82" y="6192759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3/02/2025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4792F65-65B7-73A3-80A6-1A7708E74F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9282" y="6192759"/>
            <a:ext cx="989035" cy="467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3/02/2025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64962"/>
              </p:ext>
            </p:extLst>
          </p:nvPr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r>
                        <a:rPr lang="es-CO" sz="600" dirty="0">
                          <a:effectLst/>
                        </a:rPr>
                        <a:t/>
                      </a:r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3">
            <a:extLst>
              <a:ext uri="{FF2B5EF4-FFF2-40B4-BE49-F238E27FC236}">
                <a16:creationId xmlns:a16="http://schemas.microsoft.com/office/drawing/2014/main" id="{50703695-DCC9-2B2B-CE25-CD632F0261C9}"/>
              </a:ext>
            </a:extLst>
          </p:cNvPr>
          <p:cNvSpPr txBox="1">
            <a:spLocks/>
          </p:cNvSpPr>
          <p:nvPr/>
        </p:nvSpPr>
        <p:spPr>
          <a:xfrm>
            <a:off x="1815548" y="1841863"/>
            <a:ext cx="8560904" cy="24819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x-none" sz="2400" b="1" dirty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</a:rPr>
              <a:t>INFORME </a:t>
            </a:r>
            <a:r>
              <a:rPr lang="es-MX" sz="2400" b="1" dirty="0" smtClean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</a:rPr>
              <a:t>IV </a:t>
            </a:r>
            <a:r>
              <a:rPr lang="x-none" sz="2400" b="1" dirty="0" smtClean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</a:rPr>
              <a:t>TRIMESTRE </a:t>
            </a:r>
            <a:r>
              <a:rPr lang="x-none" sz="2400" b="1" dirty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</a:rPr>
              <a:t>202</a:t>
            </a:r>
            <a:r>
              <a:rPr lang="es-MX" sz="2400" b="1" dirty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</a:rPr>
              <a:t>4</a:t>
            </a:r>
            <a:endParaRPr lang="x-none" sz="2400" b="1" dirty="0">
              <a:solidFill>
                <a:schemeClr val="bg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s-ES" sz="2400" b="1" dirty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</a:rPr>
              <a:t>EJECUCI</a:t>
            </a:r>
            <a:r>
              <a:rPr lang="x-none" sz="2400" b="1" dirty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</a:rPr>
              <a:t>Ó</a:t>
            </a:r>
            <a:r>
              <a:rPr lang="es-ES" sz="2400" b="1" dirty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</a:rPr>
              <a:t>N DE LOS PROYECTOS DE INVERSI</a:t>
            </a:r>
            <a:r>
              <a:rPr lang="x-none" sz="2400" b="1" dirty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</a:rPr>
              <a:t>Ó</a:t>
            </a:r>
            <a:r>
              <a:rPr lang="es-ES" sz="2400" b="1" dirty="0" smtClean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</a:rPr>
              <a:t>N</a:t>
            </a:r>
          </a:p>
          <a:p>
            <a:endParaRPr lang="es-ES" sz="2400" b="1" dirty="0">
              <a:solidFill>
                <a:schemeClr val="bg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es-ES" sz="2400" b="1" dirty="0" smtClean="0">
              <a:solidFill>
                <a:schemeClr val="bg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s-ES" sz="2400" b="1" dirty="0" smtClean="0">
                <a:solidFill>
                  <a:schemeClr val="bg1"/>
                </a:solidFill>
                <a:ea typeface="Verdana" panose="020B0604030504040204" pitchFamily="34" charset="0"/>
                <a:cs typeface="Arial" panose="020B0604020202020204" pitchFamily="34" charset="0"/>
              </a:rPr>
              <a:t>OFICINA ASESORA DE PLANEACIÓN</a:t>
            </a:r>
          </a:p>
          <a:p>
            <a:endParaRPr lang="es-ES" sz="2400" b="1" dirty="0" smtClean="0">
              <a:solidFill>
                <a:schemeClr val="bg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668220"/>
              </p:ext>
            </p:extLst>
          </p:nvPr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r>
                        <a:rPr lang="es-CO" sz="600" dirty="0">
                          <a:effectLst/>
                        </a:rPr>
                        <a:t/>
                      </a:r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7850777" y="4898571"/>
            <a:ext cx="3762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Corte: </a:t>
            </a:r>
            <a:r>
              <a:rPr lang="es-MX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31 </a:t>
            </a:r>
            <a:r>
              <a:rPr lang="es-MX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</a:t>
            </a:r>
            <a:r>
              <a:rPr lang="es-MX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Diciembre 2024</a:t>
            </a:r>
            <a:endParaRPr lang="es-419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97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668220"/>
              </p:ext>
            </p:extLst>
          </p:nvPr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r>
                        <a:rPr lang="es-CO" sz="600" dirty="0">
                          <a:effectLst/>
                        </a:rPr>
                        <a:t/>
                      </a:r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972583"/>
              </p:ext>
            </p:extLst>
          </p:nvPr>
        </p:nvGraphicFramePr>
        <p:xfrm>
          <a:off x="483326" y="1005841"/>
          <a:ext cx="11120240" cy="4508931"/>
        </p:xfrm>
        <a:graphic>
          <a:graphicData uri="http://schemas.openxmlformats.org/drawingml/2006/table">
            <a:tbl>
              <a:tblPr/>
              <a:tblGrid>
                <a:gridCol w="6505303">
                  <a:extLst>
                    <a:ext uri="{9D8B030D-6E8A-4147-A177-3AD203B41FA5}">
                      <a16:colId xmlns:a16="http://schemas.microsoft.com/office/drawing/2014/main" val="1184792818"/>
                    </a:ext>
                  </a:extLst>
                </a:gridCol>
                <a:gridCol w="2246811">
                  <a:extLst>
                    <a:ext uri="{9D8B030D-6E8A-4147-A177-3AD203B41FA5}">
                      <a16:colId xmlns:a16="http://schemas.microsoft.com/office/drawing/2014/main" val="1774983761"/>
                    </a:ext>
                  </a:extLst>
                </a:gridCol>
                <a:gridCol w="2368126">
                  <a:extLst>
                    <a:ext uri="{9D8B030D-6E8A-4147-A177-3AD203B41FA5}">
                      <a16:colId xmlns:a16="http://schemas.microsoft.com/office/drawing/2014/main" val="1128525652"/>
                    </a:ext>
                  </a:extLst>
                </a:gridCol>
              </a:tblGrid>
              <a:tr h="731519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PROYECTOS DE INVERSIÓN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APROPIACIÓN </a:t>
                      </a:r>
                      <a:r>
                        <a:rPr lang="es-419" sz="15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VIGENTE 2024 </a:t>
                      </a:r>
                      <a:endParaRPr lang="es-419" sz="150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% PARTICIPACIÓN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8519669"/>
                  </a:ext>
                </a:extLst>
              </a:tr>
              <a:tr h="529674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Modernización de la inspección, vigilancia y control de la superintendencia del subsidio familiar</a:t>
                      </a:r>
                      <a:r>
                        <a:rPr lang="es-419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.</a:t>
                      </a:r>
                      <a:endParaRPr lang="es-419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$ 9.033.788.523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829683"/>
                  </a:ext>
                </a:extLst>
              </a:tr>
              <a:tr h="529674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Diseño, construcción y puesta en marcha del tanque de pensamiento para el sistema del subsidio familiar de </a:t>
                      </a:r>
                      <a:r>
                        <a:rPr lang="es-419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Colombia.</a:t>
                      </a:r>
                      <a:endParaRPr lang="es-419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$ 1.000.000.000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693210"/>
                  </a:ext>
                </a:extLst>
              </a:tr>
              <a:tr h="1059347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Fortalecimiento de la gestión de la tecnología de la información y las comunicaciones (tics) de la superintendencia del subsidio familiar,  bajo el marco de referencia de arquitectura empresarial (</a:t>
                      </a:r>
                      <a:r>
                        <a:rPr lang="es-419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mrae</a:t>
                      </a:r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).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$ 5.694.210.275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426534"/>
                  </a:ext>
                </a:extLst>
              </a:tr>
              <a:tr h="794512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Implementación del modelo de planeación y gestión en el marco de la arquitectura empresarial de la superintendencia del subsidio familiar.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$ 4.178.676.003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665620"/>
                  </a:ext>
                </a:extLst>
              </a:tr>
              <a:tr h="529674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Fortalecimiento del relacionamiento con la ciudadanía y los grupos de valor del sistema del subsidio familiar a nivel nacional.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$ 3.193.325.199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1789864"/>
                  </a:ext>
                </a:extLst>
              </a:tr>
              <a:tr h="334531">
                <a:tc>
                  <a:txBody>
                    <a:bodyPr/>
                    <a:lstStyle/>
                    <a:p>
                      <a:pPr algn="l" fontAlgn="ctr"/>
                      <a:r>
                        <a:rPr lang="es-419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$ 23.100.000.000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4410609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5137451" y="6029933"/>
            <a:ext cx="64661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419" sz="105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Fuente: Reportes SIIF-Nación – Ministerio de Hacienda y Crédito Público </a:t>
            </a:r>
          </a:p>
          <a:p>
            <a:pPr algn="r"/>
            <a:endParaRPr lang="es-419" sz="105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7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r>
                        <a:rPr lang="es-CO" sz="600" dirty="0">
                          <a:effectLst/>
                        </a:rPr>
                        <a:t/>
                      </a:r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5503212" y="6152151"/>
            <a:ext cx="64661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105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sym typeface="Calibri"/>
              </a:rPr>
              <a:t>Cifras: COP Millones </a:t>
            </a:r>
          </a:p>
          <a:p>
            <a:pPr algn="ctr"/>
            <a:r>
              <a:rPr lang="es-419" sz="105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Fuente: Reportes SIIF-Nación – Ministerio de Hacienda y Crédito Público 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877351"/>
              </p:ext>
            </p:extLst>
          </p:nvPr>
        </p:nvGraphicFramePr>
        <p:xfrm>
          <a:off x="642256" y="914397"/>
          <a:ext cx="10879183" cy="5107579"/>
        </p:xfrm>
        <a:graphic>
          <a:graphicData uri="http://schemas.openxmlformats.org/drawingml/2006/table">
            <a:tbl>
              <a:tblPr/>
              <a:tblGrid>
                <a:gridCol w="4716354">
                  <a:extLst>
                    <a:ext uri="{9D8B030D-6E8A-4147-A177-3AD203B41FA5}">
                      <a16:colId xmlns:a16="http://schemas.microsoft.com/office/drawing/2014/main" val="2294397240"/>
                    </a:ext>
                  </a:extLst>
                </a:gridCol>
                <a:gridCol w="1575339">
                  <a:extLst>
                    <a:ext uri="{9D8B030D-6E8A-4147-A177-3AD203B41FA5}">
                      <a16:colId xmlns:a16="http://schemas.microsoft.com/office/drawing/2014/main" val="174243405"/>
                    </a:ext>
                  </a:extLst>
                </a:gridCol>
                <a:gridCol w="1456141">
                  <a:extLst>
                    <a:ext uri="{9D8B030D-6E8A-4147-A177-3AD203B41FA5}">
                      <a16:colId xmlns:a16="http://schemas.microsoft.com/office/drawing/2014/main" val="2626102013"/>
                    </a:ext>
                  </a:extLst>
                </a:gridCol>
                <a:gridCol w="773172">
                  <a:extLst>
                    <a:ext uri="{9D8B030D-6E8A-4147-A177-3AD203B41FA5}">
                      <a16:colId xmlns:a16="http://schemas.microsoft.com/office/drawing/2014/main" val="542059381"/>
                    </a:ext>
                  </a:extLst>
                </a:gridCol>
                <a:gridCol w="1391527">
                  <a:extLst>
                    <a:ext uri="{9D8B030D-6E8A-4147-A177-3AD203B41FA5}">
                      <a16:colId xmlns:a16="http://schemas.microsoft.com/office/drawing/2014/main" val="1219862462"/>
                    </a:ext>
                  </a:extLst>
                </a:gridCol>
                <a:gridCol w="966650">
                  <a:extLst>
                    <a:ext uri="{9D8B030D-6E8A-4147-A177-3AD203B41FA5}">
                      <a16:colId xmlns:a16="http://schemas.microsoft.com/office/drawing/2014/main" val="981855837"/>
                    </a:ext>
                  </a:extLst>
                </a:gridCol>
              </a:tblGrid>
              <a:tr h="582847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PROYECTOS DE INVERSIÓN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APROPIACIÓN VIGENTE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COMPROMISO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 COMP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OBLIGACIÓN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% OBLIG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79171"/>
                  </a:ext>
                </a:extLst>
              </a:tr>
              <a:tr h="532321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Modernización de la inspección, vigilancia y control de la superintendencia del subsidio familiar.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9.034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8.170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8.152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673901"/>
                  </a:ext>
                </a:extLst>
              </a:tr>
              <a:tr h="798482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Diseño, construcción y puesta en marcha del tanque de pensamiento para el sistema del subsidio familiar de </a:t>
                      </a:r>
                      <a:r>
                        <a:rPr lang="es-419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colombia</a:t>
                      </a:r>
                      <a:endParaRPr lang="es-419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464783"/>
                  </a:ext>
                </a:extLst>
              </a:tr>
              <a:tr h="1330804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Fortalecimiento de la gestión de la tecnología de la información y las comunicaciones (tics) de la superintendencia del subsidio familiar,  bajo el marco de referencia de arquitectura empresarial (</a:t>
                      </a:r>
                      <a:r>
                        <a:rPr lang="es-419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mrae</a:t>
                      </a:r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5.694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4.823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4.823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167444"/>
                  </a:ext>
                </a:extLst>
              </a:tr>
              <a:tr h="798482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Implementación del modelo de planeación y gestión en el marco de la arquitectura empresarial de la superintendencia del subsidio familiar.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4.179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3.131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3.131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386192"/>
                  </a:ext>
                </a:extLst>
              </a:tr>
              <a:tr h="798482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Fortalecimiento del relacionamiento con la ciudadanía y los grupos de valor del sistema del subsidio familiar a nivel nacional.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3.193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1.910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1.910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866520"/>
                  </a:ext>
                </a:extLst>
              </a:tr>
              <a:tr h="266161">
                <a:tc>
                  <a:txBody>
                    <a:bodyPr/>
                    <a:lstStyle/>
                    <a:p>
                      <a:pPr algn="r" fontAlgn="ctr"/>
                      <a:r>
                        <a:rPr lang="es-419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18.951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1" i="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7944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80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668220"/>
              </p:ext>
            </p:extLst>
          </p:nvPr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r>
                        <a:rPr lang="es-CO" sz="600" dirty="0">
                          <a:effectLst/>
                        </a:rPr>
                        <a:t/>
                      </a:r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5725885" y="6329122"/>
            <a:ext cx="646611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1050" dirty="0" smtClean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Fuente</a:t>
            </a:r>
            <a:r>
              <a:rPr lang="es-419" sz="105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 Reportes SIIF-Nación – Ministerio de Hacienda y Crédito Público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482634" y="378823"/>
            <a:ext cx="91701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600" b="1" i="0" u="none" strike="noStrike" kern="120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EJECUCIÓN PRESUPUESTO DE 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</a:rPr>
              <a:t>INVERSIÓN A DICIEMBRE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31 DE 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</a:rPr>
              <a:t>2024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D5A3E4AF-E6F4-44BC-AB2A-2ADBE6D987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8912626"/>
              </p:ext>
            </p:extLst>
          </p:nvPr>
        </p:nvGraphicFramePr>
        <p:xfrm>
          <a:off x="309282" y="992776"/>
          <a:ext cx="10833335" cy="5336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557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668220"/>
              </p:ext>
            </p:extLst>
          </p:nvPr>
        </p:nvGraphicFramePr>
        <p:xfrm>
          <a:off x="11015133" y="6583038"/>
          <a:ext cx="1176867" cy="274962"/>
        </p:xfrm>
        <a:graphic>
          <a:graphicData uri="http://schemas.openxmlformats.org/drawingml/2006/table">
            <a:tbl>
              <a:tblPr/>
              <a:tblGrid>
                <a:gridCol w="117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962">
                <a:tc>
                  <a:txBody>
                    <a:bodyPr/>
                    <a:lstStyle/>
                    <a:p>
                      <a:pPr algn="l"/>
                      <a:r>
                        <a:rPr lang="es-CO" sz="600" dirty="0">
                          <a:effectLst/>
                        </a:rPr>
                        <a:t/>
                      </a:r>
                      <a:br>
                        <a:rPr lang="es-CO" sz="600" dirty="0">
                          <a:effectLst/>
                        </a:rPr>
                      </a:br>
                      <a:r>
                        <a:rPr lang="es-CO" sz="10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FO-COP-006 V2</a:t>
                      </a:r>
                    </a:p>
                  </a:txBody>
                  <a:tcPr marL="12295" marR="12295" marT="12295" marB="12295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28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D012D80ED25F5468B065B9DDCBA8974" ma:contentTypeVersion="15" ma:contentTypeDescription="Crear nuevo documento." ma:contentTypeScope="" ma:versionID="8be3ef76f1dd0e66702b201db08ecd8e">
  <xsd:schema xmlns:xsd="http://www.w3.org/2001/XMLSchema" xmlns:xs="http://www.w3.org/2001/XMLSchema" xmlns:p="http://schemas.microsoft.com/office/2006/metadata/properties" xmlns:ns2="b2472b92-a35d-4c90-87e0-6e1d56bbdb10" xmlns:ns3="12ad8807-efcc-4e34-86f7-7bb816076cb0" targetNamespace="http://schemas.microsoft.com/office/2006/metadata/properties" ma:root="true" ma:fieldsID="3fbd9143b252acc09f58b3f70018af6d" ns2:_="" ns3:_="">
    <xsd:import namespace="b2472b92-a35d-4c90-87e0-6e1d56bbdb10"/>
    <xsd:import namespace="12ad8807-efcc-4e34-86f7-7bb816076c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472b92-a35d-4c90-87e0-6e1d56bbdb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Etiquetas de imagen" ma:readOnly="false" ma:fieldId="{5cf76f15-5ced-4ddc-b409-7134ff3c332f}" ma:taxonomyMulti="true" ma:sspId="948fd872-4201-4751-be84-a588904617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ad8807-efcc-4e34-86f7-7bb816076cb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3ef4330-5d68-4433-8979-e0506f1d36a0}" ma:internalName="TaxCatchAll" ma:showField="CatchAllData" ma:web="12ad8807-efcc-4e34-86f7-7bb816076c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472b92-a35d-4c90-87e0-6e1d56bbdb10">
      <Terms xmlns="http://schemas.microsoft.com/office/infopath/2007/PartnerControls"/>
    </lcf76f155ced4ddcb4097134ff3c332f>
    <TaxCatchAll xmlns="12ad8807-efcc-4e34-86f7-7bb816076cb0" xsi:nil="true"/>
  </documentManagement>
</p:properties>
</file>

<file path=customXml/itemProps1.xml><?xml version="1.0" encoding="utf-8"?>
<ds:datastoreItem xmlns:ds="http://schemas.openxmlformats.org/officeDocument/2006/customXml" ds:itemID="{533F5AB5-FED0-4A24-8035-BD960D309B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A40C16-B712-4BBC-852A-CA49168A34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472b92-a35d-4c90-87e0-6e1d56bbdb10"/>
    <ds:schemaRef ds:uri="12ad8807-efcc-4e34-86f7-7bb816076c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1B070D-3A95-479F-B6CF-29C333295001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12ad8807-efcc-4e34-86f7-7bb816076cb0"/>
    <ds:schemaRef ds:uri="http://purl.org/dc/dcmitype/"/>
    <ds:schemaRef ds:uri="http://purl.org/dc/terms/"/>
    <ds:schemaRef ds:uri="http://schemas.microsoft.com/office/2006/metadata/properties"/>
    <ds:schemaRef ds:uri="b2472b92-a35d-4c90-87e0-6e1d56bbdb10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1470</TotalTime>
  <Words>387</Words>
  <Application>Microsoft Office PowerPoint</Application>
  <PresentationFormat>Panorámica</PresentationFormat>
  <Paragraphs>90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Helvetica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Blanca</cp:lastModifiedBy>
  <cp:revision>30</cp:revision>
  <dcterms:created xsi:type="dcterms:W3CDTF">2023-05-08T00:34:42Z</dcterms:created>
  <dcterms:modified xsi:type="dcterms:W3CDTF">2025-02-03T16:07:00Z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0x010100FD012D80ED25F5468B065B9DDCBA8974</vt:lpwstr>
  </property>
</Properties>
</file>