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9144000" cy="6858000" type="letter"/>
  <p:notesSz cx="6858000" cy="9144000"/>
  <p:defaultTextStyle>
    <a:defPPr>
      <a:defRPr lang="es-CO"/>
    </a:defPPr>
    <a:lvl1pPr marL="0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5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69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04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39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74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09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44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78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45" autoAdjust="0"/>
    <p:restoredTop sz="94660"/>
  </p:normalViewPr>
  <p:slideViewPr>
    <p:cSldViewPr>
      <p:cViewPr>
        <p:scale>
          <a:sx n="96" d="100"/>
          <a:sy n="96" d="100"/>
        </p:scale>
        <p:origin x="126" y="4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66A04C-2FDB-4199-A035-C8A13BB8EBED}" type="datetimeFigureOut">
              <a:rPr lang="es-CO" smtClean="0"/>
              <a:t>20/04/2020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83F0D5-5CBA-4199-980F-5E82A7AB4261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07802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5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69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04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39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74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09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44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78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F0D5-5CBA-4199-980F-5E82A7AB4261}" type="slidenum">
              <a:rPr lang="es-CO" smtClean="0"/>
              <a:t>1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01497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1" y="2130427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2B42-79AD-47D3-93D2-22194DCEFEF3}" type="datetimeFigureOut">
              <a:rPr lang="es-CO" smtClean="0"/>
              <a:t>20/04/2020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2454-8E92-44B1-A4B9-23B3544E0D8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9536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2B42-79AD-47D3-93D2-22194DCEFEF3}" type="datetimeFigureOut">
              <a:rPr lang="es-CO" smtClean="0"/>
              <a:t>20/04/2020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2454-8E92-44B1-A4B9-23B3544E0D8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127190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366714"/>
            <a:ext cx="1543051" cy="780097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2" y="366714"/>
            <a:ext cx="4476751" cy="780097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2B42-79AD-47D3-93D2-22194DCEFEF3}" type="datetimeFigureOut">
              <a:rPr lang="es-CO" smtClean="0"/>
              <a:t>20/04/2020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2454-8E92-44B1-A4B9-23B3544E0D8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642612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2B42-79AD-47D3-93D2-22194DCEFEF3}" type="datetimeFigureOut">
              <a:rPr lang="es-CO" smtClean="0"/>
              <a:t>20/04/2020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2454-8E92-44B1-A4B9-23B3544E0D8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53359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4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4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2B42-79AD-47D3-93D2-22194DCEFEF3}" type="datetimeFigureOut">
              <a:rPr lang="es-CO" smtClean="0"/>
              <a:t>20/04/2020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2454-8E92-44B1-A4B9-23B3544E0D8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66317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2B42-79AD-47D3-93D2-22194DCEFEF3}" type="datetimeFigureOut">
              <a:rPr lang="es-CO" smtClean="0"/>
              <a:t>20/04/2020</a:t>
            </a:fld>
            <a:endParaRPr lang="es-CO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2454-8E92-44B1-A4B9-23B3544E0D8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94366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4" indent="0">
              <a:buNone/>
              <a:defRPr sz="1600" b="1"/>
            </a:lvl4pPr>
            <a:lvl5pPr marL="1828539" indent="0">
              <a:buNone/>
              <a:defRPr sz="1600" b="1"/>
            </a:lvl5pPr>
            <a:lvl6pPr marL="2285674" indent="0">
              <a:buNone/>
              <a:defRPr sz="1600" b="1"/>
            </a:lvl6pPr>
            <a:lvl7pPr marL="2742809" indent="0">
              <a:buNone/>
              <a:defRPr sz="1600" b="1"/>
            </a:lvl7pPr>
            <a:lvl8pPr marL="3199944" indent="0">
              <a:buNone/>
              <a:defRPr sz="1600" b="1"/>
            </a:lvl8pPr>
            <a:lvl9pPr marL="3657078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4" indent="0">
              <a:buNone/>
              <a:defRPr sz="1600" b="1"/>
            </a:lvl4pPr>
            <a:lvl5pPr marL="1828539" indent="0">
              <a:buNone/>
              <a:defRPr sz="1600" b="1"/>
            </a:lvl5pPr>
            <a:lvl6pPr marL="2285674" indent="0">
              <a:buNone/>
              <a:defRPr sz="1600" b="1"/>
            </a:lvl6pPr>
            <a:lvl7pPr marL="2742809" indent="0">
              <a:buNone/>
              <a:defRPr sz="1600" b="1"/>
            </a:lvl7pPr>
            <a:lvl8pPr marL="3199944" indent="0">
              <a:buNone/>
              <a:defRPr sz="1600" b="1"/>
            </a:lvl8pPr>
            <a:lvl9pPr marL="3657078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2B42-79AD-47D3-93D2-22194DCEFEF3}" type="datetimeFigureOut">
              <a:rPr lang="es-CO" smtClean="0"/>
              <a:t>20/04/2020</a:t>
            </a:fld>
            <a:endParaRPr lang="es-CO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2454-8E92-44B1-A4B9-23B3544E0D8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68943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2B42-79AD-47D3-93D2-22194DCEFEF3}" type="datetimeFigureOut">
              <a:rPr lang="es-CO" smtClean="0"/>
              <a:t>20/04/2020</a:t>
            </a:fld>
            <a:endParaRPr lang="es-CO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2454-8E92-44B1-A4B9-23B3544E0D8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25236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2B42-79AD-47D3-93D2-22194DCEFEF3}" type="datetimeFigureOut">
              <a:rPr lang="es-CO" smtClean="0"/>
              <a:t>20/04/2020</a:t>
            </a:fld>
            <a:endParaRPr lang="es-CO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2454-8E92-44B1-A4B9-23B3544E0D8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71517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5" indent="0">
              <a:buNone/>
              <a:defRPr sz="1200"/>
            </a:lvl2pPr>
            <a:lvl3pPr marL="914269" indent="0">
              <a:buNone/>
              <a:defRPr sz="1000"/>
            </a:lvl3pPr>
            <a:lvl4pPr marL="1371404" indent="0">
              <a:buNone/>
              <a:defRPr sz="900"/>
            </a:lvl4pPr>
            <a:lvl5pPr marL="1828539" indent="0">
              <a:buNone/>
              <a:defRPr sz="900"/>
            </a:lvl5pPr>
            <a:lvl6pPr marL="2285674" indent="0">
              <a:buNone/>
              <a:defRPr sz="900"/>
            </a:lvl6pPr>
            <a:lvl7pPr marL="2742809" indent="0">
              <a:buNone/>
              <a:defRPr sz="900"/>
            </a:lvl7pPr>
            <a:lvl8pPr marL="3199944" indent="0">
              <a:buNone/>
              <a:defRPr sz="900"/>
            </a:lvl8pPr>
            <a:lvl9pPr marL="3657078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2B42-79AD-47D3-93D2-22194DCEFEF3}" type="datetimeFigureOut">
              <a:rPr lang="es-CO" smtClean="0"/>
              <a:t>20/04/2020</a:t>
            </a:fld>
            <a:endParaRPr lang="es-CO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2454-8E92-44B1-A4B9-23B3544E0D8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5892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5" indent="0">
              <a:buNone/>
              <a:defRPr sz="2800"/>
            </a:lvl2pPr>
            <a:lvl3pPr marL="914269" indent="0">
              <a:buNone/>
              <a:defRPr sz="2400"/>
            </a:lvl3pPr>
            <a:lvl4pPr marL="1371404" indent="0">
              <a:buNone/>
              <a:defRPr sz="2000"/>
            </a:lvl4pPr>
            <a:lvl5pPr marL="1828539" indent="0">
              <a:buNone/>
              <a:defRPr sz="2000"/>
            </a:lvl5pPr>
            <a:lvl6pPr marL="2285674" indent="0">
              <a:buNone/>
              <a:defRPr sz="2000"/>
            </a:lvl6pPr>
            <a:lvl7pPr marL="2742809" indent="0">
              <a:buNone/>
              <a:defRPr sz="2000"/>
            </a:lvl7pPr>
            <a:lvl8pPr marL="3199944" indent="0">
              <a:buNone/>
              <a:defRPr sz="2000"/>
            </a:lvl8pPr>
            <a:lvl9pPr marL="3657078" indent="0">
              <a:buNone/>
              <a:defRPr sz="2000"/>
            </a:lvl9pPr>
          </a:lstStyle>
          <a:p>
            <a:endParaRPr lang="es-CO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4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35" indent="0">
              <a:buNone/>
              <a:defRPr sz="1200"/>
            </a:lvl2pPr>
            <a:lvl3pPr marL="914269" indent="0">
              <a:buNone/>
              <a:defRPr sz="1000"/>
            </a:lvl3pPr>
            <a:lvl4pPr marL="1371404" indent="0">
              <a:buNone/>
              <a:defRPr sz="900"/>
            </a:lvl4pPr>
            <a:lvl5pPr marL="1828539" indent="0">
              <a:buNone/>
              <a:defRPr sz="900"/>
            </a:lvl5pPr>
            <a:lvl6pPr marL="2285674" indent="0">
              <a:buNone/>
              <a:defRPr sz="900"/>
            </a:lvl6pPr>
            <a:lvl7pPr marL="2742809" indent="0">
              <a:buNone/>
              <a:defRPr sz="900"/>
            </a:lvl7pPr>
            <a:lvl8pPr marL="3199944" indent="0">
              <a:buNone/>
              <a:defRPr sz="900"/>
            </a:lvl8pPr>
            <a:lvl9pPr marL="3657078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2B42-79AD-47D3-93D2-22194DCEFEF3}" type="datetimeFigureOut">
              <a:rPr lang="es-CO" smtClean="0"/>
              <a:t>20/04/2020</a:t>
            </a:fld>
            <a:endParaRPr lang="es-CO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2454-8E92-44B1-A4B9-23B3544E0D8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103917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27" tIns="45713" rIns="91427" bIns="45713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27" tIns="45713" rIns="91427" bIns="45713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1" y="6356351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52B42-79AD-47D3-93D2-22194DCEFEF3}" type="datetimeFigureOut">
              <a:rPr lang="es-CO" smtClean="0"/>
              <a:t>20/04/2020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92454-8E92-44B1-A4B9-23B3544E0D8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58461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26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1" indent="-342851" algn="l" defTabSz="914269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44" indent="-285709" algn="l" defTabSz="914269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37" indent="-228567" algn="l" defTabSz="91426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71" indent="-228567" algn="l" defTabSz="914269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06" indent="-228567" algn="l" defTabSz="914269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41" indent="-228567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6" indent="-228567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1" indent="-228567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6" indent="-228567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9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4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9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4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9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4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8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9.jpeg"/><Relationship Id="rId18" Type="http://schemas.openxmlformats.org/officeDocument/2006/relationships/image" Target="../media/image12.jpg"/><Relationship Id="rId3" Type="http://schemas.openxmlformats.org/officeDocument/2006/relationships/image" Target="../media/image1.png"/><Relationship Id="rId21" Type="http://schemas.openxmlformats.org/officeDocument/2006/relationships/image" Target="../media/image15.jpeg"/><Relationship Id="rId7" Type="http://schemas.openxmlformats.org/officeDocument/2006/relationships/image" Target="../media/image4.jpeg"/><Relationship Id="rId12" Type="http://schemas.openxmlformats.org/officeDocument/2006/relationships/image" Target="../media/image8.png"/><Relationship Id="rId17" Type="http://schemas.microsoft.com/office/2007/relationships/hdphoto" Target="../media/hdphoto4.wdp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1.png"/><Relationship Id="rId20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11" Type="http://schemas.openxmlformats.org/officeDocument/2006/relationships/image" Target="../media/image7.png"/><Relationship Id="rId5" Type="http://schemas.microsoft.com/office/2007/relationships/hdphoto" Target="../media/hdphoto1.wdp"/><Relationship Id="rId15" Type="http://schemas.microsoft.com/office/2007/relationships/hdphoto" Target="../media/hdphoto3.wdp"/><Relationship Id="rId10" Type="http://schemas.openxmlformats.org/officeDocument/2006/relationships/image" Target="../media/image6.jpg"/><Relationship Id="rId19" Type="http://schemas.openxmlformats.org/officeDocument/2006/relationships/image" Target="../media/image13.png"/><Relationship Id="rId4" Type="http://schemas.openxmlformats.org/officeDocument/2006/relationships/image" Target="../media/image2.jpeg"/><Relationship Id="rId9" Type="http://schemas.openxmlformats.org/officeDocument/2006/relationships/image" Target="../media/image5.jpg"/><Relationship Id="rId1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99">
            <a:extLst>
              <a:ext uri="{FF2B5EF4-FFF2-40B4-BE49-F238E27FC236}">
                <a16:creationId xmlns:a16="http://schemas.microsoft.com/office/drawing/2014/main" xmlns="" id="{5517476B-8E42-44EF-BDBD-B657A9801D50}"/>
              </a:ext>
            </a:extLst>
          </p:cNvPr>
          <p:cNvSpPr/>
          <p:nvPr/>
        </p:nvSpPr>
        <p:spPr>
          <a:xfrm>
            <a:off x="-2312" y="983449"/>
            <a:ext cx="3614737" cy="2306606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7" tIns="45713" rIns="91427" bIns="45713" anchor="ctr"/>
          <a:lstStyle/>
          <a:p>
            <a:pPr algn="ctr" eaLnBrk="1" hangingPunct="1">
              <a:defRPr/>
            </a:pPr>
            <a:endParaRPr lang="en-US" sz="1000" dirty="0">
              <a:solidFill>
                <a:srgbClr val="CED3D4"/>
              </a:solidFill>
            </a:endParaRPr>
          </a:p>
        </p:txBody>
      </p:sp>
      <p:sp>
        <p:nvSpPr>
          <p:cNvPr id="17" name="TextBox 6">
            <a:extLst>
              <a:ext uri="{FF2B5EF4-FFF2-40B4-BE49-F238E27FC236}">
                <a16:creationId xmlns:a16="http://schemas.microsoft.com/office/drawing/2014/main" xmlns="" id="{837A7BA8-9DB5-411A-AB2E-15FE988C4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19" y="527985"/>
            <a:ext cx="9188032" cy="276999"/>
          </a:xfrm>
          <a:prstGeom prst="rect">
            <a:avLst/>
          </a:pr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27" tIns="45713" rIns="91427" bIns="45713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None/>
            </a:pPr>
            <a:r>
              <a:rPr lang="es-CO" sz="1200" b="1" dirty="0">
                <a:solidFill>
                  <a:schemeClr val="bg1">
                    <a:lumMod val="95000"/>
                  </a:schemeClr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Día Nacional de la Niñez y la Recreación (Ley 724 de 2001)</a:t>
            </a:r>
          </a:p>
        </p:txBody>
      </p:sp>
      <p:sp>
        <p:nvSpPr>
          <p:cNvPr id="18" name="TextBox 7">
            <a:extLst>
              <a:ext uri="{FF2B5EF4-FFF2-40B4-BE49-F238E27FC236}">
                <a16:creationId xmlns:a16="http://schemas.microsoft.com/office/drawing/2014/main" xmlns="" id="{3E2B4968-D8A6-4344-B558-6915E50A2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4070" y="1202388"/>
            <a:ext cx="2236038" cy="175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7" tIns="45713" rIns="91427" bIns="45713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None/>
              <a:defRPr/>
            </a:pPr>
            <a:r>
              <a:rPr lang="es-CO" sz="900" dirty="0">
                <a:solidFill>
                  <a:schemeClr val="bg1"/>
                </a:solidFill>
                <a:latin typeface="Arial Rounded MT Bold" pitchFamily="34" charset="0"/>
              </a:rPr>
              <a:t>La Ley 724 de 2001 estableció el último sábado del mes de abril como el día Nacional de la Niñez y la </a:t>
            </a:r>
            <a:r>
              <a:rPr lang="es-CO" sz="900" dirty="0" smtClean="0">
                <a:solidFill>
                  <a:schemeClr val="bg1"/>
                </a:solidFill>
                <a:latin typeface="Arial Rounded MT Bold" pitchFamily="34" charset="0"/>
              </a:rPr>
              <a:t>Recreación,  </a:t>
            </a:r>
            <a:r>
              <a:rPr lang="es-CO" sz="900" dirty="0">
                <a:solidFill>
                  <a:schemeClr val="bg1"/>
                </a:solidFill>
                <a:latin typeface="Arial Rounded MT Bold" pitchFamily="34" charset="0"/>
              </a:rPr>
              <a:t>con </a:t>
            </a:r>
            <a:r>
              <a:rPr lang="es-CO" sz="900" dirty="0" smtClean="0">
                <a:solidFill>
                  <a:schemeClr val="bg1"/>
                </a:solidFill>
                <a:latin typeface="Arial Rounded MT Bold" pitchFamily="34" charset="0"/>
              </a:rPr>
              <a:t>el objeto </a:t>
            </a:r>
            <a:r>
              <a:rPr lang="es-CO" sz="900" dirty="0">
                <a:solidFill>
                  <a:schemeClr val="bg1"/>
                </a:solidFill>
                <a:latin typeface="Arial Rounded MT Bold" pitchFamily="34" charset="0"/>
              </a:rPr>
              <a:t>de realizar un homenaje a la niñez colombiana y con el propósito de avanzar en la sensibilización de la familia, la sociedad y el Estado sobre su obligación de asistir y proteger a los niños y niñas para garantizarles su desarrollo armónico e integral.</a:t>
            </a:r>
            <a:endParaRPr lang="en-US" sz="900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pic>
        <p:nvPicPr>
          <p:cNvPr id="32" name="3 Imagen">
            <a:extLst>
              <a:ext uri="{FF2B5EF4-FFF2-40B4-BE49-F238E27FC236}">
                <a16:creationId xmlns:a16="http://schemas.microsoft.com/office/drawing/2014/main" xmlns="" id="{6493D598-7B52-456D-8EB9-80A6D1E747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47" y="20097"/>
            <a:ext cx="1708743" cy="442740"/>
          </a:xfrm>
          <a:prstGeom prst="rect">
            <a:avLst/>
          </a:prstGeom>
        </p:spPr>
      </p:pic>
      <p:pic>
        <p:nvPicPr>
          <p:cNvPr id="71" name="70 Imagen"/>
          <p:cNvPicPr>
            <a:picLocks noChangeAspect="1"/>
          </p:cNvPicPr>
          <p:nvPr/>
        </p:nvPicPr>
        <p:blipFill>
          <a:blip r:embed="rId4" cstate="print">
            <a:grayscl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54" y="1544000"/>
            <a:ext cx="984863" cy="1181834"/>
          </a:xfrm>
          <a:prstGeom prst="ellipse">
            <a:avLst/>
          </a:prstGeom>
        </p:spPr>
      </p:pic>
      <p:sp>
        <p:nvSpPr>
          <p:cNvPr id="73" name="72 Llamada ovalada"/>
          <p:cNvSpPr/>
          <p:nvPr/>
        </p:nvSpPr>
        <p:spPr>
          <a:xfrm>
            <a:off x="511406" y="1064046"/>
            <a:ext cx="873527" cy="360165"/>
          </a:xfrm>
          <a:prstGeom prst="wedgeEllipseCallout">
            <a:avLst>
              <a:gd name="adj1" fmla="val -31312"/>
              <a:gd name="adj2" fmla="val 8042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27" tIns="45713" rIns="91427" bIns="45713" spcCol="0" rtlCol="0" anchor="ctr"/>
          <a:lstStyle/>
          <a:p>
            <a:pPr algn="ctr"/>
            <a:r>
              <a:rPr lang="es-CO" sz="900" dirty="0">
                <a:latin typeface="Arial Rounded MT Bold" pitchFamily="34" charset="0"/>
              </a:rPr>
              <a:t>Sabías que..</a:t>
            </a:r>
          </a:p>
        </p:txBody>
      </p:sp>
      <p:pic>
        <p:nvPicPr>
          <p:cNvPr id="93" name="Picture 2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7" t="10167" r="3135"/>
          <a:stretch/>
        </p:blipFill>
        <p:spPr bwMode="auto">
          <a:xfrm>
            <a:off x="3673810" y="1175793"/>
            <a:ext cx="3130508" cy="2156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4" name="93 CuadroTexto"/>
          <p:cNvSpPr txBox="1"/>
          <p:nvPr/>
        </p:nvSpPr>
        <p:spPr>
          <a:xfrm>
            <a:off x="3783464" y="829560"/>
            <a:ext cx="2694244" cy="307777"/>
          </a:xfrm>
          <a:prstGeom prst="rect">
            <a:avLst/>
          </a:prstGeom>
          <a:noFill/>
        </p:spPr>
        <p:txBody>
          <a:bodyPr wrap="square" lIns="91427" tIns="45713" rIns="91427" bIns="45713" rtlCol="0">
            <a:spAutoFit/>
          </a:bodyPr>
          <a:lstStyle/>
          <a:p>
            <a:r>
              <a:rPr lang="es-CO" sz="700" dirty="0">
                <a:latin typeface="Arial Rounded MT Bold" pitchFamily="34" charset="0"/>
              </a:rPr>
              <a:t>Niños y niñas afiliados a CCF según sexo y grupo etario. Marzo de 2019</a:t>
            </a:r>
          </a:p>
        </p:txBody>
      </p:sp>
      <p:sp>
        <p:nvSpPr>
          <p:cNvPr id="96" name="TextBox 7"/>
          <p:cNvSpPr txBox="1">
            <a:spLocks noChangeArrowheads="1"/>
          </p:cNvSpPr>
          <p:nvPr/>
        </p:nvSpPr>
        <p:spPr bwMode="auto">
          <a:xfrm>
            <a:off x="6831704" y="1172481"/>
            <a:ext cx="2229854" cy="1006415"/>
          </a:xfrm>
          <a:prstGeom prst="rect">
            <a:avLst/>
          </a:prstGeom>
          <a:ln/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27" tIns="45713" rIns="91427" bIns="45713">
            <a:spAutoFit/>
          </a:bodyPr>
          <a:lstStyle>
            <a:defPPr>
              <a:defRPr lang="es-E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9pPr>
          </a:lstStyle>
          <a:p>
            <a:pPr algn="ctr" eaLnBrk="1" hangingPunct="1">
              <a:lnSpc>
                <a:spcPct val="110000"/>
              </a:lnSpc>
            </a:pPr>
            <a:r>
              <a:rPr lang="es-CO" altLang="es-AR" sz="1000" dirty="0">
                <a:solidFill>
                  <a:srgbClr val="212F3F"/>
                </a:solidFill>
                <a:latin typeface="Arial Rounded MT Bold" pitchFamily="34" charset="0"/>
                <a:cs typeface="Arial" charset="0"/>
              </a:rPr>
              <a:t>A 31 de marzo se encontraban afiliados como beneficiarios  (personas a cargo)  </a:t>
            </a:r>
            <a:r>
              <a:rPr lang="es-CO" altLang="es-AR" sz="12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cs typeface="Arial" charset="0"/>
              </a:rPr>
              <a:t>4.036.636</a:t>
            </a:r>
            <a:r>
              <a:rPr lang="es-CO" altLang="es-AR" sz="1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cs typeface="Arial" charset="0"/>
              </a:rPr>
              <a:t> </a:t>
            </a:r>
            <a:r>
              <a:rPr lang="es-CO" altLang="es-AR" sz="1000" dirty="0">
                <a:solidFill>
                  <a:srgbClr val="212F3F"/>
                </a:solidFill>
                <a:latin typeface="Arial Rounded MT Bold" pitchFamily="34" charset="0"/>
                <a:cs typeface="Arial" charset="0"/>
              </a:rPr>
              <a:t>niños y niñas entre los 0 y los 12 años</a:t>
            </a:r>
          </a:p>
        </p:txBody>
      </p:sp>
      <p:grpSp>
        <p:nvGrpSpPr>
          <p:cNvPr id="3" name="2 Grupo"/>
          <p:cNvGrpSpPr/>
          <p:nvPr/>
        </p:nvGrpSpPr>
        <p:grpSpPr>
          <a:xfrm>
            <a:off x="2157868" y="77183"/>
            <a:ext cx="6528813" cy="404071"/>
            <a:chOff x="1766648" y="58765"/>
            <a:chExt cx="6528813" cy="404071"/>
          </a:xfrm>
        </p:grpSpPr>
        <p:pic>
          <p:nvPicPr>
            <p:cNvPr id="2" name="1 Imagen"/>
            <p:cNvPicPr>
              <a:picLocks noChangeAspect="1"/>
            </p:cNvPicPr>
            <p:nvPr/>
          </p:nvPicPr>
          <p:blipFill rotWithShape="1">
            <a:blip r:embed="rId7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artisticCrisscrossEtching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5280"/>
            <a:stretch/>
          </p:blipFill>
          <p:spPr>
            <a:xfrm>
              <a:off x="1766648" y="58765"/>
              <a:ext cx="1591384" cy="367234"/>
            </a:xfrm>
            <a:prstGeom prst="rect">
              <a:avLst/>
            </a:prstGeom>
          </p:spPr>
        </p:pic>
        <p:pic>
          <p:nvPicPr>
            <p:cNvPr id="97" name="96 Imagen"/>
            <p:cNvPicPr>
              <a:picLocks noChangeAspect="1"/>
            </p:cNvPicPr>
            <p:nvPr/>
          </p:nvPicPr>
          <p:blipFill rotWithShape="1">
            <a:blip r:embed="rId7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artisticCrisscrossEtching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5280"/>
            <a:stretch/>
          </p:blipFill>
          <p:spPr>
            <a:xfrm>
              <a:off x="3392244" y="62733"/>
              <a:ext cx="1591384" cy="367234"/>
            </a:xfrm>
            <a:prstGeom prst="rect">
              <a:avLst/>
            </a:prstGeom>
          </p:spPr>
        </p:pic>
        <p:pic>
          <p:nvPicPr>
            <p:cNvPr id="98" name="97 Imagen"/>
            <p:cNvPicPr>
              <a:picLocks noChangeAspect="1"/>
            </p:cNvPicPr>
            <p:nvPr/>
          </p:nvPicPr>
          <p:blipFill rotWithShape="1">
            <a:blip r:embed="rId7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artisticCrisscrossEtching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5280"/>
            <a:stretch/>
          </p:blipFill>
          <p:spPr>
            <a:xfrm>
              <a:off x="5037071" y="72782"/>
              <a:ext cx="1591384" cy="367234"/>
            </a:xfrm>
            <a:prstGeom prst="rect">
              <a:avLst/>
            </a:prstGeom>
          </p:spPr>
        </p:pic>
        <p:pic>
          <p:nvPicPr>
            <p:cNvPr id="99" name="98 Imagen"/>
            <p:cNvPicPr>
              <a:picLocks noChangeAspect="1"/>
            </p:cNvPicPr>
            <p:nvPr/>
          </p:nvPicPr>
          <p:blipFill rotWithShape="1">
            <a:blip r:embed="rId7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artisticCrisscrossEtching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5280"/>
            <a:stretch/>
          </p:blipFill>
          <p:spPr>
            <a:xfrm>
              <a:off x="6704077" y="95602"/>
              <a:ext cx="1591384" cy="367234"/>
            </a:xfrm>
            <a:prstGeom prst="rect">
              <a:avLst/>
            </a:prstGeom>
          </p:spPr>
        </p:pic>
      </p:grpSp>
      <p:cxnSp>
        <p:nvCxnSpPr>
          <p:cNvPr id="8" name="7 Conector recto"/>
          <p:cNvCxnSpPr/>
          <p:nvPr/>
        </p:nvCxnSpPr>
        <p:spPr>
          <a:xfrm flipV="1">
            <a:off x="8289626" y="2509889"/>
            <a:ext cx="0" cy="436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23 Grupo"/>
          <p:cNvGrpSpPr/>
          <p:nvPr/>
        </p:nvGrpSpPr>
        <p:grpSpPr>
          <a:xfrm>
            <a:off x="7018940" y="2069422"/>
            <a:ext cx="516189" cy="506766"/>
            <a:chOff x="5410617" y="3386436"/>
            <a:chExt cx="1149867" cy="1206950"/>
          </a:xfrm>
        </p:grpSpPr>
        <p:pic>
          <p:nvPicPr>
            <p:cNvPr id="4" name="3 Imagen"/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000" t="54377" b="4342"/>
            <a:stretch/>
          </p:blipFill>
          <p:spPr>
            <a:xfrm>
              <a:off x="5410617" y="3386436"/>
              <a:ext cx="1149867" cy="1206950"/>
            </a:xfrm>
            <a:prstGeom prst="round2DiagRect">
              <a:avLst/>
            </a:prstGeom>
          </p:spPr>
        </p:pic>
        <p:cxnSp>
          <p:nvCxnSpPr>
            <p:cNvPr id="10" name="9 Conector recto"/>
            <p:cNvCxnSpPr/>
            <p:nvPr/>
          </p:nvCxnSpPr>
          <p:spPr>
            <a:xfrm flipV="1">
              <a:off x="5967561" y="4077072"/>
              <a:ext cx="0" cy="14401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>
              <a:off x="5786047" y="4077072"/>
              <a:ext cx="363027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6" name="25 Grupo"/>
          <p:cNvGrpSpPr/>
          <p:nvPr/>
        </p:nvGrpSpPr>
        <p:grpSpPr>
          <a:xfrm>
            <a:off x="8422246" y="2070444"/>
            <a:ext cx="485138" cy="505744"/>
            <a:chOff x="6560484" y="3321870"/>
            <a:chExt cx="1050913" cy="1157670"/>
          </a:xfrm>
        </p:grpSpPr>
        <p:pic>
          <p:nvPicPr>
            <p:cNvPr id="100" name="99 Imagen"/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0000" r="50000" b="6677"/>
            <a:stretch/>
          </p:blipFill>
          <p:spPr>
            <a:xfrm>
              <a:off x="6560484" y="3321870"/>
              <a:ext cx="1050913" cy="1157670"/>
            </a:xfrm>
            <a:prstGeom prst="rect">
              <a:avLst/>
            </a:prstGeom>
          </p:spPr>
        </p:pic>
        <p:cxnSp>
          <p:nvCxnSpPr>
            <p:cNvPr id="103" name="102 Conector recto"/>
            <p:cNvCxnSpPr/>
            <p:nvPr/>
          </p:nvCxnSpPr>
          <p:spPr>
            <a:xfrm>
              <a:off x="6882847" y="3989911"/>
              <a:ext cx="363027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103 Conector recto"/>
            <p:cNvCxnSpPr/>
            <p:nvPr/>
          </p:nvCxnSpPr>
          <p:spPr>
            <a:xfrm flipV="1">
              <a:off x="7054826" y="4015898"/>
              <a:ext cx="0" cy="6659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5" name="Rectangle 40"/>
          <p:cNvSpPr>
            <a:spLocks noChangeArrowheads="1"/>
          </p:cNvSpPr>
          <p:nvPr/>
        </p:nvSpPr>
        <p:spPr bwMode="auto">
          <a:xfrm>
            <a:off x="6937763" y="2542398"/>
            <a:ext cx="78899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7" tIns="45713" rIns="91427" bIns="45713">
            <a:spAutoFit/>
          </a:bodyPr>
          <a:lstStyle>
            <a:defPPr>
              <a:defRPr lang="es-E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9pPr>
          </a:lstStyle>
          <a:p>
            <a:pPr eaLnBrk="1" hangingPunct="1"/>
            <a:r>
              <a:rPr lang="es-AR" altLang="es-AR" sz="1600" dirty="0">
                <a:solidFill>
                  <a:schemeClr val="accent1"/>
                </a:solidFill>
                <a:latin typeface="Arial Rounded MT Bold" pitchFamily="34" charset="0"/>
                <a:cs typeface="Arial" charset="0"/>
              </a:rPr>
              <a:t>48,6%</a:t>
            </a:r>
          </a:p>
        </p:txBody>
      </p:sp>
      <p:sp>
        <p:nvSpPr>
          <p:cNvPr id="106" name="Rectangle 40"/>
          <p:cNvSpPr>
            <a:spLocks noChangeArrowheads="1"/>
          </p:cNvSpPr>
          <p:nvPr/>
        </p:nvSpPr>
        <p:spPr bwMode="auto">
          <a:xfrm>
            <a:off x="8281453" y="2576188"/>
            <a:ext cx="78899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7" tIns="45713" rIns="91427" bIns="45713">
            <a:spAutoFit/>
          </a:bodyPr>
          <a:lstStyle>
            <a:defPPr>
              <a:defRPr lang="es-E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9pPr>
          </a:lstStyle>
          <a:p>
            <a:pPr eaLnBrk="1" hangingPunct="1"/>
            <a:r>
              <a:rPr lang="es-AR" altLang="es-AR" sz="1600" dirty="0">
                <a:solidFill>
                  <a:schemeClr val="accent1"/>
                </a:solidFill>
                <a:latin typeface="Arial Rounded MT Bold" pitchFamily="34" charset="0"/>
                <a:cs typeface="Arial" charset="0"/>
              </a:rPr>
              <a:t>51,4%</a:t>
            </a:r>
          </a:p>
        </p:txBody>
      </p:sp>
      <p:sp>
        <p:nvSpPr>
          <p:cNvPr id="107" name="Rectangle 41"/>
          <p:cNvSpPr>
            <a:spLocks noChangeArrowheads="1"/>
          </p:cNvSpPr>
          <p:nvPr/>
        </p:nvSpPr>
        <p:spPr bwMode="auto">
          <a:xfrm>
            <a:off x="8268934" y="2956700"/>
            <a:ext cx="76193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7" tIns="45713" rIns="91427" bIns="45713">
            <a:spAutoFit/>
          </a:bodyPr>
          <a:lstStyle>
            <a:defPPr>
              <a:defRPr lang="es-E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9pPr>
          </a:lstStyle>
          <a:p>
            <a:pPr algn="ctr" eaLnBrk="1" hangingPunct="1"/>
            <a:r>
              <a:rPr lang="es-AR" altLang="es-AR" sz="900" i="1" dirty="0">
                <a:solidFill>
                  <a:schemeClr val="accent1"/>
                </a:solidFill>
                <a:latin typeface="Arial Rounded MT Bold" pitchFamily="34" charset="0"/>
                <a:cs typeface="Arial" charset="0"/>
              </a:rPr>
              <a:t>2.077.387</a:t>
            </a:r>
            <a:endParaRPr lang="es-AR" altLang="es-AR" sz="900" i="1" dirty="0">
              <a:solidFill>
                <a:srgbClr val="FFFFFF"/>
              </a:solidFill>
              <a:latin typeface="Arial Rounded MT Bold" pitchFamily="34" charset="0"/>
              <a:cs typeface="Arial" charset="0"/>
            </a:endParaRPr>
          </a:p>
        </p:txBody>
      </p:sp>
      <p:sp>
        <p:nvSpPr>
          <p:cNvPr id="108" name="Rectangle 41"/>
          <p:cNvSpPr>
            <a:spLocks noChangeArrowheads="1"/>
          </p:cNvSpPr>
          <p:nvPr/>
        </p:nvSpPr>
        <p:spPr bwMode="auto">
          <a:xfrm>
            <a:off x="6887993" y="2925264"/>
            <a:ext cx="76193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7" tIns="45713" rIns="91427" bIns="45713">
            <a:spAutoFit/>
          </a:bodyPr>
          <a:lstStyle>
            <a:defPPr>
              <a:defRPr lang="es-E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9pPr>
          </a:lstStyle>
          <a:p>
            <a:pPr algn="ctr" eaLnBrk="1" hangingPunct="1"/>
            <a:r>
              <a:rPr lang="es-AR" altLang="es-AR" sz="900" i="1" dirty="0">
                <a:solidFill>
                  <a:schemeClr val="accent1"/>
                </a:solidFill>
                <a:latin typeface="Arial Rounded MT Bold" pitchFamily="34" charset="0"/>
                <a:cs typeface="Arial" charset="0"/>
              </a:rPr>
              <a:t>1.961.249</a:t>
            </a:r>
            <a:endParaRPr lang="es-AR" altLang="es-AR" sz="900" i="1" dirty="0">
              <a:solidFill>
                <a:srgbClr val="FFFFFF"/>
              </a:solidFill>
              <a:latin typeface="Arial Rounded MT Bold" pitchFamily="34" charset="0"/>
              <a:cs typeface="Arial" charset="0"/>
            </a:endParaRPr>
          </a:p>
        </p:txBody>
      </p:sp>
      <p:sp>
        <p:nvSpPr>
          <p:cNvPr id="69" name="TextBox 6">
            <a:extLst>
              <a:ext uri="{FF2B5EF4-FFF2-40B4-BE49-F238E27FC236}">
                <a16:creationId xmlns:a16="http://schemas.microsoft.com/office/drawing/2014/main" xmlns="" id="{837A7BA8-9DB5-411A-AB2E-15FE988C4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939" y="3616254"/>
            <a:ext cx="8587823" cy="276985"/>
          </a:xfrm>
          <a:prstGeom prst="rect">
            <a:avLst/>
          </a:pr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27" tIns="45713" rIns="91427" bIns="45713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None/>
            </a:pPr>
            <a:r>
              <a:rPr lang="es-CO" sz="1200" b="1" dirty="0" smtClean="0">
                <a:solidFill>
                  <a:schemeClr val="bg1">
                    <a:lumMod val="95000"/>
                  </a:schemeClr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 Cobertura de servicios  a Niños y Niñas  (Marzo 2019)</a:t>
            </a:r>
            <a:endParaRPr lang="es-CO" sz="1200" b="1" dirty="0">
              <a:solidFill>
                <a:schemeClr val="bg1">
                  <a:lumMod val="95000"/>
                </a:schemeClr>
              </a:solidFill>
              <a:latin typeface="Arial Rounded MT Bold" panose="020F070403050403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18 Imagen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823" y="5221911"/>
            <a:ext cx="1161217" cy="921601"/>
          </a:xfrm>
          <a:prstGeom prst="rect">
            <a:avLst/>
          </a:prstGeom>
        </p:spPr>
      </p:pic>
      <p:grpSp>
        <p:nvGrpSpPr>
          <p:cNvPr id="2056" name="2055 Grupo"/>
          <p:cNvGrpSpPr/>
          <p:nvPr/>
        </p:nvGrpSpPr>
        <p:grpSpPr>
          <a:xfrm>
            <a:off x="1316344" y="5123438"/>
            <a:ext cx="1002697" cy="927647"/>
            <a:chOff x="1531867" y="5120529"/>
            <a:chExt cx="1002697" cy="927647"/>
          </a:xfrm>
        </p:grpSpPr>
        <p:pic>
          <p:nvPicPr>
            <p:cNvPr id="21" name="20 Imagen"/>
            <p:cNvPicPr>
              <a:picLocks noChangeAspect="1"/>
            </p:cNvPicPr>
            <p:nvPr/>
          </p:nvPicPr>
          <p:blipFill rotWithShape="1">
            <a:blip r:embed="rId11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000" t="2610" r="27231" b="73294"/>
            <a:stretch/>
          </p:blipFill>
          <p:spPr>
            <a:xfrm>
              <a:off x="1531867" y="5427315"/>
              <a:ext cx="548743" cy="620861"/>
            </a:xfrm>
            <a:prstGeom prst="rect">
              <a:avLst/>
            </a:prstGeom>
          </p:spPr>
        </p:pic>
        <p:pic>
          <p:nvPicPr>
            <p:cNvPr id="151" name="150 Imagen"/>
            <p:cNvPicPr>
              <a:picLocks noChangeAspect="1"/>
            </p:cNvPicPr>
            <p:nvPr/>
          </p:nvPicPr>
          <p:blipFill rotWithShape="1">
            <a:blip r:embed="rId11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72" t="3512" r="75227" b="73887"/>
            <a:stretch/>
          </p:blipFill>
          <p:spPr>
            <a:xfrm>
              <a:off x="1995161" y="5120529"/>
              <a:ext cx="539403" cy="671799"/>
            </a:xfrm>
            <a:prstGeom prst="rect">
              <a:avLst/>
            </a:prstGeom>
          </p:spPr>
        </p:pic>
      </p:grp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82" t="11831" r="6346" b="15273"/>
          <a:stretch/>
        </p:blipFill>
        <p:spPr bwMode="auto">
          <a:xfrm>
            <a:off x="3963628" y="5137330"/>
            <a:ext cx="1231055" cy="1078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057" name="2056 Grupo"/>
          <p:cNvGrpSpPr/>
          <p:nvPr/>
        </p:nvGrpSpPr>
        <p:grpSpPr>
          <a:xfrm>
            <a:off x="2509717" y="5176391"/>
            <a:ext cx="1340089" cy="971056"/>
            <a:chOff x="2789292" y="5065643"/>
            <a:chExt cx="1340089" cy="971056"/>
          </a:xfrm>
        </p:grpSpPr>
        <p:grpSp>
          <p:nvGrpSpPr>
            <p:cNvPr id="2054" name="2053 Grupo"/>
            <p:cNvGrpSpPr/>
            <p:nvPr/>
          </p:nvGrpSpPr>
          <p:grpSpPr>
            <a:xfrm>
              <a:off x="3416616" y="5427315"/>
              <a:ext cx="712765" cy="609384"/>
              <a:chOff x="3526858" y="5206523"/>
              <a:chExt cx="712765" cy="609384"/>
            </a:xfrm>
          </p:grpSpPr>
          <p:grpSp>
            <p:nvGrpSpPr>
              <p:cNvPr id="147" name="146 Grupo"/>
              <p:cNvGrpSpPr/>
              <p:nvPr/>
            </p:nvGrpSpPr>
            <p:grpSpPr>
              <a:xfrm>
                <a:off x="3673735" y="5206523"/>
                <a:ext cx="565888" cy="609384"/>
                <a:chOff x="6560484" y="3321870"/>
                <a:chExt cx="1050913" cy="1157670"/>
              </a:xfrm>
            </p:grpSpPr>
            <p:pic>
              <p:nvPicPr>
                <p:cNvPr id="148" name="147 Imagen"/>
                <p:cNvPicPr>
                  <a:picLocks noChangeAspect="1"/>
                </p:cNvPicPr>
                <p:nvPr/>
              </p:nvPicPr>
              <p:blipFill rotWithShape="1">
                <a:blip r:embed="rId9">
                  <a:duotone>
                    <a:schemeClr val="accent3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50000" r="50000" b="6677"/>
                <a:stretch/>
              </p:blipFill>
              <p:spPr>
                <a:xfrm>
                  <a:off x="6560484" y="3321870"/>
                  <a:ext cx="1050913" cy="1157670"/>
                </a:xfrm>
                <a:prstGeom prst="rect">
                  <a:avLst/>
                </a:prstGeom>
              </p:spPr>
            </p:pic>
            <p:cxnSp>
              <p:nvCxnSpPr>
                <p:cNvPr id="149" name="148 Conector recto"/>
                <p:cNvCxnSpPr/>
                <p:nvPr/>
              </p:nvCxnSpPr>
              <p:spPr>
                <a:xfrm>
                  <a:off x="6882847" y="3989911"/>
                  <a:ext cx="363027" cy="0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50" name="149 Conector recto"/>
                <p:cNvCxnSpPr/>
                <p:nvPr/>
              </p:nvCxnSpPr>
              <p:spPr>
                <a:xfrm flipV="1">
                  <a:off x="7054826" y="4015898"/>
                  <a:ext cx="0" cy="66591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20" name="19 Imagen"/>
              <p:cNvPicPr>
                <a:picLocks noChangeAspect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26858" y="5511215"/>
                <a:ext cx="256606" cy="207338"/>
              </a:xfrm>
              <a:prstGeom prst="rect">
                <a:avLst/>
              </a:prstGeom>
            </p:spPr>
          </p:pic>
        </p:grpSp>
        <p:grpSp>
          <p:nvGrpSpPr>
            <p:cNvPr id="2055" name="2054 Grupo"/>
            <p:cNvGrpSpPr/>
            <p:nvPr/>
          </p:nvGrpSpPr>
          <p:grpSpPr>
            <a:xfrm>
              <a:off x="2789292" y="5065643"/>
              <a:ext cx="853435" cy="650917"/>
              <a:chOff x="5427180" y="5397259"/>
              <a:chExt cx="1161044" cy="831562"/>
            </a:xfrm>
          </p:grpSpPr>
          <p:grpSp>
            <p:nvGrpSpPr>
              <p:cNvPr id="143" name="142 Grupo"/>
              <p:cNvGrpSpPr/>
              <p:nvPr/>
            </p:nvGrpSpPr>
            <p:grpSpPr>
              <a:xfrm>
                <a:off x="5427180" y="5686526"/>
                <a:ext cx="727799" cy="542295"/>
                <a:chOff x="5410617" y="3386436"/>
                <a:chExt cx="1149867" cy="1206950"/>
              </a:xfrm>
            </p:grpSpPr>
            <p:pic>
              <p:nvPicPr>
                <p:cNvPr id="144" name="143 Imagen"/>
                <p:cNvPicPr>
                  <a:picLocks noChangeAspect="1"/>
                </p:cNvPicPr>
                <p:nvPr/>
              </p:nvPicPr>
              <p:blipFill rotWithShape="1">
                <a:blip r:embed="rId9">
                  <a:duotone>
                    <a:schemeClr val="accent5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50000" t="54377" b="4342"/>
                <a:stretch/>
              </p:blipFill>
              <p:spPr>
                <a:xfrm>
                  <a:off x="5410617" y="3386436"/>
                  <a:ext cx="1149867" cy="1206950"/>
                </a:xfrm>
                <a:prstGeom prst="round2DiagRect">
                  <a:avLst/>
                </a:prstGeom>
              </p:spPr>
            </p:pic>
            <p:cxnSp>
              <p:nvCxnSpPr>
                <p:cNvPr id="145" name="144 Conector recto"/>
                <p:cNvCxnSpPr/>
                <p:nvPr/>
              </p:nvCxnSpPr>
              <p:spPr>
                <a:xfrm flipV="1">
                  <a:off x="5967561" y="4077072"/>
                  <a:ext cx="0" cy="14401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145 Conector recto"/>
                <p:cNvCxnSpPr/>
                <p:nvPr/>
              </p:nvCxnSpPr>
              <p:spPr>
                <a:xfrm>
                  <a:off x="5786047" y="4077072"/>
                  <a:ext cx="363027" cy="0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3" name="2052 Grupo"/>
              <p:cNvGrpSpPr/>
              <p:nvPr/>
            </p:nvGrpSpPr>
            <p:grpSpPr>
              <a:xfrm>
                <a:off x="5973006" y="5397259"/>
                <a:ext cx="615218" cy="784932"/>
                <a:chOff x="5973006" y="5397258"/>
                <a:chExt cx="409098" cy="784933"/>
              </a:xfrm>
            </p:grpSpPr>
            <p:pic>
              <p:nvPicPr>
                <p:cNvPr id="31" name="30 Imagen"/>
                <p:cNvPicPr>
                  <a:picLocks noChangeAspect="1"/>
                </p:cNvPicPr>
                <p:nvPr/>
              </p:nvPicPr>
              <p:blipFill rotWithShape="1">
                <a:blip r:embed="rId14">
                  <a:duotone>
                    <a:schemeClr val="accent1">
                      <a:shade val="45000"/>
                      <a:satMod val="135000"/>
                    </a:schemeClr>
                    <a:prstClr val="white"/>
                  </a:duotone>
                  <a:extLst>
                    <a:ext uri="{BEBA8EAE-BF5A-486C-A8C5-ECC9F3942E4B}">
                      <a14:imgProps xmlns:a14="http://schemas.microsoft.com/office/drawing/2010/main">
                        <a14:imgLayer r:embed="rId15">
                          <a14:imgEffect>
                            <a14:backgroundRemoval t="10000" b="90000" l="10000" r="90000">
                              <a14:backgroundMark x1="42222" y1="17778" x2="42222" y2="17778"/>
                              <a14:backgroundMark x1="44000" y1="12889" x2="44000" y2="12889"/>
                              <a14:backgroundMark x1="61333" y1="11111" x2="61333" y2="11111"/>
                              <a14:backgroundMark x1="72889" y1="11111" x2="72889" y2="11111"/>
                              <a14:backgroundMark x1="66222" y1="12444" x2="66222" y2="12444"/>
                              <a14:backgroundMark x1="45333" y1="20889" x2="45333" y2="50667"/>
                              <a14:backgroundMark x1="75111" y1="25778" x2="75111" y2="25778"/>
                              <a14:backgroundMark x1="73778" y1="20889" x2="73778" y2="20889"/>
                              <a14:backgroundMark x1="73333" y1="16444" x2="73333" y2="16444"/>
                              <a14:backgroundMark x1="73333" y1="32000" x2="73333" y2="32000"/>
                              <a14:backgroundMark x1="74222" y1="38667" x2="74222" y2="38667"/>
                              <a14:backgroundMark x1="73333" y1="46222" x2="73333" y2="46222"/>
                              <a14:backgroundMark x1="45333" y1="30222" x2="45333" y2="30222"/>
                              <a14:backgroundMark x1="44444" y1="24000" x2="44444" y2="24000"/>
                              <a14:backgroundMark x1="44889" y1="19111" x2="44889" y2="19111"/>
                              <a14:backgroundMark x1="49778" y1="54667" x2="49778" y2="54667"/>
                              <a14:backgroundMark x1="57333" y1="58222" x2="57333" y2="58222"/>
                              <a14:backgroundMark x1="57778" y1="62667" x2="57778" y2="62667"/>
                              <a14:backgroundMark x1="62667" y1="55111" x2="62667" y2="55111"/>
                              <a14:backgroundMark x1="62222" y1="60444" x2="62222" y2="60444"/>
                              <a14:backgroundMark x1="63556" y1="63556" x2="63556" y2="63556"/>
                              <a14:backgroundMark x1="71111" y1="57333" x2="71111" y2="57333"/>
                              <a14:backgroundMark x1="71111" y1="70222" x2="71111" y2="70222"/>
                              <a14:backgroundMark x1="64444" y1="80444" x2="64444" y2="80444"/>
                              <a14:backgroundMark x1="46667" y1="75111" x2="46667" y2="75111"/>
                              <a14:backgroundMark x1="49778" y1="65333" x2="49778" y2="65333"/>
                              <a14:backgroundMark x1="49778" y1="60444" x2="49778" y2="60444"/>
                              <a14:backgroundMark x1="53333" y1="86667" x2="53333" y2="86667"/>
                              <a14:backgroundMark x1="53333" y1="85778" x2="53333" y2="85778"/>
                              <a14:backgroundMark x1="53778" y1="82222" x2="53778" y2="82222"/>
                              <a14:backgroundMark x1="53778" y1="78222" x2="53778" y2="78222"/>
                              <a14:backgroundMark x1="53778" y1="74667" x2="53778" y2="74667"/>
                              <a14:backgroundMark x1="56000" y1="70667" x2="56000" y2="70667"/>
                              <a14:backgroundMark x1="62222" y1="70222" x2="62222" y2="70222"/>
                              <a14:backgroundMark x1="60444" y1="77333" x2="60444" y2="77333"/>
                              <a14:backgroundMark x1="61333" y1="86222" x2="61333" y2="86222"/>
                              <a14:backgroundMark x1="73778" y1="82222" x2="73778" y2="82222"/>
                              <a14:backgroundMark x1="73333" y1="74222" x2="73333" y2="74222"/>
                              <a14:backgroundMark x1="74222" y1="64444" x2="74222" y2="64444"/>
                              <a14:backgroundMark x1="47111" y1="81333" x2="47111" y2="81333"/>
                            </a14:backgroundRemoval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5122" t="10322" r="24809" b="48487"/>
                <a:stretch/>
              </p:blipFill>
              <p:spPr>
                <a:xfrm>
                  <a:off x="5973006" y="5397258"/>
                  <a:ext cx="409098" cy="560416"/>
                </a:xfrm>
                <a:prstGeom prst="rect">
                  <a:avLst/>
                </a:prstGeom>
              </p:spPr>
            </p:pic>
            <p:cxnSp>
              <p:nvCxnSpPr>
                <p:cNvPr id="34" name="33 Conector recto"/>
                <p:cNvCxnSpPr/>
                <p:nvPr/>
              </p:nvCxnSpPr>
              <p:spPr>
                <a:xfrm flipH="1">
                  <a:off x="6005816" y="5877480"/>
                  <a:ext cx="140426" cy="304711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9" name="2048 Conector recto"/>
                <p:cNvCxnSpPr/>
                <p:nvPr/>
              </p:nvCxnSpPr>
              <p:spPr>
                <a:xfrm>
                  <a:off x="6177555" y="5870178"/>
                  <a:ext cx="102274" cy="23181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2061" name="2060 Grupo"/>
          <p:cNvGrpSpPr/>
          <p:nvPr/>
        </p:nvGrpSpPr>
        <p:grpSpPr>
          <a:xfrm>
            <a:off x="5256413" y="5121506"/>
            <a:ext cx="1708770" cy="1048424"/>
            <a:chOff x="6231785" y="4590609"/>
            <a:chExt cx="3419822" cy="2152650"/>
          </a:xfrm>
        </p:grpSpPr>
        <p:pic>
          <p:nvPicPr>
            <p:cNvPr id="2058" name="2057 Imagen"/>
            <p:cNvPicPr>
              <a:picLocks noChangeAspect="1"/>
            </p:cNvPicPr>
            <p:nvPr/>
          </p:nvPicPr>
          <p:blipFill>
            <a:blip r:embed="rId16">
              <a:extLst>
                <a:ext uri="{BEBA8EAE-BF5A-486C-A8C5-ECC9F3942E4B}">
                  <a14:imgProps xmlns:a14="http://schemas.microsoft.com/office/drawing/2010/main">
                    <a14:imgLayer r:embed="rId17">
                      <a14:imgEffect>
                        <a14:brightnessContrast bright="20000" contras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31785" y="4590609"/>
              <a:ext cx="2124075" cy="2152650"/>
            </a:xfrm>
            <a:prstGeom prst="rect">
              <a:avLst/>
            </a:prstGeom>
          </p:spPr>
        </p:pic>
        <p:cxnSp>
          <p:nvCxnSpPr>
            <p:cNvPr id="173" name="172 Conector recto"/>
            <p:cNvCxnSpPr/>
            <p:nvPr/>
          </p:nvCxnSpPr>
          <p:spPr>
            <a:xfrm flipV="1">
              <a:off x="9651607" y="5753017"/>
              <a:ext cx="0" cy="7483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5" name="174 Grupo"/>
          <p:cNvGrpSpPr/>
          <p:nvPr/>
        </p:nvGrpSpPr>
        <p:grpSpPr>
          <a:xfrm>
            <a:off x="5773283" y="5467270"/>
            <a:ext cx="289427" cy="276710"/>
            <a:chOff x="6560484" y="3321870"/>
            <a:chExt cx="1050913" cy="1157670"/>
          </a:xfrm>
        </p:grpSpPr>
        <p:pic>
          <p:nvPicPr>
            <p:cNvPr id="176" name="175 Imagen"/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0000" r="50000" b="6677"/>
            <a:stretch/>
          </p:blipFill>
          <p:spPr>
            <a:xfrm>
              <a:off x="6560484" y="3321870"/>
              <a:ext cx="1050913" cy="1157670"/>
            </a:xfrm>
            <a:prstGeom prst="rect">
              <a:avLst/>
            </a:prstGeom>
          </p:spPr>
        </p:pic>
        <p:cxnSp>
          <p:nvCxnSpPr>
            <p:cNvPr id="177" name="176 Conector recto"/>
            <p:cNvCxnSpPr/>
            <p:nvPr/>
          </p:nvCxnSpPr>
          <p:spPr>
            <a:xfrm>
              <a:off x="6882847" y="3989911"/>
              <a:ext cx="363027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8" name="177 Conector recto"/>
            <p:cNvCxnSpPr/>
            <p:nvPr/>
          </p:nvCxnSpPr>
          <p:spPr>
            <a:xfrm flipV="1">
              <a:off x="7054826" y="4015898"/>
              <a:ext cx="0" cy="6659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71" name="2070 Grupo"/>
          <p:cNvGrpSpPr/>
          <p:nvPr/>
        </p:nvGrpSpPr>
        <p:grpSpPr>
          <a:xfrm>
            <a:off x="101460" y="3997769"/>
            <a:ext cx="8683877" cy="1099185"/>
            <a:chOff x="4418" y="3606592"/>
            <a:chExt cx="8683877" cy="1099185"/>
          </a:xfrm>
        </p:grpSpPr>
        <p:grpSp>
          <p:nvGrpSpPr>
            <p:cNvPr id="2070" name="2069 Grupo"/>
            <p:cNvGrpSpPr/>
            <p:nvPr/>
          </p:nvGrpSpPr>
          <p:grpSpPr>
            <a:xfrm>
              <a:off x="4418" y="3606592"/>
              <a:ext cx="916651" cy="1033568"/>
              <a:chOff x="4418" y="3606592"/>
              <a:chExt cx="916651" cy="1033568"/>
            </a:xfrm>
          </p:grpSpPr>
          <p:sp>
            <p:nvSpPr>
              <p:cNvPr id="58" name="Hexagon 11"/>
              <p:cNvSpPr/>
              <p:nvPr/>
            </p:nvSpPr>
            <p:spPr>
              <a:xfrm rot="5400000">
                <a:off x="-54040" y="3702848"/>
                <a:ext cx="1033568" cy="841056"/>
              </a:xfrm>
              <a:prstGeom prst="hexagon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defPPr>
                  <a:defRPr lang="es-ES"/>
                </a:defPPr>
                <a:lvl1pPr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68" name="Rectangle 40"/>
              <p:cNvSpPr>
                <a:spLocks noChangeArrowheads="1"/>
              </p:cNvSpPr>
              <p:nvPr/>
            </p:nvSpPr>
            <p:spPr bwMode="auto">
              <a:xfrm>
                <a:off x="169075" y="3793046"/>
                <a:ext cx="587336" cy="3530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27" tIns="45713" rIns="91427" bIns="45713">
                <a:spAutoFit/>
              </a:bodyPr>
              <a:lstStyle>
                <a:defPPr>
                  <a:defRPr lang="es-ES"/>
                </a:defPPr>
                <a:lvl1pPr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1pPr>
                <a:lvl2pPr marL="4572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2pPr>
                <a:lvl3pPr marL="9144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3pPr>
                <a:lvl4pPr marL="13716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4pPr>
                <a:lvl5pPr marL="18288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9pPr>
              </a:lstStyle>
              <a:p>
                <a:pPr eaLnBrk="1" hangingPunct="1"/>
                <a:r>
                  <a:rPr lang="es-AR" altLang="es-AR" sz="1600" dirty="0" smtClean="0">
                    <a:solidFill>
                      <a:schemeClr val="bg1"/>
                    </a:solidFill>
                    <a:latin typeface="Arial Rounded MT Bold" pitchFamily="34" charset="0"/>
                    <a:cs typeface="Arial" charset="0"/>
                  </a:rPr>
                  <a:t>54%</a:t>
                </a:r>
                <a:endParaRPr lang="es-AR" altLang="es-AR" sz="1600" dirty="0">
                  <a:solidFill>
                    <a:schemeClr val="bg1"/>
                  </a:solidFill>
                  <a:latin typeface="Arial Rounded MT Bold" pitchFamily="34" charset="0"/>
                  <a:cs typeface="Arial" charset="0"/>
                </a:endParaRPr>
              </a:p>
            </p:txBody>
          </p:sp>
          <p:sp>
            <p:nvSpPr>
              <p:cNvPr id="101" name="Rectangle 41"/>
              <p:cNvSpPr>
                <a:spLocks noChangeArrowheads="1"/>
              </p:cNvSpPr>
              <p:nvPr/>
            </p:nvSpPr>
            <p:spPr bwMode="auto">
              <a:xfrm>
                <a:off x="4418" y="4168623"/>
                <a:ext cx="916651" cy="240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27" tIns="45713" rIns="91427" bIns="45713">
                <a:spAutoFit/>
              </a:bodyPr>
              <a:lstStyle>
                <a:defPPr>
                  <a:defRPr lang="es-ES"/>
                </a:defPPr>
                <a:lvl1pPr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1pPr>
                <a:lvl2pPr marL="4572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2pPr>
                <a:lvl3pPr marL="9144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3pPr>
                <a:lvl4pPr marL="13716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4pPr>
                <a:lvl5pPr marL="18288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9pPr>
              </a:lstStyle>
              <a:p>
                <a:pPr algn="ctr" eaLnBrk="1" hangingPunct="1"/>
                <a:r>
                  <a:rPr lang="es-AR" altLang="es-AR" sz="900" i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Rounded MT Bold" pitchFamily="34" charset="0"/>
                    <a:cs typeface="Arial" charset="0"/>
                  </a:rPr>
                  <a:t>Recreación</a:t>
                </a:r>
                <a:endParaRPr lang="es-AR" altLang="es-AR" sz="900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Rounded MT Bold" pitchFamily="34" charset="0"/>
                  <a:cs typeface="Arial" charset="0"/>
                </a:endParaRPr>
              </a:p>
            </p:txBody>
          </p:sp>
        </p:grpSp>
        <p:grpSp>
          <p:nvGrpSpPr>
            <p:cNvPr id="11" name="10 Grupo"/>
            <p:cNvGrpSpPr/>
            <p:nvPr/>
          </p:nvGrpSpPr>
          <p:grpSpPr>
            <a:xfrm>
              <a:off x="1305348" y="3637488"/>
              <a:ext cx="916651" cy="1033569"/>
              <a:chOff x="2103272" y="3504716"/>
              <a:chExt cx="941135" cy="991168"/>
            </a:xfrm>
          </p:grpSpPr>
          <p:sp>
            <p:nvSpPr>
              <p:cNvPr id="59" name="Hexagon 11"/>
              <p:cNvSpPr/>
              <p:nvPr/>
            </p:nvSpPr>
            <p:spPr>
              <a:xfrm rot="5400000">
                <a:off x="2060187" y="3580612"/>
                <a:ext cx="991168" cy="839376"/>
              </a:xfrm>
              <a:prstGeom prst="hexagon">
                <a:avLst/>
              </a:prstGeom>
              <a:ln/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anchor="ctr"/>
              <a:lstStyle>
                <a:defPPr>
                  <a:defRPr lang="es-ES"/>
                </a:defPPr>
                <a:lvl1pPr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102" name="Rectangle 40"/>
              <p:cNvSpPr>
                <a:spLocks noChangeArrowheads="1"/>
              </p:cNvSpPr>
              <p:nvPr/>
            </p:nvSpPr>
            <p:spPr bwMode="auto">
              <a:xfrm>
                <a:off x="2203369" y="3694716"/>
                <a:ext cx="788972" cy="338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27" tIns="45713" rIns="91427" bIns="45713">
                <a:spAutoFit/>
              </a:bodyPr>
              <a:lstStyle>
                <a:defPPr>
                  <a:defRPr lang="es-ES"/>
                </a:defPPr>
                <a:lvl1pPr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1pPr>
                <a:lvl2pPr marL="4572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2pPr>
                <a:lvl3pPr marL="9144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3pPr>
                <a:lvl4pPr marL="13716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4pPr>
                <a:lvl5pPr marL="18288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9pPr>
              </a:lstStyle>
              <a:p>
                <a:pPr eaLnBrk="1" hangingPunct="1"/>
                <a:r>
                  <a:rPr lang="es-AR" altLang="es-AR" sz="1600" dirty="0" smtClean="0">
                    <a:solidFill>
                      <a:schemeClr val="bg1"/>
                    </a:solidFill>
                    <a:latin typeface="Arial Rounded MT Bold" pitchFamily="34" charset="0"/>
                    <a:cs typeface="Arial" charset="0"/>
                  </a:rPr>
                  <a:t>10,5%</a:t>
                </a:r>
                <a:endParaRPr lang="es-AR" altLang="es-AR" sz="1600" dirty="0">
                  <a:solidFill>
                    <a:schemeClr val="bg1"/>
                  </a:solidFill>
                  <a:latin typeface="Arial Rounded MT Bold" pitchFamily="34" charset="0"/>
                  <a:cs typeface="Arial" charset="0"/>
                </a:endParaRPr>
              </a:p>
            </p:txBody>
          </p:sp>
          <p:sp>
            <p:nvSpPr>
              <p:cNvPr id="109" name="Rectangle 41"/>
              <p:cNvSpPr>
                <a:spLocks noChangeArrowheads="1"/>
              </p:cNvSpPr>
              <p:nvPr/>
            </p:nvSpPr>
            <p:spPr bwMode="auto">
              <a:xfrm>
                <a:off x="2103272" y="4022061"/>
                <a:ext cx="941135" cy="2308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27" tIns="45713" rIns="91427" bIns="45713">
                <a:spAutoFit/>
              </a:bodyPr>
              <a:lstStyle>
                <a:defPPr>
                  <a:defRPr lang="es-ES"/>
                </a:defPPr>
                <a:lvl1pPr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1pPr>
                <a:lvl2pPr marL="4572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2pPr>
                <a:lvl3pPr marL="9144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3pPr>
                <a:lvl4pPr marL="13716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4pPr>
                <a:lvl5pPr marL="18288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9pPr>
              </a:lstStyle>
              <a:p>
                <a:pPr algn="ctr" eaLnBrk="1" hangingPunct="1"/>
                <a:r>
                  <a:rPr lang="es-AR" altLang="es-AR" sz="900" i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Rounded MT Bold" pitchFamily="34" charset="0"/>
                    <a:cs typeface="Arial" charset="0"/>
                  </a:rPr>
                  <a:t>Bibliotecas</a:t>
                </a:r>
                <a:endParaRPr lang="es-AR" altLang="es-AR" sz="900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Rounded MT Bold" pitchFamily="34" charset="0"/>
                  <a:cs typeface="Arial" charset="0"/>
                </a:endParaRPr>
              </a:p>
            </p:txBody>
          </p:sp>
        </p:grpSp>
        <p:grpSp>
          <p:nvGrpSpPr>
            <p:cNvPr id="13" name="12 Grupo"/>
            <p:cNvGrpSpPr/>
            <p:nvPr/>
          </p:nvGrpSpPr>
          <p:grpSpPr>
            <a:xfrm>
              <a:off x="2596466" y="3617758"/>
              <a:ext cx="916651" cy="1033569"/>
              <a:chOff x="3822515" y="3567473"/>
              <a:chExt cx="941135" cy="991168"/>
            </a:xfrm>
          </p:grpSpPr>
          <p:sp>
            <p:nvSpPr>
              <p:cNvPr id="60" name="Hexagon 11"/>
              <p:cNvSpPr/>
              <p:nvPr/>
            </p:nvSpPr>
            <p:spPr>
              <a:xfrm rot="5400000">
                <a:off x="3800744" y="3643369"/>
                <a:ext cx="991168" cy="839376"/>
              </a:xfrm>
              <a:prstGeom prst="hexagon">
                <a:avLst/>
              </a:prstGeom>
              <a:gradFill>
                <a:gsLst>
                  <a:gs pos="92080">
                    <a:schemeClr val="accent1">
                      <a:lumMod val="60000"/>
                      <a:lumOff val="40000"/>
                    </a:schemeClr>
                  </a:gs>
                  <a:gs pos="0">
                    <a:schemeClr val="tx2">
                      <a:lumMod val="60000"/>
                      <a:lumOff val="40000"/>
                    </a:schemeClr>
                  </a:gs>
                  <a:gs pos="80000">
                    <a:schemeClr val="tx2">
                      <a:lumMod val="40000"/>
                      <a:lumOff val="60000"/>
                    </a:schemeClr>
                  </a:gs>
                  <a:gs pos="100000">
                    <a:schemeClr val="tx2">
                      <a:lumMod val="40000"/>
                      <a:lumOff val="60000"/>
                    </a:schemeClr>
                  </a:gs>
                </a:gsLst>
              </a:gradFill>
              <a:ln/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anchor="ctr"/>
              <a:lstStyle>
                <a:defPPr>
                  <a:defRPr lang="es-ES"/>
                </a:defPPr>
                <a:lvl1pPr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110" name="Rectangle 40"/>
              <p:cNvSpPr>
                <a:spLocks noChangeArrowheads="1"/>
              </p:cNvSpPr>
              <p:nvPr/>
            </p:nvSpPr>
            <p:spPr bwMode="auto">
              <a:xfrm>
                <a:off x="3991571" y="3742649"/>
                <a:ext cx="667144" cy="338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27" tIns="45713" rIns="91427" bIns="45713">
                <a:spAutoFit/>
              </a:bodyPr>
              <a:lstStyle>
                <a:defPPr>
                  <a:defRPr lang="es-ES"/>
                </a:defPPr>
                <a:lvl1pPr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1pPr>
                <a:lvl2pPr marL="4572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2pPr>
                <a:lvl3pPr marL="9144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3pPr>
                <a:lvl4pPr marL="13716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4pPr>
                <a:lvl5pPr marL="18288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9pPr>
              </a:lstStyle>
              <a:p>
                <a:pPr eaLnBrk="1" hangingPunct="1"/>
                <a:r>
                  <a:rPr lang="es-AR" altLang="es-AR" sz="1600" dirty="0" smtClean="0">
                    <a:solidFill>
                      <a:schemeClr val="bg1"/>
                    </a:solidFill>
                    <a:latin typeface="Arial Rounded MT Bold" pitchFamily="34" charset="0"/>
                    <a:cs typeface="Arial" charset="0"/>
                  </a:rPr>
                  <a:t>9,6%</a:t>
                </a:r>
                <a:endParaRPr lang="es-AR" altLang="es-AR" sz="1600" dirty="0">
                  <a:solidFill>
                    <a:schemeClr val="bg1"/>
                  </a:solidFill>
                  <a:latin typeface="Arial Rounded MT Bold" pitchFamily="34" charset="0"/>
                  <a:cs typeface="Arial" charset="0"/>
                </a:endParaRPr>
              </a:p>
            </p:txBody>
          </p:sp>
          <p:sp>
            <p:nvSpPr>
              <p:cNvPr id="112" name="Rectangle 41"/>
              <p:cNvSpPr>
                <a:spLocks noChangeArrowheads="1"/>
              </p:cNvSpPr>
              <p:nvPr/>
            </p:nvSpPr>
            <p:spPr bwMode="auto">
              <a:xfrm>
                <a:off x="3822515" y="4033256"/>
                <a:ext cx="941135" cy="369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27" tIns="45713" rIns="91427" bIns="45713">
                <a:spAutoFit/>
              </a:bodyPr>
              <a:lstStyle>
                <a:defPPr>
                  <a:defRPr lang="es-ES"/>
                </a:defPPr>
                <a:lvl1pPr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1pPr>
                <a:lvl2pPr marL="4572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2pPr>
                <a:lvl3pPr marL="9144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3pPr>
                <a:lvl4pPr marL="13716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4pPr>
                <a:lvl5pPr marL="18288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9pPr>
              </a:lstStyle>
              <a:p>
                <a:pPr algn="ctr" eaLnBrk="1" hangingPunct="1"/>
                <a:r>
                  <a:rPr lang="es-AR" altLang="es-AR" sz="900" i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Rounded MT Bold" pitchFamily="34" charset="0"/>
                    <a:cs typeface="Arial" charset="0"/>
                  </a:rPr>
                  <a:t>Cursos y talleres</a:t>
                </a:r>
                <a:endParaRPr lang="es-AR" altLang="es-AR" sz="900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Rounded MT Bold" pitchFamily="34" charset="0"/>
                  <a:cs typeface="Arial" charset="0"/>
                </a:endParaRPr>
              </a:p>
            </p:txBody>
          </p:sp>
        </p:grpSp>
        <p:grpSp>
          <p:nvGrpSpPr>
            <p:cNvPr id="120" name="Group 17"/>
            <p:cNvGrpSpPr>
              <a:grpSpLocks/>
            </p:cNvGrpSpPr>
            <p:nvPr/>
          </p:nvGrpSpPr>
          <p:grpSpPr bwMode="auto">
            <a:xfrm>
              <a:off x="873072" y="4074138"/>
              <a:ext cx="493314" cy="160271"/>
              <a:chOff x="2184550" y="18779635"/>
              <a:chExt cx="1034884" cy="145143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cxnSp>
            <p:nvCxnSpPr>
              <p:cNvPr id="121" name="Straight Connector 14"/>
              <p:cNvCxnSpPr/>
              <p:nvPr/>
            </p:nvCxnSpPr>
            <p:spPr>
              <a:xfrm>
                <a:off x="2184550" y="18851409"/>
                <a:ext cx="1034884" cy="0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2" name="Oval 15"/>
              <p:cNvSpPr/>
              <p:nvPr/>
            </p:nvSpPr>
            <p:spPr>
              <a:xfrm>
                <a:off x="2628979" y="18779635"/>
                <a:ext cx="146027" cy="145143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defPPr>
                  <a:defRPr lang="es-ES"/>
                </a:defPPr>
                <a:lvl1pPr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defRPr/>
                </a:pPr>
                <a:endParaRPr lang="en-US"/>
              </a:p>
            </p:txBody>
          </p:sp>
        </p:grpSp>
        <p:sp>
          <p:nvSpPr>
            <p:cNvPr id="126" name="Hexagon 11"/>
            <p:cNvSpPr/>
            <p:nvPr/>
          </p:nvSpPr>
          <p:spPr>
            <a:xfrm rot="5400000">
              <a:off x="3864489" y="3733100"/>
              <a:ext cx="1033568" cy="841056"/>
            </a:xfrm>
            <a:prstGeom prst="hexagon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s-E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127" name="Group 17"/>
            <p:cNvGrpSpPr>
              <a:grpSpLocks/>
            </p:cNvGrpSpPr>
            <p:nvPr/>
          </p:nvGrpSpPr>
          <p:grpSpPr bwMode="auto">
            <a:xfrm>
              <a:off x="4801801" y="4063670"/>
              <a:ext cx="410089" cy="160271"/>
              <a:chOff x="2184550" y="18779635"/>
              <a:chExt cx="1034884" cy="145143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cxnSp>
            <p:nvCxnSpPr>
              <p:cNvPr id="141" name="Straight Connector 14"/>
              <p:cNvCxnSpPr/>
              <p:nvPr/>
            </p:nvCxnSpPr>
            <p:spPr>
              <a:xfrm>
                <a:off x="2184550" y="18851409"/>
                <a:ext cx="1034884" cy="0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2" name="Oval 15"/>
              <p:cNvSpPr/>
              <p:nvPr/>
            </p:nvSpPr>
            <p:spPr>
              <a:xfrm>
                <a:off x="2628979" y="18779635"/>
                <a:ext cx="146027" cy="145143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defPPr>
                  <a:defRPr lang="es-ES"/>
                </a:defPPr>
                <a:lvl1pPr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defRPr/>
                </a:pPr>
                <a:endParaRPr lang="en-US"/>
              </a:p>
            </p:txBody>
          </p:sp>
        </p:grpSp>
        <p:sp>
          <p:nvSpPr>
            <p:cNvPr id="128" name="Rectangle 40"/>
            <p:cNvSpPr>
              <a:spLocks noChangeArrowheads="1"/>
            </p:cNvSpPr>
            <p:nvPr/>
          </p:nvSpPr>
          <p:spPr bwMode="auto">
            <a:xfrm>
              <a:off x="4087604" y="3823298"/>
              <a:ext cx="649788" cy="3530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27" tIns="45713" rIns="91427" bIns="45713">
              <a:spAutoFit/>
            </a:bodyPr>
            <a:lstStyle>
              <a:defPPr>
                <a:defRPr lang="es-E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  <a:cs typeface="+mn-cs"/>
                </a:defRPr>
              </a:lvl9pPr>
            </a:lstStyle>
            <a:p>
              <a:pPr eaLnBrk="1" hangingPunct="1"/>
              <a:r>
                <a:rPr lang="es-AR" altLang="es-AR" sz="1600" dirty="0" smtClean="0">
                  <a:solidFill>
                    <a:schemeClr val="bg1"/>
                  </a:solidFill>
                  <a:latin typeface="Arial Rounded MT Bold" pitchFamily="34" charset="0"/>
                  <a:cs typeface="Arial" charset="0"/>
                </a:rPr>
                <a:t>5,1%</a:t>
              </a:r>
              <a:endParaRPr lang="es-AR" altLang="es-AR" sz="1600" dirty="0">
                <a:solidFill>
                  <a:schemeClr val="bg1"/>
                </a:solidFill>
                <a:latin typeface="Arial Rounded MT Bold" pitchFamily="34" charset="0"/>
                <a:cs typeface="Arial" charset="0"/>
              </a:endParaRPr>
            </a:p>
          </p:txBody>
        </p:sp>
        <p:sp>
          <p:nvSpPr>
            <p:cNvPr id="129" name="Rectangle 41"/>
            <p:cNvSpPr>
              <a:spLocks noChangeArrowheads="1"/>
            </p:cNvSpPr>
            <p:nvPr/>
          </p:nvSpPr>
          <p:spPr bwMode="auto">
            <a:xfrm>
              <a:off x="3922947" y="4198875"/>
              <a:ext cx="916651" cy="240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27" tIns="45713" rIns="91427" bIns="45713">
              <a:spAutoFit/>
            </a:bodyPr>
            <a:lstStyle>
              <a:defPPr>
                <a:defRPr lang="es-ES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  <a:cs typeface="+mn-cs"/>
                </a:defRPr>
              </a:lvl9pPr>
            </a:lstStyle>
            <a:p>
              <a:pPr algn="ctr" eaLnBrk="1" hangingPunct="1"/>
              <a:r>
                <a:rPr lang="es-AR" altLang="es-AR" sz="900" i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Rounded MT Bold" pitchFamily="34" charset="0"/>
                  <a:cs typeface="Arial" charset="0"/>
                </a:rPr>
                <a:t>Cultura</a:t>
              </a:r>
              <a:endParaRPr lang="es-AR" altLang="es-AR" sz="9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cs typeface="Arial" charset="0"/>
              </a:endParaRPr>
            </a:p>
          </p:txBody>
        </p:sp>
        <p:grpSp>
          <p:nvGrpSpPr>
            <p:cNvPr id="130" name="129 Grupo"/>
            <p:cNvGrpSpPr/>
            <p:nvPr/>
          </p:nvGrpSpPr>
          <p:grpSpPr>
            <a:xfrm>
              <a:off x="5246484" y="3616189"/>
              <a:ext cx="916651" cy="1033569"/>
              <a:chOff x="2103272" y="3504716"/>
              <a:chExt cx="941135" cy="991168"/>
            </a:xfrm>
          </p:grpSpPr>
          <p:sp>
            <p:nvSpPr>
              <p:cNvPr id="138" name="Hexagon 11"/>
              <p:cNvSpPr/>
              <p:nvPr/>
            </p:nvSpPr>
            <p:spPr>
              <a:xfrm rot="5400000">
                <a:off x="2060187" y="3580612"/>
                <a:ext cx="991168" cy="839376"/>
              </a:xfrm>
              <a:prstGeom prst="hexagon">
                <a:avLst/>
              </a:prstGeom>
              <a:ln/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anchor="ctr"/>
              <a:lstStyle>
                <a:defPPr>
                  <a:defRPr lang="es-ES"/>
                </a:defPPr>
                <a:lvl1pPr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139" name="Rectangle 40"/>
              <p:cNvSpPr>
                <a:spLocks noChangeArrowheads="1"/>
              </p:cNvSpPr>
              <p:nvPr/>
            </p:nvSpPr>
            <p:spPr bwMode="auto">
              <a:xfrm>
                <a:off x="2240267" y="3683521"/>
                <a:ext cx="667144" cy="338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27" tIns="45713" rIns="91427" bIns="45713">
                <a:spAutoFit/>
              </a:bodyPr>
              <a:lstStyle>
                <a:defPPr>
                  <a:defRPr lang="es-ES"/>
                </a:defPPr>
                <a:lvl1pPr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1pPr>
                <a:lvl2pPr marL="4572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2pPr>
                <a:lvl3pPr marL="9144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3pPr>
                <a:lvl4pPr marL="13716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4pPr>
                <a:lvl5pPr marL="18288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9pPr>
              </a:lstStyle>
              <a:p>
                <a:pPr eaLnBrk="1" hangingPunct="1"/>
                <a:r>
                  <a:rPr lang="es-AR" altLang="es-AR" sz="1600" dirty="0" smtClean="0">
                    <a:solidFill>
                      <a:schemeClr val="bg1"/>
                    </a:solidFill>
                    <a:latin typeface="Arial Rounded MT Bold" pitchFamily="34" charset="0"/>
                    <a:cs typeface="Arial" charset="0"/>
                  </a:rPr>
                  <a:t>4,2%</a:t>
                </a:r>
                <a:endParaRPr lang="es-AR" altLang="es-AR" sz="1600" dirty="0">
                  <a:solidFill>
                    <a:schemeClr val="bg1"/>
                  </a:solidFill>
                  <a:latin typeface="Arial Rounded MT Bold" pitchFamily="34" charset="0"/>
                  <a:cs typeface="Arial" charset="0"/>
                </a:endParaRPr>
              </a:p>
            </p:txBody>
          </p:sp>
          <p:sp>
            <p:nvSpPr>
              <p:cNvPr id="140" name="Rectangle 41"/>
              <p:cNvSpPr>
                <a:spLocks noChangeArrowheads="1"/>
              </p:cNvSpPr>
              <p:nvPr/>
            </p:nvSpPr>
            <p:spPr bwMode="auto">
              <a:xfrm>
                <a:off x="2103272" y="4022061"/>
                <a:ext cx="941135" cy="2308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27" tIns="45713" rIns="91427" bIns="45713">
                <a:spAutoFit/>
              </a:bodyPr>
              <a:lstStyle>
                <a:defPPr>
                  <a:defRPr lang="es-ES"/>
                </a:defPPr>
                <a:lvl1pPr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1pPr>
                <a:lvl2pPr marL="4572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2pPr>
                <a:lvl3pPr marL="9144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3pPr>
                <a:lvl4pPr marL="13716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4pPr>
                <a:lvl5pPr marL="18288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9pPr>
              </a:lstStyle>
              <a:p>
                <a:pPr algn="ctr" eaLnBrk="1" hangingPunct="1"/>
                <a:r>
                  <a:rPr lang="es-AR" altLang="es-AR" sz="900" i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Rounded MT Bold" pitchFamily="34" charset="0"/>
                    <a:cs typeface="Arial" charset="0"/>
                  </a:rPr>
                  <a:t>Turismo</a:t>
                </a:r>
                <a:endParaRPr lang="es-AR" altLang="es-AR" sz="900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Rounded MT Bold" pitchFamily="34" charset="0"/>
                  <a:cs typeface="Arial" charset="0"/>
                </a:endParaRPr>
              </a:p>
            </p:txBody>
          </p:sp>
        </p:grpSp>
        <p:grpSp>
          <p:nvGrpSpPr>
            <p:cNvPr id="131" name="130 Grupo"/>
            <p:cNvGrpSpPr/>
            <p:nvPr/>
          </p:nvGrpSpPr>
          <p:grpSpPr>
            <a:xfrm>
              <a:off x="6512666" y="3637488"/>
              <a:ext cx="916650" cy="1033569"/>
              <a:chOff x="3822515" y="3567472"/>
              <a:chExt cx="941135" cy="991168"/>
            </a:xfrm>
          </p:grpSpPr>
          <p:sp>
            <p:nvSpPr>
              <p:cNvPr id="135" name="Hexagon 11"/>
              <p:cNvSpPr/>
              <p:nvPr/>
            </p:nvSpPr>
            <p:spPr>
              <a:xfrm rot="5400000">
                <a:off x="3800744" y="3643368"/>
                <a:ext cx="991168" cy="839376"/>
              </a:xfrm>
              <a:prstGeom prst="hexagon">
                <a:avLst/>
              </a:prstGeom>
              <a:gradFill>
                <a:gsLst>
                  <a:gs pos="92080">
                    <a:schemeClr val="accent1">
                      <a:lumMod val="60000"/>
                      <a:lumOff val="40000"/>
                    </a:schemeClr>
                  </a:gs>
                  <a:gs pos="0">
                    <a:schemeClr val="tx2">
                      <a:lumMod val="60000"/>
                      <a:lumOff val="40000"/>
                    </a:schemeClr>
                  </a:gs>
                  <a:gs pos="80000">
                    <a:schemeClr val="tx2">
                      <a:lumMod val="40000"/>
                      <a:lumOff val="60000"/>
                    </a:schemeClr>
                  </a:gs>
                  <a:gs pos="100000">
                    <a:schemeClr val="tx2">
                      <a:lumMod val="40000"/>
                      <a:lumOff val="60000"/>
                    </a:schemeClr>
                  </a:gs>
                </a:gsLst>
              </a:gradFill>
              <a:ln/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anchor="ctr"/>
              <a:lstStyle>
                <a:defPPr>
                  <a:defRPr lang="es-ES"/>
                </a:defPPr>
                <a:lvl1pPr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136" name="Rectangle 40"/>
              <p:cNvSpPr>
                <a:spLocks noChangeArrowheads="1"/>
              </p:cNvSpPr>
              <p:nvPr/>
            </p:nvSpPr>
            <p:spPr bwMode="auto">
              <a:xfrm>
                <a:off x="3901842" y="3756718"/>
                <a:ext cx="788972" cy="338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27" tIns="45713" rIns="91427" bIns="45713">
                <a:spAutoFit/>
              </a:bodyPr>
              <a:lstStyle>
                <a:defPPr>
                  <a:defRPr lang="es-ES"/>
                </a:defPPr>
                <a:lvl1pPr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1pPr>
                <a:lvl2pPr marL="4572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2pPr>
                <a:lvl3pPr marL="9144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3pPr>
                <a:lvl4pPr marL="13716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4pPr>
                <a:lvl5pPr marL="18288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9pPr>
              </a:lstStyle>
              <a:p>
                <a:pPr eaLnBrk="1" hangingPunct="1"/>
                <a:r>
                  <a:rPr lang="es-AR" altLang="es-AR" sz="1600" dirty="0" smtClean="0">
                    <a:solidFill>
                      <a:schemeClr val="bg1"/>
                    </a:solidFill>
                    <a:latin typeface="Arial Rounded MT Bold" pitchFamily="34" charset="0"/>
                    <a:cs typeface="Arial" charset="0"/>
                  </a:rPr>
                  <a:t>13,8%</a:t>
                </a:r>
                <a:endParaRPr lang="es-AR" altLang="es-AR" sz="1600" dirty="0">
                  <a:solidFill>
                    <a:schemeClr val="bg1"/>
                  </a:solidFill>
                  <a:latin typeface="Arial Rounded MT Bold" pitchFamily="34" charset="0"/>
                  <a:cs typeface="Arial" charset="0"/>
                </a:endParaRPr>
              </a:p>
            </p:txBody>
          </p:sp>
          <p:sp>
            <p:nvSpPr>
              <p:cNvPr id="137" name="Rectangle 41"/>
              <p:cNvSpPr>
                <a:spLocks noChangeArrowheads="1"/>
              </p:cNvSpPr>
              <p:nvPr/>
            </p:nvSpPr>
            <p:spPr bwMode="auto">
              <a:xfrm>
                <a:off x="3822515" y="4033256"/>
                <a:ext cx="941135" cy="369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27" tIns="45713" rIns="91427" bIns="45713">
                <a:spAutoFit/>
              </a:bodyPr>
              <a:lstStyle>
                <a:defPPr>
                  <a:defRPr lang="es-ES"/>
                </a:defPPr>
                <a:lvl1pPr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1pPr>
                <a:lvl2pPr marL="4572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2pPr>
                <a:lvl3pPr marL="9144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3pPr>
                <a:lvl4pPr marL="13716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4pPr>
                <a:lvl5pPr marL="18288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9pPr>
              </a:lstStyle>
              <a:p>
                <a:pPr algn="ctr" eaLnBrk="1" hangingPunct="1"/>
                <a:r>
                  <a:rPr lang="es-AR" altLang="es-AR" sz="900" i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Rounded MT Bold" pitchFamily="34" charset="0"/>
                    <a:cs typeface="Arial" charset="0"/>
                  </a:rPr>
                  <a:t>Educación  Formal</a:t>
                </a:r>
                <a:endParaRPr lang="es-AR" altLang="es-AR" sz="900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Rounded MT Bold" pitchFamily="34" charset="0"/>
                  <a:cs typeface="Arial" charset="0"/>
                </a:endParaRPr>
              </a:p>
            </p:txBody>
          </p:sp>
        </p:grpSp>
        <p:grpSp>
          <p:nvGrpSpPr>
            <p:cNvPr id="193" name="Group 17"/>
            <p:cNvGrpSpPr>
              <a:grpSpLocks/>
            </p:cNvGrpSpPr>
            <p:nvPr/>
          </p:nvGrpSpPr>
          <p:grpSpPr bwMode="auto">
            <a:xfrm>
              <a:off x="2152915" y="4085482"/>
              <a:ext cx="493314" cy="160271"/>
              <a:chOff x="2184550" y="18779635"/>
              <a:chExt cx="1034884" cy="145143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cxnSp>
            <p:nvCxnSpPr>
              <p:cNvPr id="194" name="Straight Connector 14"/>
              <p:cNvCxnSpPr/>
              <p:nvPr/>
            </p:nvCxnSpPr>
            <p:spPr>
              <a:xfrm>
                <a:off x="2184550" y="18851409"/>
                <a:ext cx="1034884" cy="0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5" name="Oval 15"/>
              <p:cNvSpPr/>
              <p:nvPr/>
            </p:nvSpPr>
            <p:spPr>
              <a:xfrm>
                <a:off x="2628979" y="18779635"/>
                <a:ext cx="146027" cy="145143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defPPr>
                  <a:defRPr lang="es-ES"/>
                </a:defPPr>
                <a:lvl1pPr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196" name="Group 17"/>
            <p:cNvGrpSpPr>
              <a:grpSpLocks/>
            </p:cNvGrpSpPr>
            <p:nvPr/>
          </p:nvGrpSpPr>
          <p:grpSpPr bwMode="auto">
            <a:xfrm>
              <a:off x="3477327" y="4065932"/>
              <a:ext cx="493314" cy="160271"/>
              <a:chOff x="2184550" y="18779635"/>
              <a:chExt cx="1034884" cy="145143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cxnSp>
            <p:nvCxnSpPr>
              <p:cNvPr id="197" name="Straight Connector 14"/>
              <p:cNvCxnSpPr/>
              <p:nvPr/>
            </p:nvCxnSpPr>
            <p:spPr>
              <a:xfrm>
                <a:off x="2184550" y="18851409"/>
                <a:ext cx="1034884" cy="0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8" name="Oval 15"/>
              <p:cNvSpPr/>
              <p:nvPr/>
            </p:nvSpPr>
            <p:spPr>
              <a:xfrm>
                <a:off x="2628979" y="18779635"/>
                <a:ext cx="146027" cy="145143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defPPr>
                  <a:defRPr lang="es-ES"/>
                </a:defPPr>
                <a:lvl1pPr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defRPr/>
                </a:pPr>
                <a:endParaRPr lang="en-US"/>
              </a:p>
            </p:txBody>
          </p:sp>
        </p:grpSp>
        <p:pic>
          <p:nvPicPr>
            <p:cNvPr id="209" name="208 Imagen"/>
            <p:cNvPicPr>
              <a:picLocks noChangeAspect="1"/>
            </p:cNvPicPr>
            <p:nvPr/>
          </p:nvPicPr>
          <p:blipFill rotWithShape="1">
            <a:blip r:embed="rId7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artisticCrisscrossEtching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2665" t="367" b="55279"/>
            <a:stretch/>
          </p:blipFill>
          <p:spPr>
            <a:xfrm>
              <a:off x="2171289" y="3877728"/>
              <a:ext cx="457396" cy="513102"/>
            </a:xfrm>
            <a:prstGeom prst="rect">
              <a:avLst/>
            </a:prstGeom>
          </p:spPr>
        </p:pic>
        <p:pic>
          <p:nvPicPr>
            <p:cNvPr id="212" name="211 Imagen"/>
            <p:cNvPicPr>
              <a:picLocks noChangeAspect="1"/>
            </p:cNvPicPr>
            <p:nvPr/>
          </p:nvPicPr>
          <p:blipFill rotWithShape="1">
            <a:blip r:embed="rId7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artisticCrisscrossEtching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000" r="32210" b="57489"/>
            <a:stretch/>
          </p:blipFill>
          <p:spPr>
            <a:xfrm>
              <a:off x="921069" y="3902798"/>
              <a:ext cx="422075" cy="462962"/>
            </a:xfrm>
            <a:prstGeom prst="rect">
              <a:avLst/>
            </a:prstGeom>
          </p:spPr>
        </p:pic>
        <p:pic>
          <p:nvPicPr>
            <p:cNvPr id="213" name="212 Imagen"/>
            <p:cNvPicPr>
              <a:picLocks noChangeAspect="1"/>
            </p:cNvPicPr>
            <p:nvPr/>
          </p:nvPicPr>
          <p:blipFill rotWithShape="1">
            <a:blip r:embed="rId7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artisticCrisscrossEtching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000" r="32210" b="57489"/>
            <a:stretch/>
          </p:blipFill>
          <p:spPr>
            <a:xfrm>
              <a:off x="3524730" y="3894686"/>
              <a:ext cx="422075" cy="462962"/>
            </a:xfrm>
            <a:prstGeom prst="rect">
              <a:avLst/>
            </a:prstGeom>
          </p:spPr>
        </p:pic>
        <p:pic>
          <p:nvPicPr>
            <p:cNvPr id="214" name="213 Imagen"/>
            <p:cNvPicPr>
              <a:picLocks noChangeAspect="1"/>
            </p:cNvPicPr>
            <p:nvPr/>
          </p:nvPicPr>
          <p:blipFill rotWithShape="1">
            <a:blip r:embed="rId7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artisticCrisscrossEtching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2665" t="367" b="55279"/>
            <a:stretch/>
          </p:blipFill>
          <p:spPr>
            <a:xfrm>
              <a:off x="4819296" y="3902798"/>
              <a:ext cx="457396" cy="513102"/>
            </a:xfrm>
            <a:prstGeom prst="rect">
              <a:avLst/>
            </a:prstGeom>
          </p:spPr>
        </p:pic>
        <p:pic>
          <p:nvPicPr>
            <p:cNvPr id="215" name="214 Imagen"/>
            <p:cNvPicPr>
              <a:picLocks noChangeAspect="1"/>
            </p:cNvPicPr>
            <p:nvPr/>
          </p:nvPicPr>
          <p:blipFill rotWithShape="1">
            <a:blip r:embed="rId7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artisticCrisscrossEtching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000" r="32210" b="57489"/>
            <a:stretch/>
          </p:blipFill>
          <p:spPr>
            <a:xfrm>
              <a:off x="6129843" y="3882953"/>
              <a:ext cx="422075" cy="462962"/>
            </a:xfrm>
            <a:prstGeom prst="rect">
              <a:avLst/>
            </a:prstGeom>
          </p:spPr>
        </p:pic>
        <p:pic>
          <p:nvPicPr>
            <p:cNvPr id="216" name="215 Imagen"/>
            <p:cNvPicPr>
              <a:picLocks noChangeAspect="1"/>
            </p:cNvPicPr>
            <p:nvPr/>
          </p:nvPicPr>
          <p:blipFill rotWithShape="1">
            <a:blip r:embed="rId7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artisticCrisscrossEtching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2665" t="367" b="55279"/>
            <a:stretch/>
          </p:blipFill>
          <p:spPr>
            <a:xfrm>
              <a:off x="7382924" y="3863270"/>
              <a:ext cx="457396" cy="513102"/>
            </a:xfrm>
            <a:prstGeom prst="rect">
              <a:avLst/>
            </a:prstGeom>
          </p:spPr>
        </p:pic>
        <p:grpSp>
          <p:nvGrpSpPr>
            <p:cNvPr id="218" name="217 Grupo"/>
            <p:cNvGrpSpPr/>
            <p:nvPr/>
          </p:nvGrpSpPr>
          <p:grpSpPr>
            <a:xfrm>
              <a:off x="7771644" y="3672209"/>
              <a:ext cx="916651" cy="1033568"/>
              <a:chOff x="-9114" y="3606592"/>
              <a:chExt cx="916651" cy="1033568"/>
            </a:xfrm>
          </p:grpSpPr>
          <p:sp>
            <p:nvSpPr>
              <p:cNvPr id="219" name="Hexagon 11"/>
              <p:cNvSpPr/>
              <p:nvPr/>
            </p:nvSpPr>
            <p:spPr>
              <a:xfrm rot="5400000">
                <a:off x="-54040" y="3702848"/>
                <a:ext cx="1033568" cy="841056"/>
              </a:xfrm>
              <a:prstGeom prst="hexagon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defPPr>
                  <a:defRPr lang="es-ES"/>
                </a:defPPr>
                <a:lvl1pPr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20" name="Rectangle 40"/>
              <p:cNvSpPr>
                <a:spLocks noChangeArrowheads="1"/>
              </p:cNvSpPr>
              <p:nvPr/>
            </p:nvSpPr>
            <p:spPr bwMode="auto">
              <a:xfrm>
                <a:off x="169075" y="3793046"/>
                <a:ext cx="603024" cy="338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27" tIns="45713" rIns="91427" bIns="45713">
                <a:spAutoFit/>
              </a:bodyPr>
              <a:lstStyle>
                <a:defPPr>
                  <a:defRPr lang="es-ES"/>
                </a:defPPr>
                <a:lvl1pPr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1pPr>
                <a:lvl2pPr marL="4572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2pPr>
                <a:lvl3pPr marL="9144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3pPr>
                <a:lvl4pPr marL="13716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4pPr>
                <a:lvl5pPr marL="18288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9pPr>
              </a:lstStyle>
              <a:p>
                <a:pPr eaLnBrk="1" hangingPunct="1"/>
                <a:r>
                  <a:rPr lang="es-AR" altLang="es-AR" sz="1600" dirty="0" smtClean="0">
                    <a:solidFill>
                      <a:schemeClr val="bg1"/>
                    </a:solidFill>
                    <a:latin typeface="Arial Rounded MT Bold" pitchFamily="34" charset="0"/>
                    <a:cs typeface="Arial" charset="0"/>
                  </a:rPr>
                  <a:t>71%</a:t>
                </a:r>
                <a:endParaRPr lang="es-AR" altLang="es-AR" sz="1600" dirty="0">
                  <a:solidFill>
                    <a:schemeClr val="bg1"/>
                  </a:solidFill>
                  <a:latin typeface="Arial Rounded MT Bold" pitchFamily="34" charset="0"/>
                  <a:cs typeface="Arial" charset="0"/>
                </a:endParaRPr>
              </a:p>
            </p:txBody>
          </p:sp>
          <p:sp>
            <p:nvSpPr>
              <p:cNvPr id="221" name="Rectangle 41"/>
              <p:cNvSpPr>
                <a:spLocks noChangeArrowheads="1"/>
              </p:cNvSpPr>
              <p:nvPr/>
            </p:nvSpPr>
            <p:spPr bwMode="auto">
              <a:xfrm>
                <a:off x="-9114" y="4070255"/>
                <a:ext cx="916651" cy="4616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27" tIns="45713" rIns="91427" bIns="45713">
                <a:spAutoFit/>
              </a:bodyPr>
              <a:lstStyle>
                <a:defPPr>
                  <a:defRPr lang="es-ES"/>
                </a:defPPr>
                <a:lvl1pPr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1pPr>
                <a:lvl2pPr marL="4572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2pPr>
                <a:lvl3pPr marL="9144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3pPr>
                <a:lvl4pPr marL="13716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4pPr>
                <a:lvl5pPr marL="182880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  <a:cs typeface="+mn-cs"/>
                  </a:defRPr>
                </a:lvl9pPr>
              </a:lstStyle>
              <a:p>
                <a:pPr algn="ctr" eaLnBrk="1" hangingPunct="1"/>
                <a:r>
                  <a:rPr lang="es-AR" altLang="es-AR" sz="800" i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Rounded MT Bold" pitchFamily="34" charset="0"/>
                    <a:cs typeface="Arial" charset="0"/>
                  </a:rPr>
                  <a:t>Algún tipo de cuota monetaria</a:t>
                </a:r>
                <a:endParaRPr lang="es-AR" altLang="es-AR" sz="800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Rounded MT Bold" pitchFamily="34" charset="0"/>
                  <a:cs typeface="Arial" charset="0"/>
                </a:endParaRPr>
              </a:p>
            </p:txBody>
          </p:sp>
        </p:grpSp>
      </p:grpSp>
      <p:grpSp>
        <p:nvGrpSpPr>
          <p:cNvPr id="2078" name="2077 Grupo"/>
          <p:cNvGrpSpPr/>
          <p:nvPr/>
        </p:nvGrpSpPr>
        <p:grpSpPr>
          <a:xfrm>
            <a:off x="7774633" y="5231623"/>
            <a:ext cx="1147507" cy="1118369"/>
            <a:chOff x="6549700" y="4618532"/>
            <a:chExt cx="2114550" cy="2162175"/>
          </a:xfrm>
        </p:grpSpPr>
        <p:pic>
          <p:nvPicPr>
            <p:cNvPr id="2075" name="2074 Imagen"/>
            <p:cNvPicPr>
              <a:picLocks noChangeAspect="1"/>
            </p:cNvPicPr>
            <p:nvPr/>
          </p:nvPicPr>
          <p:blipFill>
            <a:blip r:embed="rId18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49700" y="4618532"/>
              <a:ext cx="2114550" cy="2162175"/>
            </a:xfrm>
            <a:prstGeom prst="rect">
              <a:avLst/>
            </a:prstGeom>
          </p:spPr>
        </p:pic>
        <p:pic>
          <p:nvPicPr>
            <p:cNvPr id="2076" name="2075 Imagen"/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33428" y="5228377"/>
              <a:ext cx="767249" cy="791550"/>
            </a:xfrm>
            <a:prstGeom prst="rect">
              <a:avLst/>
            </a:prstGeom>
          </p:spPr>
        </p:pic>
      </p:grpSp>
      <p:grpSp>
        <p:nvGrpSpPr>
          <p:cNvPr id="228" name="227 Grupo"/>
          <p:cNvGrpSpPr/>
          <p:nvPr/>
        </p:nvGrpSpPr>
        <p:grpSpPr>
          <a:xfrm>
            <a:off x="6629257" y="5164062"/>
            <a:ext cx="806457" cy="1077885"/>
            <a:chOff x="6404330" y="4758419"/>
            <a:chExt cx="1161971" cy="1486011"/>
          </a:xfrm>
        </p:grpSpPr>
        <p:grpSp>
          <p:nvGrpSpPr>
            <p:cNvPr id="232" name="231 Grupo"/>
            <p:cNvGrpSpPr/>
            <p:nvPr/>
          </p:nvGrpSpPr>
          <p:grpSpPr>
            <a:xfrm>
              <a:off x="6404330" y="5737664"/>
              <a:ext cx="516189" cy="506766"/>
              <a:chOff x="5410617" y="3386436"/>
              <a:chExt cx="1149867" cy="1206950"/>
            </a:xfrm>
          </p:grpSpPr>
          <p:pic>
            <p:nvPicPr>
              <p:cNvPr id="233" name="232 Imagen"/>
              <p:cNvPicPr>
                <a:picLocks noChangeAspect="1"/>
              </p:cNvPicPr>
              <p:nvPr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0000" t="54377" b="4342"/>
              <a:stretch/>
            </p:blipFill>
            <p:spPr>
              <a:xfrm>
                <a:off x="5410617" y="3386436"/>
                <a:ext cx="1149867" cy="1206950"/>
              </a:xfrm>
              <a:prstGeom prst="rect">
                <a:avLst/>
              </a:prstGeom>
            </p:spPr>
          </p:pic>
          <p:cxnSp>
            <p:nvCxnSpPr>
              <p:cNvPr id="234" name="233 Conector recto"/>
              <p:cNvCxnSpPr/>
              <p:nvPr/>
            </p:nvCxnSpPr>
            <p:spPr>
              <a:xfrm flipV="1">
                <a:off x="5967561" y="4077072"/>
                <a:ext cx="0" cy="1440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5" name="234 Conector recto"/>
              <p:cNvCxnSpPr/>
              <p:nvPr/>
            </p:nvCxnSpPr>
            <p:spPr>
              <a:xfrm>
                <a:off x="5786047" y="4077072"/>
                <a:ext cx="363027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36" name="235 Grupo"/>
            <p:cNvGrpSpPr/>
            <p:nvPr/>
          </p:nvGrpSpPr>
          <p:grpSpPr>
            <a:xfrm>
              <a:off x="6929037" y="5588518"/>
              <a:ext cx="485138" cy="505744"/>
              <a:chOff x="6560484" y="3321870"/>
              <a:chExt cx="1050913" cy="1157670"/>
            </a:xfrm>
          </p:grpSpPr>
          <p:pic>
            <p:nvPicPr>
              <p:cNvPr id="237" name="236 Imagen"/>
              <p:cNvPicPr>
                <a:picLocks noChangeAspect="1"/>
              </p:cNvPicPr>
              <p:nvPr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0000" r="50000" b="6677"/>
              <a:stretch/>
            </p:blipFill>
            <p:spPr>
              <a:xfrm>
                <a:off x="6560484" y="3321870"/>
                <a:ext cx="1050913" cy="1157670"/>
              </a:xfrm>
              <a:prstGeom prst="rect">
                <a:avLst/>
              </a:prstGeom>
            </p:spPr>
          </p:pic>
          <p:cxnSp>
            <p:nvCxnSpPr>
              <p:cNvPr id="238" name="237 Conector recto"/>
              <p:cNvCxnSpPr/>
              <p:nvPr/>
            </p:nvCxnSpPr>
            <p:spPr>
              <a:xfrm>
                <a:off x="6882847" y="3989911"/>
                <a:ext cx="363027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9" name="238 Conector recto"/>
              <p:cNvCxnSpPr/>
              <p:nvPr/>
            </p:nvCxnSpPr>
            <p:spPr>
              <a:xfrm flipV="1">
                <a:off x="7054826" y="4015898"/>
                <a:ext cx="0" cy="66591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27" name="226 Grupo"/>
            <p:cNvGrpSpPr/>
            <p:nvPr/>
          </p:nvGrpSpPr>
          <p:grpSpPr>
            <a:xfrm>
              <a:off x="6686971" y="4758419"/>
              <a:ext cx="879330" cy="686363"/>
              <a:chOff x="1982310" y="5737664"/>
              <a:chExt cx="879330" cy="686363"/>
            </a:xfrm>
          </p:grpSpPr>
          <p:sp>
            <p:nvSpPr>
              <p:cNvPr id="226" name="225 Llamada ovalada"/>
              <p:cNvSpPr/>
              <p:nvPr/>
            </p:nvSpPr>
            <p:spPr>
              <a:xfrm>
                <a:off x="1982310" y="5737664"/>
                <a:ext cx="879330" cy="686363"/>
              </a:xfrm>
              <a:prstGeom prst="wedgeEllipseCallout">
                <a:avLst>
                  <a:gd name="adj1" fmla="val -23093"/>
                  <a:gd name="adj2" fmla="val 94358"/>
                </a:avLst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pic>
            <p:nvPicPr>
              <p:cNvPr id="224" name="223 Imagen"/>
              <p:cNvPicPr>
                <a:picLocks noChangeAspect="1"/>
              </p:cNvPicPr>
              <p:nvPr/>
            </p:nvPicPr>
            <p:blipFill rotWithShape="1">
              <a:blip r:embed="rId20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9573"/>
              <a:stretch/>
            </p:blipFill>
            <p:spPr>
              <a:xfrm>
                <a:off x="2001907" y="5834568"/>
                <a:ext cx="456027" cy="440874"/>
              </a:xfrm>
              <a:prstGeom prst="cloudCallout">
                <a:avLst/>
              </a:prstGeom>
            </p:spPr>
          </p:pic>
          <p:pic>
            <p:nvPicPr>
              <p:cNvPr id="243" name="242 Imagen"/>
              <p:cNvPicPr>
                <a:picLocks noChangeAspect="1"/>
              </p:cNvPicPr>
              <p:nvPr/>
            </p:nvPicPr>
            <p:blipFill rotWithShape="1">
              <a:blip r:embed="rId21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9573"/>
              <a:stretch/>
            </p:blipFill>
            <p:spPr>
              <a:xfrm>
                <a:off x="2252232" y="5811924"/>
                <a:ext cx="580084" cy="560809"/>
              </a:xfrm>
              <a:prstGeom prst="cloudCallout">
                <a:avLst>
                  <a:gd name="adj1" fmla="val -37967"/>
                  <a:gd name="adj2" fmla="val 51866"/>
                </a:avLst>
              </a:prstGeom>
            </p:spPr>
          </p:pic>
        </p:grpSp>
      </p:grpSp>
      <p:grpSp>
        <p:nvGrpSpPr>
          <p:cNvPr id="246" name="245 Grupo"/>
          <p:cNvGrpSpPr/>
          <p:nvPr/>
        </p:nvGrpSpPr>
        <p:grpSpPr>
          <a:xfrm>
            <a:off x="86674" y="6525345"/>
            <a:ext cx="5976036" cy="299780"/>
            <a:chOff x="1766648" y="58765"/>
            <a:chExt cx="6528813" cy="404071"/>
          </a:xfrm>
        </p:grpSpPr>
        <p:pic>
          <p:nvPicPr>
            <p:cNvPr id="247" name="246 Imagen"/>
            <p:cNvPicPr>
              <a:picLocks noChangeAspect="1"/>
            </p:cNvPicPr>
            <p:nvPr/>
          </p:nvPicPr>
          <p:blipFill rotWithShape="1">
            <a:blip r:embed="rId7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artisticCrisscrossEtching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5280"/>
            <a:stretch/>
          </p:blipFill>
          <p:spPr>
            <a:xfrm>
              <a:off x="1766648" y="58765"/>
              <a:ext cx="1591384" cy="367234"/>
            </a:xfrm>
            <a:prstGeom prst="rect">
              <a:avLst/>
            </a:prstGeom>
          </p:spPr>
        </p:pic>
        <p:pic>
          <p:nvPicPr>
            <p:cNvPr id="248" name="247 Imagen"/>
            <p:cNvPicPr>
              <a:picLocks noChangeAspect="1"/>
            </p:cNvPicPr>
            <p:nvPr/>
          </p:nvPicPr>
          <p:blipFill rotWithShape="1">
            <a:blip r:embed="rId7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artisticCrisscrossEtching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5280"/>
            <a:stretch/>
          </p:blipFill>
          <p:spPr>
            <a:xfrm>
              <a:off x="3392244" y="62733"/>
              <a:ext cx="1591384" cy="367234"/>
            </a:xfrm>
            <a:prstGeom prst="rect">
              <a:avLst/>
            </a:prstGeom>
          </p:spPr>
        </p:pic>
        <p:pic>
          <p:nvPicPr>
            <p:cNvPr id="249" name="248 Imagen"/>
            <p:cNvPicPr>
              <a:picLocks noChangeAspect="1"/>
            </p:cNvPicPr>
            <p:nvPr/>
          </p:nvPicPr>
          <p:blipFill rotWithShape="1">
            <a:blip r:embed="rId7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artisticCrisscrossEtching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5280"/>
            <a:stretch/>
          </p:blipFill>
          <p:spPr>
            <a:xfrm>
              <a:off x="5037071" y="72782"/>
              <a:ext cx="1591384" cy="367234"/>
            </a:xfrm>
            <a:prstGeom prst="rect">
              <a:avLst/>
            </a:prstGeom>
          </p:spPr>
        </p:pic>
        <p:pic>
          <p:nvPicPr>
            <p:cNvPr id="250" name="249 Imagen"/>
            <p:cNvPicPr>
              <a:picLocks noChangeAspect="1"/>
            </p:cNvPicPr>
            <p:nvPr/>
          </p:nvPicPr>
          <p:blipFill rotWithShape="1">
            <a:blip r:embed="rId7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artisticCrisscrossEtching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5280"/>
            <a:stretch/>
          </p:blipFill>
          <p:spPr>
            <a:xfrm>
              <a:off x="6704077" y="95602"/>
              <a:ext cx="1591384" cy="367234"/>
            </a:xfrm>
            <a:prstGeom prst="rect">
              <a:avLst/>
            </a:prstGeom>
          </p:spPr>
        </p:pic>
      </p:grpSp>
      <p:sp>
        <p:nvSpPr>
          <p:cNvPr id="252" name="8 CuadroTexto">
            <a:extLst>
              <a:ext uri="{FF2B5EF4-FFF2-40B4-BE49-F238E27FC236}">
                <a16:creationId xmlns="" xmlns:a16="http://schemas.microsoft.com/office/drawing/2014/main" id="{64FF6967-B225-4FB6-9354-2599479C0739}"/>
              </a:ext>
            </a:extLst>
          </p:cNvPr>
          <p:cNvSpPr txBox="1"/>
          <p:nvPr/>
        </p:nvSpPr>
        <p:spPr>
          <a:xfrm>
            <a:off x="6193023" y="6406854"/>
            <a:ext cx="29564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" dirty="0">
                <a:latin typeface="Arial Rounded MT Bold" pitchFamily="34" charset="0"/>
                <a:cs typeface="Arial" pitchFamily="34" charset="0"/>
              </a:rPr>
              <a:t>Elaborado por: Superintendencia Delegada para Estudios Especiales y la Evaluación de Proyectos</a:t>
            </a:r>
          </a:p>
          <a:p>
            <a:r>
              <a:rPr lang="es-CO" sz="600" dirty="0" smtClean="0">
                <a:latin typeface="Arial Rounded MT Bold" pitchFamily="34" charset="0"/>
                <a:cs typeface="Arial" pitchFamily="34" charset="0"/>
              </a:rPr>
              <a:t>Nota</a:t>
            </a:r>
            <a:r>
              <a:rPr lang="es-CO" sz="600" dirty="0">
                <a:latin typeface="Arial Rounded MT Bold" pitchFamily="34" charset="0"/>
                <a:cs typeface="Arial" pitchFamily="34" charset="0"/>
              </a:rPr>
              <a:t>: Información a </a:t>
            </a:r>
            <a:r>
              <a:rPr lang="es-CO" sz="600" dirty="0" smtClean="0">
                <a:latin typeface="Arial Rounded MT Bold" pitchFamily="34" charset="0"/>
                <a:cs typeface="Arial" pitchFamily="34" charset="0"/>
              </a:rPr>
              <a:t>31 </a:t>
            </a:r>
            <a:r>
              <a:rPr lang="es-CO" sz="600" dirty="0">
                <a:latin typeface="Arial Rounded MT Bold" pitchFamily="34" charset="0"/>
                <a:cs typeface="Arial" pitchFamily="34" charset="0"/>
              </a:rPr>
              <a:t>de </a:t>
            </a:r>
            <a:r>
              <a:rPr lang="es-CO" sz="600" dirty="0" smtClean="0">
                <a:latin typeface="Arial Rounded MT Bold" pitchFamily="34" charset="0"/>
                <a:cs typeface="Arial" pitchFamily="34" charset="0"/>
              </a:rPr>
              <a:t>marzo </a:t>
            </a:r>
            <a:r>
              <a:rPr lang="es-CO" sz="600" dirty="0">
                <a:latin typeface="Arial Rounded MT Bold" pitchFamily="34" charset="0"/>
                <a:cs typeface="Arial" pitchFamily="34" charset="0"/>
              </a:rPr>
              <a:t>de 2019</a:t>
            </a:r>
          </a:p>
          <a:p>
            <a:r>
              <a:rPr lang="es-CO" sz="600" dirty="0">
                <a:latin typeface="Arial Rounded MT Bold" pitchFamily="34" charset="0"/>
                <a:cs typeface="Arial" pitchFamily="34" charset="0"/>
              </a:rPr>
              <a:t>Fuente: SIGER- SSF – Cajas de Compensación Familiar</a:t>
            </a:r>
          </a:p>
        </p:txBody>
      </p:sp>
      <p:cxnSp>
        <p:nvCxnSpPr>
          <p:cNvPr id="231" name="230 Conector recto"/>
          <p:cNvCxnSpPr/>
          <p:nvPr/>
        </p:nvCxnSpPr>
        <p:spPr>
          <a:xfrm>
            <a:off x="6264579" y="6406854"/>
            <a:ext cx="277068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56" name="255 Imagen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4377" b="4342"/>
          <a:stretch/>
        </p:blipFill>
        <p:spPr>
          <a:xfrm>
            <a:off x="5428292" y="5459337"/>
            <a:ext cx="370958" cy="357117"/>
          </a:xfrm>
          <a:prstGeom prst="round2DiagRect">
            <a:avLst/>
          </a:prstGeom>
        </p:spPr>
      </p:pic>
    </p:spTree>
    <p:extLst>
      <p:ext uri="{BB962C8B-B14F-4D97-AF65-F5344CB8AC3E}">
        <p14:creationId xmlns:p14="http://schemas.microsoft.com/office/powerpoint/2010/main" val="156484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1268</TotalTime>
  <Words>208</Words>
  <Application>Microsoft Office PowerPoint</Application>
  <PresentationFormat>Carta (216 x 279 mm)</PresentationFormat>
  <Paragraphs>28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Andrea del Pilar Acero Alvarez</dc:creator>
  <cp:lastModifiedBy>Nico Hernandez</cp:lastModifiedBy>
  <cp:revision>74</cp:revision>
  <dcterms:created xsi:type="dcterms:W3CDTF">2019-03-05T16:57:44Z</dcterms:created>
  <dcterms:modified xsi:type="dcterms:W3CDTF">2020-04-20T19:42:42Z</dcterms:modified>
</cp:coreProperties>
</file>