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8"/>
  </p:notesMasterIdLst>
  <p:sldIdLst>
    <p:sldId id="256" r:id="rId2"/>
    <p:sldId id="257" r:id="rId3"/>
    <p:sldId id="259" r:id="rId4"/>
    <p:sldId id="270" r:id="rId5"/>
    <p:sldId id="260" r:id="rId6"/>
    <p:sldId id="261" r:id="rId7"/>
    <p:sldId id="262" r:id="rId8"/>
    <p:sldId id="263" r:id="rId9"/>
    <p:sldId id="264" r:id="rId10"/>
    <p:sldId id="265" r:id="rId11"/>
    <p:sldId id="266" r:id="rId12"/>
    <p:sldId id="267" r:id="rId13"/>
    <p:sldId id="268" r:id="rId14"/>
    <p:sldId id="271" r:id="rId15"/>
    <p:sldId id="272" r:id="rId16"/>
    <p:sldId id="258" r:id="rId17"/>
  </p:sldIdLst>
  <p:sldSz cx="11879263" cy="7199313"/>
  <p:notesSz cx="6858000" cy="9144000"/>
  <p:embeddedFontLst>
    <p:embeddedFont>
      <p:font typeface="Public Sans" panose="020B060402020202020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7" roundtripDataSignature="AMtx7mhr1MBfKaJGW/NyBqf8lK0ZJSIon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11FCE6-86B8-D400-717A-DF834FA9D499}" v="264" dt="2024-05-22T23:35:46.165"/>
    <p1510:client id="{9E4E4CBE-BE74-25A6-A7D2-828D983B96D6}" v="16" dt="2024-05-22T21:00:59.982"/>
    <p1510:client id="{E35FD576-C742-0379-C404-7940E031EDFB}" v="173" dt="2024-05-23T20:53:28.772"/>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21" autoAdjust="0"/>
    <p:restoredTop sz="94660"/>
  </p:normalViewPr>
  <p:slideViewPr>
    <p:cSldViewPr snapToGrid="0">
      <p:cViewPr>
        <p:scale>
          <a:sx n="80" d="100"/>
          <a:sy n="80" d="100"/>
        </p:scale>
        <p:origin x="552"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08964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818430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093126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8318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946768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062386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1dee818c1e5_0_8: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6" name="Google Shape;96;g1dee818c1e5_0_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323776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69756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39995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08151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5786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65532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dee818c1e5_0_2:notes"/>
          <p:cNvSpPr>
            <a:spLocks noGrp="1" noRot="1" noChangeAspect="1"/>
          </p:cNvSpPr>
          <p:nvPr>
            <p:ph type="sldImg" idx="2"/>
          </p:nvPr>
        </p:nvSpPr>
        <p:spPr>
          <a:xfrm>
            <a:off x="600075" y="685800"/>
            <a:ext cx="5657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1dee818c1e5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67812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484908" y="1178222"/>
            <a:ext cx="8909447" cy="250642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5846"/>
              <a:buFont typeface="Calibri"/>
              <a:buNone/>
              <a:defRPr sz="5846"/>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484908" y="3781306"/>
            <a:ext cx="8909447" cy="173816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974"/>
              </a:spcBef>
              <a:spcAft>
                <a:spcPts val="0"/>
              </a:spcAft>
              <a:buClr>
                <a:schemeClr val="dk1"/>
              </a:buClr>
              <a:buSzPts val="2338"/>
              <a:buNone/>
              <a:defRPr sz="2338"/>
            </a:lvl1pPr>
            <a:lvl2pPr lvl="1" algn="ctr">
              <a:lnSpc>
                <a:spcPct val="90000"/>
              </a:lnSpc>
              <a:spcBef>
                <a:spcPts val="487"/>
              </a:spcBef>
              <a:spcAft>
                <a:spcPts val="0"/>
              </a:spcAft>
              <a:buClr>
                <a:schemeClr val="dk1"/>
              </a:buClr>
              <a:buSzPts val="1949"/>
              <a:buNone/>
              <a:defRPr sz="1949"/>
            </a:lvl2pPr>
            <a:lvl3pPr lvl="2" algn="ctr">
              <a:lnSpc>
                <a:spcPct val="90000"/>
              </a:lnSpc>
              <a:spcBef>
                <a:spcPts val="487"/>
              </a:spcBef>
              <a:spcAft>
                <a:spcPts val="0"/>
              </a:spcAft>
              <a:buClr>
                <a:schemeClr val="dk1"/>
              </a:buClr>
              <a:buSzPts val="1754"/>
              <a:buNone/>
              <a:defRPr sz="1754"/>
            </a:lvl3pPr>
            <a:lvl4pPr lvl="3" algn="ctr">
              <a:lnSpc>
                <a:spcPct val="90000"/>
              </a:lnSpc>
              <a:spcBef>
                <a:spcPts val="487"/>
              </a:spcBef>
              <a:spcAft>
                <a:spcPts val="0"/>
              </a:spcAft>
              <a:buClr>
                <a:schemeClr val="dk1"/>
              </a:buClr>
              <a:buSzPts val="1559"/>
              <a:buNone/>
              <a:defRPr sz="1559"/>
            </a:lvl4pPr>
            <a:lvl5pPr lvl="4" algn="ctr">
              <a:lnSpc>
                <a:spcPct val="90000"/>
              </a:lnSpc>
              <a:spcBef>
                <a:spcPts val="487"/>
              </a:spcBef>
              <a:spcAft>
                <a:spcPts val="0"/>
              </a:spcAft>
              <a:buClr>
                <a:schemeClr val="dk1"/>
              </a:buClr>
              <a:buSzPts val="1559"/>
              <a:buNone/>
              <a:defRPr sz="1559"/>
            </a:lvl5pPr>
            <a:lvl6pPr lvl="5" algn="ctr">
              <a:lnSpc>
                <a:spcPct val="90000"/>
              </a:lnSpc>
              <a:spcBef>
                <a:spcPts val="487"/>
              </a:spcBef>
              <a:spcAft>
                <a:spcPts val="0"/>
              </a:spcAft>
              <a:buClr>
                <a:schemeClr val="dk1"/>
              </a:buClr>
              <a:buSzPts val="1559"/>
              <a:buNone/>
              <a:defRPr sz="1559"/>
            </a:lvl6pPr>
            <a:lvl7pPr lvl="6" algn="ctr">
              <a:lnSpc>
                <a:spcPct val="90000"/>
              </a:lnSpc>
              <a:spcBef>
                <a:spcPts val="487"/>
              </a:spcBef>
              <a:spcAft>
                <a:spcPts val="0"/>
              </a:spcAft>
              <a:buClr>
                <a:schemeClr val="dk1"/>
              </a:buClr>
              <a:buSzPts val="1559"/>
              <a:buNone/>
              <a:defRPr sz="1559"/>
            </a:lvl7pPr>
            <a:lvl8pPr lvl="7" algn="ctr">
              <a:lnSpc>
                <a:spcPct val="90000"/>
              </a:lnSpc>
              <a:spcBef>
                <a:spcPts val="487"/>
              </a:spcBef>
              <a:spcAft>
                <a:spcPts val="0"/>
              </a:spcAft>
              <a:buClr>
                <a:schemeClr val="dk1"/>
              </a:buClr>
              <a:buSzPts val="1559"/>
              <a:buNone/>
              <a:defRPr sz="1559"/>
            </a:lvl8pPr>
            <a:lvl9pPr lvl="8" algn="ctr">
              <a:lnSpc>
                <a:spcPct val="90000"/>
              </a:lnSpc>
              <a:spcBef>
                <a:spcPts val="487"/>
              </a:spcBef>
              <a:spcAft>
                <a:spcPts val="0"/>
              </a:spcAft>
              <a:buClr>
                <a:schemeClr val="dk1"/>
              </a:buClr>
              <a:buSzPts val="1559"/>
              <a:buNone/>
              <a:defRPr sz="1559"/>
            </a:lvl9pPr>
          </a:lstStyle>
          <a:p>
            <a:endParaRPr/>
          </a:p>
        </p:txBody>
      </p:sp>
      <p:sp>
        <p:nvSpPr>
          <p:cNvPr id="14" name="Google Shape;14;p3"/>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16700" y="383297"/>
            <a:ext cx="10245864" cy="13915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655683" y="-922499"/>
            <a:ext cx="4567898" cy="1024586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974"/>
              </a:spcBef>
              <a:spcAft>
                <a:spcPts val="0"/>
              </a:spcAft>
              <a:buClr>
                <a:schemeClr val="dk1"/>
              </a:buClr>
              <a:buSzPts val="1800"/>
              <a:buChar char="•"/>
              <a:defRPr/>
            </a:lvl1pPr>
            <a:lvl2pPr marL="914400" lvl="1" indent="-342900" algn="l">
              <a:lnSpc>
                <a:spcPct val="90000"/>
              </a:lnSpc>
              <a:spcBef>
                <a:spcPts val="487"/>
              </a:spcBef>
              <a:spcAft>
                <a:spcPts val="0"/>
              </a:spcAft>
              <a:buClr>
                <a:schemeClr val="dk1"/>
              </a:buClr>
              <a:buSzPts val="1800"/>
              <a:buChar char="•"/>
              <a:defRPr/>
            </a:lvl2pPr>
            <a:lvl3pPr marL="1371600" lvl="2" indent="-342900" algn="l">
              <a:lnSpc>
                <a:spcPct val="90000"/>
              </a:lnSpc>
              <a:spcBef>
                <a:spcPts val="487"/>
              </a:spcBef>
              <a:spcAft>
                <a:spcPts val="0"/>
              </a:spcAft>
              <a:buClr>
                <a:schemeClr val="dk1"/>
              </a:buClr>
              <a:buSzPts val="1800"/>
              <a:buChar char="•"/>
              <a:defRPr/>
            </a:lvl3pPr>
            <a:lvl4pPr marL="1828800" lvl="3" indent="-342900" algn="l">
              <a:lnSpc>
                <a:spcPct val="90000"/>
              </a:lnSpc>
              <a:spcBef>
                <a:spcPts val="487"/>
              </a:spcBef>
              <a:spcAft>
                <a:spcPts val="0"/>
              </a:spcAft>
              <a:buClr>
                <a:schemeClr val="dk1"/>
              </a:buClr>
              <a:buSzPts val="1800"/>
              <a:buChar char="•"/>
              <a:defRPr/>
            </a:lvl4pPr>
            <a:lvl5pPr marL="2286000" lvl="4" indent="-342900" algn="l">
              <a:lnSpc>
                <a:spcPct val="90000"/>
              </a:lnSpc>
              <a:spcBef>
                <a:spcPts val="487"/>
              </a:spcBef>
              <a:spcAft>
                <a:spcPts val="0"/>
              </a:spcAft>
              <a:buClr>
                <a:schemeClr val="dk1"/>
              </a:buClr>
              <a:buSzPts val="1800"/>
              <a:buChar char="•"/>
              <a:defRPr/>
            </a:lvl5pPr>
            <a:lvl6pPr marL="2743200" lvl="5" indent="-342900" algn="l">
              <a:lnSpc>
                <a:spcPct val="90000"/>
              </a:lnSpc>
              <a:spcBef>
                <a:spcPts val="487"/>
              </a:spcBef>
              <a:spcAft>
                <a:spcPts val="0"/>
              </a:spcAft>
              <a:buClr>
                <a:schemeClr val="dk1"/>
              </a:buClr>
              <a:buSzPts val="1800"/>
              <a:buChar char="•"/>
              <a:defRPr/>
            </a:lvl6pPr>
            <a:lvl7pPr marL="3200400" lvl="6" indent="-342900" algn="l">
              <a:lnSpc>
                <a:spcPct val="90000"/>
              </a:lnSpc>
              <a:spcBef>
                <a:spcPts val="487"/>
              </a:spcBef>
              <a:spcAft>
                <a:spcPts val="0"/>
              </a:spcAft>
              <a:buClr>
                <a:schemeClr val="dk1"/>
              </a:buClr>
              <a:buSzPts val="1800"/>
              <a:buChar char="•"/>
              <a:defRPr/>
            </a:lvl7pPr>
            <a:lvl8pPr marL="3657600" lvl="7" indent="-342900" algn="l">
              <a:lnSpc>
                <a:spcPct val="90000"/>
              </a:lnSpc>
              <a:spcBef>
                <a:spcPts val="487"/>
              </a:spcBef>
              <a:spcAft>
                <a:spcPts val="0"/>
              </a:spcAft>
              <a:buClr>
                <a:schemeClr val="dk1"/>
              </a:buClr>
              <a:buSzPts val="1800"/>
              <a:buChar char="•"/>
              <a:defRPr/>
            </a:lvl8pPr>
            <a:lvl9pPr marL="4114800" lvl="8" indent="-342900" algn="l">
              <a:lnSpc>
                <a:spcPct val="90000"/>
              </a:lnSpc>
              <a:spcBef>
                <a:spcPts val="487"/>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6731289" y="2153106"/>
            <a:ext cx="6101085" cy="256146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534111" y="-334114"/>
            <a:ext cx="6101085" cy="753590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974"/>
              </a:spcBef>
              <a:spcAft>
                <a:spcPts val="0"/>
              </a:spcAft>
              <a:buClr>
                <a:schemeClr val="dk1"/>
              </a:buClr>
              <a:buSzPts val="1800"/>
              <a:buChar char="•"/>
              <a:defRPr/>
            </a:lvl1pPr>
            <a:lvl2pPr marL="914400" lvl="1" indent="-342900" algn="l">
              <a:lnSpc>
                <a:spcPct val="90000"/>
              </a:lnSpc>
              <a:spcBef>
                <a:spcPts val="487"/>
              </a:spcBef>
              <a:spcAft>
                <a:spcPts val="0"/>
              </a:spcAft>
              <a:buClr>
                <a:schemeClr val="dk1"/>
              </a:buClr>
              <a:buSzPts val="1800"/>
              <a:buChar char="•"/>
              <a:defRPr/>
            </a:lvl2pPr>
            <a:lvl3pPr marL="1371600" lvl="2" indent="-342900" algn="l">
              <a:lnSpc>
                <a:spcPct val="90000"/>
              </a:lnSpc>
              <a:spcBef>
                <a:spcPts val="487"/>
              </a:spcBef>
              <a:spcAft>
                <a:spcPts val="0"/>
              </a:spcAft>
              <a:buClr>
                <a:schemeClr val="dk1"/>
              </a:buClr>
              <a:buSzPts val="1800"/>
              <a:buChar char="•"/>
              <a:defRPr/>
            </a:lvl3pPr>
            <a:lvl4pPr marL="1828800" lvl="3" indent="-342900" algn="l">
              <a:lnSpc>
                <a:spcPct val="90000"/>
              </a:lnSpc>
              <a:spcBef>
                <a:spcPts val="487"/>
              </a:spcBef>
              <a:spcAft>
                <a:spcPts val="0"/>
              </a:spcAft>
              <a:buClr>
                <a:schemeClr val="dk1"/>
              </a:buClr>
              <a:buSzPts val="1800"/>
              <a:buChar char="•"/>
              <a:defRPr/>
            </a:lvl4pPr>
            <a:lvl5pPr marL="2286000" lvl="4" indent="-342900" algn="l">
              <a:lnSpc>
                <a:spcPct val="90000"/>
              </a:lnSpc>
              <a:spcBef>
                <a:spcPts val="487"/>
              </a:spcBef>
              <a:spcAft>
                <a:spcPts val="0"/>
              </a:spcAft>
              <a:buClr>
                <a:schemeClr val="dk1"/>
              </a:buClr>
              <a:buSzPts val="1800"/>
              <a:buChar char="•"/>
              <a:defRPr/>
            </a:lvl5pPr>
            <a:lvl6pPr marL="2743200" lvl="5" indent="-342900" algn="l">
              <a:lnSpc>
                <a:spcPct val="90000"/>
              </a:lnSpc>
              <a:spcBef>
                <a:spcPts val="487"/>
              </a:spcBef>
              <a:spcAft>
                <a:spcPts val="0"/>
              </a:spcAft>
              <a:buClr>
                <a:schemeClr val="dk1"/>
              </a:buClr>
              <a:buSzPts val="1800"/>
              <a:buChar char="•"/>
              <a:defRPr/>
            </a:lvl6pPr>
            <a:lvl7pPr marL="3200400" lvl="6" indent="-342900" algn="l">
              <a:lnSpc>
                <a:spcPct val="90000"/>
              </a:lnSpc>
              <a:spcBef>
                <a:spcPts val="487"/>
              </a:spcBef>
              <a:spcAft>
                <a:spcPts val="0"/>
              </a:spcAft>
              <a:buClr>
                <a:schemeClr val="dk1"/>
              </a:buClr>
              <a:buSzPts val="1800"/>
              <a:buChar char="•"/>
              <a:defRPr/>
            </a:lvl7pPr>
            <a:lvl8pPr marL="3657600" lvl="7" indent="-342900" algn="l">
              <a:lnSpc>
                <a:spcPct val="90000"/>
              </a:lnSpc>
              <a:spcBef>
                <a:spcPts val="487"/>
              </a:spcBef>
              <a:spcAft>
                <a:spcPts val="0"/>
              </a:spcAft>
              <a:buClr>
                <a:schemeClr val="dk1"/>
              </a:buClr>
              <a:buSzPts val="1800"/>
              <a:buChar char="•"/>
              <a:defRPr/>
            </a:lvl8pPr>
            <a:lvl9pPr marL="4114800" lvl="8" indent="-342900" algn="l">
              <a:lnSpc>
                <a:spcPct val="90000"/>
              </a:lnSpc>
              <a:spcBef>
                <a:spcPts val="487"/>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16700" y="383297"/>
            <a:ext cx="10245864" cy="13915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16700" y="1916484"/>
            <a:ext cx="10245864" cy="456789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974"/>
              </a:spcBef>
              <a:spcAft>
                <a:spcPts val="0"/>
              </a:spcAft>
              <a:buClr>
                <a:schemeClr val="dk1"/>
              </a:buClr>
              <a:buSzPts val="1800"/>
              <a:buChar char="•"/>
              <a:defRPr/>
            </a:lvl1pPr>
            <a:lvl2pPr marL="914400" lvl="1" indent="-342900" algn="l">
              <a:lnSpc>
                <a:spcPct val="90000"/>
              </a:lnSpc>
              <a:spcBef>
                <a:spcPts val="487"/>
              </a:spcBef>
              <a:spcAft>
                <a:spcPts val="0"/>
              </a:spcAft>
              <a:buClr>
                <a:schemeClr val="dk1"/>
              </a:buClr>
              <a:buSzPts val="1800"/>
              <a:buChar char="•"/>
              <a:defRPr/>
            </a:lvl2pPr>
            <a:lvl3pPr marL="1371600" lvl="2" indent="-342900" algn="l">
              <a:lnSpc>
                <a:spcPct val="90000"/>
              </a:lnSpc>
              <a:spcBef>
                <a:spcPts val="487"/>
              </a:spcBef>
              <a:spcAft>
                <a:spcPts val="0"/>
              </a:spcAft>
              <a:buClr>
                <a:schemeClr val="dk1"/>
              </a:buClr>
              <a:buSzPts val="1800"/>
              <a:buChar char="•"/>
              <a:defRPr/>
            </a:lvl3pPr>
            <a:lvl4pPr marL="1828800" lvl="3" indent="-342900" algn="l">
              <a:lnSpc>
                <a:spcPct val="90000"/>
              </a:lnSpc>
              <a:spcBef>
                <a:spcPts val="487"/>
              </a:spcBef>
              <a:spcAft>
                <a:spcPts val="0"/>
              </a:spcAft>
              <a:buClr>
                <a:schemeClr val="dk1"/>
              </a:buClr>
              <a:buSzPts val="1800"/>
              <a:buChar char="•"/>
              <a:defRPr/>
            </a:lvl4pPr>
            <a:lvl5pPr marL="2286000" lvl="4" indent="-342900" algn="l">
              <a:lnSpc>
                <a:spcPct val="90000"/>
              </a:lnSpc>
              <a:spcBef>
                <a:spcPts val="487"/>
              </a:spcBef>
              <a:spcAft>
                <a:spcPts val="0"/>
              </a:spcAft>
              <a:buClr>
                <a:schemeClr val="dk1"/>
              </a:buClr>
              <a:buSzPts val="1800"/>
              <a:buChar char="•"/>
              <a:defRPr/>
            </a:lvl5pPr>
            <a:lvl6pPr marL="2743200" lvl="5" indent="-342900" algn="l">
              <a:lnSpc>
                <a:spcPct val="90000"/>
              </a:lnSpc>
              <a:spcBef>
                <a:spcPts val="487"/>
              </a:spcBef>
              <a:spcAft>
                <a:spcPts val="0"/>
              </a:spcAft>
              <a:buClr>
                <a:schemeClr val="dk1"/>
              </a:buClr>
              <a:buSzPts val="1800"/>
              <a:buChar char="•"/>
              <a:defRPr/>
            </a:lvl6pPr>
            <a:lvl7pPr marL="3200400" lvl="6" indent="-342900" algn="l">
              <a:lnSpc>
                <a:spcPct val="90000"/>
              </a:lnSpc>
              <a:spcBef>
                <a:spcPts val="487"/>
              </a:spcBef>
              <a:spcAft>
                <a:spcPts val="0"/>
              </a:spcAft>
              <a:buClr>
                <a:schemeClr val="dk1"/>
              </a:buClr>
              <a:buSzPts val="1800"/>
              <a:buChar char="•"/>
              <a:defRPr/>
            </a:lvl7pPr>
            <a:lvl8pPr marL="3657600" lvl="7" indent="-342900" algn="l">
              <a:lnSpc>
                <a:spcPct val="90000"/>
              </a:lnSpc>
              <a:spcBef>
                <a:spcPts val="487"/>
              </a:spcBef>
              <a:spcAft>
                <a:spcPts val="0"/>
              </a:spcAft>
              <a:buClr>
                <a:schemeClr val="dk1"/>
              </a:buClr>
              <a:buSzPts val="1800"/>
              <a:buChar char="•"/>
              <a:defRPr/>
            </a:lvl8pPr>
            <a:lvl9pPr marL="4114800" lvl="8" indent="-342900" algn="l">
              <a:lnSpc>
                <a:spcPct val="90000"/>
              </a:lnSpc>
              <a:spcBef>
                <a:spcPts val="487"/>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10512" y="1794830"/>
            <a:ext cx="10245864" cy="29947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5846"/>
              <a:buFont typeface="Calibri"/>
              <a:buNone/>
              <a:defRPr sz="5846"/>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10512" y="4817875"/>
            <a:ext cx="10245864" cy="157484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974"/>
              </a:spcBef>
              <a:spcAft>
                <a:spcPts val="0"/>
              </a:spcAft>
              <a:buClr>
                <a:srgbClr val="888888"/>
              </a:buClr>
              <a:buSzPts val="2338"/>
              <a:buNone/>
              <a:defRPr sz="2338">
                <a:solidFill>
                  <a:srgbClr val="888888"/>
                </a:solidFill>
              </a:defRPr>
            </a:lvl1pPr>
            <a:lvl2pPr marL="914400" lvl="1" indent="-228600" algn="l">
              <a:lnSpc>
                <a:spcPct val="90000"/>
              </a:lnSpc>
              <a:spcBef>
                <a:spcPts val="487"/>
              </a:spcBef>
              <a:spcAft>
                <a:spcPts val="0"/>
              </a:spcAft>
              <a:buClr>
                <a:srgbClr val="888888"/>
              </a:buClr>
              <a:buSzPts val="1949"/>
              <a:buNone/>
              <a:defRPr sz="1949">
                <a:solidFill>
                  <a:srgbClr val="888888"/>
                </a:solidFill>
              </a:defRPr>
            </a:lvl2pPr>
            <a:lvl3pPr marL="1371600" lvl="2" indent="-228600" algn="l">
              <a:lnSpc>
                <a:spcPct val="90000"/>
              </a:lnSpc>
              <a:spcBef>
                <a:spcPts val="487"/>
              </a:spcBef>
              <a:spcAft>
                <a:spcPts val="0"/>
              </a:spcAft>
              <a:buClr>
                <a:srgbClr val="888888"/>
              </a:buClr>
              <a:buSzPts val="1754"/>
              <a:buNone/>
              <a:defRPr sz="1754">
                <a:solidFill>
                  <a:srgbClr val="888888"/>
                </a:solidFill>
              </a:defRPr>
            </a:lvl3pPr>
            <a:lvl4pPr marL="1828800" lvl="3" indent="-228600" algn="l">
              <a:lnSpc>
                <a:spcPct val="90000"/>
              </a:lnSpc>
              <a:spcBef>
                <a:spcPts val="487"/>
              </a:spcBef>
              <a:spcAft>
                <a:spcPts val="0"/>
              </a:spcAft>
              <a:buClr>
                <a:srgbClr val="888888"/>
              </a:buClr>
              <a:buSzPts val="1559"/>
              <a:buNone/>
              <a:defRPr sz="1559">
                <a:solidFill>
                  <a:srgbClr val="888888"/>
                </a:solidFill>
              </a:defRPr>
            </a:lvl4pPr>
            <a:lvl5pPr marL="2286000" lvl="4" indent="-228600" algn="l">
              <a:lnSpc>
                <a:spcPct val="90000"/>
              </a:lnSpc>
              <a:spcBef>
                <a:spcPts val="487"/>
              </a:spcBef>
              <a:spcAft>
                <a:spcPts val="0"/>
              </a:spcAft>
              <a:buClr>
                <a:srgbClr val="888888"/>
              </a:buClr>
              <a:buSzPts val="1559"/>
              <a:buNone/>
              <a:defRPr sz="1559">
                <a:solidFill>
                  <a:srgbClr val="888888"/>
                </a:solidFill>
              </a:defRPr>
            </a:lvl5pPr>
            <a:lvl6pPr marL="2743200" lvl="5" indent="-228600" algn="l">
              <a:lnSpc>
                <a:spcPct val="90000"/>
              </a:lnSpc>
              <a:spcBef>
                <a:spcPts val="487"/>
              </a:spcBef>
              <a:spcAft>
                <a:spcPts val="0"/>
              </a:spcAft>
              <a:buClr>
                <a:srgbClr val="888888"/>
              </a:buClr>
              <a:buSzPts val="1559"/>
              <a:buNone/>
              <a:defRPr sz="1559">
                <a:solidFill>
                  <a:srgbClr val="888888"/>
                </a:solidFill>
              </a:defRPr>
            </a:lvl6pPr>
            <a:lvl7pPr marL="3200400" lvl="6" indent="-228600" algn="l">
              <a:lnSpc>
                <a:spcPct val="90000"/>
              </a:lnSpc>
              <a:spcBef>
                <a:spcPts val="487"/>
              </a:spcBef>
              <a:spcAft>
                <a:spcPts val="0"/>
              </a:spcAft>
              <a:buClr>
                <a:srgbClr val="888888"/>
              </a:buClr>
              <a:buSzPts val="1559"/>
              <a:buNone/>
              <a:defRPr sz="1559">
                <a:solidFill>
                  <a:srgbClr val="888888"/>
                </a:solidFill>
              </a:defRPr>
            </a:lvl7pPr>
            <a:lvl8pPr marL="3657600" lvl="7" indent="-228600" algn="l">
              <a:lnSpc>
                <a:spcPct val="90000"/>
              </a:lnSpc>
              <a:spcBef>
                <a:spcPts val="487"/>
              </a:spcBef>
              <a:spcAft>
                <a:spcPts val="0"/>
              </a:spcAft>
              <a:buClr>
                <a:srgbClr val="888888"/>
              </a:buClr>
              <a:buSzPts val="1559"/>
              <a:buNone/>
              <a:defRPr sz="1559">
                <a:solidFill>
                  <a:srgbClr val="888888"/>
                </a:solidFill>
              </a:defRPr>
            </a:lvl8pPr>
            <a:lvl9pPr marL="4114800" lvl="8" indent="-228600" algn="l">
              <a:lnSpc>
                <a:spcPct val="90000"/>
              </a:lnSpc>
              <a:spcBef>
                <a:spcPts val="487"/>
              </a:spcBef>
              <a:spcAft>
                <a:spcPts val="0"/>
              </a:spcAft>
              <a:buClr>
                <a:srgbClr val="888888"/>
              </a:buClr>
              <a:buSzPts val="1559"/>
              <a:buNone/>
              <a:defRPr sz="1559">
                <a:solidFill>
                  <a:srgbClr val="888888"/>
                </a:solidFill>
              </a:defRPr>
            </a:lvl9pPr>
          </a:lstStyle>
          <a:p>
            <a:endParaRPr/>
          </a:p>
        </p:txBody>
      </p:sp>
      <p:sp>
        <p:nvSpPr>
          <p:cNvPr id="26" name="Google Shape;26;p5"/>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16700" y="383297"/>
            <a:ext cx="10245864" cy="13915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16699" y="1916484"/>
            <a:ext cx="5048687" cy="456789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974"/>
              </a:spcBef>
              <a:spcAft>
                <a:spcPts val="0"/>
              </a:spcAft>
              <a:buClr>
                <a:schemeClr val="dk1"/>
              </a:buClr>
              <a:buSzPts val="1800"/>
              <a:buChar char="•"/>
              <a:defRPr/>
            </a:lvl1pPr>
            <a:lvl2pPr marL="914400" lvl="1" indent="-342900" algn="l">
              <a:lnSpc>
                <a:spcPct val="90000"/>
              </a:lnSpc>
              <a:spcBef>
                <a:spcPts val="487"/>
              </a:spcBef>
              <a:spcAft>
                <a:spcPts val="0"/>
              </a:spcAft>
              <a:buClr>
                <a:schemeClr val="dk1"/>
              </a:buClr>
              <a:buSzPts val="1800"/>
              <a:buChar char="•"/>
              <a:defRPr/>
            </a:lvl2pPr>
            <a:lvl3pPr marL="1371600" lvl="2" indent="-342900" algn="l">
              <a:lnSpc>
                <a:spcPct val="90000"/>
              </a:lnSpc>
              <a:spcBef>
                <a:spcPts val="487"/>
              </a:spcBef>
              <a:spcAft>
                <a:spcPts val="0"/>
              </a:spcAft>
              <a:buClr>
                <a:schemeClr val="dk1"/>
              </a:buClr>
              <a:buSzPts val="1800"/>
              <a:buChar char="•"/>
              <a:defRPr/>
            </a:lvl3pPr>
            <a:lvl4pPr marL="1828800" lvl="3" indent="-342900" algn="l">
              <a:lnSpc>
                <a:spcPct val="90000"/>
              </a:lnSpc>
              <a:spcBef>
                <a:spcPts val="487"/>
              </a:spcBef>
              <a:spcAft>
                <a:spcPts val="0"/>
              </a:spcAft>
              <a:buClr>
                <a:schemeClr val="dk1"/>
              </a:buClr>
              <a:buSzPts val="1800"/>
              <a:buChar char="•"/>
              <a:defRPr/>
            </a:lvl4pPr>
            <a:lvl5pPr marL="2286000" lvl="4" indent="-342900" algn="l">
              <a:lnSpc>
                <a:spcPct val="90000"/>
              </a:lnSpc>
              <a:spcBef>
                <a:spcPts val="487"/>
              </a:spcBef>
              <a:spcAft>
                <a:spcPts val="0"/>
              </a:spcAft>
              <a:buClr>
                <a:schemeClr val="dk1"/>
              </a:buClr>
              <a:buSzPts val="1800"/>
              <a:buChar char="•"/>
              <a:defRPr/>
            </a:lvl5pPr>
            <a:lvl6pPr marL="2743200" lvl="5" indent="-342900" algn="l">
              <a:lnSpc>
                <a:spcPct val="90000"/>
              </a:lnSpc>
              <a:spcBef>
                <a:spcPts val="487"/>
              </a:spcBef>
              <a:spcAft>
                <a:spcPts val="0"/>
              </a:spcAft>
              <a:buClr>
                <a:schemeClr val="dk1"/>
              </a:buClr>
              <a:buSzPts val="1800"/>
              <a:buChar char="•"/>
              <a:defRPr/>
            </a:lvl6pPr>
            <a:lvl7pPr marL="3200400" lvl="6" indent="-342900" algn="l">
              <a:lnSpc>
                <a:spcPct val="90000"/>
              </a:lnSpc>
              <a:spcBef>
                <a:spcPts val="487"/>
              </a:spcBef>
              <a:spcAft>
                <a:spcPts val="0"/>
              </a:spcAft>
              <a:buClr>
                <a:schemeClr val="dk1"/>
              </a:buClr>
              <a:buSzPts val="1800"/>
              <a:buChar char="•"/>
              <a:defRPr/>
            </a:lvl7pPr>
            <a:lvl8pPr marL="3657600" lvl="7" indent="-342900" algn="l">
              <a:lnSpc>
                <a:spcPct val="90000"/>
              </a:lnSpc>
              <a:spcBef>
                <a:spcPts val="487"/>
              </a:spcBef>
              <a:spcAft>
                <a:spcPts val="0"/>
              </a:spcAft>
              <a:buClr>
                <a:schemeClr val="dk1"/>
              </a:buClr>
              <a:buSzPts val="1800"/>
              <a:buChar char="•"/>
              <a:defRPr/>
            </a:lvl8pPr>
            <a:lvl9pPr marL="4114800" lvl="8" indent="-342900" algn="l">
              <a:lnSpc>
                <a:spcPct val="90000"/>
              </a:lnSpc>
              <a:spcBef>
                <a:spcPts val="487"/>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013877" y="1916484"/>
            <a:ext cx="5048687" cy="456789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974"/>
              </a:spcBef>
              <a:spcAft>
                <a:spcPts val="0"/>
              </a:spcAft>
              <a:buClr>
                <a:schemeClr val="dk1"/>
              </a:buClr>
              <a:buSzPts val="1800"/>
              <a:buChar char="•"/>
              <a:defRPr/>
            </a:lvl1pPr>
            <a:lvl2pPr marL="914400" lvl="1" indent="-342900" algn="l">
              <a:lnSpc>
                <a:spcPct val="90000"/>
              </a:lnSpc>
              <a:spcBef>
                <a:spcPts val="487"/>
              </a:spcBef>
              <a:spcAft>
                <a:spcPts val="0"/>
              </a:spcAft>
              <a:buClr>
                <a:schemeClr val="dk1"/>
              </a:buClr>
              <a:buSzPts val="1800"/>
              <a:buChar char="•"/>
              <a:defRPr/>
            </a:lvl2pPr>
            <a:lvl3pPr marL="1371600" lvl="2" indent="-342900" algn="l">
              <a:lnSpc>
                <a:spcPct val="90000"/>
              </a:lnSpc>
              <a:spcBef>
                <a:spcPts val="487"/>
              </a:spcBef>
              <a:spcAft>
                <a:spcPts val="0"/>
              </a:spcAft>
              <a:buClr>
                <a:schemeClr val="dk1"/>
              </a:buClr>
              <a:buSzPts val="1800"/>
              <a:buChar char="•"/>
              <a:defRPr/>
            </a:lvl3pPr>
            <a:lvl4pPr marL="1828800" lvl="3" indent="-342900" algn="l">
              <a:lnSpc>
                <a:spcPct val="90000"/>
              </a:lnSpc>
              <a:spcBef>
                <a:spcPts val="487"/>
              </a:spcBef>
              <a:spcAft>
                <a:spcPts val="0"/>
              </a:spcAft>
              <a:buClr>
                <a:schemeClr val="dk1"/>
              </a:buClr>
              <a:buSzPts val="1800"/>
              <a:buChar char="•"/>
              <a:defRPr/>
            </a:lvl4pPr>
            <a:lvl5pPr marL="2286000" lvl="4" indent="-342900" algn="l">
              <a:lnSpc>
                <a:spcPct val="90000"/>
              </a:lnSpc>
              <a:spcBef>
                <a:spcPts val="487"/>
              </a:spcBef>
              <a:spcAft>
                <a:spcPts val="0"/>
              </a:spcAft>
              <a:buClr>
                <a:schemeClr val="dk1"/>
              </a:buClr>
              <a:buSzPts val="1800"/>
              <a:buChar char="•"/>
              <a:defRPr/>
            </a:lvl5pPr>
            <a:lvl6pPr marL="2743200" lvl="5" indent="-342900" algn="l">
              <a:lnSpc>
                <a:spcPct val="90000"/>
              </a:lnSpc>
              <a:spcBef>
                <a:spcPts val="487"/>
              </a:spcBef>
              <a:spcAft>
                <a:spcPts val="0"/>
              </a:spcAft>
              <a:buClr>
                <a:schemeClr val="dk1"/>
              </a:buClr>
              <a:buSzPts val="1800"/>
              <a:buChar char="•"/>
              <a:defRPr/>
            </a:lvl6pPr>
            <a:lvl7pPr marL="3200400" lvl="6" indent="-342900" algn="l">
              <a:lnSpc>
                <a:spcPct val="90000"/>
              </a:lnSpc>
              <a:spcBef>
                <a:spcPts val="487"/>
              </a:spcBef>
              <a:spcAft>
                <a:spcPts val="0"/>
              </a:spcAft>
              <a:buClr>
                <a:schemeClr val="dk1"/>
              </a:buClr>
              <a:buSzPts val="1800"/>
              <a:buChar char="•"/>
              <a:defRPr/>
            </a:lvl7pPr>
            <a:lvl8pPr marL="3657600" lvl="7" indent="-342900" algn="l">
              <a:lnSpc>
                <a:spcPct val="90000"/>
              </a:lnSpc>
              <a:spcBef>
                <a:spcPts val="487"/>
              </a:spcBef>
              <a:spcAft>
                <a:spcPts val="0"/>
              </a:spcAft>
              <a:buClr>
                <a:schemeClr val="dk1"/>
              </a:buClr>
              <a:buSzPts val="1800"/>
              <a:buChar char="•"/>
              <a:defRPr/>
            </a:lvl8pPr>
            <a:lvl9pPr marL="4114800" lvl="8" indent="-342900" algn="l">
              <a:lnSpc>
                <a:spcPct val="90000"/>
              </a:lnSpc>
              <a:spcBef>
                <a:spcPts val="487"/>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18247" y="383297"/>
            <a:ext cx="10245864" cy="13915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18247" y="1764832"/>
            <a:ext cx="5025485" cy="864917"/>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974"/>
              </a:spcBef>
              <a:spcAft>
                <a:spcPts val="0"/>
              </a:spcAft>
              <a:buClr>
                <a:schemeClr val="dk1"/>
              </a:buClr>
              <a:buSzPts val="2338"/>
              <a:buNone/>
              <a:defRPr sz="2338" b="1"/>
            </a:lvl1pPr>
            <a:lvl2pPr marL="914400" lvl="1" indent="-228600" algn="l">
              <a:lnSpc>
                <a:spcPct val="90000"/>
              </a:lnSpc>
              <a:spcBef>
                <a:spcPts val="487"/>
              </a:spcBef>
              <a:spcAft>
                <a:spcPts val="0"/>
              </a:spcAft>
              <a:buClr>
                <a:schemeClr val="dk1"/>
              </a:buClr>
              <a:buSzPts val="1949"/>
              <a:buNone/>
              <a:defRPr sz="1949" b="1"/>
            </a:lvl2pPr>
            <a:lvl3pPr marL="1371600" lvl="2" indent="-228600" algn="l">
              <a:lnSpc>
                <a:spcPct val="90000"/>
              </a:lnSpc>
              <a:spcBef>
                <a:spcPts val="487"/>
              </a:spcBef>
              <a:spcAft>
                <a:spcPts val="0"/>
              </a:spcAft>
              <a:buClr>
                <a:schemeClr val="dk1"/>
              </a:buClr>
              <a:buSzPts val="1754"/>
              <a:buNone/>
              <a:defRPr sz="1754" b="1"/>
            </a:lvl3pPr>
            <a:lvl4pPr marL="1828800" lvl="3" indent="-228600" algn="l">
              <a:lnSpc>
                <a:spcPct val="90000"/>
              </a:lnSpc>
              <a:spcBef>
                <a:spcPts val="487"/>
              </a:spcBef>
              <a:spcAft>
                <a:spcPts val="0"/>
              </a:spcAft>
              <a:buClr>
                <a:schemeClr val="dk1"/>
              </a:buClr>
              <a:buSzPts val="1559"/>
              <a:buNone/>
              <a:defRPr sz="1559" b="1"/>
            </a:lvl4pPr>
            <a:lvl5pPr marL="2286000" lvl="4" indent="-228600" algn="l">
              <a:lnSpc>
                <a:spcPct val="90000"/>
              </a:lnSpc>
              <a:spcBef>
                <a:spcPts val="487"/>
              </a:spcBef>
              <a:spcAft>
                <a:spcPts val="0"/>
              </a:spcAft>
              <a:buClr>
                <a:schemeClr val="dk1"/>
              </a:buClr>
              <a:buSzPts val="1559"/>
              <a:buNone/>
              <a:defRPr sz="1559" b="1"/>
            </a:lvl5pPr>
            <a:lvl6pPr marL="2743200" lvl="5" indent="-228600" algn="l">
              <a:lnSpc>
                <a:spcPct val="90000"/>
              </a:lnSpc>
              <a:spcBef>
                <a:spcPts val="487"/>
              </a:spcBef>
              <a:spcAft>
                <a:spcPts val="0"/>
              </a:spcAft>
              <a:buClr>
                <a:schemeClr val="dk1"/>
              </a:buClr>
              <a:buSzPts val="1559"/>
              <a:buNone/>
              <a:defRPr sz="1559" b="1"/>
            </a:lvl6pPr>
            <a:lvl7pPr marL="3200400" lvl="6" indent="-228600" algn="l">
              <a:lnSpc>
                <a:spcPct val="90000"/>
              </a:lnSpc>
              <a:spcBef>
                <a:spcPts val="487"/>
              </a:spcBef>
              <a:spcAft>
                <a:spcPts val="0"/>
              </a:spcAft>
              <a:buClr>
                <a:schemeClr val="dk1"/>
              </a:buClr>
              <a:buSzPts val="1559"/>
              <a:buNone/>
              <a:defRPr sz="1559" b="1"/>
            </a:lvl7pPr>
            <a:lvl8pPr marL="3657600" lvl="7" indent="-228600" algn="l">
              <a:lnSpc>
                <a:spcPct val="90000"/>
              </a:lnSpc>
              <a:spcBef>
                <a:spcPts val="487"/>
              </a:spcBef>
              <a:spcAft>
                <a:spcPts val="0"/>
              </a:spcAft>
              <a:buClr>
                <a:schemeClr val="dk1"/>
              </a:buClr>
              <a:buSzPts val="1559"/>
              <a:buNone/>
              <a:defRPr sz="1559" b="1"/>
            </a:lvl8pPr>
            <a:lvl9pPr marL="4114800" lvl="8" indent="-228600" algn="l">
              <a:lnSpc>
                <a:spcPct val="90000"/>
              </a:lnSpc>
              <a:spcBef>
                <a:spcPts val="487"/>
              </a:spcBef>
              <a:spcAft>
                <a:spcPts val="0"/>
              </a:spcAft>
              <a:buClr>
                <a:schemeClr val="dk1"/>
              </a:buClr>
              <a:buSzPts val="1559"/>
              <a:buNone/>
              <a:defRPr sz="1559" b="1"/>
            </a:lvl9pPr>
          </a:lstStyle>
          <a:p>
            <a:endParaRPr/>
          </a:p>
        </p:txBody>
      </p:sp>
      <p:sp>
        <p:nvSpPr>
          <p:cNvPr id="39" name="Google Shape;39;p7"/>
          <p:cNvSpPr txBox="1">
            <a:spLocks noGrp="1"/>
          </p:cNvSpPr>
          <p:nvPr>
            <p:ph type="body" idx="2"/>
          </p:nvPr>
        </p:nvSpPr>
        <p:spPr>
          <a:xfrm>
            <a:off x="818247" y="2629749"/>
            <a:ext cx="5025485" cy="386796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974"/>
              </a:spcBef>
              <a:spcAft>
                <a:spcPts val="0"/>
              </a:spcAft>
              <a:buClr>
                <a:schemeClr val="dk1"/>
              </a:buClr>
              <a:buSzPts val="1800"/>
              <a:buChar char="•"/>
              <a:defRPr/>
            </a:lvl1pPr>
            <a:lvl2pPr marL="914400" lvl="1" indent="-342900" algn="l">
              <a:lnSpc>
                <a:spcPct val="90000"/>
              </a:lnSpc>
              <a:spcBef>
                <a:spcPts val="487"/>
              </a:spcBef>
              <a:spcAft>
                <a:spcPts val="0"/>
              </a:spcAft>
              <a:buClr>
                <a:schemeClr val="dk1"/>
              </a:buClr>
              <a:buSzPts val="1800"/>
              <a:buChar char="•"/>
              <a:defRPr/>
            </a:lvl2pPr>
            <a:lvl3pPr marL="1371600" lvl="2" indent="-342900" algn="l">
              <a:lnSpc>
                <a:spcPct val="90000"/>
              </a:lnSpc>
              <a:spcBef>
                <a:spcPts val="487"/>
              </a:spcBef>
              <a:spcAft>
                <a:spcPts val="0"/>
              </a:spcAft>
              <a:buClr>
                <a:schemeClr val="dk1"/>
              </a:buClr>
              <a:buSzPts val="1800"/>
              <a:buChar char="•"/>
              <a:defRPr/>
            </a:lvl3pPr>
            <a:lvl4pPr marL="1828800" lvl="3" indent="-342900" algn="l">
              <a:lnSpc>
                <a:spcPct val="90000"/>
              </a:lnSpc>
              <a:spcBef>
                <a:spcPts val="487"/>
              </a:spcBef>
              <a:spcAft>
                <a:spcPts val="0"/>
              </a:spcAft>
              <a:buClr>
                <a:schemeClr val="dk1"/>
              </a:buClr>
              <a:buSzPts val="1800"/>
              <a:buChar char="•"/>
              <a:defRPr/>
            </a:lvl4pPr>
            <a:lvl5pPr marL="2286000" lvl="4" indent="-342900" algn="l">
              <a:lnSpc>
                <a:spcPct val="90000"/>
              </a:lnSpc>
              <a:spcBef>
                <a:spcPts val="487"/>
              </a:spcBef>
              <a:spcAft>
                <a:spcPts val="0"/>
              </a:spcAft>
              <a:buClr>
                <a:schemeClr val="dk1"/>
              </a:buClr>
              <a:buSzPts val="1800"/>
              <a:buChar char="•"/>
              <a:defRPr/>
            </a:lvl5pPr>
            <a:lvl6pPr marL="2743200" lvl="5" indent="-342900" algn="l">
              <a:lnSpc>
                <a:spcPct val="90000"/>
              </a:lnSpc>
              <a:spcBef>
                <a:spcPts val="487"/>
              </a:spcBef>
              <a:spcAft>
                <a:spcPts val="0"/>
              </a:spcAft>
              <a:buClr>
                <a:schemeClr val="dk1"/>
              </a:buClr>
              <a:buSzPts val="1800"/>
              <a:buChar char="•"/>
              <a:defRPr/>
            </a:lvl6pPr>
            <a:lvl7pPr marL="3200400" lvl="6" indent="-342900" algn="l">
              <a:lnSpc>
                <a:spcPct val="90000"/>
              </a:lnSpc>
              <a:spcBef>
                <a:spcPts val="487"/>
              </a:spcBef>
              <a:spcAft>
                <a:spcPts val="0"/>
              </a:spcAft>
              <a:buClr>
                <a:schemeClr val="dk1"/>
              </a:buClr>
              <a:buSzPts val="1800"/>
              <a:buChar char="•"/>
              <a:defRPr/>
            </a:lvl7pPr>
            <a:lvl8pPr marL="3657600" lvl="7" indent="-342900" algn="l">
              <a:lnSpc>
                <a:spcPct val="90000"/>
              </a:lnSpc>
              <a:spcBef>
                <a:spcPts val="487"/>
              </a:spcBef>
              <a:spcAft>
                <a:spcPts val="0"/>
              </a:spcAft>
              <a:buClr>
                <a:schemeClr val="dk1"/>
              </a:buClr>
              <a:buSzPts val="1800"/>
              <a:buChar char="•"/>
              <a:defRPr/>
            </a:lvl8pPr>
            <a:lvl9pPr marL="4114800" lvl="8" indent="-342900" algn="l">
              <a:lnSpc>
                <a:spcPct val="90000"/>
              </a:lnSpc>
              <a:spcBef>
                <a:spcPts val="487"/>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013877" y="1764832"/>
            <a:ext cx="5050234" cy="864917"/>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974"/>
              </a:spcBef>
              <a:spcAft>
                <a:spcPts val="0"/>
              </a:spcAft>
              <a:buClr>
                <a:schemeClr val="dk1"/>
              </a:buClr>
              <a:buSzPts val="2338"/>
              <a:buNone/>
              <a:defRPr sz="2338" b="1"/>
            </a:lvl1pPr>
            <a:lvl2pPr marL="914400" lvl="1" indent="-228600" algn="l">
              <a:lnSpc>
                <a:spcPct val="90000"/>
              </a:lnSpc>
              <a:spcBef>
                <a:spcPts val="487"/>
              </a:spcBef>
              <a:spcAft>
                <a:spcPts val="0"/>
              </a:spcAft>
              <a:buClr>
                <a:schemeClr val="dk1"/>
              </a:buClr>
              <a:buSzPts val="1949"/>
              <a:buNone/>
              <a:defRPr sz="1949" b="1"/>
            </a:lvl2pPr>
            <a:lvl3pPr marL="1371600" lvl="2" indent="-228600" algn="l">
              <a:lnSpc>
                <a:spcPct val="90000"/>
              </a:lnSpc>
              <a:spcBef>
                <a:spcPts val="487"/>
              </a:spcBef>
              <a:spcAft>
                <a:spcPts val="0"/>
              </a:spcAft>
              <a:buClr>
                <a:schemeClr val="dk1"/>
              </a:buClr>
              <a:buSzPts val="1754"/>
              <a:buNone/>
              <a:defRPr sz="1754" b="1"/>
            </a:lvl3pPr>
            <a:lvl4pPr marL="1828800" lvl="3" indent="-228600" algn="l">
              <a:lnSpc>
                <a:spcPct val="90000"/>
              </a:lnSpc>
              <a:spcBef>
                <a:spcPts val="487"/>
              </a:spcBef>
              <a:spcAft>
                <a:spcPts val="0"/>
              </a:spcAft>
              <a:buClr>
                <a:schemeClr val="dk1"/>
              </a:buClr>
              <a:buSzPts val="1559"/>
              <a:buNone/>
              <a:defRPr sz="1559" b="1"/>
            </a:lvl4pPr>
            <a:lvl5pPr marL="2286000" lvl="4" indent="-228600" algn="l">
              <a:lnSpc>
                <a:spcPct val="90000"/>
              </a:lnSpc>
              <a:spcBef>
                <a:spcPts val="487"/>
              </a:spcBef>
              <a:spcAft>
                <a:spcPts val="0"/>
              </a:spcAft>
              <a:buClr>
                <a:schemeClr val="dk1"/>
              </a:buClr>
              <a:buSzPts val="1559"/>
              <a:buNone/>
              <a:defRPr sz="1559" b="1"/>
            </a:lvl5pPr>
            <a:lvl6pPr marL="2743200" lvl="5" indent="-228600" algn="l">
              <a:lnSpc>
                <a:spcPct val="90000"/>
              </a:lnSpc>
              <a:spcBef>
                <a:spcPts val="487"/>
              </a:spcBef>
              <a:spcAft>
                <a:spcPts val="0"/>
              </a:spcAft>
              <a:buClr>
                <a:schemeClr val="dk1"/>
              </a:buClr>
              <a:buSzPts val="1559"/>
              <a:buNone/>
              <a:defRPr sz="1559" b="1"/>
            </a:lvl6pPr>
            <a:lvl7pPr marL="3200400" lvl="6" indent="-228600" algn="l">
              <a:lnSpc>
                <a:spcPct val="90000"/>
              </a:lnSpc>
              <a:spcBef>
                <a:spcPts val="487"/>
              </a:spcBef>
              <a:spcAft>
                <a:spcPts val="0"/>
              </a:spcAft>
              <a:buClr>
                <a:schemeClr val="dk1"/>
              </a:buClr>
              <a:buSzPts val="1559"/>
              <a:buNone/>
              <a:defRPr sz="1559" b="1"/>
            </a:lvl7pPr>
            <a:lvl8pPr marL="3657600" lvl="7" indent="-228600" algn="l">
              <a:lnSpc>
                <a:spcPct val="90000"/>
              </a:lnSpc>
              <a:spcBef>
                <a:spcPts val="487"/>
              </a:spcBef>
              <a:spcAft>
                <a:spcPts val="0"/>
              </a:spcAft>
              <a:buClr>
                <a:schemeClr val="dk1"/>
              </a:buClr>
              <a:buSzPts val="1559"/>
              <a:buNone/>
              <a:defRPr sz="1559" b="1"/>
            </a:lvl8pPr>
            <a:lvl9pPr marL="4114800" lvl="8" indent="-228600" algn="l">
              <a:lnSpc>
                <a:spcPct val="90000"/>
              </a:lnSpc>
              <a:spcBef>
                <a:spcPts val="487"/>
              </a:spcBef>
              <a:spcAft>
                <a:spcPts val="0"/>
              </a:spcAft>
              <a:buClr>
                <a:schemeClr val="dk1"/>
              </a:buClr>
              <a:buSzPts val="1559"/>
              <a:buNone/>
              <a:defRPr sz="1559" b="1"/>
            </a:lvl9pPr>
          </a:lstStyle>
          <a:p>
            <a:endParaRPr/>
          </a:p>
        </p:txBody>
      </p:sp>
      <p:sp>
        <p:nvSpPr>
          <p:cNvPr id="41" name="Google Shape;41;p7"/>
          <p:cNvSpPr txBox="1">
            <a:spLocks noGrp="1"/>
          </p:cNvSpPr>
          <p:nvPr>
            <p:ph type="body" idx="4"/>
          </p:nvPr>
        </p:nvSpPr>
        <p:spPr>
          <a:xfrm>
            <a:off x="6013877" y="2629749"/>
            <a:ext cx="5050234" cy="386796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974"/>
              </a:spcBef>
              <a:spcAft>
                <a:spcPts val="0"/>
              </a:spcAft>
              <a:buClr>
                <a:schemeClr val="dk1"/>
              </a:buClr>
              <a:buSzPts val="1800"/>
              <a:buChar char="•"/>
              <a:defRPr/>
            </a:lvl1pPr>
            <a:lvl2pPr marL="914400" lvl="1" indent="-342900" algn="l">
              <a:lnSpc>
                <a:spcPct val="90000"/>
              </a:lnSpc>
              <a:spcBef>
                <a:spcPts val="487"/>
              </a:spcBef>
              <a:spcAft>
                <a:spcPts val="0"/>
              </a:spcAft>
              <a:buClr>
                <a:schemeClr val="dk1"/>
              </a:buClr>
              <a:buSzPts val="1800"/>
              <a:buChar char="•"/>
              <a:defRPr/>
            </a:lvl2pPr>
            <a:lvl3pPr marL="1371600" lvl="2" indent="-342900" algn="l">
              <a:lnSpc>
                <a:spcPct val="90000"/>
              </a:lnSpc>
              <a:spcBef>
                <a:spcPts val="487"/>
              </a:spcBef>
              <a:spcAft>
                <a:spcPts val="0"/>
              </a:spcAft>
              <a:buClr>
                <a:schemeClr val="dk1"/>
              </a:buClr>
              <a:buSzPts val="1800"/>
              <a:buChar char="•"/>
              <a:defRPr/>
            </a:lvl3pPr>
            <a:lvl4pPr marL="1828800" lvl="3" indent="-342900" algn="l">
              <a:lnSpc>
                <a:spcPct val="90000"/>
              </a:lnSpc>
              <a:spcBef>
                <a:spcPts val="487"/>
              </a:spcBef>
              <a:spcAft>
                <a:spcPts val="0"/>
              </a:spcAft>
              <a:buClr>
                <a:schemeClr val="dk1"/>
              </a:buClr>
              <a:buSzPts val="1800"/>
              <a:buChar char="•"/>
              <a:defRPr/>
            </a:lvl4pPr>
            <a:lvl5pPr marL="2286000" lvl="4" indent="-342900" algn="l">
              <a:lnSpc>
                <a:spcPct val="90000"/>
              </a:lnSpc>
              <a:spcBef>
                <a:spcPts val="487"/>
              </a:spcBef>
              <a:spcAft>
                <a:spcPts val="0"/>
              </a:spcAft>
              <a:buClr>
                <a:schemeClr val="dk1"/>
              </a:buClr>
              <a:buSzPts val="1800"/>
              <a:buChar char="•"/>
              <a:defRPr/>
            </a:lvl5pPr>
            <a:lvl6pPr marL="2743200" lvl="5" indent="-342900" algn="l">
              <a:lnSpc>
                <a:spcPct val="90000"/>
              </a:lnSpc>
              <a:spcBef>
                <a:spcPts val="487"/>
              </a:spcBef>
              <a:spcAft>
                <a:spcPts val="0"/>
              </a:spcAft>
              <a:buClr>
                <a:schemeClr val="dk1"/>
              </a:buClr>
              <a:buSzPts val="1800"/>
              <a:buChar char="•"/>
              <a:defRPr/>
            </a:lvl6pPr>
            <a:lvl7pPr marL="3200400" lvl="6" indent="-342900" algn="l">
              <a:lnSpc>
                <a:spcPct val="90000"/>
              </a:lnSpc>
              <a:spcBef>
                <a:spcPts val="487"/>
              </a:spcBef>
              <a:spcAft>
                <a:spcPts val="0"/>
              </a:spcAft>
              <a:buClr>
                <a:schemeClr val="dk1"/>
              </a:buClr>
              <a:buSzPts val="1800"/>
              <a:buChar char="•"/>
              <a:defRPr/>
            </a:lvl7pPr>
            <a:lvl8pPr marL="3657600" lvl="7" indent="-342900" algn="l">
              <a:lnSpc>
                <a:spcPct val="90000"/>
              </a:lnSpc>
              <a:spcBef>
                <a:spcPts val="487"/>
              </a:spcBef>
              <a:spcAft>
                <a:spcPts val="0"/>
              </a:spcAft>
              <a:buClr>
                <a:schemeClr val="dk1"/>
              </a:buClr>
              <a:buSzPts val="1800"/>
              <a:buChar char="•"/>
              <a:defRPr/>
            </a:lvl8pPr>
            <a:lvl9pPr marL="4114800" lvl="8" indent="-342900" algn="l">
              <a:lnSpc>
                <a:spcPct val="90000"/>
              </a:lnSpc>
              <a:spcBef>
                <a:spcPts val="487"/>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16700" y="383297"/>
            <a:ext cx="10245864" cy="13915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18247" y="479954"/>
            <a:ext cx="3831371" cy="16798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118"/>
              <a:buFont typeface="Calibri"/>
              <a:buNone/>
              <a:defRPr sz="3118"/>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050234" y="1036569"/>
            <a:ext cx="6013877" cy="5116178"/>
          </a:xfrm>
          <a:prstGeom prst="rect">
            <a:avLst/>
          </a:prstGeom>
          <a:noFill/>
          <a:ln>
            <a:noFill/>
          </a:ln>
        </p:spPr>
        <p:txBody>
          <a:bodyPr spcFirstLastPara="1" wrap="square" lIns="91425" tIns="45700" rIns="91425" bIns="45700" anchor="t" anchorCtr="0">
            <a:normAutofit/>
          </a:bodyPr>
          <a:lstStyle>
            <a:lvl1pPr marL="457200" lvl="0" indent="-426593" algn="l">
              <a:lnSpc>
                <a:spcPct val="90000"/>
              </a:lnSpc>
              <a:spcBef>
                <a:spcPts val="974"/>
              </a:spcBef>
              <a:spcAft>
                <a:spcPts val="0"/>
              </a:spcAft>
              <a:buClr>
                <a:schemeClr val="dk1"/>
              </a:buClr>
              <a:buSzPts val="3118"/>
              <a:buChar char="•"/>
              <a:defRPr sz="3118"/>
            </a:lvl1pPr>
            <a:lvl2pPr marL="914400" lvl="1" indent="-401828" algn="l">
              <a:lnSpc>
                <a:spcPct val="90000"/>
              </a:lnSpc>
              <a:spcBef>
                <a:spcPts val="487"/>
              </a:spcBef>
              <a:spcAft>
                <a:spcPts val="0"/>
              </a:spcAft>
              <a:buClr>
                <a:schemeClr val="dk1"/>
              </a:buClr>
              <a:buSzPts val="2728"/>
              <a:buChar char="•"/>
              <a:defRPr sz="2728"/>
            </a:lvl2pPr>
            <a:lvl3pPr marL="1371600" lvl="2" indent="-377063" algn="l">
              <a:lnSpc>
                <a:spcPct val="90000"/>
              </a:lnSpc>
              <a:spcBef>
                <a:spcPts val="487"/>
              </a:spcBef>
              <a:spcAft>
                <a:spcPts val="0"/>
              </a:spcAft>
              <a:buClr>
                <a:schemeClr val="dk1"/>
              </a:buClr>
              <a:buSzPts val="2338"/>
              <a:buChar char="•"/>
              <a:defRPr sz="2338"/>
            </a:lvl3pPr>
            <a:lvl4pPr marL="1828800" lvl="3" indent="-352361" algn="l">
              <a:lnSpc>
                <a:spcPct val="90000"/>
              </a:lnSpc>
              <a:spcBef>
                <a:spcPts val="487"/>
              </a:spcBef>
              <a:spcAft>
                <a:spcPts val="0"/>
              </a:spcAft>
              <a:buClr>
                <a:schemeClr val="dk1"/>
              </a:buClr>
              <a:buSzPts val="1949"/>
              <a:buChar char="•"/>
              <a:defRPr sz="1949"/>
            </a:lvl4pPr>
            <a:lvl5pPr marL="2286000" lvl="4" indent="-352361" algn="l">
              <a:lnSpc>
                <a:spcPct val="90000"/>
              </a:lnSpc>
              <a:spcBef>
                <a:spcPts val="487"/>
              </a:spcBef>
              <a:spcAft>
                <a:spcPts val="0"/>
              </a:spcAft>
              <a:buClr>
                <a:schemeClr val="dk1"/>
              </a:buClr>
              <a:buSzPts val="1949"/>
              <a:buChar char="•"/>
              <a:defRPr sz="1949"/>
            </a:lvl5pPr>
            <a:lvl6pPr marL="2743200" lvl="5" indent="-352361" algn="l">
              <a:lnSpc>
                <a:spcPct val="90000"/>
              </a:lnSpc>
              <a:spcBef>
                <a:spcPts val="487"/>
              </a:spcBef>
              <a:spcAft>
                <a:spcPts val="0"/>
              </a:spcAft>
              <a:buClr>
                <a:schemeClr val="dk1"/>
              </a:buClr>
              <a:buSzPts val="1949"/>
              <a:buChar char="•"/>
              <a:defRPr sz="1949"/>
            </a:lvl6pPr>
            <a:lvl7pPr marL="3200400" lvl="6" indent="-352361" algn="l">
              <a:lnSpc>
                <a:spcPct val="90000"/>
              </a:lnSpc>
              <a:spcBef>
                <a:spcPts val="487"/>
              </a:spcBef>
              <a:spcAft>
                <a:spcPts val="0"/>
              </a:spcAft>
              <a:buClr>
                <a:schemeClr val="dk1"/>
              </a:buClr>
              <a:buSzPts val="1949"/>
              <a:buChar char="•"/>
              <a:defRPr sz="1949"/>
            </a:lvl7pPr>
            <a:lvl8pPr marL="3657600" lvl="7" indent="-352361" algn="l">
              <a:lnSpc>
                <a:spcPct val="90000"/>
              </a:lnSpc>
              <a:spcBef>
                <a:spcPts val="487"/>
              </a:spcBef>
              <a:spcAft>
                <a:spcPts val="0"/>
              </a:spcAft>
              <a:buClr>
                <a:schemeClr val="dk1"/>
              </a:buClr>
              <a:buSzPts val="1949"/>
              <a:buChar char="•"/>
              <a:defRPr sz="1949"/>
            </a:lvl8pPr>
            <a:lvl9pPr marL="4114800" lvl="8" indent="-352361" algn="l">
              <a:lnSpc>
                <a:spcPct val="90000"/>
              </a:lnSpc>
              <a:spcBef>
                <a:spcPts val="487"/>
              </a:spcBef>
              <a:spcAft>
                <a:spcPts val="0"/>
              </a:spcAft>
              <a:buClr>
                <a:schemeClr val="dk1"/>
              </a:buClr>
              <a:buSzPts val="1949"/>
              <a:buChar char="•"/>
              <a:defRPr sz="1949"/>
            </a:lvl9pPr>
          </a:lstStyle>
          <a:p>
            <a:endParaRPr/>
          </a:p>
        </p:txBody>
      </p:sp>
      <p:sp>
        <p:nvSpPr>
          <p:cNvPr id="57" name="Google Shape;57;p10"/>
          <p:cNvSpPr txBox="1">
            <a:spLocks noGrp="1"/>
          </p:cNvSpPr>
          <p:nvPr>
            <p:ph type="body" idx="2"/>
          </p:nvPr>
        </p:nvSpPr>
        <p:spPr>
          <a:xfrm>
            <a:off x="818247" y="2159794"/>
            <a:ext cx="3831371" cy="400128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974"/>
              </a:spcBef>
              <a:spcAft>
                <a:spcPts val="0"/>
              </a:spcAft>
              <a:buClr>
                <a:schemeClr val="dk1"/>
              </a:buClr>
              <a:buSzPts val="1559"/>
              <a:buNone/>
              <a:defRPr sz="1559"/>
            </a:lvl1pPr>
            <a:lvl2pPr marL="914400" lvl="1" indent="-228600" algn="l">
              <a:lnSpc>
                <a:spcPct val="90000"/>
              </a:lnSpc>
              <a:spcBef>
                <a:spcPts val="487"/>
              </a:spcBef>
              <a:spcAft>
                <a:spcPts val="0"/>
              </a:spcAft>
              <a:buClr>
                <a:schemeClr val="dk1"/>
              </a:buClr>
              <a:buSzPts val="1364"/>
              <a:buNone/>
              <a:defRPr sz="1364"/>
            </a:lvl2pPr>
            <a:lvl3pPr marL="1371600" lvl="2" indent="-228600" algn="l">
              <a:lnSpc>
                <a:spcPct val="90000"/>
              </a:lnSpc>
              <a:spcBef>
                <a:spcPts val="487"/>
              </a:spcBef>
              <a:spcAft>
                <a:spcPts val="0"/>
              </a:spcAft>
              <a:buClr>
                <a:schemeClr val="dk1"/>
              </a:buClr>
              <a:buSzPts val="1169"/>
              <a:buNone/>
              <a:defRPr sz="1169"/>
            </a:lvl3pPr>
            <a:lvl4pPr marL="1828800" lvl="3" indent="-228600" algn="l">
              <a:lnSpc>
                <a:spcPct val="90000"/>
              </a:lnSpc>
              <a:spcBef>
                <a:spcPts val="487"/>
              </a:spcBef>
              <a:spcAft>
                <a:spcPts val="0"/>
              </a:spcAft>
              <a:buClr>
                <a:schemeClr val="dk1"/>
              </a:buClr>
              <a:buSzPts val="974"/>
              <a:buNone/>
              <a:defRPr sz="974"/>
            </a:lvl4pPr>
            <a:lvl5pPr marL="2286000" lvl="4" indent="-228600" algn="l">
              <a:lnSpc>
                <a:spcPct val="90000"/>
              </a:lnSpc>
              <a:spcBef>
                <a:spcPts val="487"/>
              </a:spcBef>
              <a:spcAft>
                <a:spcPts val="0"/>
              </a:spcAft>
              <a:buClr>
                <a:schemeClr val="dk1"/>
              </a:buClr>
              <a:buSzPts val="974"/>
              <a:buNone/>
              <a:defRPr sz="974"/>
            </a:lvl5pPr>
            <a:lvl6pPr marL="2743200" lvl="5" indent="-228600" algn="l">
              <a:lnSpc>
                <a:spcPct val="90000"/>
              </a:lnSpc>
              <a:spcBef>
                <a:spcPts val="487"/>
              </a:spcBef>
              <a:spcAft>
                <a:spcPts val="0"/>
              </a:spcAft>
              <a:buClr>
                <a:schemeClr val="dk1"/>
              </a:buClr>
              <a:buSzPts val="974"/>
              <a:buNone/>
              <a:defRPr sz="974"/>
            </a:lvl6pPr>
            <a:lvl7pPr marL="3200400" lvl="6" indent="-228600" algn="l">
              <a:lnSpc>
                <a:spcPct val="90000"/>
              </a:lnSpc>
              <a:spcBef>
                <a:spcPts val="487"/>
              </a:spcBef>
              <a:spcAft>
                <a:spcPts val="0"/>
              </a:spcAft>
              <a:buClr>
                <a:schemeClr val="dk1"/>
              </a:buClr>
              <a:buSzPts val="974"/>
              <a:buNone/>
              <a:defRPr sz="974"/>
            </a:lvl7pPr>
            <a:lvl8pPr marL="3657600" lvl="7" indent="-228600" algn="l">
              <a:lnSpc>
                <a:spcPct val="90000"/>
              </a:lnSpc>
              <a:spcBef>
                <a:spcPts val="487"/>
              </a:spcBef>
              <a:spcAft>
                <a:spcPts val="0"/>
              </a:spcAft>
              <a:buClr>
                <a:schemeClr val="dk1"/>
              </a:buClr>
              <a:buSzPts val="974"/>
              <a:buNone/>
              <a:defRPr sz="974"/>
            </a:lvl8pPr>
            <a:lvl9pPr marL="4114800" lvl="8" indent="-228600" algn="l">
              <a:lnSpc>
                <a:spcPct val="90000"/>
              </a:lnSpc>
              <a:spcBef>
                <a:spcPts val="487"/>
              </a:spcBef>
              <a:spcAft>
                <a:spcPts val="0"/>
              </a:spcAft>
              <a:buClr>
                <a:schemeClr val="dk1"/>
              </a:buClr>
              <a:buSzPts val="974"/>
              <a:buNone/>
              <a:defRPr sz="974"/>
            </a:lvl9pPr>
          </a:lstStyle>
          <a:p>
            <a:endParaRPr/>
          </a:p>
        </p:txBody>
      </p:sp>
      <p:sp>
        <p:nvSpPr>
          <p:cNvPr id="58" name="Google Shape;58;p10"/>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18247" y="479954"/>
            <a:ext cx="3831371" cy="16798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118"/>
              <a:buFont typeface="Calibri"/>
              <a:buNone/>
              <a:defRPr sz="3118"/>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050234" y="1036569"/>
            <a:ext cx="6013877" cy="5116178"/>
          </a:xfrm>
          <a:prstGeom prst="rect">
            <a:avLst/>
          </a:prstGeom>
          <a:noFill/>
          <a:ln>
            <a:noFill/>
          </a:ln>
        </p:spPr>
      </p:sp>
      <p:sp>
        <p:nvSpPr>
          <p:cNvPr id="64" name="Google Shape;64;p11"/>
          <p:cNvSpPr txBox="1">
            <a:spLocks noGrp="1"/>
          </p:cNvSpPr>
          <p:nvPr>
            <p:ph type="body" idx="1"/>
          </p:nvPr>
        </p:nvSpPr>
        <p:spPr>
          <a:xfrm>
            <a:off x="818247" y="2159794"/>
            <a:ext cx="3831371" cy="400128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974"/>
              </a:spcBef>
              <a:spcAft>
                <a:spcPts val="0"/>
              </a:spcAft>
              <a:buClr>
                <a:schemeClr val="dk1"/>
              </a:buClr>
              <a:buSzPts val="1559"/>
              <a:buNone/>
              <a:defRPr sz="1559"/>
            </a:lvl1pPr>
            <a:lvl2pPr marL="914400" lvl="1" indent="-228600" algn="l">
              <a:lnSpc>
                <a:spcPct val="90000"/>
              </a:lnSpc>
              <a:spcBef>
                <a:spcPts val="487"/>
              </a:spcBef>
              <a:spcAft>
                <a:spcPts val="0"/>
              </a:spcAft>
              <a:buClr>
                <a:schemeClr val="dk1"/>
              </a:buClr>
              <a:buSzPts val="1364"/>
              <a:buNone/>
              <a:defRPr sz="1364"/>
            </a:lvl2pPr>
            <a:lvl3pPr marL="1371600" lvl="2" indent="-228600" algn="l">
              <a:lnSpc>
                <a:spcPct val="90000"/>
              </a:lnSpc>
              <a:spcBef>
                <a:spcPts val="487"/>
              </a:spcBef>
              <a:spcAft>
                <a:spcPts val="0"/>
              </a:spcAft>
              <a:buClr>
                <a:schemeClr val="dk1"/>
              </a:buClr>
              <a:buSzPts val="1169"/>
              <a:buNone/>
              <a:defRPr sz="1169"/>
            </a:lvl3pPr>
            <a:lvl4pPr marL="1828800" lvl="3" indent="-228600" algn="l">
              <a:lnSpc>
                <a:spcPct val="90000"/>
              </a:lnSpc>
              <a:spcBef>
                <a:spcPts val="487"/>
              </a:spcBef>
              <a:spcAft>
                <a:spcPts val="0"/>
              </a:spcAft>
              <a:buClr>
                <a:schemeClr val="dk1"/>
              </a:buClr>
              <a:buSzPts val="974"/>
              <a:buNone/>
              <a:defRPr sz="974"/>
            </a:lvl4pPr>
            <a:lvl5pPr marL="2286000" lvl="4" indent="-228600" algn="l">
              <a:lnSpc>
                <a:spcPct val="90000"/>
              </a:lnSpc>
              <a:spcBef>
                <a:spcPts val="487"/>
              </a:spcBef>
              <a:spcAft>
                <a:spcPts val="0"/>
              </a:spcAft>
              <a:buClr>
                <a:schemeClr val="dk1"/>
              </a:buClr>
              <a:buSzPts val="974"/>
              <a:buNone/>
              <a:defRPr sz="974"/>
            </a:lvl5pPr>
            <a:lvl6pPr marL="2743200" lvl="5" indent="-228600" algn="l">
              <a:lnSpc>
                <a:spcPct val="90000"/>
              </a:lnSpc>
              <a:spcBef>
                <a:spcPts val="487"/>
              </a:spcBef>
              <a:spcAft>
                <a:spcPts val="0"/>
              </a:spcAft>
              <a:buClr>
                <a:schemeClr val="dk1"/>
              </a:buClr>
              <a:buSzPts val="974"/>
              <a:buNone/>
              <a:defRPr sz="974"/>
            </a:lvl6pPr>
            <a:lvl7pPr marL="3200400" lvl="6" indent="-228600" algn="l">
              <a:lnSpc>
                <a:spcPct val="90000"/>
              </a:lnSpc>
              <a:spcBef>
                <a:spcPts val="487"/>
              </a:spcBef>
              <a:spcAft>
                <a:spcPts val="0"/>
              </a:spcAft>
              <a:buClr>
                <a:schemeClr val="dk1"/>
              </a:buClr>
              <a:buSzPts val="974"/>
              <a:buNone/>
              <a:defRPr sz="974"/>
            </a:lvl7pPr>
            <a:lvl8pPr marL="3657600" lvl="7" indent="-228600" algn="l">
              <a:lnSpc>
                <a:spcPct val="90000"/>
              </a:lnSpc>
              <a:spcBef>
                <a:spcPts val="487"/>
              </a:spcBef>
              <a:spcAft>
                <a:spcPts val="0"/>
              </a:spcAft>
              <a:buClr>
                <a:schemeClr val="dk1"/>
              </a:buClr>
              <a:buSzPts val="974"/>
              <a:buNone/>
              <a:defRPr sz="974"/>
            </a:lvl8pPr>
            <a:lvl9pPr marL="4114800" lvl="8" indent="-228600" algn="l">
              <a:lnSpc>
                <a:spcPct val="90000"/>
              </a:lnSpc>
              <a:spcBef>
                <a:spcPts val="487"/>
              </a:spcBef>
              <a:spcAft>
                <a:spcPts val="0"/>
              </a:spcAft>
              <a:buClr>
                <a:schemeClr val="dk1"/>
              </a:buClr>
              <a:buSzPts val="974"/>
              <a:buNone/>
              <a:defRPr sz="974"/>
            </a:lvl9pPr>
          </a:lstStyle>
          <a:p>
            <a:endParaRPr/>
          </a:p>
        </p:txBody>
      </p:sp>
      <p:sp>
        <p:nvSpPr>
          <p:cNvPr id="65" name="Google Shape;65;p11"/>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16700" y="383297"/>
            <a:ext cx="10245864" cy="139153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287"/>
              <a:buFont typeface="Calibri"/>
              <a:buNone/>
              <a:defRPr sz="4287"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16700" y="1916484"/>
            <a:ext cx="10245864" cy="4567898"/>
          </a:xfrm>
          <a:prstGeom prst="rect">
            <a:avLst/>
          </a:prstGeom>
          <a:noFill/>
          <a:ln>
            <a:noFill/>
          </a:ln>
        </p:spPr>
        <p:txBody>
          <a:bodyPr spcFirstLastPara="1" wrap="square" lIns="91425" tIns="45700" rIns="91425" bIns="45700" anchor="t" anchorCtr="0">
            <a:normAutofit/>
          </a:bodyPr>
          <a:lstStyle>
            <a:lvl1pPr marL="457200" marR="0" lvl="0" indent="-401828" algn="l" rtl="0">
              <a:lnSpc>
                <a:spcPct val="90000"/>
              </a:lnSpc>
              <a:spcBef>
                <a:spcPts val="974"/>
              </a:spcBef>
              <a:spcAft>
                <a:spcPts val="0"/>
              </a:spcAft>
              <a:buClr>
                <a:schemeClr val="dk1"/>
              </a:buClr>
              <a:buSzPts val="2728"/>
              <a:buFont typeface="Arial"/>
              <a:buChar char="•"/>
              <a:defRPr sz="2728" b="0" i="0" u="none" strike="noStrike" cap="none">
                <a:solidFill>
                  <a:schemeClr val="dk1"/>
                </a:solidFill>
                <a:latin typeface="Calibri"/>
                <a:ea typeface="Calibri"/>
                <a:cs typeface="Calibri"/>
                <a:sym typeface="Calibri"/>
              </a:defRPr>
            </a:lvl1pPr>
            <a:lvl2pPr marL="914400" marR="0" lvl="1" indent="-377062" algn="l" rtl="0">
              <a:lnSpc>
                <a:spcPct val="90000"/>
              </a:lnSpc>
              <a:spcBef>
                <a:spcPts val="487"/>
              </a:spcBef>
              <a:spcAft>
                <a:spcPts val="0"/>
              </a:spcAft>
              <a:buClr>
                <a:schemeClr val="dk1"/>
              </a:buClr>
              <a:buSzPts val="2338"/>
              <a:buFont typeface="Arial"/>
              <a:buChar char="•"/>
              <a:defRPr sz="2338" b="0" i="0" u="none" strike="noStrike" cap="none">
                <a:solidFill>
                  <a:schemeClr val="dk1"/>
                </a:solidFill>
                <a:latin typeface="Calibri"/>
                <a:ea typeface="Calibri"/>
                <a:cs typeface="Calibri"/>
                <a:sym typeface="Calibri"/>
              </a:defRPr>
            </a:lvl2pPr>
            <a:lvl3pPr marL="1371600" marR="0" lvl="2" indent="-352361" algn="l" rtl="0">
              <a:lnSpc>
                <a:spcPct val="90000"/>
              </a:lnSpc>
              <a:spcBef>
                <a:spcPts val="487"/>
              </a:spcBef>
              <a:spcAft>
                <a:spcPts val="0"/>
              </a:spcAft>
              <a:buClr>
                <a:schemeClr val="dk1"/>
              </a:buClr>
              <a:buSzPts val="1949"/>
              <a:buFont typeface="Arial"/>
              <a:buChar char="•"/>
              <a:defRPr sz="1949" b="0" i="0" u="none" strike="noStrike" cap="none">
                <a:solidFill>
                  <a:schemeClr val="dk1"/>
                </a:solidFill>
                <a:latin typeface="Calibri"/>
                <a:ea typeface="Calibri"/>
                <a:cs typeface="Calibri"/>
                <a:sym typeface="Calibri"/>
              </a:defRPr>
            </a:lvl3pPr>
            <a:lvl4pPr marL="1828800" marR="0" lvl="3" indent="-339979" algn="l" rtl="0">
              <a:lnSpc>
                <a:spcPct val="90000"/>
              </a:lnSpc>
              <a:spcBef>
                <a:spcPts val="487"/>
              </a:spcBef>
              <a:spcAft>
                <a:spcPts val="0"/>
              </a:spcAft>
              <a:buClr>
                <a:schemeClr val="dk1"/>
              </a:buClr>
              <a:buSzPts val="1754"/>
              <a:buFont typeface="Arial"/>
              <a:buChar char="•"/>
              <a:defRPr sz="1754" b="0" i="0" u="none" strike="noStrike" cap="none">
                <a:solidFill>
                  <a:schemeClr val="dk1"/>
                </a:solidFill>
                <a:latin typeface="Calibri"/>
                <a:ea typeface="Calibri"/>
                <a:cs typeface="Calibri"/>
                <a:sym typeface="Calibri"/>
              </a:defRPr>
            </a:lvl4pPr>
            <a:lvl5pPr marL="2286000" marR="0" lvl="4" indent="-339979" algn="l" rtl="0">
              <a:lnSpc>
                <a:spcPct val="90000"/>
              </a:lnSpc>
              <a:spcBef>
                <a:spcPts val="487"/>
              </a:spcBef>
              <a:spcAft>
                <a:spcPts val="0"/>
              </a:spcAft>
              <a:buClr>
                <a:schemeClr val="dk1"/>
              </a:buClr>
              <a:buSzPts val="1754"/>
              <a:buFont typeface="Arial"/>
              <a:buChar char="•"/>
              <a:defRPr sz="1754" b="0" i="0" u="none" strike="noStrike" cap="none">
                <a:solidFill>
                  <a:schemeClr val="dk1"/>
                </a:solidFill>
                <a:latin typeface="Calibri"/>
                <a:ea typeface="Calibri"/>
                <a:cs typeface="Calibri"/>
                <a:sym typeface="Calibri"/>
              </a:defRPr>
            </a:lvl5pPr>
            <a:lvl6pPr marL="2743200" marR="0" lvl="5" indent="-339979" algn="l" rtl="0">
              <a:lnSpc>
                <a:spcPct val="90000"/>
              </a:lnSpc>
              <a:spcBef>
                <a:spcPts val="487"/>
              </a:spcBef>
              <a:spcAft>
                <a:spcPts val="0"/>
              </a:spcAft>
              <a:buClr>
                <a:schemeClr val="dk1"/>
              </a:buClr>
              <a:buSzPts val="1754"/>
              <a:buFont typeface="Arial"/>
              <a:buChar char="•"/>
              <a:defRPr sz="1754" b="0" i="0" u="none" strike="noStrike" cap="none">
                <a:solidFill>
                  <a:schemeClr val="dk1"/>
                </a:solidFill>
                <a:latin typeface="Calibri"/>
                <a:ea typeface="Calibri"/>
                <a:cs typeface="Calibri"/>
                <a:sym typeface="Calibri"/>
              </a:defRPr>
            </a:lvl6pPr>
            <a:lvl7pPr marL="3200400" marR="0" lvl="6" indent="-339979" algn="l" rtl="0">
              <a:lnSpc>
                <a:spcPct val="90000"/>
              </a:lnSpc>
              <a:spcBef>
                <a:spcPts val="487"/>
              </a:spcBef>
              <a:spcAft>
                <a:spcPts val="0"/>
              </a:spcAft>
              <a:buClr>
                <a:schemeClr val="dk1"/>
              </a:buClr>
              <a:buSzPts val="1754"/>
              <a:buFont typeface="Arial"/>
              <a:buChar char="•"/>
              <a:defRPr sz="1754" b="0" i="0" u="none" strike="noStrike" cap="none">
                <a:solidFill>
                  <a:schemeClr val="dk1"/>
                </a:solidFill>
                <a:latin typeface="Calibri"/>
                <a:ea typeface="Calibri"/>
                <a:cs typeface="Calibri"/>
                <a:sym typeface="Calibri"/>
              </a:defRPr>
            </a:lvl7pPr>
            <a:lvl8pPr marL="3657600" marR="0" lvl="7" indent="-339978" algn="l" rtl="0">
              <a:lnSpc>
                <a:spcPct val="90000"/>
              </a:lnSpc>
              <a:spcBef>
                <a:spcPts val="487"/>
              </a:spcBef>
              <a:spcAft>
                <a:spcPts val="0"/>
              </a:spcAft>
              <a:buClr>
                <a:schemeClr val="dk1"/>
              </a:buClr>
              <a:buSzPts val="1754"/>
              <a:buFont typeface="Arial"/>
              <a:buChar char="•"/>
              <a:defRPr sz="1754" b="0" i="0" u="none" strike="noStrike" cap="none">
                <a:solidFill>
                  <a:schemeClr val="dk1"/>
                </a:solidFill>
                <a:latin typeface="Calibri"/>
                <a:ea typeface="Calibri"/>
                <a:cs typeface="Calibri"/>
                <a:sym typeface="Calibri"/>
              </a:defRPr>
            </a:lvl8pPr>
            <a:lvl9pPr marL="4114800" marR="0" lvl="8" indent="-339978" algn="l" rtl="0">
              <a:lnSpc>
                <a:spcPct val="90000"/>
              </a:lnSpc>
              <a:spcBef>
                <a:spcPts val="487"/>
              </a:spcBef>
              <a:spcAft>
                <a:spcPts val="0"/>
              </a:spcAft>
              <a:buClr>
                <a:schemeClr val="dk1"/>
              </a:buClr>
              <a:buSzPts val="1754"/>
              <a:buFont typeface="Arial"/>
              <a:buChar char="•"/>
              <a:defRPr sz="1754"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16699" y="6672697"/>
            <a:ext cx="2672834" cy="383297"/>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169"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3935006" y="6672697"/>
            <a:ext cx="4009251" cy="383297"/>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169"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389730" y="6672697"/>
            <a:ext cx="2672834" cy="383297"/>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169"/>
              <a:buFont typeface="Arial"/>
              <a:buNone/>
              <a:defRPr sz="116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O"/>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t="49" b="49"/>
          <a:stretch/>
        </p:blipFill>
        <p:spPr>
          <a:xfrm>
            <a:off x="2380" y="5556"/>
            <a:ext cx="11883682" cy="7193757"/>
          </a:xfrm>
          <a:prstGeom prst="rect">
            <a:avLst/>
          </a:prstGeom>
          <a:noFill/>
          <a:ln>
            <a:noFill/>
          </a:ln>
        </p:spPr>
      </p:pic>
      <p:sp>
        <p:nvSpPr>
          <p:cNvPr id="85" name="Google Shape;85;p1"/>
          <p:cNvSpPr txBox="1">
            <a:spLocks noGrp="1"/>
          </p:cNvSpPr>
          <p:nvPr>
            <p:ph type="ctrTitle"/>
          </p:nvPr>
        </p:nvSpPr>
        <p:spPr>
          <a:xfrm>
            <a:off x="1617693" y="6143872"/>
            <a:ext cx="8909400" cy="7686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100000"/>
              </a:lnSpc>
              <a:spcBef>
                <a:spcPts val="0"/>
              </a:spcBef>
              <a:spcAft>
                <a:spcPts val="0"/>
              </a:spcAft>
              <a:buClr>
                <a:schemeClr val="dk1"/>
              </a:buClr>
              <a:buSzPct val="99213"/>
              <a:buFont typeface="Calibri"/>
              <a:buNone/>
            </a:pPr>
            <a:r>
              <a:rPr lang="es-MX" b="1" dirty="0">
                <a:solidFill>
                  <a:srgbClr val="1155CC"/>
                </a:solidFill>
                <a:latin typeface="Public Sans"/>
                <a:ea typeface="Public Sans"/>
                <a:cs typeface="Public Sans"/>
                <a:sym typeface="Public Sans"/>
              </a:rPr>
              <a:t>I Informe de Zonas</a:t>
            </a:r>
            <a:br>
              <a:rPr lang="es-MX" b="1" dirty="0">
                <a:solidFill>
                  <a:srgbClr val="1155CC"/>
                </a:solidFill>
                <a:latin typeface="Public Sans"/>
                <a:ea typeface="Public Sans"/>
                <a:cs typeface="Public Sans"/>
                <a:sym typeface="Public Sans"/>
              </a:rPr>
            </a:br>
            <a:r>
              <a:rPr lang="es-MX" b="1" dirty="0">
                <a:solidFill>
                  <a:srgbClr val="1155CC"/>
                </a:solidFill>
                <a:latin typeface="Public Sans"/>
                <a:ea typeface="Public Sans"/>
                <a:cs typeface="Public Sans"/>
                <a:sym typeface="Public Sans"/>
              </a:rPr>
              <a:t> COMTAC 2024</a:t>
            </a:r>
            <a:br>
              <a:rPr lang="es-MX" b="1" dirty="0">
                <a:solidFill>
                  <a:srgbClr val="1155CC"/>
                </a:solidFill>
                <a:latin typeface="Public Sans"/>
                <a:ea typeface="Public Sans"/>
                <a:cs typeface="Public Sans"/>
                <a:sym typeface="Public Sans"/>
              </a:rPr>
            </a:br>
            <a:r>
              <a:rPr lang="es-MX" b="1" dirty="0">
                <a:solidFill>
                  <a:srgbClr val="1155CC"/>
                </a:solidFill>
                <a:latin typeface="Public Sans"/>
                <a:ea typeface="Public Sans"/>
                <a:cs typeface="Public Sans"/>
                <a:sym typeface="Public Sans"/>
              </a:rPr>
              <a:t>Huila y Tolima</a:t>
            </a:r>
            <a:endParaRPr b="1" dirty="0">
              <a:solidFill>
                <a:srgbClr val="1155CC"/>
              </a:solidFill>
              <a:latin typeface="Public Sans"/>
              <a:ea typeface="Public Sans"/>
              <a:cs typeface="Public Sans"/>
              <a:sym typeface="Public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1888262204"/>
              </p:ext>
            </p:extLst>
          </p:nvPr>
        </p:nvGraphicFramePr>
        <p:xfrm>
          <a:off x="244677" y="620471"/>
          <a:ext cx="11389894" cy="6518068"/>
        </p:xfrm>
        <a:graphic>
          <a:graphicData uri="http://schemas.openxmlformats.org/drawingml/2006/table">
            <a:tbl>
              <a:tblPr>
                <a:tableStyleId>{D7AC3CCA-C797-4891-BE02-D94E43425B78}</a:tableStyleId>
              </a:tblPr>
              <a:tblGrid>
                <a:gridCol w="1406160">
                  <a:extLst>
                    <a:ext uri="{9D8B030D-6E8A-4147-A177-3AD203B41FA5}">
                      <a16:colId xmlns:a16="http://schemas.microsoft.com/office/drawing/2014/main" val="940579184"/>
                    </a:ext>
                  </a:extLst>
                </a:gridCol>
                <a:gridCol w="1167112">
                  <a:extLst>
                    <a:ext uri="{9D8B030D-6E8A-4147-A177-3AD203B41FA5}">
                      <a16:colId xmlns:a16="http://schemas.microsoft.com/office/drawing/2014/main" val="2133180775"/>
                    </a:ext>
                  </a:extLst>
                </a:gridCol>
                <a:gridCol w="1265544">
                  <a:extLst>
                    <a:ext uri="{9D8B030D-6E8A-4147-A177-3AD203B41FA5}">
                      <a16:colId xmlns:a16="http://schemas.microsoft.com/office/drawing/2014/main" val="370151632"/>
                    </a:ext>
                  </a:extLst>
                </a:gridCol>
                <a:gridCol w="3177921">
                  <a:extLst>
                    <a:ext uri="{9D8B030D-6E8A-4147-A177-3AD203B41FA5}">
                      <a16:colId xmlns:a16="http://schemas.microsoft.com/office/drawing/2014/main" val="3696083872"/>
                    </a:ext>
                  </a:extLst>
                </a:gridCol>
                <a:gridCol w="2596979">
                  <a:extLst>
                    <a:ext uri="{9D8B030D-6E8A-4147-A177-3AD203B41FA5}">
                      <a16:colId xmlns:a16="http://schemas.microsoft.com/office/drawing/2014/main" val="3851101828"/>
                    </a:ext>
                  </a:extLst>
                </a:gridCol>
                <a:gridCol w="1776178">
                  <a:extLst>
                    <a:ext uri="{9D8B030D-6E8A-4147-A177-3AD203B41FA5}">
                      <a16:colId xmlns:a16="http://schemas.microsoft.com/office/drawing/2014/main" val="1434400425"/>
                    </a:ext>
                  </a:extLst>
                </a:gridCol>
              </a:tblGrid>
              <a:tr h="80686">
                <a:tc rowSpan="2">
                  <a:txBody>
                    <a:bodyPr/>
                    <a:lstStyle/>
                    <a:p>
                      <a:pPr algn="ctr" fontAlgn="ctr"/>
                      <a:r>
                        <a:rPr lang="es-419" sz="1100" b="1" u="none" strike="noStrike" dirty="0">
                          <a:solidFill>
                            <a:schemeClr val="bg1"/>
                          </a:solidFill>
                          <a:effectLst/>
                        </a:rPr>
                        <a:t>Numeral de la Circular</a:t>
                      </a:r>
                      <a:endParaRPr lang="es-419" sz="1100" b="1" i="0" u="none" strike="noStrike" dirty="0">
                        <a:solidFill>
                          <a:schemeClr val="bg1"/>
                        </a:solidFill>
                        <a:effectLst/>
                        <a:latin typeface="Arial" panose="020B0604020202020204" pitchFamily="34" charset="0"/>
                      </a:endParaRPr>
                    </a:p>
                  </a:txBody>
                  <a:tcPr marL="5043" marR="5043" marT="5043" marB="0" anchor="ctr">
                    <a:solidFill>
                      <a:schemeClr val="tx1">
                        <a:lumMod val="50000"/>
                        <a:lumOff val="50000"/>
                      </a:schemeClr>
                    </a:solidFill>
                  </a:tcPr>
                </a:tc>
                <a:tc rowSpan="2">
                  <a:txBody>
                    <a:bodyPr/>
                    <a:lstStyle/>
                    <a:p>
                      <a:pPr algn="ctr" fontAlgn="ctr"/>
                      <a:r>
                        <a:rPr lang="es-419" sz="1100" b="1" u="none" strike="noStrike" dirty="0">
                          <a:solidFill>
                            <a:schemeClr val="bg1"/>
                          </a:solidFill>
                          <a:effectLst/>
                        </a:rPr>
                        <a:t>Subtemas</a:t>
                      </a:r>
                      <a:endParaRPr lang="es-419" sz="1100" b="1" i="0" u="none" strike="noStrike" dirty="0">
                        <a:solidFill>
                          <a:schemeClr val="bg1"/>
                        </a:solidFill>
                        <a:effectLst/>
                        <a:latin typeface="Arial" panose="020B0604020202020204" pitchFamily="34" charset="0"/>
                      </a:endParaRPr>
                    </a:p>
                  </a:txBody>
                  <a:tcPr marL="5043" marR="5043" marT="5043" marB="0" anchor="ctr">
                    <a:solidFill>
                      <a:schemeClr val="tx1">
                        <a:lumMod val="50000"/>
                        <a:lumOff val="50000"/>
                      </a:schemeClr>
                    </a:solidFill>
                  </a:tcPr>
                </a:tc>
                <a:tc gridSpan="4">
                  <a:txBody>
                    <a:bodyPr/>
                    <a:lstStyle/>
                    <a:p>
                      <a:pPr algn="ctr" fontAlgn="ctr"/>
                      <a:r>
                        <a:rPr lang="es-419" sz="1100" b="1" u="none" strike="noStrike" dirty="0">
                          <a:solidFill>
                            <a:schemeClr val="bg1"/>
                          </a:solidFill>
                          <a:effectLst/>
                        </a:rPr>
                        <a:t>% Avance a abril de 2024</a:t>
                      </a:r>
                      <a:endParaRPr lang="es-419" sz="1100" b="1" i="0" u="none" strike="noStrike" dirty="0">
                        <a:solidFill>
                          <a:schemeClr val="bg1"/>
                        </a:solidFill>
                        <a:effectLst/>
                        <a:latin typeface="Arial" panose="020B0604020202020204" pitchFamily="34" charset="0"/>
                      </a:endParaRPr>
                    </a:p>
                  </a:txBody>
                  <a:tcPr marL="5043" marR="5043" marT="5043"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459538490"/>
                  </a:ext>
                </a:extLst>
              </a:tr>
              <a:tr h="151286">
                <a:tc vMerge="1">
                  <a:txBody>
                    <a:bodyPr/>
                    <a:lstStyle/>
                    <a:p>
                      <a:endParaRPr lang="es-419"/>
                    </a:p>
                  </a:txBody>
                  <a:tcPr/>
                </a:tc>
                <a:tc vMerge="1">
                  <a:txBody>
                    <a:bodyPr/>
                    <a:lstStyle/>
                    <a:p>
                      <a:endParaRPr lang="es-419"/>
                    </a:p>
                  </a:txBody>
                  <a:tcPr/>
                </a:tc>
                <a:tc>
                  <a:txBody>
                    <a:bodyPr/>
                    <a:lstStyle/>
                    <a:p>
                      <a:pPr algn="ctr" fontAlgn="ctr"/>
                      <a:r>
                        <a:rPr lang="es-419" sz="1100" b="1" u="none" strike="noStrike" dirty="0">
                          <a:solidFill>
                            <a:schemeClr val="bg1"/>
                          </a:solidFill>
                          <a:effectLst/>
                        </a:rPr>
                        <a:t>Comfenalco Tolima</a:t>
                      </a:r>
                      <a:endParaRPr lang="es-419" sz="1100" b="1" i="0" u="none" strike="noStrike" dirty="0">
                        <a:solidFill>
                          <a:schemeClr val="bg1"/>
                        </a:solidFill>
                        <a:effectLst/>
                        <a:latin typeface="Arial" panose="020B0604020202020204" pitchFamily="34" charset="0"/>
                      </a:endParaRPr>
                    </a:p>
                  </a:txBody>
                  <a:tcPr marL="5043" marR="5043" marT="5043"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Comfamiliar Huila</a:t>
                      </a:r>
                      <a:endParaRPr lang="es-419" sz="1100" b="1" i="0" u="none" strike="noStrike" dirty="0">
                        <a:solidFill>
                          <a:schemeClr val="bg1"/>
                        </a:solidFill>
                        <a:effectLst/>
                        <a:latin typeface="Arial" panose="020B0604020202020204" pitchFamily="34" charset="0"/>
                      </a:endParaRPr>
                    </a:p>
                  </a:txBody>
                  <a:tcPr marL="5043" marR="5043" marT="5043"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Cafasur</a:t>
                      </a:r>
                      <a:endParaRPr lang="es-419" sz="1100" b="1" i="0" u="none" strike="noStrike" dirty="0">
                        <a:solidFill>
                          <a:schemeClr val="bg1"/>
                        </a:solidFill>
                        <a:effectLst/>
                        <a:latin typeface="Arial" panose="020B0604020202020204" pitchFamily="34" charset="0"/>
                      </a:endParaRPr>
                    </a:p>
                  </a:txBody>
                  <a:tcPr marL="5043" marR="5043" marT="5043"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Comfatolima</a:t>
                      </a:r>
                      <a:endParaRPr lang="es-419" sz="1100" b="1" i="0" u="none" strike="noStrike" dirty="0">
                        <a:solidFill>
                          <a:schemeClr val="bg1"/>
                        </a:solidFill>
                        <a:effectLst/>
                        <a:latin typeface="Arial" panose="020B0604020202020204" pitchFamily="34" charset="0"/>
                      </a:endParaRPr>
                    </a:p>
                  </a:txBody>
                  <a:tcPr marL="5043" marR="5043" marT="5043" marB="0" anchor="ctr">
                    <a:solidFill>
                      <a:schemeClr val="tx1">
                        <a:lumMod val="50000"/>
                        <a:lumOff val="50000"/>
                      </a:schemeClr>
                    </a:solidFill>
                  </a:tcPr>
                </a:tc>
                <a:extLst>
                  <a:ext uri="{0D108BD9-81ED-4DB2-BD59-A6C34878D82A}">
                    <a16:rowId xmlns:a16="http://schemas.microsoft.com/office/drawing/2014/main" val="2843453350"/>
                  </a:ext>
                </a:extLst>
              </a:tr>
              <a:tr h="327785">
                <a:tc>
                  <a:txBody>
                    <a:bodyPr/>
                    <a:lstStyle/>
                    <a:p>
                      <a:pPr algn="just" fontAlgn="ctr"/>
                      <a:r>
                        <a:rPr lang="es-419" sz="1100" u="none" strike="noStrike" dirty="0">
                          <a:effectLst/>
                        </a:rPr>
                        <a:t>4.5.2 Chat</a:t>
                      </a: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r>
                        <a:rPr lang="es-ES" sz="1100" u="none" strike="noStrike" dirty="0">
                          <a:effectLst/>
                        </a:rPr>
                        <a:t>Accesibilidad a los medios de comunicación y tramites de PQRSF</a:t>
                      </a:r>
                      <a:endParaRPr lang="es-ES"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solidFill>
                            <a:schemeClr val="accent1"/>
                          </a:solidFill>
                          <a:effectLst/>
                        </a:rPr>
                        <a:t>70%</a:t>
                      </a:r>
                      <a:endParaRPr lang="es-419" sz="1100" b="0" i="0" u="none" strike="noStrike" dirty="0">
                        <a:solidFill>
                          <a:schemeClr val="accent1"/>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solidFill>
                            <a:schemeClr val="accent1"/>
                          </a:solidFill>
                          <a:effectLst/>
                        </a:rPr>
                        <a:t>75%</a:t>
                      </a:r>
                      <a:endParaRPr lang="es-419" sz="1100" b="0" i="0" u="none" strike="noStrike" dirty="0">
                        <a:solidFill>
                          <a:schemeClr val="accent1"/>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100% </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extLst>
                  <a:ext uri="{0D108BD9-81ED-4DB2-BD59-A6C34878D82A}">
                    <a16:rowId xmlns:a16="http://schemas.microsoft.com/office/drawing/2014/main" val="694515047"/>
                  </a:ext>
                </a:extLst>
              </a:tr>
              <a:tr h="756428">
                <a:tc>
                  <a:txBody>
                    <a:bodyPr/>
                    <a:lstStyle/>
                    <a:p>
                      <a:pPr algn="just" fontAlgn="ctr"/>
                      <a:r>
                        <a:rPr lang="es-419" sz="1100" u="none" strike="noStrike" dirty="0">
                          <a:effectLst/>
                        </a:rPr>
                        <a:t> </a:t>
                      </a: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r>
                        <a:rPr lang="es-ES" sz="1100" u="none" strike="noStrike" dirty="0">
                          <a:effectLst/>
                        </a:rPr>
                        <a:t>Desde el área de Servicio al Cliente se encuentra en la fase de implementación del WhatsApp y Chatbot como herramienta de comunicación con el usuario, a través de la nueva plataforma Wise CX. </a:t>
                      </a:r>
                      <a:endParaRPr lang="es-ES"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r>
                        <a:rPr lang="es-ES" sz="1100" u="none" strike="noStrike" dirty="0">
                          <a:effectLst/>
                        </a:rPr>
                        <a:t>Se encuentra con un simulador de un chat que permite intercambiar información en tiempo real sin importar la ubicación física de las PQRSF y cualquier otra información que requiera las partes interesadas acerca de los servicios prestados por la caja.</a:t>
                      </a:r>
                      <a:endParaRPr lang="es-ES"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 </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extLst>
                  <a:ext uri="{0D108BD9-81ED-4DB2-BD59-A6C34878D82A}">
                    <a16:rowId xmlns:a16="http://schemas.microsoft.com/office/drawing/2014/main" val="3264085942"/>
                  </a:ext>
                </a:extLst>
              </a:tr>
              <a:tr h="605142">
                <a:tc>
                  <a:txBody>
                    <a:bodyPr/>
                    <a:lstStyle/>
                    <a:p>
                      <a:pPr algn="just" fontAlgn="ctr"/>
                      <a:r>
                        <a:rPr lang="es-419" sz="1100" u="none" strike="noStrike" dirty="0">
                          <a:effectLst/>
                        </a:rPr>
                        <a:t>4.5.3 Redes sociales</a:t>
                      </a: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r>
                        <a:rPr lang="es-ES" sz="1100" u="none" strike="noStrike" dirty="0">
                          <a:effectLst/>
                        </a:rPr>
                        <a:t>Accesibilidad a los medios de comunicación y tramites de PQRSF</a:t>
                      </a:r>
                      <a:endParaRPr lang="es-ES"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solidFill>
                            <a:schemeClr val="accent1"/>
                          </a:solidFill>
                          <a:effectLst/>
                        </a:rPr>
                        <a:t>80%</a:t>
                      </a:r>
                      <a:endParaRPr lang="es-419" sz="1100" b="0" i="0" u="none" strike="noStrike" dirty="0">
                        <a:solidFill>
                          <a:schemeClr val="accent1"/>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solidFill>
                            <a:schemeClr val="accent1"/>
                          </a:solidFill>
                          <a:effectLst/>
                        </a:rPr>
                        <a:t>90% </a:t>
                      </a:r>
                      <a:endParaRPr lang="es-419" sz="1100" b="1" i="0" u="none" strike="noStrike" dirty="0">
                        <a:solidFill>
                          <a:schemeClr val="accent1"/>
                        </a:solidFill>
                        <a:effectLst/>
                        <a:latin typeface="Arial" panose="020B0604020202020204" pitchFamily="34" charset="0"/>
                      </a:endParaRPr>
                    </a:p>
                  </a:txBody>
                  <a:tcPr marL="5043" marR="5043" marT="5043" marB="0" anchor="ctr">
                    <a:solidFill>
                      <a:schemeClr val="bg1"/>
                    </a:solidFill>
                  </a:tcPr>
                </a:tc>
                <a:extLst>
                  <a:ext uri="{0D108BD9-81ED-4DB2-BD59-A6C34878D82A}">
                    <a16:rowId xmlns:a16="http://schemas.microsoft.com/office/drawing/2014/main" val="3859386827"/>
                  </a:ext>
                </a:extLst>
              </a:tr>
              <a:tr h="1285927">
                <a:tc>
                  <a:txBody>
                    <a:bodyPr/>
                    <a:lstStyle/>
                    <a:p>
                      <a:pPr algn="just" fontAlgn="ct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r>
                        <a:rPr lang="es-419" sz="1100" u="none" strike="noStrike" dirty="0">
                          <a:effectLst/>
                        </a:rPr>
                        <a:t> </a:t>
                      </a: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 </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endParaRPr lang="es-ES" sz="1100" u="none" strike="noStrike" dirty="0">
                        <a:effectLst/>
                      </a:endParaRPr>
                    </a:p>
                    <a:p>
                      <a:pPr algn="just" fontAlgn="ctr"/>
                      <a:r>
                        <a:rPr lang="es-ES" sz="1100" u="none" strike="noStrike" dirty="0">
                          <a:effectLst/>
                        </a:rPr>
                        <a:t>Para este año se viene trabajando en la integración de los comentarios y mensajes en la plataforma Wise CX, para tramitar cada comentario, minimizando el riesgo de desatención de los reclamos que se puedan presentar y fortalecer las respuestas a los comentarios.</a:t>
                      </a:r>
                      <a:endParaRPr lang="es-ES"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 </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r>
                        <a:rPr lang="es-ES" sz="1100" b="0" i="0" u="none" strike="noStrike" cap="none" dirty="0">
                          <a:solidFill>
                            <a:schemeClr val="dk1"/>
                          </a:solidFill>
                          <a:effectLst/>
                          <a:latin typeface="+mn-lt"/>
                          <a:ea typeface="+mn-ea"/>
                          <a:cs typeface="+mn-cs"/>
                          <a:sym typeface="Arial"/>
                        </a:rPr>
                        <a:t>Se está trabajando actualmente por incursionar en tic tock</a:t>
                      </a:r>
                      <a:r>
                        <a:rPr lang="es-419" sz="1100" u="none" strike="noStrike" dirty="0">
                          <a:effectLst/>
                        </a:rPr>
                        <a:t> </a:t>
                      </a: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extLst>
                  <a:ext uri="{0D108BD9-81ED-4DB2-BD59-A6C34878D82A}">
                    <a16:rowId xmlns:a16="http://schemas.microsoft.com/office/drawing/2014/main" val="11944133"/>
                  </a:ext>
                </a:extLst>
              </a:tr>
              <a:tr h="605142">
                <a:tc>
                  <a:txBody>
                    <a:bodyPr/>
                    <a:lstStyle/>
                    <a:p>
                      <a:pPr algn="just" fontAlgn="ctr"/>
                      <a:r>
                        <a:rPr lang="es-419" sz="1100" u="none" strike="noStrike" dirty="0">
                          <a:effectLst/>
                        </a:rPr>
                        <a:t>4.5.4 Portal Corporativo</a:t>
                      </a: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r>
                        <a:rPr lang="es-ES" sz="1100" u="none" strike="noStrike" dirty="0">
                          <a:effectLst/>
                        </a:rPr>
                        <a:t>Accesibilidad a los medios de comunicación y tramites de PQRSF</a:t>
                      </a:r>
                      <a:endParaRPr lang="es-ES"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solidFill>
                            <a:schemeClr val="accent1"/>
                          </a:solidFill>
                          <a:effectLst/>
                        </a:rPr>
                        <a:t>80%</a:t>
                      </a:r>
                      <a:endParaRPr lang="es-419" sz="1100" b="0" i="0" u="none" strike="noStrike" dirty="0">
                        <a:solidFill>
                          <a:schemeClr val="accent1"/>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100% </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extLst>
                  <a:ext uri="{0D108BD9-81ED-4DB2-BD59-A6C34878D82A}">
                    <a16:rowId xmlns:a16="http://schemas.microsoft.com/office/drawing/2014/main" val="4196365509"/>
                  </a:ext>
                </a:extLst>
              </a:tr>
              <a:tr h="756428">
                <a:tc>
                  <a:txBody>
                    <a:bodyPr/>
                    <a:lstStyle/>
                    <a:p>
                      <a:pPr algn="l" fontAlgn="ctr"/>
                      <a:r>
                        <a:rPr lang="es-419" sz="1100" u="none" strike="noStrike" dirty="0">
                          <a:effectLst/>
                        </a:rPr>
                        <a:t> </a:t>
                      </a: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endParaRPr lang="es-419" sz="1100" b="1"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just" fontAlgn="ctr"/>
                      <a:endParaRPr lang="es-ES" sz="1100" u="none" strike="noStrike" dirty="0">
                        <a:effectLst/>
                      </a:endParaRPr>
                    </a:p>
                    <a:p>
                      <a:pPr algn="just" fontAlgn="ctr"/>
                      <a:r>
                        <a:rPr lang="es-ES" sz="1100" u="none" strike="noStrike" dirty="0">
                          <a:effectLst/>
                        </a:rPr>
                        <a:t>Para este año se ha revisado y solicitado actualización de la información en la página web, teléfonos, y directorio telefónico Corporativo, la cual se encuentra en validación y  actualización permanente. </a:t>
                      </a:r>
                      <a:endParaRPr lang="es-ES"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 </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tc>
                  <a:txBody>
                    <a:bodyPr/>
                    <a:lstStyle/>
                    <a:p>
                      <a:pPr algn="ctr" fontAlgn="ctr"/>
                      <a:r>
                        <a:rPr lang="es-419" sz="1100" u="none" strike="noStrike" dirty="0">
                          <a:effectLst/>
                        </a:rPr>
                        <a:t> </a:t>
                      </a:r>
                      <a:endParaRPr lang="es-419" sz="1100" b="0" i="0" u="none" strike="noStrike" dirty="0">
                        <a:solidFill>
                          <a:srgbClr val="000000"/>
                        </a:solidFill>
                        <a:effectLst/>
                        <a:latin typeface="Arial" panose="020B0604020202020204" pitchFamily="34" charset="0"/>
                      </a:endParaRPr>
                    </a:p>
                  </a:txBody>
                  <a:tcPr marL="5043" marR="5043" marT="5043" marB="0" anchor="ctr">
                    <a:solidFill>
                      <a:schemeClr val="bg1"/>
                    </a:solidFill>
                  </a:tcPr>
                </a:tc>
                <a:extLst>
                  <a:ext uri="{0D108BD9-81ED-4DB2-BD59-A6C34878D82A}">
                    <a16:rowId xmlns:a16="http://schemas.microsoft.com/office/drawing/2014/main" val="166610060"/>
                  </a:ext>
                </a:extLst>
              </a:tr>
            </a:tbl>
          </a:graphicData>
        </a:graphic>
      </p:graphicFrame>
    </p:spTree>
    <p:extLst>
      <p:ext uri="{BB962C8B-B14F-4D97-AF65-F5344CB8AC3E}">
        <p14:creationId xmlns:p14="http://schemas.microsoft.com/office/powerpoint/2010/main" val="1733044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3540623894"/>
              </p:ext>
            </p:extLst>
          </p:nvPr>
        </p:nvGraphicFramePr>
        <p:xfrm>
          <a:off x="517700" y="423496"/>
          <a:ext cx="10843847" cy="5547394"/>
        </p:xfrm>
        <a:graphic>
          <a:graphicData uri="http://schemas.openxmlformats.org/drawingml/2006/table">
            <a:tbl>
              <a:tblPr>
                <a:tableStyleId>{D7AC3CCA-C797-4891-BE02-D94E43425B78}</a:tableStyleId>
              </a:tblPr>
              <a:tblGrid>
                <a:gridCol w="1338746">
                  <a:extLst>
                    <a:ext uri="{9D8B030D-6E8A-4147-A177-3AD203B41FA5}">
                      <a16:colId xmlns:a16="http://schemas.microsoft.com/office/drawing/2014/main" val="4244006288"/>
                    </a:ext>
                  </a:extLst>
                </a:gridCol>
                <a:gridCol w="1111161">
                  <a:extLst>
                    <a:ext uri="{9D8B030D-6E8A-4147-A177-3AD203B41FA5}">
                      <a16:colId xmlns:a16="http://schemas.microsoft.com/office/drawing/2014/main" val="4045693976"/>
                    </a:ext>
                  </a:extLst>
                </a:gridCol>
                <a:gridCol w="1204872">
                  <a:extLst>
                    <a:ext uri="{9D8B030D-6E8A-4147-A177-3AD203B41FA5}">
                      <a16:colId xmlns:a16="http://schemas.microsoft.com/office/drawing/2014/main" val="964926836"/>
                    </a:ext>
                  </a:extLst>
                </a:gridCol>
                <a:gridCol w="3025567">
                  <a:extLst>
                    <a:ext uri="{9D8B030D-6E8A-4147-A177-3AD203B41FA5}">
                      <a16:colId xmlns:a16="http://schemas.microsoft.com/office/drawing/2014/main" val="3783668889"/>
                    </a:ext>
                  </a:extLst>
                </a:gridCol>
                <a:gridCol w="3025567">
                  <a:extLst>
                    <a:ext uri="{9D8B030D-6E8A-4147-A177-3AD203B41FA5}">
                      <a16:colId xmlns:a16="http://schemas.microsoft.com/office/drawing/2014/main" val="3087449688"/>
                    </a:ext>
                  </a:extLst>
                </a:gridCol>
                <a:gridCol w="1137934">
                  <a:extLst>
                    <a:ext uri="{9D8B030D-6E8A-4147-A177-3AD203B41FA5}">
                      <a16:colId xmlns:a16="http://schemas.microsoft.com/office/drawing/2014/main" val="4092273069"/>
                    </a:ext>
                  </a:extLst>
                </a:gridCol>
              </a:tblGrid>
              <a:tr h="230403">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9211" marR="9211" marT="9211"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9211" marR="9211" marT="9211"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9211" marR="9211" marT="9211"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1704338524"/>
                  </a:ext>
                </a:extLst>
              </a:tr>
              <a:tr h="443082">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9211" marR="9211" marT="9211"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9211" marR="9211" marT="9211"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9211" marR="9211" marT="9211"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9211" marR="9211" marT="9211" marB="0" anchor="ctr">
                    <a:solidFill>
                      <a:schemeClr val="tx1">
                        <a:lumMod val="50000"/>
                        <a:lumOff val="50000"/>
                      </a:schemeClr>
                    </a:solidFill>
                  </a:tcPr>
                </a:tc>
                <a:extLst>
                  <a:ext uri="{0D108BD9-81ED-4DB2-BD59-A6C34878D82A}">
                    <a16:rowId xmlns:a16="http://schemas.microsoft.com/office/drawing/2014/main" val="2336535092"/>
                  </a:ext>
                </a:extLst>
              </a:tr>
              <a:tr h="921612">
                <a:tc>
                  <a:txBody>
                    <a:bodyPr/>
                    <a:lstStyle/>
                    <a:p>
                      <a:pPr algn="just" fontAlgn="ctr"/>
                      <a:r>
                        <a:rPr lang="es-ES" sz="1200" u="none" strike="noStrike" dirty="0">
                          <a:effectLst/>
                        </a:rPr>
                        <a:t>4.5.5. Carta de derechos y deberes</a:t>
                      </a:r>
                      <a:endParaRPr lang="es-ES"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just" fontAlgn="ctr"/>
                      <a:r>
                        <a:rPr lang="es-ES" sz="1200" u="none" strike="noStrike" dirty="0">
                          <a:effectLst/>
                        </a:rPr>
                        <a:t>Derechos y Deberes de los afiliados</a:t>
                      </a:r>
                      <a:endParaRPr lang="es-ES"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extLst>
                  <a:ext uri="{0D108BD9-81ED-4DB2-BD59-A6C34878D82A}">
                    <a16:rowId xmlns:a16="http://schemas.microsoft.com/office/drawing/2014/main" val="3877178784"/>
                  </a:ext>
                </a:extLst>
              </a:tr>
              <a:tr h="868442">
                <a:tc>
                  <a:txBody>
                    <a:bodyPr/>
                    <a:lstStyle/>
                    <a:p>
                      <a:pPr algn="just" fontAlgn="ctr"/>
                      <a:r>
                        <a:rPr lang="es-ES" sz="1200" u="none" strike="noStrike" dirty="0">
                          <a:effectLst/>
                        </a:rPr>
                        <a:t>5. Política de resarcimiento y/o reconexión con el afiliado</a:t>
                      </a:r>
                      <a:endParaRPr lang="es-ES"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just" fontAlgn="ctr"/>
                      <a:r>
                        <a:rPr lang="es-419" sz="1200" u="none" strike="noStrike" dirty="0">
                          <a:effectLst/>
                        </a:rPr>
                        <a:t>Resarcimiento</a:t>
                      </a:r>
                      <a:endParaRPr lang="es-419"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extLst>
                  <a:ext uri="{0D108BD9-81ED-4DB2-BD59-A6C34878D82A}">
                    <a16:rowId xmlns:a16="http://schemas.microsoft.com/office/drawing/2014/main" val="1546543960"/>
                  </a:ext>
                </a:extLst>
              </a:tr>
              <a:tr h="921612">
                <a:tc>
                  <a:txBody>
                    <a:bodyPr/>
                    <a:lstStyle/>
                    <a:p>
                      <a:pPr algn="just" fontAlgn="ctr"/>
                      <a:r>
                        <a:rPr lang="es-419" sz="1200" u="none" strike="noStrike" dirty="0">
                          <a:effectLst/>
                        </a:rPr>
                        <a:t>5.1 Buenas prácticas</a:t>
                      </a:r>
                      <a:endParaRPr lang="es-419"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just" fontAlgn="ctr"/>
                      <a:r>
                        <a:rPr lang="es-419" sz="1200" u="none" strike="noStrike" dirty="0">
                          <a:effectLst/>
                        </a:rPr>
                        <a:t>Resarcimiento</a:t>
                      </a:r>
                      <a:endParaRPr lang="es-419"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solidFill>
                            <a:schemeClr val="accent1"/>
                          </a:solidFill>
                          <a:effectLst/>
                        </a:rPr>
                        <a:t>95%</a:t>
                      </a:r>
                      <a:endParaRPr lang="es-419" sz="1200" b="0" i="0" u="none" strike="noStrike" dirty="0">
                        <a:solidFill>
                          <a:schemeClr val="accent1"/>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extLst>
                  <a:ext uri="{0D108BD9-81ED-4DB2-BD59-A6C34878D82A}">
                    <a16:rowId xmlns:a16="http://schemas.microsoft.com/office/drawing/2014/main" val="958049402"/>
                  </a:ext>
                </a:extLst>
              </a:tr>
              <a:tr h="1240631">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just" fontAlgn="ctr"/>
                      <a:endParaRPr lang="es-ES" sz="1200" u="none" strike="noStrike" dirty="0">
                        <a:effectLst/>
                      </a:endParaRPr>
                    </a:p>
                    <a:p>
                      <a:pPr algn="just" fontAlgn="ctr"/>
                      <a:r>
                        <a:rPr lang="es-ES" sz="1200" u="none" strike="noStrike" dirty="0">
                          <a:effectLst/>
                        </a:rPr>
                        <a:t>Para este año contamos con el apoyo jurídico para la asesoría en los casos que aplique y este análisis permite la identificación de mejoras transversales. </a:t>
                      </a:r>
                      <a:endParaRPr lang="es-ES"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extLst>
                  <a:ext uri="{0D108BD9-81ED-4DB2-BD59-A6C34878D82A}">
                    <a16:rowId xmlns:a16="http://schemas.microsoft.com/office/drawing/2014/main" val="2941050932"/>
                  </a:ext>
                </a:extLst>
              </a:tr>
              <a:tr h="921612">
                <a:tc>
                  <a:txBody>
                    <a:bodyPr/>
                    <a:lstStyle/>
                    <a:p>
                      <a:pPr algn="just" fontAlgn="ctr"/>
                      <a:r>
                        <a:rPr lang="es-ES" sz="1200" u="none" strike="noStrike" dirty="0">
                          <a:effectLst/>
                        </a:rPr>
                        <a:t>5.2 Etapas asociadas al proceso de resarcimiento</a:t>
                      </a:r>
                      <a:endParaRPr lang="es-ES"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just" fontAlgn="ctr"/>
                      <a:r>
                        <a:rPr lang="es-419" sz="1200" u="none" strike="noStrike" dirty="0">
                          <a:effectLst/>
                        </a:rPr>
                        <a:t>Resarcimientos</a:t>
                      </a:r>
                      <a:endParaRPr lang="es-419" sz="1200" b="1"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9211" marR="9211" marT="9211" marB="0" anchor="ctr">
                    <a:solidFill>
                      <a:schemeClr val="bg1"/>
                    </a:solidFill>
                  </a:tcPr>
                </a:tc>
                <a:extLst>
                  <a:ext uri="{0D108BD9-81ED-4DB2-BD59-A6C34878D82A}">
                    <a16:rowId xmlns:a16="http://schemas.microsoft.com/office/drawing/2014/main" val="613865207"/>
                  </a:ext>
                </a:extLst>
              </a:tr>
            </a:tbl>
          </a:graphicData>
        </a:graphic>
      </p:graphicFrame>
    </p:spTree>
    <p:extLst>
      <p:ext uri="{BB962C8B-B14F-4D97-AF65-F5344CB8AC3E}">
        <p14:creationId xmlns:p14="http://schemas.microsoft.com/office/powerpoint/2010/main" val="1838844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3768447037"/>
              </p:ext>
            </p:extLst>
          </p:nvPr>
        </p:nvGraphicFramePr>
        <p:xfrm>
          <a:off x="335993" y="342644"/>
          <a:ext cx="11207262" cy="6301761"/>
        </p:xfrm>
        <a:graphic>
          <a:graphicData uri="http://schemas.openxmlformats.org/drawingml/2006/table">
            <a:tbl>
              <a:tblPr>
                <a:tableStyleId>{D7AC3CCA-C797-4891-BE02-D94E43425B78}</a:tableStyleId>
              </a:tblPr>
              <a:tblGrid>
                <a:gridCol w="1184030">
                  <a:extLst>
                    <a:ext uri="{9D8B030D-6E8A-4147-A177-3AD203B41FA5}">
                      <a16:colId xmlns:a16="http://schemas.microsoft.com/office/drawing/2014/main" val="1758984692"/>
                    </a:ext>
                  </a:extLst>
                </a:gridCol>
                <a:gridCol w="1347979">
                  <a:extLst>
                    <a:ext uri="{9D8B030D-6E8A-4147-A177-3AD203B41FA5}">
                      <a16:colId xmlns:a16="http://schemas.microsoft.com/office/drawing/2014/main" val="4257142062"/>
                    </a:ext>
                  </a:extLst>
                </a:gridCol>
                <a:gridCol w="1245253">
                  <a:extLst>
                    <a:ext uri="{9D8B030D-6E8A-4147-A177-3AD203B41FA5}">
                      <a16:colId xmlns:a16="http://schemas.microsoft.com/office/drawing/2014/main" val="2414378778"/>
                    </a:ext>
                  </a:extLst>
                </a:gridCol>
                <a:gridCol w="3126965">
                  <a:extLst>
                    <a:ext uri="{9D8B030D-6E8A-4147-A177-3AD203B41FA5}">
                      <a16:colId xmlns:a16="http://schemas.microsoft.com/office/drawing/2014/main" val="1429712085"/>
                    </a:ext>
                  </a:extLst>
                </a:gridCol>
                <a:gridCol w="1946695">
                  <a:extLst>
                    <a:ext uri="{9D8B030D-6E8A-4147-A177-3AD203B41FA5}">
                      <a16:colId xmlns:a16="http://schemas.microsoft.com/office/drawing/2014/main" val="4279046615"/>
                    </a:ext>
                  </a:extLst>
                </a:gridCol>
                <a:gridCol w="2356340">
                  <a:extLst>
                    <a:ext uri="{9D8B030D-6E8A-4147-A177-3AD203B41FA5}">
                      <a16:colId xmlns:a16="http://schemas.microsoft.com/office/drawing/2014/main" val="1113178104"/>
                    </a:ext>
                  </a:extLst>
                </a:gridCol>
              </a:tblGrid>
              <a:tr h="187182">
                <a:tc rowSpan="2">
                  <a:txBody>
                    <a:bodyPr/>
                    <a:lstStyle/>
                    <a:p>
                      <a:pPr algn="ctr" fontAlgn="ctr"/>
                      <a:r>
                        <a:rPr lang="es-419" sz="1100" b="1" u="none" strike="noStrike" dirty="0">
                          <a:solidFill>
                            <a:schemeClr val="bg1"/>
                          </a:solidFill>
                          <a:effectLst/>
                        </a:rPr>
                        <a:t>Numeral de la Circular</a:t>
                      </a:r>
                      <a:endParaRPr lang="es-419" sz="1100" b="1" i="0" u="none" strike="noStrike" dirty="0">
                        <a:solidFill>
                          <a:schemeClr val="bg1"/>
                        </a:solidFill>
                        <a:effectLst/>
                        <a:latin typeface="Arial" panose="020B0604020202020204" pitchFamily="34" charset="0"/>
                      </a:endParaRPr>
                    </a:p>
                  </a:txBody>
                  <a:tcPr marL="7797" marR="7797" marT="7797" marB="0" anchor="ctr">
                    <a:solidFill>
                      <a:schemeClr val="tx1">
                        <a:lumMod val="50000"/>
                        <a:lumOff val="50000"/>
                      </a:schemeClr>
                    </a:solidFill>
                  </a:tcPr>
                </a:tc>
                <a:tc rowSpan="2">
                  <a:txBody>
                    <a:bodyPr/>
                    <a:lstStyle/>
                    <a:p>
                      <a:pPr algn="ctr" fontAlgn="ctr"/>
                      <a:r>
                        <a:rPr lang="es-419" sz="1100" b="1" u="none" strike="noStrike" dirty="0">
                          <a:solidFill>
                            <a:schemeClr val="bg1"/>
                          </a:solidFill>
                          <a:effectLst/>
                        </a:rPr>
                        <a:t>Subtemas</a:t>
                      </a:r>
                      <a:endParaRPr lang="es-419" sz="1100" b="1" i="0" u="none" strike="noStrike" dirty="0">
                        <a:solidFill>
                          <a:schemeClr val="bg1"/>
                        </a:solidFill>
                        <a:effectLst/>
                        <a:latin typeface="Arial" panose="020B0604020202020204" pitchFamily="34" charset="0"/>
                      </a:endParaRPr>
                    </a:p>
                  </a:txBody>
                  <a:tcPr marL="7797" marR="7797" marT="7797" marB="0" anchor="ctr">
                    <a:solidFill>
                      <a:schemeClr val="tx1">
                        <a:lumMod val="50000"/>
                        <a:lumOff val="50000"/>
                      </a:schemeClr>
                    </a:solidFill>
                  </a:tcPr>
                </a:tc>
                <a:tc gridSpan="4">
                  <a:txBody>
                    <a:bodyPr/>
                    <a:lstStyle/>
                    <a:p>
                      <a:pPr algn="ctr" fontAlgn="ctr"/>
                      <a:r>
                        <a:rPr lang="es-419" sz="1100" u="none" strike="noStrike" dirty="0">
                          <a:solidFill>
                            <a:schemeClr val="bg1"/>
                          </a:solidFill>
                          <a:effectLst/>
                        </a:rPr>
                        <a:t>% Avance a abril de 2024</a:t>
                      </a:r>
                      <a:endParaRPr lang="es-419" sz="1100" b="1" i="0" u="none" strike="noStrike" dirty="0">
                        <a:solidFill>
                          <a:schemeClr val="bg1"/>
                        </a:solidFill>
                        <a:effectLst/>
                        <a:latin typeface="Arial" panose="020B0604020202020204" pitchFamily="34" charset="0"/>
                      </a:endParaRPr>
                    </a:p>
                  </a:txBody>
                  <a:tcPr marL="7797" marR="7797" marT="7797"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3892267422"/>
                  </a:ext>
                </a:extLst>
              </a:tr>
              <a:tr h="366710">
                <a:tc vMerge="1">
                  <a:txBody>
                    <a:bodyPr/>
                    <a:lstStyle/>
                    <a:p>
                      <a:endParaRPr lang="es-419"/>
                    </a:p>
                  </a:txBody>
                  <a:tcPr/>
                </a:tc>
                <a:tc vMerge="1">
                  <a:txBody>
                    <a:bodyPr/>
                    <a:lstStyle/>
                    <a:p>
                      <a:endParaRPr lang="es-419"/>
                    </a:p>
                  </a:txBody>
                  <a:tcPr/>
                </a:tc>
                <a:tc>
                  <a:txBody>
                    <a:bodyPr/>
                    <a:lstStyle/>
                    <a:p>
                      <a:pPr algn="ctr" fontAlgn="ctr"/>
                      <a:r>
                        <a:rPr lang="es-419" sz="1100" b="1" u="none" strike="noStrike" dirty="0">
                          <a:solidFill>
                            <a:schemeClr val="bg1"/>
                          </a:solidFill>
                          <a:effectLst/>
                        </a:rPr>
                        <a:t>Comfenalco Tolima</a:t>
                      </a:r>
                      <a:endParaRPr lang="es-419" sz="1100" b="1" i="0" u="none" strike="noStrike" dirty="0">
                        <a:solidFill>
                          <a:schemeClr val="bg1"/>
                        </a:solidFill>
                        <a:effectLst/>
                        <a:latin typeface="Arial" panose="020B0604020202020204" pitchFamily="34" charset="0"/>
                      </a:endParaRPr>
                    </a:p>
                  </a:txBody>
                  <a:tcPr marL="7797" marR="7797" marT="7797"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Comfamiliar Huila</a:t>
                      </a:r>
                      <a:endParaRPr lang="es-419" sz="1100" b="1" i="0" u="none" strike="noStrike" dirty="0">
                        <a:solidFill>
                          <a:schemeClr val="bg1"/>
                        </a:solidFill>
                        <a:effectLst/>
                        <a:latin typeface="Arial" panose="020B0604020202020204" pitchFamily="34" charset="0"/>
                      </a:endParaRPr>
                    </a:p>
                  </a:txBody>
                  <a:tcPr marL="7797" marR="7797" marT="7797"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Cafasur</a:t>
                      </a:r>
                      <a:endParaRPr lang="es-419" sz="1100" b="1" i="0" u="none" strike="noStrike" dirty="0">
                        <a:solidFill>
                          <a:schemeClr val="bg1"/>
                        </a:solidFill>
                        <a:effectLst/>
                        <a:latin typeface="Arial" panose="020B0604020202020204" pitchFamily="34" charset="0"/>
                      </a:endParaRPr>
                    </a:p>
                  </a:txBody>
                  <a:tcPr marL="7797" marR="7797" marT="7797"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Comfatolima</a:t>
                      </a:r>
                      <a:endParaRPr lang="es-419" sz="1100" b="1" i="0" u="none" strike="noStrike" dirty="0">
                        <a:solidFill>
                          <a:schemeClr val="bg1"/>
                        </a:solidFill>
                        <a:effectLst/>
                        <a:latin typeface="Arial" panose="020B0604020202020204" pitchFamily="34" charset="0"/>
                      </a:endParaRPr>
                    </a:p>
                  </a:txBody>
                  <a:tcPr marL="7797" marR="7797" marT="7797" marB="0" anchor="ctr">
                    <a:solidFill>
                      <a:schemeClr val="tx1">
                        <a:lumMod val="50000"/>
                        <a:lumOff val="50000"/>
                      </a:schemeClr>
                    </a:solidFill>
                  </a:tcPr>
                </a:tc>
                <a:extLst>
                  <a:ext uri="{0D108BD9-81ED-4DB2-BD59-A6C34878D82A}">
                    <a16:rowId xmlns:a16="http://schemas.microsoft.com/office/drawing/2014/main" val="3618515647"/>
                  </a:ext>
                </a:extLst>
              </a:tr>
              <a:tr h="383264">
                <a:tc>
                  <a:txBody>
                    <a:bodyPr/>
                    <a:lstStyle/>
                    <a:p>
                      <a:pPr algn="just" fontAlgn="ctr"/>
                      <a:r>
                        <a:rPr lang="es-419" sz="1100" u="none" strike="noStrike" dirty="0">
                          <a:effectLst/>
                        </a:rPr>
                        <a:t>5.3 Tipos de resarcimiento</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419" sz="1100" u="none" strike="noStrike" dirty="0">
                          <a:effectLst/>
                        </a:rPr>
                        <a:t>Resarcimientos</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 </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extLst>
                  <a:ext uri="{0D108BD9-81ED-4DB2-BD59-A6C34878D82A}">
                    <a16:rowId xmlns:a16="http://schemas.microsoft.com/office/drawing/2014/main" val="3359226322"/>
                  </a:ext>
                </a:extLst>
              </a:tr>
              <a:tr h="725766">
                <a:tc>
                  <a:txBody>
                    <a:bodyPr/>
                    <a:lstStyle/>
                    <a:p>
                      <a:pPr algn="just" fontAlgn="ctr"/>
                      <a:r>
                        <a:rPr lang="es-ES" sz="1100" u="none" strike="noStrike" dirty="0">
                          <a:effectLst/>
                        </a:rPr>
                        <a:t>5.4 Casos en los cuales no aplicaría el resarcimiento</a:t>
                      </a:r>
                      <a:endParaRPr lang="es-ES"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419" sz="1100" u="none" strike="noStrike" dirty="0">
                          <a:effectLst/>
                        </a:rPr>
                        <a:t>Resarcimientos</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solidFill>
                            <a:schemeClr val="accent1"/>
                          </a:solidFill>
                          <a:effectLst/>
                        </a:rPr>
                        <a:t>80%</a:t>
                      </a:r>
                      <a:endParaRPr lang="es-419" sz="1100" b="0" i="0" u="none" strike="noStrike" dirty="0">
                        <a:solidFill>
                          <a:schemeClr val="accent1"/>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 </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extLst>
                  <a:ext uri="{0D108BD9-81ED-4DB2-BD59-A6C34878D82A}">
                    <a16:rowId xmlns:a16="http://schemas.microsoft.com/office/drawing/2014/main" val="3537089948"/>
                  </a:ext>
                </a:extLst>
              </a:tr>
              <a:tr h="1264350">
                <a:tc>
                  <a:txBody>
                    <a:bodyPr/>
                    <a:lstStyle/>
                    <a:p>
                      <a:pPr algn="just" fontAlgn="ct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419" sz="1100" u="none" strike="noStrike" dirty="0">
                          <a:effectLst/>
                        </a:rPr>
                        <a:t> </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MX" sz="1100" u="none" strike="noStrike" dirty="0">
                          <a:effectLst/>
                        </a:rPr>
                        <a:t>La Caja cuenta el área de Gestión del Riesgos, con el cual se articulará la validación de la matriz respecto que a la calificación de si los riesgos son constitutivos de fuerza mayor o caso fortuito con base en las definiciones de la Circular 008 de la </a:t>
                      </a:r>
                      <a:r>
                        <a:rPr lang="es-MX" sz="1100" u="none" strike="noStrike" dirty="0" err="1">
                          <a:effectLst/>
                        </a:rPr>
                        <a:t>Supersubsidio</a:t>
                      </a:r>
                      <a:r>
                        <a:rPr lang="es-MX" sz="1100" u="none" strike="noStrike" dirty="0">
                          <a:effectLst/>
                        </a:rPr>
                        <a:t>, para su respectiva actualización y socialización. </a:t>
                      </a:r>
                      <a:endParaRPr lang="es-ES"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extLst>
                  <a:ext uri="{0D108BD9-81ED-4DB2-BD59-A6C34878D82A}">
                    <a16:rowId xmlns:a16="http://schemas.microsoft.com/office/drawing/2014/main" val="1755033193"/>
                  </a:ext>
                </a:extLst>
              </a:tr>
              <a:tr h="546238">
                <a:tc>
                  <a:txBody>
                    <a:bodyPr/>
                    <a:lstStyle/>
                    <a:p>
                      <a:pPr algn="just" fontAlgn="ctr"/>
                      <a:r>
                        <a:rPr lang="es-ES" sz="1100" u="none" strike="noStrike" dirty="0">
                          <a:effectLst/>
                        </a:rPr>
                        <a:t>5.5 Fuerza mayor y Caso Fortuito</a:t>
                      </a:r>
                      <a:endParaRPr lang="es-ES"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419" sz="1100" u="none" strike="noStrike" dirty="0">
                          <a:effectLst/>
                        </a:rPr>
                        <a:t>Resarcimientos</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solidFill>
                            <a:schemeClr val="accent1"/>
                          </a:solidFill>
                          <a:effectLst/>
                        </a:rPr>
                        <a:t>80%</a:t>
                      </a:r>
                      <a:endParaRPr lang="es-419" sz="1100" b="0" i="0" u="none" strike="noStrike" dirty="0">
                        <a:solidFill>
                          <a:schemeClr val="accent1"/>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 </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extLst>
                  <a:ext uri="{0D108BD9-81ED-4DB2-BD59-A6C34878D82A}">
                    <a16:rowId xmlns:a16="http://schemas.microsoft.com/office/drawing/2014/main" val="1204191832"/>
                  </a:ext>
                </a:extLst>
              </a:tr>
              <a:tr h="1264350">
                <a:tc>
                  <a:txBody>
                    <a:bodyPr/>
                    <a:lstStyle/>
                    <a:p>
                      <a:pPr algn="just" fontAlgn="ct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419" sz="1100" u="none" strike="noStrike" dirty="0">
                          <a:effectLst/>
                        </a:rPr>
                        <a:t> </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MX" sz="1100" u="none" strike="noStrike" dirty="0">
                          <a:effectLst/>
                        </a:rPr>
                        <a:t>Se está articulando en la Matriz de Riesgo Corporativa la validación de los riesgos  constitutivos de fuerza mayor o caso fortuito con base en las definiciones de la Circular 008 de la </a:t>
                      </a:r>
                      <a:r>
                        <a:rPr lang="es-MX" sz="1100" u="none" strike="noStrike" dirty="0" err="1">
                          <a:effectLst/>
                        </a:rPr>
                        <a:t>Supersubsidio</a:t>
                      </a:r>
                      <a:r>
                        <a:rPr lang="es-MX" sz="1100" u="none" strike="noStrike" dirty="0">
                          <a:effectLst/>
                        </a:rPr>
                        <a:t>, para su respectiva actualización y socialización. </a:t>
                      </a:r>
                      <a:endParaRPr lang="es-ES"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 </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extLst>
                  <a:ext uri="{0D108BD9-81ED-4DB2-BD59-A6C34878D82A}">
                    <a16:rowId xmlns:a16="http://schemas.microsoft.com/office/drawing/2014/main" val="1475703476"/>
                  </a:ext>
                </a:extLst>
              </a:tr>
              <a:tr h="479079">
                <a:tc>
                  <a:txBody>
                    <a:bodyPr/>
                    <a:lstStyle/>
                    <a:p>
                      <a:pPr algn="just" fontAlgn="ctr"/>
                      <a:r>
                        <a:rPr lang="es-419" sz="1100" u="none" strike="noStrike" dirty="0">
                          <a:effectLst/>
                        </a:rPr>
                        <a:t>5.6 Riesgos</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419" sz="1100" u="none" strike="noStrike" dirty="0">
                          <a:effectLst/>
                        </a:rPr>
                        <a:t>Resarcimientos</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solidFill>
                            <a:schemeClr val="accent1"/>
                          </a:solidFill>
                          <a:effectLst/>
                        </a:rPr>
                        <a:t>80%</a:t>
                      </a:r>
                      <a:endParaRPr lang="es-419" sz="1100" b="0" i="0" u="none" strike="noStrike" dirty="0">
                        <a:solidFill>
                          <a:schemeClr val="accent1"/>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100% </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extLst>
                  <a:ext uri="{0D108BD9-81ED-4DB2-BD59-A6C34878D82A}">
                    <a16:rowId xmlns:a16="http://schemas.microsoft.com/office/drawing/2014/main" val="3391592171"/>
                  </a:ext>
                </a:extLst>
              </a:tr>
              <a:tr h="1084822">
                <a:tc>
                  <a:txBody>
                    <a:bodyPr/>
                    <a:lstStyle/>
                    <a:p>
                      <a:pPr algn="just" fontAlgn="ct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419" sz="1100" u="none" strike="noStrike" dirty="0">
                          <a:effectLst/>
                        </a:rPr>
                        <a:t> </a:t>
                      </a:r>
                      <a:endParaRPr lang="es-419" sz="1100" b="1"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just" fontAlgn="ctr"/>
                      <a:r>
                        <a:rPr lang="es-MX" sz="1100" b="0" i="0" u="none" strike="noStrike" dirty="0">
                          <a:solidFill>
                            <a:srgbClr val="000000"/>
                          </a:solidFill>
                          <a:effectLst/>
                          <a:latin typeface="+mn-lt"/>
                        </a:rPr>
                        <a:t>Se está articulando con Gestión del Riesgos la actualización de los aspectos de Resarcimiento, para cada proceso, con el apoyo de la plataforma </a:t>
                      </a:r>
                      <a:r>
                        <a:rPr lang="es-MX" sz="1100" b="0" i="0" u="none" strike="noStrike" dirty="0" err="1">
                          <a:solidFill>
                            <a:srgbClr val="000000"/>
                          </a:solidFill>
                          <a:effectLst/>
                          <a:latin typeface="+mn-lt"/>
                        </a:rPr>
                        <a:t>Daruma</a:t>
                      </a:r>
                      <a:r>
                        <a:rPr lang="es-MX" sz="1100" b="0" i="0" u="none" strike="noStrike" dirty="0">
                          <a:solidFill>
                            <a:srgbClr val="000000"/>
                          </a:solidFill>
                          <a:effectLst/>
                          <a:latin typeface="+mn-lt"/>
                        </a:rPr>
                        <a:t> para actualizar y socializar.</a:t>
                      </a:r>
                      <a:endParaRPr lang="es-ES" sz="1100" b="0" i="0" u="none" strike="noStrike" dirty="0">
                        <a:solidFill>
                          <a:srgbClr val="000000"/>
                        </a:solidFill>
                        <a:effectLst/>
                        <a:latin typeface="Arial"/>
                      </a:endParaRPr>
                    </a:p>
                  </a:txBody>
                  <a:tcPr marL="7797" marR="7797" marT="7797" marB="0" anchor="ctr">
                    <a:solidFill>
                      <a:schemeClr val="bg1"/>
                    </a:solidFill>
                  </a:tcPr>
                </a:tc>
                <a:tc>
                  <a:txBody>
                    <a:bodyPr/>
                    <a:lstStyle/>
                    <a:p>
                      <a:pPr algn="ctr" fontAlgn="ctr"/>
                      <a:r>
                        <a:rPr lang="es-419" sz="1100" u="none" strike="noStrike" dirty="0">
                          <a:effectLst/>
                        </a:rPr>
                        <a:t> </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tc>
                  <a:txBody>
                    <a:bodyPr/>
                    <a:lstStyle/>
                    <a:p>
                      <a:pPr algn="ctr" fontAlgn="ctr"/>
                      <a:r>
                        <a:rPr lang="es-419" sz="1100" u="none" strike="noStrike" dirty="0">
                          <a:effectLst/>
                        </a:rPr>
                        <a:t> </a:t>
                      </a:r>
                      <a:endParaRPr lang="es-419" sz="1100" b="0" i="0" u="none" strike="noStrike" dirty="0">
                        <a:solidFill>
                          <a:srgbClr val="000000"/>
                        </a:solidFill>
                        <a:effectLst/>
                        <a:latin typeface="Arial" panose="020B0604020202020204" pitchFamily="34" charset="0"/>
                      </a:endParaRPr>
                    </a:p>
                  </a:txBody>
                  <a:tcPr marL="7797" marR="7797" marT="7797" marB="0" anchor="ctr">
                    <a:solidFill>
                      <a:schemeClr val="bg1"/>
                    </a:solidFill>
                  </a:tcPr>
                </a:tc>
                <a:extLst>
                  <a:ext uri="{0D108BD9-81ED-4DB2-BD59-A6C34878D82A}">
                    <a16:rowId xmlns:a16="http://schemas.microsoft.com/office/drawing/2014/main" val="2251203484"/>
                  </a:ext>
                </a:extLst>
              </a:tr>
            </a:tbl>
          </a:graphicData>
        </a:graphic>
      </p:graphicFrame>
    </p:spTree>
    <p:extLst>
      <p:ext uri="{BB962C8B-B14F-4D97-AF65-F5344CB8AC3E}">
        <p14:creationId xmlns:p14="http://schemas.microsoft.com/office/powerpoint/2010/main" val="2423832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4" name="Tabla 3"/>
          <p:cNvGraphicFramePr>
            <a:graphicFrameLocks noGrp="1"/>
          </p:cNvGraphicFramePr>
          <p:nvPr>
            <p:extLst>
              <p:ext uri="{D42A27DB-BD31-4B8C-83A1-F6EECF244321}">
                <p14:modId xmlns:p14="http://schemas.microsoft.com/office/powerpoint/2010/main" val="1589073824"/>
              </p:ext>
            </p:extLst>
          </p:nvPr>
        </p:nvGraphicFramePr>
        <p:xfrm>
          <a:off x="269629" y="234464"/>
          <a:ext cx="11183817" cy="6724628"/>
        </p:xfrm>
        <a:graphic>
          <a:graphicData uri="http://schemas.openxmlformats.org/drawingml/2006/table">
            <a:tbl>
              <a:tblPr>
                <a:tableStyleId>{D7AC3CCA-C797-4891-BE02-D94E43425B78}</a:tableStyleId>
              </a:tblPr>
              <a:tblGrid>
                <a:gridCol w="1037459">
                  <a:extLst>
                    <a:ext uri="{9D8B030D-6E8A-4147-A177-3AD203B41FA5}">
                      <a16:colId xmlns:a16="http://schemas.microsoft.com/office/drawing/2014/main" val="1510765614"/>
                    </a:ext>
                  </a:extLst>
                </a:gridCol>
                <a:gridCol w="861091">
                  <a:extLst>
                    <a:ext uri="{9D8B030D-6E8A-4147-A177-3AD203B41FA5}">
                      <a16:colId xmlns:a16="http://schemas.microsoft.com/office/drawing/2014/main" val="1822858452"/>
                    </a:ext>
                  </a:extLst>
                </a:gridCol>
                <a:gridCol w="3365113">
                  <a:extLst>
                    <a:ext uri="{9D8B030D-6E8A-4147-A177-3AD203B41FA5}">
                      <a16:colId xmlns:a16="http://schemas.microsoft.com/office/drawing/2014/main" val="2148759374"/>
                    </a:ext>
                  </a:extLst>
                </a:gridCol>
                <a:gridCol w="1031631">
                  <a:extLst>
                    <a:ext uri="{9D8B030D-6E8A-4147-A177-3AD203B41FA5}">
                      <a16:colId xmlns:a16="http://schemas.microsoft.com/office/drawing/2014/main" val="653196431"/>
                    </a:ext>
                  </a:extLst>
                </a:gridCol>
                <a:gridCol w="2836985">
                  <a:extLst>
                    <a:ext uri="{9D8B030D-6E8A-4147-A177-3AD203B41FA5}">
                      <a16:colId xmlns:a16="http://schemas.microsoft.com/office/drawing/2014/main" val="2661224381"/>
                    </a:ext>
                  </a:extLst>
                </a:gridCol>
                <a:gridCol w="785446">
                  <a:extLst>
                    <a:ext uri="{9D8B030D-6E8A-4147-A177-3AD203B41FA5}">
                      <a16:colId xmlns:a16="http://schemas.microsoft.com/office/drawing/2014/main" val="1893250394"/>
                    </a:ext>
                  </a:extLst>
                </a:gridCol>
                <a:gridCol w="1266092">
                  <a:extLst>
                    <a:ext uri="{9D8B030D-6E8A-4147-A177-3AD203B41FA5}">
                      <a16:colId xmlns:a16="http://schemas.microsoft.com/office/drawing/2014/main" val="2376379727"/>
                    </a:ext>
                  </a:extLst>
                </a:gridCol>
              </a:tblGrid>
              <a:tr h="172624">
                <a:tc rowSpan="2">
                  <a:txBody>
                    <a:bodyPr/>
                    <a:lstStyle/>
                    <a:p>
                      <a:pPr algn="ctr" fontAlgn="ctr"/>
                      <a:r>
                        <a:rPr lang="es-419" sz="900" b="1" u="none" strike="noStrike" dirty="0">
                          <a:solidFill>
                            <a:schemeClr val="bg1"/>
                          </a:solidFill>
                          <a:effectLst/>
                        </a:rPr>
                        <a:t>Numeral de la Circular</a:t>
                      </a:r>
                      <a:endParaRPr lang="es-419" sz="900" b="1" i="0" u="none" strike="noStrike" dirty="0">
                        <a:solidFill>
                          <a:schemeClr val="bg1"/>
                        </a:solidFill>
                        <a:effectLst/>
                        <a:latin typeface="Arial" panose="020B0604020202020204" pitchFamily="34" charset="0"/>
                      </a:endParaRPr>
                    </a:p>
                  </a:txBody>
                  <a:tcPr marL="6709" marR="6709" marT="6709" marB="0" anchor="ctr">
                    <a:solidFill>
                      <a:schemeClr val="tx1">
                        <a:lumMod val="50000"/>
                        <a:lumOff val="50000"/>
                      </a:schemeClr>
                    </a:solidFill>
                  </a:tcPr>
                </a:tc>
                <a:tc rowSpan="2">
                  <a:txBody>
                    <a:bodyPr/>
                    <a:lstStyle/>
                    <a:p>
                      <a:pPr algn="ctr" fontAlgn="ctr"/>
                      <a:r>
                        <a:rPr lang="es-419" sz="900" b="1" u="none" strike="noStrike" dirty="0">
                          <a:solidFill>
                            <a:schemeClr val="bg1"/>
                          </a:solidFill>
                          <a:effectLst/>
                        </a:rPr>
                        <a:t>Subtemas</a:t>
                      </a:r>
                      <a:endParaRPr lang="es-419" sz="900" b="1" i="0" u="none" strike="noStrike" dirty="0">
                        <a:solidFill>
                          <a:schemeClr val="bg1"/>
                        </a:solidFill>
                        <a:effectLst/>
                        <a:latin typeface="Arial" panose="020B0604020202020204" pitchFamily="34" charset="0"/>
                      </a:endParaRPr>
                    </a:p>
                  </a:txBody>
                  <a:tcPr marL="6709" marR="6709" marT="6709" marB="0" anchor="ctr">
                    <a:solidFill>
                      <a:schemeClr val="tx1">
                        <a:lumMod val="50000"/>
                        <a:lumOff val="50000"/>
                      </a:schemeClr>
                    </a:solidFill>
                  </a:tcPr>
                </a:tc>
                <a:tc rowSpan="2">
                  <a:txBody>
                    <a:bodyPr/>
                    <a:lstStyle/>
                    <a:p>
                      <a:pPr algn="ctr" fontAlgn="ctr"/>
                      <a:r>
                        <a:rPr lang="es-419" sz="900" b="1" u="none" strike="noStrike" dirty="0">
                          <a:solidFill>
                            <a:schemeClr val="bg1"/>
                          </a:solidFill>
                          <a:effectLst/>
                        </a:rPr>
                        <a:t>Descripción numeral circular 008</a:t>
                      </a:r>
                      <a:endParaRPr lang="es-419" sz="900" b="1" i="0" u="none" strike="noStrike" dirty="0">
                        <a:solidFill>
                          <a:schemeClr val="bg1"/>
                        </a:solidFill>
                        <a:effectLst/>
                        <a:latin typeface="Arial" panose="020B0604020202020204" pitchFamily="34" charset="0"/>
                      </a:endParaRPr>
                    </a:p>
                  </a:txBody>
                  <a:tcPr marL="6709" marR="6709" marT="6709" marB="0" anchor="ctr">
                    <a:solidFill>
                      <a:schemeClr val="tx1">
                        <a:lumMod val="50000"/>
                        <a:lumOff val="50000"/>
                      </a:schemeClr>
                    </a:solidFill>
                  </a:tcPr>
                </a:tc>
                <a:tc gridSpan="4">
                  <a:txBody>
                    <a:bodyPr/>
                    <a:lstStyle/>
                    <a:p>
                      <a:pPr algn="ctr" fontAlgn="ctr"/>
                      <a:r>
                        <a:rPr lang="es-419" sz="900" b="1" u="none" strike="noStrike" dirty="0">
                          <a:solidFill>
                            <a:schemeClr val="bg1"/>
                          </a:solidFill>
                          <a:effectLst/>
                        </a:rPr>
                        <a:t>% Avance a abril de 2024</a:t>
                      </a:r>
                      <a:endParaRPr lang="es-419" sz="900" b="1" i="0" u="none" strike="noStrike" dirty="0">
                        <a:solidFill>
                          <a:schemeClr val="bg1"/>
                        </a:solidFill>
                        <a:effectLst/>
                        <a:latin typeface="Arial" panose="020B0604020202020204" pitchFamily="34" charset="0"/>
                      </a:endParaRPr>
                    </a:p>
                  </a:txBody>
                  <a:tcPr marL="6709" marR="6709" marT="6709"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3930354774"/>
                  </a:ext>
                </a:extLst>
              </a:tr>
              <a:tr h="339140">
                <a:tc vMerge="1">
                  <a:txBody>
                    <a:bodyPr/>
                    <a:lstStyle/>
                    <a:p>
                      <a:endParaRPr lang="es-419"/>
                    </a:p>
                  </a:txBody>
                  <a:tcPr/>
                </a:tc>
                <a:tc vMerge="1">
                  <a:txBody>
                    <a:bodyPr/>
                    <a:lstStyle/>
                    <a:p>
                      <a:endParaRPr lang="es-419"/>
                    </a:p>
                  </a:txBody>
                  <a:tcPr/>
                </a:tc>
                <a:tc vMerge="1">
                  <a:txBody>
                    <a:bodyPr/>
                    <a:lstStyle/>
                    <a:p>
                      <a:endParaRPr lang="es-419"/>
                    </a:p>
                  </a:txBody>
                  <a:tcPr/>
                </a:tc>
                <a:tc>
                  <a:txBody>
                    <a:bodyPr/>
                    <a:lstStyle/>
                    <a:p>
                      <a:pPr algn="ctr" fontAlgn="ctr"/>
                      <a:r>
                        <a:rPr lang="es-419" sz="900" b="1" u="none" strike="noStrike" dirty="0">
                          <a:solidFill>
                            <a:schemeClr val="bg1"/>
                          </a:solidFill>
                          <a:effectLst/>
                        </a:rPr>
                        <a:t>Comfenalco Tolima</a:t>
                      </a:r>
                      <a:endParaRPr lang="es-419" sz="900" b="1" i="0" u="none" strike="noStrike" dirty="0">
                        <a:solidFill>
                          <a:schemeClr val="bg1"/>
                        </a:solidFill>
                        <a:effectLst/>
                        <a:latin typeface="Arial" panose="020B0604020202020204" pitchFamily="34" charset="0"/>
                      </a:endParaRPr>
                    </a:p>
                  </a:txBody>
                  <a:tcPr marL="6709" marR="6709" marT="6709" marB="0" anchor="ctr">
                    <a:solidFill>
                      <a:schemeClr val="tx1">
                        <a:lumMod val="50000"/>
                        <a:lumOff val="50000"/>
                      </a:schemeClr>
                    </a:solidFill>
                  </a:tcPr>
                </a:tc>
                <a:tc>
                  <a:txBody>
                    <a:bodyPr/>
                    <a:lstStyle/>
                    <a:p>
                      <a:pPr algn="ctr" fontAlgn="ctr"/>
                      <a:r>
                        <a:rPr lang="es-419" sz="900" b="1" u="none" strike="noStrike" dirty="0">
                          <a:solidFill>
                            <a:schemeClr val="bg1"/>
                          </a:solidFill>
                          <a:effectLst/>
                        </a:rPr>
                        <a:t>Comfamiliar Huila</a:t>
                      </a:r>
                      <a:endParaRPr lang="es-419" sz="900" b="1" i="0" u="none" strike="noStrike" dirty="0">
                        <a:solidFill>
                          <a:schemeClr val="bg1"/>
                        </a:solidFill>
                        <a:effectLst/>
                        <a:latin typeface="Arial" panose="020B0604020202020204" pitchFamily="34" charset="0"/>
                      </a:endParaRPr>
                    </a:p>
                  </a:txBody>
                  <a:tcPr marL="6709" marR="6709" marT="6709" marB="0" anchor="ctr">
                    <a:solidFill>
                      <a:schemeClr val="tx1">
                        <a:lumMod val="50000"/>
                        <a:lumOff val="50000"/>
                      </a:schemeClr>
                    </a:solidFill>
                  </a:tcPr>
                </a:tc>
                <a:tc>
                  <a:txBody>
                    <a:bodyPr/>
                    <a:lstStyle/>
                    <a:p>
                      <a:pPr algn="ctr" fontAlgn="ctr"/>
                      <a:r>
                        <a:rPr lang="es-419" sz="900" b="1" u="none" strike="noStrike" dirty="0">
                          <a:solidFill>
                            <a:schemeClr val="bg1"/>
                          </a:solidFill>
                          <a:effectLst/>
                        </a:rPr>
                        <a:t>Cafasur</a:t>
                      </a:r>
                      <a:endParaRPr lang="es-419" sz="900" b="1" i="0" u="none" strike="noStrike" dirty="0">
                        <a:solidFill>
                          <a:schemeClr val="bg1"/>
                        </a:solidFill>
                        <a:effectLst/>
                        <a:latin typeface="Arial" panose="020B0604020202020204" pitchFamily="34" charset="0"/>
                      </a:endParaRPr>
                    </a:p>
                  </a:txBody>
                  <a:tcPr marL="6709" marR="6709" marT="6709" marB="0" anchor="ctr">
                    <a:solidFill>
                      <a:schemeClr val="tx1">
                        <a:lumMod val="50000"/>
                        <a:lumOff val="50000"/>
                      </a:schemeClr>
                    </a:solidFill>
                  </a:tcPr>
                </a:tc>
                <a:tc>
                  <a:txBody>
                    <a:bodyPr/>
                    <a:lstStyle/>
                    <a:p>
                      <a:pPr algn="ctr" fontAlgn="ctr"/>
                      <a:r>
                        <a:rPr lang="es-419" sz="900" b="1" u="none" strike="noStrike" dirty="0">
                          <a:solidFill>
                            <a:schemeClr val="bg1"/>
                          </a:solidFill>
                          <a:effectLst/>
                        </a:rPr>
                        <a:t>Comfatolima</a:t>
                      </a:r>
                      <a:endParaRPr lang="es-419" sz="900" b="1" i="0" u="none" strike="noStrike" dirty="0">
                        <a:solidFill>
                          <a:schemeClr val="bg1"/>
                        </a:solidFill>
                        <a:effectLst/>
                        <a:latin typeface="Arial" panose="020B0604020202020204" pitchFamily="34" charset="0"/>
                      </a:endParaRPr>
                    </a:p>
                  </a:txBody>
                  <a:tcPr marL="6709" marR="6709" marT="6709" marB="0" anchor="ctr">
                    <a:solidFill>
                      <a:schemeClr val="tx1">
                        <a:lumMod val="50000"/>
                        <a:lumOff val="50000"/>
                      </a:schemeClr>
                    </a:solidFill>
                  </a:tcPr>
                </a:tc>
                <a:extLst>
                  <a:ext uri="{0D108BD9-81ED-4DB2-BD59-A6C34878D82A}">
                    <a16:rowId xmlns:a16="http://schemas.microsoft.com/office/drawing/2014/main" val="3933566554"/>
                  </a:ext>
                </a:extLst>
              </a:tr>
              <a:tr h="1529055">
                <a:tc>
                  <a:txBody>
                    <a:bodyPr/>
                    <a:lstStyle/>
                    <a:p>
                      <a:pPr algn="l" fontAlgn="ctr"/>
                      <a:r>
                        <a:rPr lang="es-419" sz="900" u="none" strike="noStrike" dirty="0">
                          <a:effectLst/>
                        </a:rPr>
                        <a:t>6. Manejo de concesiones</a:t>
                      </a:r>
                      <a:endParaRPr lang="es-419" sz="900" b="1"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Concesiones</a:t>
                      </a:r>
                      <a:endParaRPr lang="es-419" sz="900" b="1"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just" fontAlgn="ctr"/>
                      <a:r>
                        <a:rPr lang="es-ES" sz="900" u="none" strike="noStrike" dirty="0">
                          <a:effectLst/>
                        </a:rPr>
                        <a:t>Las CCF deben incluir una clausula en los contratos o concesión y/o arrendamientos , donde se presten o entreguen servicios a cargo de terceros en los contratos o convenios, donde se deje establecido la forma y términos en que dicho concesionario o arrendatario debe atender a los afiliados a la Corporación y usuarios en general. El Revisor Fiscal deberá incluir en el Plan de Trabajo la revisión de los contratos, con el fin de verificar que dicha clausula este incluida.  Es necesario entregar un documento al momento de suscribir contratos, de los protocolos de atención, dejando constancia en la carpeta contractual para ser verificado al momento de practicar la visita por parte de la SSF.</a:t>
                      </a:r>
                      <a:endParaRPr lang="es-ES"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100%</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100%</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NA</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 100%</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extLst>
                  <a:ext uri="{0D108BD9-81ED-4DB2-BD59-A6C34878D82A}">
                    <a16:rowId xmlns:a16="http://schemas.microsoft.com/office/drawing/2014/main" val="3731320329"/>
                  </a:ext>
                </a:extLst>
              </a:tr>
              <a:tr h="1529055">
                <a:tc>
                  <a:txBody>
                    <a:bodyPr/>
                    <a:lstStyle/>
                    <a:p>
                      <a:pPr algn="l" fontAlgn="ctr"/>
                      <a:r>
                        <a:rPr lang="es-419" sz="900" u="none" strike="noStrike" dirty="0">
                          <a:effectLst/>
                        </a:rPr>
                        <a:t>6. Manejo de </a:t>
                      </a:r>
                      <a:r>
                        <a:rPr lang="es-419" sz="900" u="none" strike="noStrike" dirty="0" err="1">
                          <a:effectLst/>
                        </a:rPr>
                        <a:t>consesiones</a:t>
                      </a:r>
                      <a:endParaRPr lang="es-419" sz="900" b="1" i="0" u="none" strike="noStrike" dirty="0" err="1">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Concesiones</a:t>
                      </a:r>
                      <a:endParaRPr lang="es-419" sz="900" b="1"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just" fontAlgn="ctr"/>
                      <a:r>
                        <a:rPr lang="es-ES" sz="900" u="none" strike="noStrike" dirty="0">
                          <a:effectLst/>
                        </a:rPr>
                        <a:t>Las CCF deben incluir una clausula en los contratos o concesión y/o arrendamientos , donde se presten o entreguen servicios a cargo de terceros en los contratos o convenios, donde se deje establecido la forma y términos en que dicho concesionario o arrendatario debe atender a los afiliados a la Corporación y usuarios en general. El Revisor Fiscal deberá incluir en el Plan de Trabajo la revisión de los contratos, son el fin de verificar que dicha clausula este incluida.  Es necesario entregar un documento al momento de suscribir contratos, de los protocolos de atención, dejando constancia en la carpeta contractual para ser verificado al momento de practicar la visita por parte de la SSF.</a:t>
                      </a:r>
                      <a:endParaRPr lang="es-ES"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100%</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100%</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NA</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100% </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extLst>
                  <a:ext uri="{0D108BD9-81ED-4DB2-BD59-A6C34878D82A}">
                    <a16:rowId xmlns:a16="http://schemas.microsoft.com/office/drawing/2014/main" val="3833797105"/>
                  </a:ext>
                </a:extLst>
              </a:tr>
              <a:tr h="1529055">
                <a:tc>
                  <a:txBody>
                    <a:bodyPr/>
                    <a:lstStyle/>
                    <a:p>
                      <a:pPr algn="l" fontAlgn="ctr"/>
                      <a:r>
                        <a:rPr lang="es-419" sz="900" u="none" strike="noStrike" dirty="0">
                          <a:effectLst/>
                        </a:rPr>
                        <a:t>6. Manejo de </a:t>
                      </a:r>
                      <a:r>
                        <a:rPr lang="es-419" sz="900" u="none" strike="noStrike" dirty="0" err="1">
                          <a:effectLst/>
                        </a:rPr>
                        <a:t>consesiones</a:t>
                      </a:r>
                      <a:endParaRPr lang="es-419" sz="900" b="1" i="0" u="none" strike="noStrike" dirty="0" err="1">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Concesiones</a:t>
                      </a:r>
                      <a:endParaRPr lang="es-419" sz="900" b="1"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just" fontAlgn="ctr"/>
                      <a:r>
                        <a:rPr lang="es-ES" sz="900" u="none" strike="noStrike" dirty="0">
                          <a:effectLst/>
                        </a:rPr>
                        <a:t>Las CCF deben incluir una clausula en los contratos o concesión y/o arrendamientos , donde se presten o entreguen servicios a cargo de terceros en los contratos o convenios, donde se deje establecido la forma y términos en que dicho concesionario o arrendatario debe atender a los afiliados a la Corporación y usuarios en general. El Revisor Fiscal deberá incluir en el Plan de Trabajo la revisión de los contratos, son el fin de verificar que dicha clausula este incluida.  Es necesario entregar un documento al momento de suscribir contratos, de los protocolos de atención, dejando constancia en la carpeta contractual para ser verificado al momento de practicar la visita por parte de la SSF.</a:t>
                      </a:r>
                      <a:endParaRPr lang="es-ES"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100%</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solidFill>
                            <a:schemeClr val="accent1"/>
                          </a:solidFill>
                          <a:effectLst/>
                        </a:rPr>
                        <a:t>80%</a:t>
                      </a:r>
                      <a:endParaRPr lang="es-419" sz="900" b="0" i="0" u="none" strike="noStrike" dirty="0">
                        <a:solidFill>
                          <a:schemeClr val="accent1"/>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NA</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 100%</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extLst>
                  <a:ext uri="{0D108BD9-81ED-4DB2-BD59-A6C34878D82A}">
                    <a16:rowId xmlns:a16="http://schemas.microsoft.com/office/drawing/2014/main" val="3098394985"/>
                  </a:ext>
                </a:extLst>
              </a:tr>
              <a:tr h="1254977">
                <a:tc>
                  <a:txBody>
                    <a:bodyPr/>
                    <a:lstStyle/>
                    <a:p>
                      <a:pPr algn="l" fontAlgn="ctr"/>
                      <a:endParaRPr lang="es-419" sz="900" b="1"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endParaRPr lang="es-419" sz="900" b="1"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l" fontAlgn="ct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just" fontAlgn="ctr"/>
                      <a:r>
                        <a:rPr lang="es-ES" sz="900" u="none" strike="noStrike" dirty="0">
                          <a:effectLst/>
                        </a:rPr>
                        <a:t>Para este año la Caja aplicará encuestas de satisfacción a los usuarios que utilicen los servicios contratados bajo la modalidad de Concesión para validar el cumplimiento de los Protocolos de atención, realizará socialización y facilitará el insumo  para la identificación de mejoras del servicio. </a:t>
                      </a:r>
                      <a:endParaRPr lang="es-ES"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 </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tc>
                  <a:txBody>
                    <a:bodyPr/>
                    <a:lstStyle/>
                    <a:p>
                      <a:pPr algn="ctr" fontAlgn="ctr"/>
                      <a:r>
                        <a:rPr lang="es-419" sz="900" u="none" strike="noStrike" dirty="0">
                          <a:effectLst/>
                        </a:rPr>
                        <a:t> </a:t>
                      </a:r>
                      <a:endParaRPr lang="es-419" sz="900" b="0" i="0" u="none" strike="noStrike" dirty="0">
                        <a:solidFill>
                          <a:srgbClr val="000000"/>
                        </a:solidFill>
                        <a:effectLst/>
                        <a:latin typeface="Arial" panose="020B0604020202020204" pitchFamily="34" charset="0"/>
                      </a:endParaRPr>
                    </a:p>
                  </a:txBody>
                  <a:tcPr marL="6709" marR="6709" marT="6709" marB="0" anchor="ctr">
                    <a:solidFill>
                      <a:schemeClr val="bg1"/>
                    </a:solidFill>
                  </a:tcPr>
                </a:tc>
                <a:extLst>
                  <a:ext uri="{0D108BD9-81ED-4DB2-BD59-A6C34878D82A}">
                    <a16:rowId xmlns:a16="http://schemas.microsoft.com/office/drawing/2014/main" val="2915631793"/>
                  </a:ext>
                </a:extLst>
              </a:tr>
            </a:tbl>
          </a:graphicData>
        </a:graphic>
      </p:graphicFrame>
    </p:spTree>
    <p:extLst>
      <p:ext uri="{BB962C8B-B14F-4D97-AF65-F5344CB8AC3E}">
        <p14:creationId xmlns:p14="http://schemas.microsoft.com/office/powerpoint/2010/main" val="2886056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3300015106"/>
              </p:ext>
            </p:extLst>
          </p:nvPr>
        </p:nvGraphicFramePr>
        <p:xfrm>
          <a:off x="410310" y="192821"/>
          <a:ext cx="10949351" cy="5569878"/>
        </p:xfrm>
        <a:graphic>
          <a:graphicData uri="http://schemas.openxmlformats.org/drawingml/2006/table">
            <a:tbl>
              <a:tblPr>
                <a:tableStyleId>{D7AC3CCA-C797-4891-BE02-D94E43425B78}</a:tableStyleId>
              </a:tblPr>
              <a:tblGrid>
                <a:gridCol w="1015709">
                  <a:extLst>
                    <a:ext uri="{9D8B030D-6E8A-4147-A177-3AD203B41FA5}">
                      <a16:colId xmlns:a16="http://schemas.microsoft.com/office/drawing/2014/main" val="3809697579"/>
                    </a:ext>
                  </a:extLst>
                </a:gridCol>
                <a:gridCol w="843039">
                  <a:extLst>
                    <a:ext uri="{9D8B030D-6E8A-4147-A177-3AD203B41FA5}">
                      <a16:colId xmlns:a16="http://schemas.microsoft.com/office/drawing/2014/main" val="506641921"/>
                    </a:ext>
                  </a:extLst>
                </a:gridCol>
                <a:gridCol w="2722103">
                  <a:extLst>
                    <a:ext uri="{9D8B030D-6E8A-4147-A177-3AD203B41FA5}">
                      <a16:colId xmlns:a16="http://schemas.microsoft.com/office/drawing/2014/main" val="3855047554"/>
                    </a:ext>
                  </a:extLst>
                </a:gridCol>
                <a:gridCol w="914139">
                  <a:extLst>
                    <a:ext uri="{9D8B030D-6E8A-4147-A177-3AD203B41FA5}">
                      <a16:colId xmlns:a16="http://schemas.microsoft.com/office/drawing/2014/main" val="469668930"/>
                    </a:ext>
                  </a:extLst>
                </a:gridCol>
                <a:gridCol w="2558762">
                  <a:extLst>
                    <a:ext uri="{9D8B030D-6E8A-4147-A177-3AD203B41FA5}">
                      <a16:colId xmlns:a16="http://schemas.microsoft.com/office/drawing/2014/main" val="3513555715"/>
                    </a:ext>
                  </a:extLst>
                </a:gridCol>
                <a:gridCol w="1312984">
                  <a:extLst>
                    <a:ext uri="{9D8B030D-6E8A-4147-A177-3AD203B41FA5}">
                      <a16:colId xmlns:a16="http://schemas.microsoft.com/office/drawing/2014/main" val="913420451"/>
                    </a:ext>
                  </a:extLst>
                </a:gridCol>
                <a:gridCol w="1582615">
                  <a:extLst>
                    <a:ext uri="{9D8B030D-6E8A-4147-A177-3AD203B41FA5}">
                      <a16:colId xmlns:a16="http://schemas.microsoft.com/office/drawing/2014/main" val="2705571656"/>
                    </a:ext>
                  </a:extLst>
                </a:gridCol>
              </a:tblGrid>
              <a:tr h="175552">
                <a:tc rowSpan="2">
                  <a:txBody>
                    <a:bodyPr/>
                    <a:lstStyle/>
                    <a:p>
                      <a:pPr algn="ctr" fontAlgn="ctr"/>
                      <a:r>
                        <a:rPr lang="es-419" sz="1100" b="1" u="none" strike="noStrike" dirty="0">
                          <a:solidFill>
                            <a:schemeClr val="bg1"/>
                          </a:solidFill>
                          <a:effectLst/>
                        </a:rPr>
                        <a:t>Numeral de la Circular</a:t>
                      </a:r>
                      <a:endParaRPr lang="es-419" sz="1100" b="1" i="0" u="none" strike="noStrike" dirty="0">
                        <a:solidFill>
                          <a:schemeClr val="bg1"/>
                        </a:solidFill>
                        <a:effectLst/>
                        <a:latin typeface="Arial" panose="020B0604020202020204" pitchFamily="34" charset="0"/>
                      </a:endParaRPr>
                    </a:p>
                  </a:txBody>
                  <a:tcPr marL="7594" marR="7594" marT="7594" marB="0" anchor="ctr">
                    <a:solidFill>
                      <a:schemeClr val="tx1">
                        <a:lumMod val="50000"/>
                        <a:lumOff val="50000"/>
                      </a:schemeClr>
                    </a:solidFill>
                  </a:tcPr>
                </a:tc>
                <a:tc rowSpan="2">
                  <a:txBody>
                    <a:bodyPr/>
                    <a:lstStyle/>
                    <a:p>
                      <a:pPr algn="ctr" fontAlgn="ctr"/>
                      <a:r>
                        <a:rPr lang="es-419" sz="1100" b="1" u="none" strike="noStrike" dirty="0">
                          <a:solidFill>
                            <a:schemeClr val="bg1"/>
                          </a:solidFill>
                          <a:effectLst/>
                        </a:rPr>
                        <a:t>Subtemas</a:t>
                      </a:r>
                      <a:endParaRPr lang="es-419" sz="1100" b="1" i="0" u="none" strike="noStrike" dirty="0">
                        <a:solidFill>
                          <a:schemeClr val="bg1"/>
                        </a:solidFill>
                        <a:effectLst/>
                        <a:latin typeface="Arial" panose="020B0604020202020204" pitchFamily="34" charset="0"/>
                      </a:endParaRPr>
                    </a:p>
                  </a:txBody>
                  <a:tcPr marL="7594" marR="7594" marT="7594" marB="0" anchor="ctr">
                    <a:solidFill>
                      <a:schemeClr val="tx1">
                        <a:lumMod val="50000"/>
                        <a:lumOff val="50000"/>
                      </a:schemeClr>
                    </a:solidFill>
                  </a:tcPr>
                </a:tc>
                <a:tc rowSpan="2">
                  <a:txBody>
                    <a:bodyPr/>
                    <a:lstStyle/>
                    <a:p>
                      <a:pPr algn="ctr" fontAlgn="ctr"/>
                      <a:r>
                        <a:rPr lang="es-419" sz="1100" b="1" u="none" strike="noStrike" dirty="0">
                          <a:solidFill>
                            <a:schemeClr val="bg1"/>
                          </a:solidFill>
                          <a:effectLst/>
                        </a:rPr>
                        <a:t>Descripción numeral circular 008</a:t>
                      </a:r>
                      <a:endParaRPr lang="es-419" sz="1100" b="1" i="0" u="none" strike="noStrike" dirty="0">
                        <a:solidFill>
                          <a:schemeClr val="bg1"/>
                        </a:solidFill>
                        <a:effectLst/>
                        <a:latin typeface="Arial" panose="020B0604020202020204" pitchFamily="34" charset="0"/>
                      </a:endParaRPr>
                    </a:p>
                  </a:txBody>
                  <a:tcPr marL="7594" marR="7594" marT="7594" marB="0" anchor="ctr">
                    <a:solidFill>
                      <a:schemeClr val="tx1">
                        <a:lumMod val="50000"/>
                        <a:lumOff val="50000"/>
                      </a:schemeClr>
                    </a:solidFill>
                  </a:tcPr>
                </a:tc>
                <a:tc gridSpan="4">
                  <a:txBody>
                    <a:bodyPr/>
                    <a:lstStyle/>
                    <a:p>
                      <a:pPr algn="ctr" fontAlgn="ctr"/>
                      <a:r>
                        <a:rPr lang="es-419" sz="1100" b="1" u="none" strike="noStrike" dirty="0">
                          <a:solidFill>
                            <a:schemeClr val="bg1"/>
                          </a:solidFill>
                          <a:effectLst/>
                        </a:rPr>
                        <a:t>% Avance a abril de 2024</a:t>
                      </a:r>
                      <a:endParaRPr lang="es-419" sz="1100" b="1" i="0" u="none" strike="noStrike" dirty="0">
                        <a:solidFill>
                          <a:schemeClr val="bg1"/>
                        </a:solidFill>
                        <a:effectLst/>
                        <a:latin typeface="Arial" panose="020B0604020202020204" pitchFamily="34" charset="0"/>
                      </a:endParaRPr>
                    </a:p>
                  </a:txBody>
                  <a:tcPr marL="7594" marR="7594" marT="7594"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2756349680"/>
                  </a:ext>
                </a:extLst>
              </a:tr>
              <a:tr h="344105">
                <a:tc vMerge="1">
                  <a:txBody>
                    <a:bodyPr/>
                    <a:lstStyle/>
                    <a:p>
                      <a:endParaRPr lang="es-419"/>
                    </a:p>
                  </a:txBody>
                  <a:tcPr/>
                </a:tc>
                <a:tc vMerge="1">
                  <a:txBody>
                    <a:bodyPr/>
                    <a:lstStyle/>
                    <a:p>
                      <a:endParaRPr lang="es-419"/>
                    </a:p>
                  </a:txBody>
                  <a:tcPr/>
                </a:tc>
                <a:tc vMerge="1">
                  <a:txBody>
                    <a:bodyPr/>
                    <a:lstStyle/>
                    <a:p>
                      <a:endParaRPr lang="es-419"/>
                    </a:p>
                  </a:txBody>
                  <a:tcPr/>
                </a:tc>
                <a:tc>
                  <a:txBody>
                    <a:bodyPr/>
                    <a:lstStyle/>
                    <a:p>
                      <a:pPr algn="ctr" fontAlgn="ctr"/>
                      <a:r>
                        <a:rPr lang="es-419" sz="1100" b="1" u="none" strike="noStrike" dirty="0">
                          <a:solidFill>
                            <a:schemeClr val="bg1"/>
                          </a:solidFill>
                          <a:effectLst/>
                        </a:rPr>
                        <a:t>Comfenalco Tolima</a:t>
                      </a:r>
                      <a:endParaRPr lang="es-419" sz="1100" b="1" i="0" u="none" strike="noStrike" dirty="0">
                        <a:solidFill>
                          <a:schemeClr val="bg1"/>
                        </a:solidFill>
                        <a:effectLst/>
                        <a:latin typeface="Arial" panose="020B0604020202020204" pitchFamily="34" charset="0"/>
                      </a:endParaRPr>
                    </a:p>
                  </a:txBody>
                  <a:tcPr marL="7594" marR="7594" marT="7594"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Comfamiliar Huila</a:t>
                      </a:r>
                      <a:endParaRPr lang="es-419" sz="1100" b="1" i="0" u="none" strike="noStrike" dirty="0">
                        <a:solidFill>
                          <a:schemeClr val="bg1"/>
                        </a:solidFill>
                        <a:effectLst/>
                        <a:latin typeface="Arial" panose="020B0604020202020204" pitchFamily="34" charset="0"/>
                      </a:endParaRPr>
                    </a:p>
                  </a:txBody>
                  <a:tcPr marL="7594" marR="7594" marT="7594"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Cafasur</a:t>
                      </a:r>
                      <a:endParaRPr lang="es-419" sz="1100" b="1" i="0" u="none" strike="noStrike" dirty="0">
                        <a:solidFill>
                          <a:schemeClr val="bg1"/>
                        </a:solidFill>
                        <a:effectLst/>
                        <a:latin typeface="Arial" panose="020B0604020202020204" pitchFamily="34" charset="0"/>
                      </a:endParaRPr>
                    </a:p>
                  </a:txBody>
                  <a:tcPr marL="7594" marR="7594" marT="7594" marB="0" anchor="ctr">
                    <a:solidFill>
                      <a:schemeClr val="tx1">
                        <a:lumMod val="50000"/>
                        <a:lumOff val="50000"/>
                      </a:schemeClr>
                    </a:solidFill>
                  </a:tcPr>
                </a:tc>
                <a:tc>
                  <a:txBody>
                    <a:bodyPr/>
                    <a:lstStyle/>
                    <a:p>
                      <a:pPr algn="ctr" fontAlgn="ctr"/>
                      <a:r>
                        <a:rPr lang="es-419" sz="1100" b="1" u="none" strike="noStrike" dirty="0">
                          <a:solidFill>
                            <a:schemeClr val="bg1"/>
                          </a:solidFill>
                          <a:effectLst/>
                        </a:rPr>
                        <a:t>Comfatolima</a:t>
                      </a:r>
                      <a:endParaRPr lang="es-419" sz="1100" b="1" i="0" u="none" strike="noStrike" dirty="0">
                        <a:solidFill>
                          <a:schemeClr val="bg1"/>
                        </a:solidFill>
                        <a:effectLst/>
                        <a:latin typeface="Arial" panose="020B0604020202020204" pitchFamily="34" charset="0"/>
                      </a:endParaRPr>
                    </a:p>
                  </a:txBody>
                  <a:tcPr marL="7594" marR="7594" marT="7594" marB="0" anchor="ctr">
                    <a:solidFill>
                      <a:schemeClr val="tx1">
                        <a:lumMod val="50000"/>
                        <a:lumOff val="50000"/>
                      </a:schemeClr>
                    </a:solidFill>
                  </a:tcPr>
                </a:tc>
                <a:extLst>
                  <a:ext uri="{0D108BD9-81ED-4DB2-BD59-A6C34878D82A}">
                    <a16:rowId xmlns:a16="http://schemas.microsoft.com/office/drawing/2014/main" val="1391307500"/>
                  </a:ext>
                </a:extLst>
              </a:tr>
              <a:tr h="1552068">
                <a:tc>
                  <a:txBody>
                    <a:bodyPr/>
                    <a:lstStyle/>
                    <a:p>
                      <a:pPr algn="just" fontAlgn="ctr"/>
                      <a:r>
                        <a:rPr lang="es-419" sz="1100" u="none" strike="noStrike" dirty="0">
                          <a:solidFill>
                            <a:schemeClr val="tx1"/>
                          </a:solidFill>
                          <a:effectLst/>
                        </a:rPr>
                        <a:t>7. Capacitación</a:t>
                      </a: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just" fontAlgn="ctr"/>
                      <a:r>
                        <a:rPr lang="es-419" sz="1100" u="none" strike="noStrike" dirty="0">
                          <a:solidFill>
                            <a:schemeClr val="tx1"/>
                          </a:solidFill>
                          <a:effectLst/>
                        </a:rPr>
                        <a:t>Capacitación</a:t>
                      </a: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just" fontAlgn="ctr"/>
                      <a:r>
                        <a:rPr lang="es-ES" sz="1100" u="none" strike="noStrike" dirty="0">
                          <a:solidFill>
                            <a:schemeClr val="tx1"/>
                          </a:solidFill>
                          <a:effectLst/>
                        </a:rPr>
                        <a:t>La Capacitación y  actualización en temas relacionados para mejorar la actitud, conocimiento , habilidades y conductas de los funcionarios y responsables de las áreas de cara al cliente, debe ser permanente.</a:t>
                      </a:r>
                      <a:br>
                        <a:rPr lang="es-ES" sz="1100" u="none" strike="noStrike" dirty="0">
                          <a:solidFill>
                            <a:schemeClr val="tx1"/>
                          </a:solidFill>
                          <a:effectLst/>
                        </a:rPr>
                      </a:br>
                      <a:r>
                        <a:rPr lang="es-ES" sz="1100" u="none" strike="noStrike" dirty="0">
                          <a:solidFill>
                            <a:schemeClr val="tx1"/>
                          </a:solidFill>
                          <a:effectLst/>
                        </a:rPr>
                        <a:t>La CCF deben identificar las fallas en la prestación del servicio aplicando encuestas de satisfacción y del resultado de las mismas, se deben definir mejoras en el servicio , capacitando al personal con el ánimo de mejorar la prestación.</a:t>
                      </a:r>
                      <a:endParaRPr lang="es-ES"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100%</a:t>
                      </a:r>
                      <a:endParaRPr lang="es-419"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419" sz="1100" u="none" strike="noStrike" dirty="0">
                          <a:solidFill>
                            <a:schemeClr val="accent1"/>
                          </a:solidFill>
                          <a:effectLst/>
                        </a:rPr>
                        <a:t>90%</a:t>
                      </a:r>
                      <a:endParaRPr lang="es-419" sz="1100" b="0" i="0" u="none" strike="noStrike" dirty="0">
                        <a:solidFill>
                          <a:schemeClr val="accent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100%</a:t>
                      </a:r>
                      <a:endParaRPr lang="es-419"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 100%</a:t>
                      </a: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extLst>
                  <a:ext uri="{0D108BD9-81ED-4DB2-BD59-A6C34878D82A}">
                    <a16:rowId xmlns:a16="http://schemas.microsoft.com/office/drawing/2014/main" val="3294853686"/>
                  </a:ext>
                </a:extLst>
              </a:tr>
              <a:tr h="1346953">
                <a:tc>
                  <a:txBody>
                    <a:bodyPr/>
                    <a:lstStyle/>
                    <a:p>
                      <a:pPr algn="just" fontAlgn="ct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just" fontAlgn="ct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just" fontAlgn="ctr"/>
                      <a:r>
                        <a:rPr lang="es-419" sz="1100" u="none" strike="noStrike" dirty="0">
                          <a:solidFill>
                            <a:schemeClr val="tx1"/>
                          </a:solidFill>
                          <a:effectLst/>
                        </a:rPr>
                        <a:t> </a:t>
                      </a:r>
                      <a:endParaRPr lang="es-419"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 </a:t>
                      </a:r>
                      <a:endParaRPr lang="es-419"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just" fontAlgn="ctr"/>
                      <a:endParaRPr lang="es-ES" sz="1100" u="none" strike="noStrike" dirty="0">
                        <a:solidFill>
                          <a:schemeClr val="tx1"/>
                        </a:solidFill>
                        <a:effectLst/>
                      </a:endParaRPr>
                    </a:p>
                    <a:p>
                      <a:pPr algn="just" fontAlgn="ctr"/>
                      <a:r>
                        <a:rPr lang="es-ES" sz="1100" u="none" strike="noStrike" dirty="0">
                          <a:solidFill>
                            <a:schemeClr val="tx1"/>
                          </a:solidFill>
                          <a:effectLst/>
                        </a:rPr>
                        <a:t>Para este año nos encontramos en la implementación del modelo de Experiencia del Cliente para fortalecer la actitud, conocimiento, habilidades y conducta del personal de atención al público. </a:t>
                      </a:r>
                      <a:endParaRPr lang="es-ES"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 </a:t>
                      </a:r>
                      <a:endParaRPr lang="es-419"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extLst>
                  <a:ext uri="{0D108BD9-81ED-4DB2-BD59-A6C34878D82A}">
                    <a16:rowId xmlns:a16="http://schemas.microsoft.com/office/drawing/2014/main" val="3769262380"/>
                  </a:ext>
                </a:extLst>
              </a:tr>
              <a:tr h="1271147">
                <a:tc>
                  <a:txBody>
                    <a:bodyPr/>
                    <a:lstStyle/>
                    <a:p>
                      <a:pPr algn="just" fontAlgn="ctr"/>
                      <a:r>
                        <a:rPr lang="es-419" sz="1100" u="none" strike="noStrike" dirty="0">
                          <a:solidFill>
                            <a:schemeClr val="tx1"/>
                          </a:solidFill>
                          <a:effectLst/>
                        </a:rPr>
                        <a:t>8. Indicadores</a:t>
                      </a: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just" fontAlgn="ctr"/>
                      <a:r>
                        <a:rPr lang="es-419" sz="1100" u="none" strike="noStrike" dirty="0">
                          <a:solidFill>
                            <a:schemeClr val="tx1"/>
                          </a:solidFill>
                          <a:effectLst/>
                        </a:rPr>
                        <a:t>Indicadores</a:t>
                      </a: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just" fontAlgn="ctr"/>
                      <a:r>
                        <a:rPr lang="es-ES" sz="1100" u="none" strike="noStrike" dirty="0">
                          <a:solidFill>
                            <a:schemeClr val="tx1"/>
                          </a:solidFill>
                          <a:effectLst/>
                        </a:rPr>
                        <a:t>Cumplimiento de indicadores establecidos para medir la satisfacción del ciudadano frente al servicio prestado en los procesos de los trámites de las peticiones, quejas, reclamos, </a:t>
                      </a:r>
                      <a:r>
                        <a:rPr lang="es-ES" sz="1100" u="none" strike="noStrike">
                          <a:solidFill>
                            <a:schemeClr val="tx1"/>
                          </a:solidFill>
                          <a:effectLst/>
                        </a:rPr>
                        <a:t>sugerencias recibidas</a:t>
                      </a:r>
                      <a:r>
                        <a:rPr lang="es-ES" sz="1100" u="none" strike="noStrike" dirty="0">
                          <a:solidFill>
                            <a:schemeClr val="tx1"/>
                          </a:solidFill>
                          <a:effectLst/>
                        </a:rPr>
                        <a:t> en la corporación  en la herramienta SIGER-SIREVAC, en los plazos establecidos en la Circular 007 de 2019; Indicador 1: Satisfacción en respuesta.  Indicador 2. Oportunidad.</a:t>
                      </a:r>
                      <a:endParaRPr lang="es-ES"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100%</a:t>
                      </a:r>
                      <a:endParaRPr lang="es-419"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100%</a:t>
                      </a:r>
                      <a:endParaRPr lang="es-419"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100%</a:t>
                      </a:r>
                      <a:endParaRPr lang="es-419" sz="1100" b="0" i="0" u="none" strike="noStrike" dirty="0">
                        <a:solidFill>
                          <a:schemeClr val="tx1"/>
                        </a:solidFill>
                        <a:effectLst/>
                        <a:latin typeface="Arial" panose="020B0604020202020204" pitchFamily="34" charset="0"/>
                      </a:endParaRPr>
                    </a:p>
                  </a:txBody>
                  <a:tcPr marL="7594" marR="7594" marT="7594" marB="0" anchor="ctr">
                    <a:solidFill>
                      <a:schemeClr val="bg1"/>
                    </a:solidFill>
                  </a:tcPr>
                </a:tc>
                <a:tc>
                  <a:txBody>
                    <a:bodyPr/>
                    <a:lstStyle/>
                    <a:p>
                      <a:pPr algn="ctr" fontAlgn="ctr"/>
                      <a:r>
                        <a:rPr lang="es-419" sz="1100" u="none" strike="noStrike" dirty="0">
                          <a:solidFill>
                            <a:schemeClr val="tx1"/>
                          </a:solidFill>
                          <a:effectLst/>
                        </a:rPr>
                        <a:t>100% </a:t>
                      </a:r>
                      <a:endParaRPr lang="es-419" sz="1100" b="1" i="0" u="none" strike="noStrike" dirty="0">
                        <a:solidFill>
                          <a:schemeClr val="tx1"/>
                        </a:solidFill>
                        <a:effectLst/>
                        <a:latin typeface="Arial" panose="020B0604020202020204" pitchFamily="34" charset="0"/>
                      </a:endParaRPr>
                    </a:p>
                  </a:txBody>
                  <a:tcPr marL="7594" marR="7594" marT="7594" marB="0" anchor="ctr">
                    <a:solidFill>
                      <a:schemeClr val="bg1"/>
                    </a:solidFill>
                  </a:tcPr>
                </a:tc>
                <a:extLst>
                  <a:ext uri="{0D108BD9-81ED-4DB2-BD59-A6C34878D82A}">
                    <a16:rowId xmlns:a16="http://schemas.microsoft.com/office/drawing/2014/main" val="156148358"/>
                  </a:ext>
                </a:extLst>
              </a:tr>
            </a:tbl>
          </a:graphicData>
        </a:graphic>
      </p:graphicFrame>
    </p:spTree>
    <p:extLst>
      <p:ext uri="{BB962C8B-B14F-4D97-AF65-F5344CB8AC3E}">
        <p14:creationId xmlns:p14="http://schemas.microsoft.com/office/powerpoint/2010/main" val="1004860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1492369647"/>
              </p:ext>
            </p:extLst>
          </p:nvPr>
        </p:nvGraphicFramePr>
        <p:xfrm>
          <a:off x="996462" y="2262554"/>
          <a:ext cx="9061940" cy="2005843"/>
        </p:xfrm>
        <a:graphic>
          <a:graphicData uri="http://schemas.openxmlformats.org/drawingml/2006/table">
            <a:tbl>
              <a:tblPr>
                <a:tableStyleId>{2D5ABB26-0587-4C30-8999-92F81FD0307C}</a:tableStyleId>
              </a:tblPr>
              <a:tblGrid>
                <a:gridCol w="1812388">
                  <a:extLst>
                    <a:ext uri="{9D8B030D-6E8A-4147-A177-3AD203B41FA5}">
                      <a16:colId xmlns:a16="http://schemas.microsoft.com/office/drawing/2014/main" val="2627907216"/>
                    </a:ext>
                  </a:extLst>
                </a:gridCol>
                <a:gridCol w="1812388">
                  <a:extLst>
                    <a:ext uri="{9D8B030D-6E8A-4147-A177-3AD203B41FA5}">
                      <a16:colId xmlns:a16="http://schemas.microsoft.com/office/drawing/2014/main" val="3447763069"/>
                    </a:ext>
                  </a:extLst>
                </a:gridCol>
                <a:gridCol w="1812388">
                  <a:extLst>
                    <a:ext uri="{9D8B030D-6E8A-4147-A177-3AD203B41FA5}">
                      <a16:colId xmlns:a16="http://schemas.microsoft.com/office/drawing/2014/main" val="343438798"/>
                    </a:ext>
                  </a:extLst>
                </a:gridCol>
                <a:gridCol w="1812388">
                  <a:extLst>
                    <a:ext uri="{9D8B030D-6E8A-4147-A177-3AD203B41FA5}">
                      <a16:colId xmlns:a16="http://schemas.microsoft.com/office/drawing/2014/main" val="1085564342"/>
                    </a:ext>
                  </a:extLst>
                </a:gridCol>
                <a:gridCol w="1812388">
                  <a:extLst>
                    <a:ext uri="{9D8B030D-6E8A-4147-A177-3AD203B41FA5}">
                      <a16:colId xmlns:a16="http://schemas.microsoft.com/office/drawing/2014/main" val="113154191"/>
                    </a:ext>
                  </a:extLst>
                </a:gridCol>
              </a:tblGrid>
              <a:tr h="995265">
                <a:tc>
                  <a:txBody>
                    <a:bodyPr/>
                    <a:lstStyle/>
                    <a:p>
                      <a:pPr algn="l" fontAlgn="b"/>
                      <a:r>
                        <a:rPr lang="es-419" sz="2000" u="none" strike="noStrike" dirty="0">
                          <a:effectLst/>
                        </a:rPr>
                        <a:t> </a:t>
                      </a:r>
                      <a:endParaRPr lang="es-419" sz="2000" b="0" i="0" u="none" strike="noStrike" dirty="0">
                        <a:solidFill>
                          <a:schemeClr val="bg1"/>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es-419" sz="2000" b="1" u="none" strike="noStrike" dirty="0">
                          <a:effectLst/>
                        </a:rPr>
                        <a:t>Comfenalco Tolima</a:t>
                      </a:r>
                      <a:endParaRPr lang="es-419" sz="2000" b="1" i="0" u="none" strike="noStrike" dirty="0">
                        <a:solidFill>
                          <a:schemeClr val="bg1"/>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pPr algn="ctr" fontAlgn="ctr"/>
                      <a:r>
                        <a:rPr lang="es-419" sz="2000" b="1" u="none" strike="noStrike" dirty="0">
                          <a:effectLst/>
                        </a:rPr>
                        <a:t>Comfamiliar Huila</a:t>
                      </a:r>
                      <a:endParaRPr lang="es-419" sz="2000" b="1" i="0" u="none" strike="noStrike" dirty="0">
                        <a:solidFill>
                          <a:schemeClr val="bg1"/>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pPr algn="ctr" fontAlgn="ctr"/>
                      <a:r>
                        <a:rPr lang="es-419" sz="2000" b="1" u="none" strike="noStrike" dirty="0">
                          <a:effectLst/>
                        </a:rPr>
                        <a:t>Cafasur</a:t>
                      </a:r>
                      <a:endParaRPr lang="es-419" sz="2000" b="1" i="0" u="none" strike="noStrike" dirty="0">
                        <a:solidFill>
                          <a:schemeClr val="bg1"/>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pPr algn="ctr" fontAlgn="ctr"/>
                      <a:r>
                        <a:rPr lang="es-419" sz="2000" b="1" u="none" strike="noStrike" dirty="0">
                          <a:effectLst/>
                        </a:rPr>
                        <a:t>Comfatolima</a:t>
                      </a:r>
                      <a:endParaRPr lang="es-419" sz="2000" b="1" i="0" u="none" strike="noStrike" dirty="0">
                        <a:solidFill>
                          <a:schemeClr val="bg1"/>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extLst>
                  <a:ext uri="{0D108BD9-81ED-4DB2-BD59-A6C34878D82A}">
                    <a16:rowId xmlns:a16="http://schemas.microsoft.com/office/drawing/2014/main" val="2280545209"/>
                  </a:ext>
                </a:extLst>
              </a:tr>
              <a:tr h="505289">
                <a:tc>
                  <a:txBody>
                    <a:bodyPr/>
                    <a:lstStyle/>
                    <a:p>
                      <a:pPr algn="ctr" fontAlgn="b"/>
                      <a:r>
                        <a:rPr lang="es-419" sz="2000" b="1" i="0" u="none" strike="noStrike" dirty="0">
                          <a:solidFill>
                            <a:srgbClr val="000000"/>
                          </a:solidFill>
                          <a:effectLst/>
                          <a:latin typeface="Calibri" panose="020F0502020204030204" pitchFamily="34" charset="0"/>
                        </a:rPr>
                        <a:t>2023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419" sz="2000" b="0" i="0" u="none" strike="noStrike" dirty="0">
                          <a:solidFill>
                            <a:srgbClr val="000000"/>
                          </a:solidFill>
                          <a:effectLst/>
                          <a:latin typeface="Arial" panose="020B0604020202020204" pitchFamily="34" charset="0"/>
                        </a:rPr>
                        <a:t>88%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419" sz="2000" b="0" i="0" u="none" strike="noStrike" dirty="0">
                          <a:solidFill>
                            <a:srgbClr val="000000"/>
                          </a:solidFill>
                          <a:effectLst/>
                          <a:latin typeface="Arial" panose="020B0604020202020204" pitchFamily="34" charset="0"/>
                        </a:rPr>
                        <a:t>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419" sz="2000" b="0" i="0" u="none" strike="noStrike" dirty="0">
                          <a:solidFill>
                            <a:srgbClr val="000000"/>
                          </a:solidFill>
                          <a:effectLst/>
                          <a:latin typeface="Arial" panose="020B0604020202020204" pitchFamily="34" charset="0"/>
                        </a:rPr>
                        <a:t>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419" sz="2000" b="0" i="0" u="none" strike="noStrike" dirty="0">
                          <a:solidFill>
                            <a:srgbClr val="000000"/>
                          </a:solidFill>
                          <a:effectLst/>
                          <a:latin typeface="Arial" panose="020B0604020202020204" pitchFamily="34" charset="0"/>
                        </a:rPr>
                        <a:t>96%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31795874"/>
                  </a:ext>
                </a:extLst>
              </a:tr>
              <a:tr h="505289">
                <a:tc>
                  <a:txBody>
                    <a:bodyPr/>
                    <a:lstStyle/>
                    <a:p>
                      <a:pPr algn="ctr" fontAlgn="b"/>
                      <a:r>
                        <a:rPr lang="es-419" sz="2000" b="1" u="none" strike="noStrike" dirty="0">
                          <a:effectLst/>
                        </a:rPr>
                        <a:t>I – 2024</a:t>
                      </a:r>
                      <a:endParaRPr lang="es-419" sz="20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419" sz="2000" u="none" strike="noStrike" dirty="0">
                          <a:effectLst/>
                        </a:rPr>
                        <a:t>98%</a:t>
                      </a:r>
                      <a:endParaRPr lang="es-419" sz="20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419" sz="2000" u="none" strike="noStrike" dirty="0">
                          <a:effectLst/>
                        </a:rPr>
                        <a:t>86%</a:t>
                      </a:r>
                      <a:endParaRPr lang="es-419" sz="20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419" sz="2000" u="none" strike="noStrike" dirty="0">
                          <a:effectLst/>
                        </a:rPr>
                        <a:t>96%</a:t>
                      </a:r>
                      <a:endParaRPr lang="es-419" sz="20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419" sz="2000" u="none" strike="noStrike" dirty="0">
                          <a:effectLst/>
                        </a:rPr>
                        <a:t>96%</a:t>
                      </a:r>
                      <a:endParaRPr lang="es-419" sz="20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293303"/>
                  </a:ext>
                </a:extLst>
              </a:tr>
            </a:tbl>
          </a:graphicData>
        </a:graphic>
      </p:graphicFrame>
    </p:spTree>
    <p:extLst>
      <p:ext uri="{BB962C8B-B14F-4D97-AF65-F5344CB8AC3E}">
        <p14:creationId xmlns:p14="http://schemas.microsoft.com/office/powerpoint/2010/main" val="3879106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Google Shape;98;g1dee818c1e5_0_8"/>
          <p:cNvPicPr preferRelativeResize="0"/>
          <p:nvPr/>
        </p:nvPicPr>
        <p:blipFill rotWithShape="1">
          <a:blip r:embed="rId3">
            <a:alphaModFix/>
          </a:blip>
          <a:srcRect/>
          <a:stretch/>
        </p:blipFill>
        <p:spPr>
          <a:xfrm>
            <a:off x="-99100" y="0"/>
            <a:ext cx="11978349" cy="725830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3" name="Tabla 2"/>
          <p:cNvGraphicFramePr>
            <a:graphicFrameLocks noGrp="1"/>
          </p:cNvGraphicFramePr>
          <p:nvPr>
            <p:extLst>
              <p:ext uri="{D42A27DB-BD31-4B8C-83A1-F6EECF244321}">
                <p14:modId xmlns:p14="http://schemas.microsoft.com/office/powerpoint/2010/main" val="962847587"/>
              </p:ext>
            </p:extLst>
          </p:nvPr>
        </p:nvGraphicFramePr>
        <p:xfrm>
          <a:off x="726727" y="497742"/>
          <a:ext cx="10425793" cy="4340958"/>
        </p:xfrm>
        <a:graphic>
          <a:graphicData uri="http://schemas.openxmlformats.org/drawingml/2006/table">
            <a:tbl>
              <a:tblPr>
                <a:tableStyleId>{D7AC3CCA-C797-4891-BE02-D94E43425B78}</a:tableStyleId>
              </a:tblPr>
              <a:tblGrid>
                <a:gridCol w="1347002">
                  <a:extLst>
                    <a:ext uri="{9D8B030D-6E8A-4147-A177-3AD203B41FA5}">
                      <a16:colId xmlns:a16="http://schemas.microsoft.com/office/drawing/2014/main" val="587493719"/>
                    </a:ext>
                  </a:extLst>
                </a:gridCol>
                <a:gridCol w="845317">
                  <a:extLst>
                    <a:ext uri="{9D8B030D-6E8A-4147-A177-3AD203B41FA5}">
                      <a16:colId xmlns:a16="http://schemas.microsoft.com/office/drawing/2014/main" val="1204215917"/>
                    </a:ext>
                  </a:extLst>
                </a:gridCol>
                <a:gridCol w="1000075">
                  <a:extLst>
                    <a:ext uri="{9D8B030D-6E8A-4147-A177-3AD203B41FA5}">
                      <a16:colId xmlns:a16="http://schemas.microsoft.com/office/drawing/2014/main" val="3112508832"/>
                    </a:ext>
                  </a:extLst>
                </a:gridCol>
                <a:gridCol w="2845094">
                  <a:extLst>
                    <a:ext uri="{9D8B030D-6E8A-4147-A177-3AD203B41FA5}">
                      <a16:colId xmlns:a16="http://schemas.microsoft.com/office/drawing/2014/main" val="339332126"/>
                    </a:ext>
                  </a:extLst>
                </a:gridCol>
                <a:gridCol w="2532185">
                  <a:extLst>
                    <a:ext uri="{9D8B030D-6E8A-4147-A177-3AD203B41FA5}">
                      <a16:colId xmlns:a16="http://schemas.microsoft.com/office/drawing/2014/main" val="3997685226"/>
                    </a:ext>
                  </a:extLst>
                </a:gridCol>
                <a:gridCol w="1856120">
                  <a:extLst>
                    <a:ext uri="{9D8B030D-6E8A-4147-A177-3AD203B41FA5}">
                      <a16:colId xmlns:a16="http://schemas.microsoft.com/office/drawing/2014/main" val="2567572211"/>
                    </a:ext>
                  </a:extLst>
                </a:gridCol>
              </a:tblGrid>
              <a:tr h="252265">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9525" marR="9525" marT="9525"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9525" marR="9525" marT="9525"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9525" marR="9525" marT="9525"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2645836727"/>
                  </a:ext>
                </a:extLst>
              </a:tr>
              <a:tr h="492042">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9525" marR="9525" marT="9525"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9525" marR="9525" marT="9525"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9525" marR="9525" marT="9525"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9525" marR="9525" marT="9525" marB="0" anchor="ctr">
                    <a:solidFill>
                      <a:schemeClr val="tx1">
                        <a:lumMod val="50000"/>
                        <a:lumOff val="50000"/>
                      </a:schemeClr>
                    </a:solidFill>
                  </a:tcPr>
                </a:tc>
                <a:extLst>
                  <a:ext uri="{0D108BD9-81ED-4DB2-BD59-A6C34878D82A}">
                    <a16:rowId xmlns:a16="http://schemas.microsoft.com/office/drawing/2014/main" val="1864139643"/>
                  </a:ext>
                </a:extLst>
              </a:tr>
              <a:tr h="1311279">
                <a:tc>
                  <a:txBody>
                    <a:bodyPr/>
                    <a:lstStyle/>
                    <a:p>
                      <a:pPr algn="l" fontAlgn="ctr"/>
                      <a:r>
                        <a:rPr lang="es-419" sz="1200" u="none" strike="noStrike" dirty="0">
                          <a:effectLst/>
                        </a:rPr>
                        <a:t>2.Estructura Administrativa</a:t>
                      </a:r>
                      <a:endParaRPr lang="es-419" sz="1200" b="1"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solidFill>
                            <a:schemeClr val="accent1"/>
                          </a:solidFill>
                          <a:effectLst/>
                        </a:rPr>
                        <a:t>90%</a:t>
                      </a:r>
                      <a:endParaRPr lang="es-419" sz="1200" b="0" i="0" u="none" strike="noStrike" dirty="0">
                        <a:solidFill>
                          <a:schemeClr val="accent1"/>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solidFill>
                            <a:schemeClr val="accent1"/>
                          </a:solidFill>
                          <a:effectLst/>
                        </a:rPr>
                        <a:t>85%</a:t>
                      </a:r>
                      <a:endParaRPr lang="es-419" sz="1200" b="0" i="0" u="none" strike="noStrike" dirty="0">
                        <a:solidFill>
                          <a:schemeClr val="accent1"/>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extLst>
                  <a:ext uri="{0D108BD9-81ED-4DB2-BD59-A6C34878D82A}">
                    <a16:rowId xmlns:a16="http://schemas.microsoft.com/office/drawing/2014/main" val="310887610"/>
                  </a:ext>
                </a:extLst>
              </a:tr>
              <a:tr h="1635977">
                <a:tc>
                  <a:txBody>
                    <a:bodyPr/>
                    <a:lstStyle/>
                    <a:p>
                      <a:pPr algn="l"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endParaRPr lang="es-419" sz="1200" b="1"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just" fontAlgn="ctr"/>
                      <a:endParaRPr lang="es-ES" sz="1200" u="none" strike="noStrike" dirty="0">
                        <a:effectLst/>
                      </a:endParaRPr>
                    </a:p>
                    <a:p>
                      <a:pPr algn="just" fontAlgn="ctr"/>
                      <a:r>
                        <a:rPr lang="es-ES" sz="1200" u="none" strike="noStrike" dirty="0">
                          <a:effectLst/>
                        </a:rPr>
                        <a:t>Para este año se está trabajando en la actualización del Protocolo de Servicio al Usuario. </a:t>
                      </a:r>
                      <a:endParaRPr lang="es-ES"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just" fontAlgn="ctr"/>
                      <a:r>
                        <a:rPr lang="es-ES" sz="1200" u="none" strike="noStrike" dirty="0">
                          <a:effectLst/>
                        </a:rPr>
                        <a:t>Falta establecer un sistema de monitoreo y evaluación, contar  con el conocimiento de los procesos alineados al Servicio al Cliente, y de esa forma ser más robustos, se está trabajando en una lista de Excel. </a:t>
                      </a:r>
                      <a:endParaRPr lang="es-ES"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just" fontAlgn="ctr"/>
                      <a:endParaRPr lang="es-419"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extLst>
                  <a:ext uri="{0D108BD9-81ED-4DB2-BD59-A6C34878D82A}">
                    <a16:rowId xmlns:a16="http://schemas.microsoft.com/office/drawing/2014/main" val="2736982183"/>
                  </a:ext>
                </a:extLst>
              </a:tr>
              <a:tr h="649395">
                <a:tc>
                  <a:txBody>
                    <a:bodyPr/>
                    <a:lstStyle/>
                    <a:p>
                      <a:pPr algn="l" fontAlgn="ctr"/>
                      <a:r>
                        <a:rPr lang="es-419" sz="1200" u="none" strike="noStrike" dirty="0">
                          <a:effectLst/>
                        </a:rPr>
                        <a:t>2.1 Estructura Administrativa</a:t>
                      </a:r>
                      <a:endParaRPr lang="es-419" sz="1200" b="1"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extLst>
                  <a:ext uri="{0D108BD9-81ED-4DB2-BD59-A6C34878D82A}">
                    <a16:rowId xmlns:a16="http://schemas.microsoft.com/office/drawing/2014/main" val="193936012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7" name="Tabla 6"/>
          <p:cNvGraphicFramePr>
            <a:graphicFrameLocks noGrp="1"/>
          </p:cNvGraphicFramePr>
          <p:nvPr>
            <p:extLst>
              <p:ext uri="{D42A27DB-BD31-4B8C-83A1-F6EECF244321}">
                <p14:modId xmlns:p14="http://schemas.microsoft.com/office/powerpoint/2010/main" val="208336773"/>
              </p:ext>
            </p:extLst>
          </p:nvPr>
        </p:nvGraphicFramePr>
        <p:xfrm>
          <a:off x="785446" y="633046"/>
          <a:ext cx="10363200" cy="4699528"/>
        </p:xfrm>
        <a:graphic>
          <a:graphicData uri="http://schemas.openxmlformats.org/drawingml/2006/table">
            <a:tbl>
              <a:tblPr>
                <a:tableStyleId>{D7AC3CCA-C797-4891-BE02-D94E43425B78}</a:tableStyleId>
              </a:tblPr>
              <a:tblGrid>
                <a:gridCol w="1408176">
                  <a:extLst>
                    <a:ext uri="{9D8B030D-6E8A-4147-A177-3AD203B41FA5}">
                      <a16:colId xmlns:a16="http://schemas.microsoft.com/office/drawing/2014/main" val="131447838"/>
                    </a:ext>
                  </a:extLst>
                </a:gridCol>
                <a:gridCol w="794355">
                  <a:extLst>
                    <a:ext uri="{9D8B030D-6E8A-4147-A177-3AD203B41FA5}">
                      <a16:colId xmlns:a16="http://schemas.microsoft.com/office/drawing/2014/main" val="3886050718"/>
                    </a:ext>
                  </a:extLst>
                </a:gridCol>
                <a:gridCol w="1071177">
                  <a:extLst>
                    <a:ext uri="{9D8B030D-6E8A-4147-A177-3AD203B41FA5}">
                      <a16:colId xmlns:a16="http://schemas.microsoft.com/office/drawing/2014/main" val="2819581720"/>
                    </a:ext>
                  </a:extLst>
                </a:gridCol>
                <a:gridCol w="2665999">
                  <a:extLst>
                    <a:ext uri="{9D8B030D-6E8A-4147-A177-3AD203B41FA5}">
                      <a16:colId xmlns:a16="http://schemas.microsoft.com/office/drawing/2014/main" val="4293627118"/>
                    </a:ext>
                  </a:extLst>
                </a:gridCol>
                <a:gridCol w="2899296">
                  <a:extLst>
                    <a:ext uri="{9D8B030D-6E8A-4147-A177-3AD203B41FA5}">
                      <a16:colId xmlns:a16="http://schemas.microsoft.com/office/drawing/2014/main" val="102761680"/>
                    </a:ext>
                  </a:extLst>
                </a:gridCol>
                <a:gridCol w="1524197">
                  <a:extLst>
                    <a:ext uri="{9D8B030D-6E8A-4147-A177-3AD203B41FA5}">
                      <a16:colId xmlns:a16="http://schemas.microsoft.com/office/drawing/2014/main" val="3846766960"/>
                    </a:ext>
                  </a:extLst>
                </a:gridCol>
              </a:tblGrid>
              <a:tr h="151978">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9499" marR="9499" marT="9499"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9499" marR="9499" marT="9499"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9499" marR="9499" marT="9499"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1217490296"/>
                  </a:ext>
                </a:extLst>
              </a:tr>
              <a:tr h="284958">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9499" marR="9499" marT="9499"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9499" marR="9499" marT="9499"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9499" marR="9499" marT="9499"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9499" marR="9499" marT="9499" marB="0" anchor="ctr">
                    <a:solidFill>
                      <a:schemeClr val="tx1">
                        <a:lumMod val="50000"/>
                        <a:lumOff val="50000"/>
                      </a:schemeClr>
                    </a:solidFill>
                  </a:tcPr>
                </a:tc>
                <a:extLst>
                  <a:ext uri="{0D108BD9-81ED-4DB2-BD59-A6C34878D82A}">
                    <a16:rowId xmlns:a16="http://schemas.microsoft.com/office/drawing/2014/main" val="3862813675"/>
                  </a:ext>
                </a:extLst>
              </a:tr>
              <a:tr h="1139832">
                <a:tc>
                  <a:txBody>
                    <a:bodyPr/>
                    <a:lstStyle/>
                    <a:p>
                      <a:pPr algn="just" fontAlgn="ctr"/>
                      <a:r>
                        <a:rPr lang="es-419" sz="1200" u="none" strike="noStrike" dirty="0">
                          <a:effectLst/>
                        </a:rPr>
                        <a:t>3.3 Procedimiento Interno : Política de gestión de PQRSF</a:t>
                      </a:r>
                      <a:endParaRPr lang="es-419" sz="1200" b="1"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solidFill>
                            <a:schemeClr val="accent1"/>
                          </a:solidFill>
                          <a:effectLst/>
                        </a:rPr>
                        <a:t>85%</a:t>
                      </a:r>
                      <a:endParaRPr lang="es-419" sz="1200" b="0" i="0" u="none" strike="noStrike" dirty="0">
                        <a:solidFill>
                          <a:schemeClr val="accent1"/>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extLst>
                  <a:ext uri="{0D108BD9-81ED-4DB2-BD59-A6C34878D82A}">
                    <a16:rowId xmlns:a16="http://schemas.microsoft.com/office/drawing/2014/main" val="1703667813"/>
                  </a:ext>
                </a:extLst>
              </a:tr>
              <a:tr h="712395">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endParaRPr lang="es-419" sz="1200" b="1"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just" fontAlgn="ctr"/>
                      <a:r>
                        <a:rPr lang="es-ES" sz="1200" u="none" strike="noStrike" dirty="0">
                          <a:effectLst/>
                        </a:rPr>
                        <a:t>Se encuentra en proceso de actualización en el Código de Ética y Buen Gobierno. </a:t>
                      </a:r>
                      <a:endParaRPr lang="es-ES"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just" fontAlgn="ctr"/>
                      <a:r>
                        <a:rPr lang="es-ES" sz="1200" u="none" strike="noStrike" dirty="0">
                          <a:effectLst/>
                        </a:rPr>
                        <a:t>Está en elaboración y aprobación para dar cumplimiento a la política de gestión de PQRSF. </a:t>
                      </a:r>
                      <a:endParaRPr lang="es-ES"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ES" sz="1200" b="0" i="0" u="none" strike="noStrike" cap="none" dirty="0">
                          <a:solidFill>
                            <a:schemeClr val="dk1"/>
                          </a:solidFill>
                          <a:effectLst/>
                          <a:latin typeface="+mn-lt"/>
                          <a:ea typeface="+mn-ea"/>
                          <a:cs typeface="+mn-cs"/>
                          <a:sym typeface="Arial"/>
                        </a:rPr>
                        <a:t>. </a:t>
                      </a: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extLst>
                  <a:ext uri="{0D108BD9-81ED-4DB2-BD59-A6C34878D82A}">
                    <a16:rowId xmlns:a16="http://schemas.microsoft.com/office/drawing/2014/main" val="1471944786"/>
                  </a:ext>
                </a:extLst>
              </a:tr>
              <a:tr h="997353">
                <a:tc>
                  <a:txBody>
                    <a:bodyPr/>
                    <a:lstStyle/>
                    <a:p>
                      <a:pPr algn="just" fontAlgn="ctr"/>
                      <a:r>
                        <a:rPr lang="es-ES" sz="1200" u="none" strike="noStrike" dirty="0">
                          <a:effectLst/>
                        </a:rPr>
                        <a:t>3.3.1 Procedimiento Interno: Características de la respuesta</a:t>
                      </a:r>
                      <a:endParaRPr lang="es-ES" sz="1200" b="1"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extLst>
                  <a:ext uri="{0D108BD9-81ED-4DB2-BD59-A6C34878D82A}">
                    <a16:rowId xmlns:a16="http://schemas.microsoft.com/office/drawing/2014/main" val="2903009602"/>
                  </a:ext>
                </a:extLst>
              </a:tr>
              <a:tr h="1282310">
                <a:tc>
                  <a:txBody>
                    <a:bodyPr/>
                    <a:lstStyle/>
                    <a:p>
                      <a:pPr algn="ctr" fontAlgn="ctr"/>
                      <a:endParaRPr lang="es-419" sz="1200" b="1"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just" fontAlgn="ctr"/>
                      <a:r>
                        <a:rPr lang="es-ES" sz="1200" u="none" strike="noStrike" dirty="0">
                          <a:effectLst/>
                        </a:rPr>
                        <a:t>Para este año continuaremos con las capacitaciones focalizadas </a:t>
                      </a:r>
                      <a:r>
                        <a:rPr lang="es-ES" sz="1200" u="none" strike="noStrike">
                          <a:effectLst/>
                        </a:rPr>
                        <a:t>de acuerdo con</a:t>
                      </a:r>
                      <a:r>
                        <a:rPr lang="es-ES" sz="1200" u="none" strike="noStrike" dirty="0">
                          <a:effectLst/>
                        </a:rPr>
                        <a:t> los resultados para fortalecer la calidad de las respuestas. </a:t>
                      </a:r>
                      <a:endParaRPr lang="es-ES" sz="1200"/>
                    </a:p>
                  </a:txBody>
                  <a:tcPr marL="9499" marR="9499" marT="9499"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9499" marR="9499" marT="9499" marB="0" anchor="ctr">
                    <a:solidFill>
                      <a:schemeClr val="bg1"/>
                    </a:solidFill>
                  </a:tcPr>
                </a:tc>
                <a:extLst>
                  <a:ext uri="{0D108BD9-81ED-4DB2-BD59-A6C34878D82A}">
                    <a16:rowId xmlns:a16="http://schemas.microsoft.com/office/drawing/2014/main" val="3599024182"/>
                  </a:ext>
                </a:extLst>
              </a:tr>
            </a:tbl>
          </a:graphicData>
        </a:graphic>
      </p:graphicFrame>
    </p:spTree>
    <p:extLst>
      <p:ext uri="{BB962C8B-B14F-4D97-AF65-F5344CB8AC3E}">
        <p14:creationId xmlns:p14="http://schemas.microsoft.com/office/powerpoint/2010/main" val="920771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613923756"/>
              </p:ext>
            </p:extLst>
          </p:nvPr>
        </p:nvGraphicFramePr>
        <p:xfrm>
          <a:off x="562709" y="351694"/>
          <a:ext cx="10750062" cy="5990001"/>
        </p:xfrm>
        <a:graphic>
          <a:graphicData uri="http://schemas.openxmlformats.org/drawingml/2006/table">
            <a:tbl>
              <a:tblPr>
                <a:tableStyleId>{D7AC3CCA-C797-4891-BE02-D94E43425B78}</a:tableStyleId>
              </a:tblPr>
              <a:tblGrid>
                <a:gridCol w="1388897">
                  <a:extLst>
                    <a:ext uri="{9D8B030D-6E8A-4147-A177-3AD203B41FA5}">
                      <a16:colId xmlns:a16="http://schemas.microsoft.com/office/drawing/2014/main" val="1150288166"/>
                    </a:ext>
                  </a:extLst>
                </a:gridCol>
                <a:gridCol w="955717">
                  <a:extLst>
                    <a:ext uri="{9D8B030D-6E8A-4147-A177-3AD203B41FA5}">
                      <a16:colId xmlns:a16="http://schemas.microsoft.com/office/drawing/2014/main" val="1948608370"/>
                    </a:ext>
                  </a:extLst>
                </a:gridCol>
                <a:gridCol w="947071">
                  <a:extLst>
                    <a:ext uri="{9D8B030D-6E8A-4147-A177-3AD203B41FA5}">
                      <a16:colId xmlns:a16="http://schemas.microsoft.com/office/drawing/2014/main" val="3730637971"/>
                    </a:ext>
                  </a:extLst>
                </a:gridCol>
                <a:gridCol w="3138907">
                  <a:extLst>
                    <a:ext uri="{9D8B030D-6E8A-4147-A177-3AD203B41FA5}">
                      <a16:colId xmlns:a16="http://schemas.microsoft.com/office/drawing/2014/main" val="2077759142"/>
                    </a:ext>
                  </a:extLst>
                </a:gridCol>
                <a:gridCol w="1927961">
                  <a:extLst>
                    <a:ext uri="{9D8B030D-6E8A-4147-A177-3AD203B41FA5}">
                      <a16:colId xmlns:a16="http://schemas.microsoft.com/office/drawing/2014/main" val="1645472871"/>
                    </a:ext>
                  </a:extLst>
                </a:gridCol>
                <a:gridCol w="2391509">
                  <a:extLst>
                    <a:ext uri="{9D8B030D-6E8A-4147-A177-3AD203B41FA5}">
                      <a16:colId xmlns:a16="http://schemas.microsoft.com/office/drawing/2014/main" val="3533502271"/>
                    </a:ext>
                  </a:extLst>
                </a:gridCol>
              </a:tblGrid>
              <a:tr h="185555">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6612" marR="6612" marT="6612"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6612" marR="6612" marT="6612"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6612" marR="6612" marT="6612"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3594464517"/>
                  </a:ext>
                </a:extLst>
              </a:tr>
              <a:tr h="364635">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6612" marR="6612" marT="6612"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6612" marR="6612" marT="6612"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6612" marR="6612" marT="6612"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6612" marR="6612" marT="6612" marB="0" anchor="ctr">
                    <a:solidFill>
                      <a:schemeClr val="tx1">
                        <a:lumMod val="50000"/>
                        <a:lumOff val="50000"/>
                      </a:schemeClr>
                    </a:solidFill>
                  </a:tcPr>
                </a:tc>
                <a:extLst>
                  <a:ext uri="{0D108BD9-81ED-4DB2-BD59-A6C34878D82A}">
                    <a16:rowId xmlns:a16="http://schemas.microsoft.com/office/drawing/2014/main" val="3369901882"/>
                  </a:ext>
                </a:extLst>
              </a:tr>
              <a:tr h="701228">
                <a:tc>
                  <a:txBody>
                    <a:bodyPr/>
                    <a:lstStyle/>
                    <a:p>
                      <a:pPr algn="just" fontAlgn="ctr"/>
                      <a:r>
                        <a:rPr lang="es-ES" sz="1200" u="none" strike="noStrike" dirty="0">
                          <a:effectLst/>
                        </a:rPr>
                        <a:t>3.4 Lenguaje Claro e Incluyente</a:t>
                      </a:r>
                      <a:endParaRPr lang="es-ES"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 100%</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extLst>
                  <a:ext uri="{0D108BD9-81ED-4DB2-BD59-A6C34878D82A}">
                    <a16:rowId xmlns:a16="http://schemas.microsoft.com/office/drawing/2014/main" val="1969551715"/>
                  </a:ext>
                </a:extLst>
              </a:tr>
              <a:tr h="934972">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just" fontAlgn="ctr"/>
                      <a:endParaRPr lang="es-ES" sz="1200" u="none" strike="noStrike" dirty="0">
                        <a:effectLst/>
                      </a:endParaRPr>
                    </a:p>
                    <a:p>
                      <a:pPr algn="just" fontAlgn="ctr"/>
                      <a:r>
                        <a:rPr lang="es-ES" sz="1200" u="none" strike="noStrike" dirty="0">
                          <a:effectLst/>
                        </a:rPr>
                        <a:t>Para este año continuaremos con las capacitaciones focalizadas de acuerdo con los resultados para fortalecer la calidad de las respuestas. </a:t>
                      </a:r>
                      <a:endParaRPr lang="es-ES"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extLst>
                  <a:ext uri="{0D108BD9-81ED-4DB2-BD59-A6C34878D82A}">
                    <a16:rowId xmlns:a16="http://schemas.microsoft.com/office/drawing/2014/main" val="3433550542"/>
                  </a:ext>
                </a:extLst>
              </a:tr>
              <a:tr h="752641">
                <a:tc>
                  <a:txBody>
                    <a:bodyPr/>
                    <a:lstStyle/>
                    <a:p>
                      <a:pPr algn="just" fontAlgn="ctr"/>
                      <a:r>
                        <a:rPr lang="es-ES" sz="1200" u="none" strike="noStrike" dirty="0">
                          <a:effectLst/>
                        </a:rPr>
                        <a:t>3.5 Términos de respuesta a las peticiones presentadas por los trabajadores, afiliados y usuarios</a:t>
                      </a:r>
                      <a:endParaRPr lang="es-ES"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solidFill>
                            <a:schemeClr val="accent1"/>
                          </a:solidFill>
                          <a:effectLst/>
                        </a:rPr>
                        <a:t>85%</a:t>
                      </a:r>
                      <a:endParaRPr lang="es-419" sz="1200" b="0" i="0" u="none" strike="noStrike" dirty="0">
                        <a:solidFill>
                          <a:schemeClr val="accent1"/>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extLst>
                  <a:ext uri="{0D108BD9-81ED-4DB2-BD59-A6C34878D82A}">
                    <a16:rowId xmlns:a16="http://schemas.microsoft.com/office/drawing/2014/main" val="3530900005"/>
                  </a:ext>
                </a:extLst>
              </a:tr>
              <a:tr h="934972">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lvl="0" algn="just">
                        <a:buNone/>
                      </a:pPr>
                      <a:endParaRPr lang="es-ES" sz="1200" b="0" i="0" u="none" strike="noStrike" noProof="0" dirty="0">
                        <a:solidFill>
                          <a:srgbClr val="000000"/>
                        </a:solidFill>
                        <a:effectLst/>
                        <a:latin typeface="+mn-lt"/>
                      </a:endParaRPr>
                    </a:p>
                    <a:p>
                      <a:pPr lvl="0" algn="just">
                        <a:buNone/>
                      </a:pPr>
                      <a:r>
                        <a:rPr lang="es-ES" sz="1200" b="0" i="0" u="none" strike="noStrike" noProof="0" dirty="0">
                          <a:solidFill>
                            <a:srgbClr val="000000"/>
                          </a:solidFill>
                          <a:effectLst/>
                          <a:latin typeface="+mn-lt"/>
                        </a:rPr>
                        <a:t>Para este año continuaremos socializando el Informe PQRSF trimestral a la  Alta Dirección, con la gestión preventiva y controles internos para dar alcance. </a:t>
                      </a:r>
                      <a:endParaRPr lang="es-ES" sz="1200" dirty="0"/>
                    </a:p>
                  </a:txBody>
                  <a:tcPr marL="6612" marR="6612" marT="66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extLst>
                  <a:ext uri="{0D108BD9-81ED-4DB2-BD59-A6C34878D82A}">
                    <a16:rowId xmlns:a16="http://schemas.microsoft.com/office/drawing/2014/main" val="2328000799"/>
                  </a:ext>
                </a:extLst>
              </a:tr>
              <a:tr h="818101">
                <a:tc>
                  <a:txBody>
                    <a:bodyPr/>
                    <a:lstStyle/>
                    <a:p>
                      <a:pPr algn="just" fontAlgn="ctr"/>
                      <a:r>
                        <a:rPr lang="es-ES" sz="1200" u="none" strike="noStrike" dirty="0">
                          <a:effectLst/>
                        </a:rPr>
                        <a:t>3.6 Términos de respuesta a los requerimientos de la Superintendencia</a:t>
                      </a:r>
                      <a:endParaRPr lang="es-ES"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extLst>
                  <a:ext uri="{0D108BD9-81ED-4DB2-BD59-A6C34878D82A}">
                    <a16:rowId xmlns:a16="http://schemas.microsoft.com/office/drawing/2014/main" val="1935859939"/>
                  </a:ext>
                </a:extLst>
              </a:tr>
              <a:tr h="934972">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endParaRPr lang="es-419" sz="1200" b="1"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lvl="0" algn="just">
                        <a:lnSpc>
                          <a:spcPct val="100000"/>
                        </a:lnSpc>
                        <a:spcBef>
                          <a:spcPts val="0"/>
                        </a:spcBef>
                        <a:spcAft>
                          <a:spcPts val="0"/>
                        </a:spcAft>
                        <a:buNone/>
                      </a:pPr>
                      <a:endParaRPr lang="es-ES" sz="1200" b="0" i="0" u="none" strike="noStrike" noProof="0" dirty="0">
                        <a:effectLst/>
                        <a:latin typeface="+mn-lt"/>
                      </a:endParaRPr>
                    </a:p>
                    <a:p>
                      <a:pPr lvl="0" algn="just">
                        <a:lnSpc>
                          <a:spcPct val="100000"/>
                        </a:lnSpc>
                        <a:spcBef>
                          <a:spcPts val="0"/>
                        </a:spcBef>
                        <a:spcAft>
                          <a:spcPts val="0"/>
                        </a:spcAft>
                        <a:buNone/>
                      </a:pPr>
                      <a:r>
                        <a:rPr lang="es-ES" sz="1200" b="0" i="0" u="none" strike="noStrike" noProof="0" dirty="0">
                          <a:effectLst/>
                          <a:latin typeface="+mn-lt"/>
                        </a:rPr>
                        <a:t>Para este año continuaremos con las capacitaciones focalizadas de acuerdo con los resultados para fortalecer la calidad de las respuestas. </a:t>
                      </a:r>
                    </a:p>
                  </a:txBody>
                  <a:tcPr marL="6612" marR="6612" marT="66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612" marR="6612" marT="6612" marB="0" anchor="ctr">
                    <a:solidFill>
                      <a:schemeClr val="bg1"/>
                    </a:solidFill>
                  </a:tcPr>
                </a:tc>
                <a:extLst>
                  <a:ext uri="{0D108BD9-81ED-4DB2-BD59-A6C34878D82A}">
                    <a16:rowId xmlns:a16="http://schemas.microsoft.com/office/drawing/2014/main" val="3590869028"/>
                  </a:ext>
                </a:extLst>
              </a:tr>
            </a:tbl>
          </a:graphicData>
        </a:graphic>
      </p:graphicFrame>
    </p:spTree>
    <p:extLst>
      <p:ext uri="{BB962C8B-B14F-4D97-AF65-F5344CB8AC3E}">
        <p14:creationId xmlns:p14="http://schemas.microsoft.com/office/powerpoint/2010/main" val="2534694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2884344681"/>
              </p:ext>
            </p:extLst>
          </p:nvPr>
        </p:nvGraphicFramePr>
        <p:xfrm>
          <a:off x="586154" y="504092"/>
          <a:ext cx="10609385" cy="5282559"/>
        </p:xfrm>
        <a:graphic>
          <a:graphicData uri="http://schemas.openxmlformats.org/drawingml/2006/table">
            <a:tbl>
              <a:tblPr>
                <a:tableStyleId>{D7AC3CCA-C797-4891-BE02-D94E43425B78}</a:tableStyleId>
              </a:tblPr>
              <a:tblGrid>
                <a:gridCol w="1370721">
                  <a:extLst>
                    <a:ext uri="{9D8B030D-6E8A-4147-A177-3AD203B41FA5}">
                      <a16:colId xmlns:a16="http://schemas.microsoft.com/office/drawing/2014/main" val="3536332336"/>
                    </a:ext>
                  </a:extLst>
                </a:gridCol>
                <a:gridCol w="786325">
                  <a:extLst>
                    <a:ext uri="{9D8B030D-6E8A-4147-A177-3AD203B41FA5}">
                      <a16:colId xmlns:a16="http://schemas.microsoft.com/office/drawing/2014/main" val="731367023"/>
                    </a:ext>
                  </a:extLst>
                </a:gridCol>
                <a:gridCol w="1606062">
                  <a:extLst>
                    <a:ext uri="{9D8B030D-6E8A-4147-A177-3AD203B41FA5}">
                      <a16:colId xmlns:a16="http://schemas.microsoft.com/office/drawing/2014/main" val="1555507726"/>
                    </a:ext>
                  </a:extLst>
                </a:gridCol>
                <a:gridCol w="2583332">
                  <a:extLst>
                    <a:ext uri="{9D8B030D-6E8A-4147-A177-3AD203B41FA5}">
                      <a16:colId xmlns:a16="http://schemas.microsoft.com/office/drawing/2014/main" val="3437336002"/>
                    </a:ext>
                  </a:extLst>
                </a:gridCol>
                <a:gridCol w="1965221">
                  <a:extLst>
                    <a:ext uri="{9D8B030D-6E8A-4147-A177-3AD203B41FA5}">
                      <a16:colId xmlns:a16="http://schemas.microsoft.com/office/drawing/2014/main" val="2580187572"/>
                    </a:ext>
                  </a:extLst>
                </a:gridCol>
                <a:gridCol w="2297724">
                  <a:extLst>
                    <a:ext uri="{9D8B030D-6E8A-4147-A177-3AD203B41FA5}">
                      <a16:colId xmlns:a16="http://schemas.microsoft.com/office/drawing/2014/main" val="511997695"/>
                    </a:ext>
                  </a:extLst>
                </a:gridCol>
              </a:tblGrid>
              <a:tr h="254386">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8686" marR="8686" marT="8686"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8686" marR="8686" marT="8686"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8686" marR="8686" marT="8686"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1444129036"/>
                  </a:ext>
                </a:extLst>
              </a:tr>
              <a:tr h="497240">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8686" marR="8686" marT="8686"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8686" marR="8686" marT="8686"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8686" marR="8686" marT="8686"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8686" marR="8686" marT="8686" marB="0" anchor="ctr">
                    <a:solidFill>
                      <a:schemeClr val="tx1">
                        <a:lumMod val="50000"/>
                        <a:lumOff val="50000"/>
                      </a:schemeClr>
                    </a:solidFill>
                  </a:tcPr>
                </a:tc>
                <a:extLst>
                  <a:ext uri="{0D108BD9-81ED-4DB2-BD59-A6C34878D82A}">
                    <a16:rowId xmlns:a16="http://schemas.microsoft.com/office/drawing/2014/main" val="3069087829"/>
                  </a:ext>
                </a:extLst>
              </a:tr>
              <a:tr h="865080">
                <a:tc>
                  <a:txBody>
                    <a:bodyPr/>
                    <a:lstStyle/>
                    <a:p>
                      <a:pPr algn="just" fontAlgn="ctr"/>
                      <a:r>
                        <a:rPr lang="es-419" sz="1200" u="none" strike="noStrike" dirty="0">
                          <a:effectLst/>
                        </a:rPr>
                        <a:t>3.7 Informes a la alta dirección</a:t>
                      </a:r>
                      <a:endParaRPr lang="es-419" sz="1200" b="1"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 100%</a:t>
                      </a:r>
                      <a:endParaRPr lang="es-419"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extLst>
                  <a:ext uri="{0D108BD9-81ED-4DB2-BD59-A6C34878D82A}">
                    <a16:rowId xmlns:a16="http://schemas.microsoft.com/office/drawing/2014/main" val="4114961208"/>
                  </a:ext>
                </a:extLst>
              </a:tr>
              <a:tr h="1468648">
                <a:tc>
                  <a:txBody>
                    <a:bodyPr/>
                    <a:lstStyle/>
                    <a:p>
                      <a:pPr algn="just" fontAlgn="ctr"/>
                      <a:r>
                        <a:rPr lang="es-ES" sz="1200" u="none" strike="noStrike" dirty="0">
                          <a:effectLst/>
                        </a:rPr>
                        <a:t>3.8 Medidas de accesibilidad e inclusión para personas con discapacidad y población LGTBI</a:t>
                      </a:r>
                      <a:endParaRPr lang="es-ES" sz="1200" b="1"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Procesos</a:t>
                      </a:r>
                      <a:endParaRPr lang="es-419" sz="1200" b="1"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solidFill>
                            <a:schemeClr val="accent1"/>
                          </a:solidFill>
                          <a:effectLst/>
                        </a:rPr>
                        <a:t>90%</a:t>
                      </a:r>
                      <a:endParaRPr lang="es-419" sz="1200" b="0" i="0" u="none" strike="noStrike" dirty="0">
                        <a:solidFill>
                          <a:schemeClr val="accent1"/>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extLst>
                  <a:ext uri="{0D108BD9-81ED-4DB2-BD59-A6C34878D82A}">
                    <a16:rowId xmlns:a16="http://schemas.microsoft.com/office/drawing/2014/main" val="2564851879"/>
                  </a:ext>
                </a:extLst>
              </a:tr>
              <a:tr h="2197205">
                <a:tc>
                  <a:txBody>
                    <a:bodyPr/>
                    <a:lstStyle/>
                    <a:p>
                      <a:pPr algn="l" fontAlgn="ctr"/>
                      <a:endParaRPr lang="es-419" sz="1200" b="1"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endParaRPr lang="es-419" sz="1200" b="1"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just" fontAlgn="ctr"/>
                      <a:r>
                        <a:rPr lang="es-ES" sz="1200" u="none" strike="noStrike" dirty="0">
                          <a:effectLst/>
                        </a:rPr>
                        <a:t>La Caja capacita constantemente al personal de la Caja.</a:t>
                      </a:r>
                      <a:endParaRPr lang="es-ES"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just" fontAlgn="ctr"/>
                      <a:r>
                        <a:rPr lang="es-ES" sz="1200" u="none" strike="noStrike" dirty="0">
                          <a:effectLst/>
                        </a:rPr>
                        <a:t>La guía y protocolo corporativo se encuentran pendientes de actualización y publicación en medios internos, para este año. </a:t>
                      </a:r>
                      <a:endParaRPr lang="es-ES"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8686" marR="8686" marT="8686" marB="0" anchor="ctr">
                    <a:solidFill>
                      <a:schemeClr val="bg1"/>
                    </a:solidFill>
                  </a:tcPr>
                </a:tc>
                <a:extLst>
                  <a:ext uri="{0D108BD9-81ED-4DB2-BD59-A6C34878D82A}">
                    <a16:rowId xmlns:a16="http://schemas.microsoft.com/office/drawing/2014/main" val="1736095718"/>
                  </a:ext>
                </a:extLst>
              </a:tr>
            </a:tbl>
          </a:graphicData>
        </a:graphic>
      </p:graphicFrame>
    </p:spTree>
    <p:extLst>
      <p:ext uri="{BB962C8B-B14F-4D97-AF65-F5344CB8AC3E}">
        <p14:creationId xmlns:p14="http://schemas.microsoft.com/office/powerpoint/2010/main" val="3000924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4160787648"/>
              </p:ext>
            </p:extLst>
          </p:nvPr>
        </p:nvGraphicFramePr>
        <p:xfrm>
          <a:off x="222738" y="158262"/>
          <a:ext cx="11254155" cy="6421362"/>
        </p:xfrm>
        <a:graphic>
          <a:graphicData uri="http://schemas.openxmlformats.org/drawingml/2006/table">
            <a:tbl>
              <a:tblPr>
                <a:tableStyleId>{D7AC3CCA-C797-4891-BE02-D94E43425B78}</a:tableStyleId>
              </a:tblPr>
              <a:tblGrid>
                <a:gridCol w="1454025">
                  <a:extLst>
                    <a:ext uri="{9D8B030D-6E8A-4147-A177-3AD203B41FA5}">
                      <a16:colId xmlns:a16="http://schemas.microsoft.com/office/drawing/2014/main" val="2459418593"/>
                    </a:ext>
                  </a:extLst>
                </a:gridCol>
                <a:gridCol w="1242283">
                  <a:extLst>
                    <a:ext uri="{9D8B030D-6E8A-4147-A177-3AD203B41FA5}">
                      <a16:colId xmlns:a16="http://schemas.microsoft.com/office/drawing/2014/main" val="641950671"/>
                    </a:ext>
                  </a:extLst>
                </a:gridCol>
                <a:gridCol w="1781908">
                  <a:extLst>
                    <a:ext uri="{9D8B030D-6E8A-4147-A177-3AD203B41FA5}">
                      <a16:colId xmlns:a16="http://schemas.microsoft.com/office/drawing/2014/main" val="4025592432"/>
                    </a:ext>
                  </a:extLst>
                </a:gridCol>
                <a:gridCol w="1992923">
                  <a:extLst>
                    <a:ext uri="{9D8B030D-6E8A-4147-A177-3AD203B41FA5}">
                      <a16:colId xmlns:a16="http://schemas.microsoft.com/office/drawing/2014/main" val="2455675141"/>
                    </a:ext>
                  </a:extLst>
                </a:gridCol>
                <a:gridCol w="2508738">
                  <a:extLst>
                    <a:ext uri="{9D8B030D-6E8A-4147-A177-3AD203B41FA5}">
                      <a16:colId xmlns:a16="http://schemas.microsoft.com/office/drawing/2014/main" val="1270342397"/>
                    </a:ext>
                  </a:extLst>
                </a:gridCol>
                <a:gridCol w="2274278">
                  <a:extLst>
                    <a:ext uri="{9D8B030D-6E8A-4147-A177-3AD203B41FA5}">
                      <a16:colId xmlns:a16="http://schemas.microsoft.com/office/drawing/2014/main" val="2631667226"/>
                    </a:ext>
                  </a:extLst>
                </a:gridCol>
              </a:tblGrid>
              <a:tr h="161280">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7417" marR="7417" marT="7417"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7417" marR="7417" marT="7417"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7417" marR="7417" marT="7417"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2353705708"/>
                  </a:ext>
                </a:extLst>
              </a:tr>
              <a:tr h="246395">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7417" marR="7417" marT="7417"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7417" marR="7417" marT="7417"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7417" marR="7417" marT="7417"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7417" marR="7417" marT="7417" marB="0" anchor="ctr">
                    <a:solidFill>
                      <a:schemeClr val="tx1">
                        <a:lumMod val="50000"/>
                        <a:lumOff val="50000"/>
                      </a:schemeClr>
                    </a:solidFill>
                  </a:tcPr>
                </a:tc>
                <a:extLst>
                  <a:ext uri="{0D108BD9-81ED-4DB2-BD59-A6C34878D82A}">
                    <a16:rowId xmlns:a16="http://schemas.microsoft.com/office/drawing/2014/main" val="9519218"/>
                  </a:ext>
                </a:extLst>
              </a:tr>
              <a:tr h="855494">
                <a:tc>
                  <a:txBody>
                    <a:bodyPr/>
                    <a:lstStyle/>
                    <a:p>
                      <a:pPr algn="just" fontAlgn="ctr"/>
                      <a:r>
                        <a:rPr lang="es-ES" sz="1200" u="none" strike="noStrike" dirty="0">
                          <a:effectLst/>
                        </a:rPr>
                        <a:t>3.8.1 Accesibilidad en espacios físicos</a:t>
                      </a:r>
                      <a:endParaRPr lang="es-ES"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ES" sz="1200" u="none" strike="noStrike" dirty="0">
                          <a:effectLst/>
                        </a:rPr>
                        <a:t>Accesibilidad y espacio físico adecuado para la atención al afiliado</a:t>
                      </a:r>
                      <a:endParaRPr lang="es-ES"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solidFill>
                            <a:schemeClr val="accent1"/>
                          </a:solidFill>
                          <a:effectLst/>
                        </a:rPr>
                        <a:t>70%</a:t>
                      </a:r>
                      <a:endParaRPr lang="es-419" sz="1200" b="0" i="0" u="none" strike="noStrike" dirty="0">
                        <a:solidFill>
                          <a:schemeClr val="accent1"/>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solidFill>
                            <a:schemeClr val="accent1"/>
                          </a:solidFill>
                          <a:effectLst/>
                        </a:rPr>
                        <a:t>85%</a:t>
                      </a:r>
                      <a:endParaRPr lang="es-419" sz="1200" b="0" i="0" u="none" strike="noStrike" dirty="0">
                        <a:solidFill>
                          <a:schemeClr val="accent1"/>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solidFill>
                            <a:schemeClr val="accent1"/>
                          </a:solidFill>
                          <a:effectLst/>
                        </a:rPr>
                        <a:t>50% </a:t>
                      </a:r>
                      <a:endParaRPr lang="es-419" sz="1200" b="1" i="0" u="none" strike="noStrike" dirty="0">
                        <a:solidFill>
                          <a:schemeClr val="accent1"/>
                        </a:solidFill>
                        <a:effectLst/>
                        <a:latin typeface="Arial" panose="020B0604020202020204" pitchFamily="34" charset="0"/>
                      </a:endParaRPr>
                    </a:p>
                  </a:txBody>
                  <a:tcPr marL="7417" marR="7417" marT="7417" marB="0" anchor="ctr">
                    <a:solidFill>
                      <a:schemeClr val="bg1"/>
                    </a:solidFill>
                  </a:tcPr>
                </a:tc>
                <a:extLst>
                  <a:ext uri="{0D108BD9-81ED-4DB2-BD59-A6C34878D82A}">
                    <a16:rowId xmlns:a16="http://schemas.microsoft.com/office/drawing/2014/main" val="1027515610"/>
                  </a:ext>
                </a:extLst>
              </a:tr>
              <a:tr h="1284983">
                <a:tc>
                  <a:txBody>
                    <a:bodyPr/>
                    <a:lstStyle/>
                    <a:p>
                      <a:pPr algn="just" fontAlgn="ctr"/>
                      <a:endParaRPr lang="es-419"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ES" sz="1200" u="none" strike="noStrike" dirty="0">
                          <a:effectLst/>
                        </a:rPr>
                        <a:t>Se encuentra en proceso de diagnósticos y adecuación de los espacios que requieren accesibilidad para personas con discapacidad.</a:t>
                      </a:r>
                      <a:endParaRPr lang="es-ES" sz="1200" b="0"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lvl="0" algn="just">
                        <a:buNone/>
                      </a:pPr>
                      <a:r>
                        <a:rPr lang="es-ES" sz="1200" b="0" i="0" u="none" strike="noStrike" noProof="0" dirty="0">
                          <a:solidFill>
                            <a:srgbClr val="000000"/>
                          </a:solidFill>
                          <a:effectLst/>
                          <a:latin typeface="+mn-lt"/>
                        </a:rPr>
                        <a:t>Se encuentra en el desarrollo del proyecto Punto Unificado para la centralización de la atención presencial en la sede Neiva, y en implementación de mejoras según el plan de mejoramiento de la Superintendencia de Subsidio Familiar.  </a:t>
                      </a:r>
                      <a:endParaRPr lang="es-ES" sz="1200" dirty="0"/>
                    </a:p>
                  </a:txBody>
                  <a:tcPr marL="7417" marR="7417" marT="7417" marB="0" anchor="ctr">
                    <a:solidFill>
                      <a:schemeClr val="bg1"/>
                    </a:solidFill>
                  </a:tcPr>
                </a:tc>
                <a:tc>
                  <a:txBody>
                    <a:bodyPr/>
                    <a:lstStyle/>
                    <a:p>
                      <a:pPr algn="just" fontAlgn="ctr"/>
                      <a:r>
                        <a:rPr lang="es-ES" sz="1200" u="none" strike="noStrike" dirty="0">
                          <a:effectLst/>
                        </a:rPr>
                        <a:t>Igualmente, se ha realizado cotizaciones para implementar la señalización en braille y lengua de señas.</a:t>
                      </a:r>
                      <a:endParaRPr lang="es-ES" sz="1200" b="0"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ES" sz="1200" b="0" i="0" u="none" strike="noStrike" cap="none" dirty="0">
                          <a:solidFill>
                            <a:schemeClr val="dk1"/>
                          </a:solidFill>
                          <a:effectLst/>
                          <a:latin typeface="+mn-lt"/>
                          <a:ea typeface="+mn-ea"/>
                          <a:cs typeface="+mn-cs"/>
                          <a:sym typeface="Arial"/>
                        </a:rPr>
                        <a:t>Se deben hacer ajustes a los letreros de la Caja, igualmente se debe ajustar el digiturno para que se cumplan con los protocolos de inclusión para personal con algún tipo de discapacidad. </a:t>
                      </a:r>
                      <a:r>
                        <a:rPr lang="es-ES" sz="1200" b="0" i="0" u="none" strike="noStrike" cap="none">
                          <a:solidFill>
                            <a:schemeClr val="dk1"/>
                          </a:solidFill>
                          <a:effectLst/>
                          <a:latin typeface="+mn-lt"/>
                          <a:ea typeface="+mn-ea"/>
                          <a:cs typeface="+mn-cs"/>
                          <a:sym typeface="Arial"/>
                        </a:rPr>
                        <a:t>Igualmente</a:t>
                      </a:r>
                      <a:r>
                        <a:rPr lang="es-ES" sz="1200" b="0" i="0" u="none" strike="noStrike" cap="none">
                          <a:solidFill>
                            <a:schemeClr val="dk1"/>
                          </a:solidFill>
                          <a:effectLst/>
                          <a:latin typeface="+mn-lt"/>
                          <a:ea typeface="+mn-ea"/>
                          <a:cs typeface="+mn-cs"/>
                        </a:rPr>
                        <a:t>,</a:t>
                      </a:r>
                      <a:r>
                        <a:rPr lang="es-ES" sz="1200" b="0" i="0" u="none" strike="noStrike" cap="none" dirty="0">
                          <a:solidFill>
                            <a:schemeClr val="dk1"/>
                          </a:solidFill>
                          <a:effectLst/>
                          <a:latin typeface="+mn-lt"/>
                          <a:ea typeface="+mn-ea"/>
                          <a:cs typeface="+mn-cs"/>
                          <a:sym typeface="Arial"/>
                        </a:rPr>
                        <a:t> para el centro recreacional se están evaluando alternativas de movilidad para personal con discapacidad física. </a:t>
                      </a: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extLst>
                  <a:ext uri="{0D108BD9-81ED-4DB2-BD59-A6C34878D82A}">
                    <a16:rowId xmlns:a16="http://schemas.microsoft.com/office/drawing/2014/main" val="1732014980"/>
                  </a:ext>
                </a:extLst>
              </a:tr>
              <a:tr h="970888">
                <a:tc>
                  <a:txBody>
                    <a:bodyPr/>
                    <a:lstStyle/>
                    <a:p>
                      <a:pPr algn="just" fontAlgn="ctr"/>
                      <a:r>
                        <a:rPr lang="es-ES" sz="1200" u="none" strike="noStrike" dirty="0">
                          <a:effectLst/>
                        </a:rPr>
                        <a:t>3.8.2 Accesibilidad a páginas web</a:t>
                      </a:r>
                      <a:endParaRPr lang="es-ES"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ES" sz="1200" u="none" strike="noStrike" dirty="0">
                          <a:effectLst/>
                        </a:rPr>
                        <a:t>Accesibilidad y espacio físico adecuado para la atención al afiliado</a:t>
                      </a:r>
                      <a:endParaRPr lang="es-ES"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solidFill>
                            <a:schemeClr val="accent1"/>
                          </a:solidFill>
                          <a:effectLst/>
                        </a:rPr>
                        <a:t>95%</a:t>
                      </a:r>
                      <a:endParaRPr lang="es-419" sz="1200" b="0" i="0" u="none" strike="noStrike" dirty="0">
                        <a:solidFill>
                          <a:schemeClr val="accent1"/>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solidFill>
                            <a:schemeClr val="accent1"/>
                          </a:solidFill>
                          <a:effectLst/>
                        </a:rPr>
                        <a:t>85%</a:t>
                      </a:r>
                      <a:endParaRPr lang="es-419" sz="1200" b="0" i="0" u="none" strike="noStrike" dirty="0">
                        <a:solidFill>
                          <a:schemeClr val="accent1"/>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solidFill>
                            <a:schemeClr val="accent1"/>
                          </a:solidFill>
                          <a:effectLst/>
                        </a:rPr>
                        <a:t>80% </a:t>
                      </a:r>
                      <a:endParaRPr lang="es-419" sz="1200" b="1" i="0" u="none" strike="noStrike" dirty="0">
                        <a:solidFill>
                          <a:schemeClr val="accent1"/>
                        </a:solidFill>
                        <a:effectLst/>
                        <a:latin typeface="Arial" panose="020B0604020202020204" pitchFamily="34" charset="0"/>
                      </a:endParaRPr>
                    </a:p>
                  </a:txBody>
                  <a:tcPr marL="7417" marR="7417" marT="7417" marB="0" anchor="ctr">
                    <a:solidFill>
                      <a:schemeClr val="bg1"/>
                    </a:solidFill>
                  </a:tcPr>
                </a:tc>
                <a:extLst>
                  <a:ext uri="{0D108BD9-81ED-4DB2-BD59-A6C34878D82A}">
                    <a16:rowId xmlns:a16="http://schemas.microsoft.com/office/drawing/2014/main" val="2023487874"/>
                  </a:ext>
                </a:extLst>
              </a:tr>
              <a:tr h="2072868">
                <a:tc>
                  <a:txBody>
                    <a:bodyPr/>
                    <a:lstStyle/>
                    <a:p>
                      <a:pPr algn="l" fontAlgn="ctr"/>
                      <a:endParaRPr lang="es-419"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ctr"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ES" sz="1200" u="none" strike="noStrike" dirty="0">
                          <a:effectLst/>
                        </a:rPr>
                        <a:t>Se encuentra realizando las pruebas para la puesta en funcionamiento de la página web de acuerdo con los establecido en la circular única y la normatividad vigente.</a:t>
                      </a:r>
                      <a:endParaRPr lang="es-ES" sz="1200" b="0"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ES" sz="1200" u="none" strike="noStrike" dirty="0">
                          <a:effectLst/>
                        </a:rPr>
                        <a:t>Para este año está pendiente la publicación de las mejoras implementadas en medios internos y externos. </a:t>
                      </a:r>
                      <a:endParaRPr lang="es-ES" sz="1200" b="0"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ES" sz="1200" u="none" strike="noStrike" dirty="0">
                          <a:effectLst/>
                        </a:rPr>
                        <a:t>Cuenta con una página web  que cumple con los numerales propuestos por la norma técnica colombiana NTC 5854.</a:t>
                      </a:r>
                      <a:endParaRPr lang="es-ES" sz="1200" b="0" i="0" u="none" strike="noStrike" dirty="0">
                        <a:solidFill>
                          <a:srgbClr val="000000"/>
                        </a:solidFill>
                        <a:effectLst/>
                        <a:latin typeface="Arial" panose="020B0604020202020204" pitchFamily="34" charset="0"/>
                      </a:endParaRPr>
                    </a:p>
                  </a:txBody>
                  <a:tcPr marL="7417" marR="7417" marT="7417" marB="0" anchor="ctr">
                    <a:solidFill>
                      <a:schemeClr val="bg1"/>
                    </a:solidFill>
                  </a:tcPr>
                </a:tc>
                <a:tc>
                  <a:txBody>
                    <a:bodyPr/>
                    <a:lstStyle/>
                    <a:p>
                      <a:pPr algn="just" fontAlgn="ctr"/>
                      <a:r>
                        <a:rPr lang="es-ES" sz="1200" b="0" i="0" u="none" strike="noStrike" cap="none" dirty="0">
                          <a:solidFill>
                            <a:schemeClr val="dk1"/>
                          </a:solidFill>
                          <a:effectLst/>
                          <a:latin typeface="+mn-lt"/>
                          <a:ea typeface="+mn-ea"/>
                          <a:cs typeface="+mn-cs"/>
                          <a:sym typeface="Arial"/>
                        </a:rPr>
                        <a:t>Sin embargo</a:t>
                      </a:r>
                      <a:r>
                        <a:rPr lang="es-ES" sz="1200" b="0" i="0" u="none" strike="noStrike" cap="none" dirty="0">
                          <a:solidFill>
                            <a:schemeClr val="dk1"/>
                          </a:solidFill>
                          <a:effectLst/>
                          <a:latin typeface="+mn-lt"/>
                          <a:ea typeface="+mn-ea"/>
                          <a:cs typeface="+mn-cs"/>
                        </a:rPr>
                        <a:t>,</a:t>
                      </a:r>
                      <a:r>
                        <a:rPr lang="es-ES" sz="1200" b="0" i="0" u="none" strike="noStrike" cap="none" dirty="0">
                          <a:solidFill>
                            <a:schemeClr val="dk1"/>
                          </a:solidFill>
                          <a:effectLst/>
                          <a:latin typeface="+mn-lt"/>
                          <a:ea typeface="+mn-ea"/>
                          <a:cs typeface="+mn-cs"/>
                          <a:sym typeface="Arial"/>
                        </a:rPr>
                        <a:t> se están revisando mejoras a la página que permita abarcar otras alternativas de accesibilidad para otros tipos de discapacidad. </a:t>
                      </a:r>
                      <a:r>
                        <a:rPr lang="es-419" sz="1200" u="none" strike="noStrike" dirty="0">
                          <a:effectLst/>
                        </a:rPr>
                        <a:t> </a:t>
                      </a:r>
                      <a:endParaRPr lang="es-419" sz="1200" b="1" i="0" u="none" strike="noStrike" dirty="0">
                        <a:solidFill>
                          <a:srgbClr val="0070C0"/>
                        </a:solidFill>
                        <a:effectLst/>
                        <a:latin typeface="Arial" panose="020B0604020202020204" pitchFamily="34" charset="0"/>
                      </a:endParaRPr>
                    </a:p>
                  </a:txBody>
                  <a:tcPr marL="7417" marR="7417" marT="7417" marB="0" anchor="ctr">
                    <a:solidFill>
                      <a:schemeClr val="bg1"/>
                    </a:solidFill>
                  </a:tcPr>
                </a:tc>
                <a:extLst>
                  <a:ext uri="{0D108BD9-81ED-4DB2-BD59-A6C34878D82A}">
                    <a16:rowId xmlns:a16="http://schemas.microsoft.com/office/drawing/2014/main" val="1304097760"/>
                  </a:ext>
                </a:extLst>
              </a:tr>
            </a:tbl>
          </a:graphicData>
        </a:graphic>
      </p:graphicFrame>
    </p:spTree>
    <p:extLst>
      <p:ext uri="{BB962C8B-B14F-4D97-AF65-F5344CB8AC3E}">
        <p14:creationId xmlns:p14="http://schemas.microsoft.com/office/powerpoint/2010/main" val="3919647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2824731882"/>
              </p:ext>
            </p:extLst>
          </p:nvPr>
        </p:nvGraphicFramePr>
        <p:xfrm>
          <a:off x="394608" y="152888"/>
          <a:ext cx="11090032" cy="6670828"/>
        </p:xfrm>
        <a:graphic>
          <a:graphicData uri="http://schemas.openxmlformats.org/drawingml/2006/table">
            <a:tbl>
              <a:tblPr>
                <a:tableStyleId>{D7AC3CCA-C797-4891-BE02-D94E43425B78}</a:tableStyleId>
              </a:tblPr>
              <a:tblGrid>
                <a:gridCol w="1432820">
                  <a:extLst>
                    <a:ext uri="{9D8B030D-6E8A-4147-A177-3AD203B41FA5}">
                      <a16:colId xmlns:a16="http://schemas.microsoft.com/office/drawing/2014/main" val="3527328449"/>
                    </a:ext>
                  </a:extLst>
                </a:gridCol>
                <a:gridCol w="1079895">
                  <a:extLst>
                    <a:ext uri="{9D8B030D-6E8A-4147-A177-3AD203B41FA5}">
                      <a16:colId xmlns:a16="http://schemas.microsoft.com/office/drawing/2014/main" val="1021413099"/>
                    </a:ext>
                  </a:extLst>
                </a:gridCol>
                <a:gridCol w="1535723">
                  <a:extLst>
                    <a:ext uri="{9D8B030D-6E8A-4147-A177-3AD203B41FA5}">
                      <a16:colId xmlns:a16="http://schemas.microsoft.com/office/drawing/2014/main" val="3835783916"/>
                    </a:ext>
                  </a:extLst>
                </a:gridCol>
                <a:gridCol w="2585522">
                  <a:extLst>
                    <a:ext uri="{9D8B030D-6E8A-4147-A177-3AD203B41FA5}">
                      <a16:colId xmlns:a16="http://schemas.microsoft.com/office/drawing/2014/main" val="3196828534"/>
                    </a:ext>
                  </a:extLst>
                </a:gridCol>
                <a:gridCol w="2818817">
                  <a:extLst>
                    <a:ext uri="{9D8B030D-6E8A-4147-A177-3AD203B41FA5}">
                      <a16:colId xmlns:a16="http://schemas.microsoft.com/office/drawing/2014/main" val="2361313022"/>
                    </a:ext>
                  </a:extLst>
                </a:gridCol>
                <a:gridCol w="1637255">
                  <a:extLst>
                    <a:ext uri="{9D8B030D-6E8A-4147-A177-3AD203B41FA5}">
                      <a16:colId xmlns:a16="http://schemas.microsoft.com/office/drawing/2014/main" val="1353683947"/>
                    </a:ext>
                  </a:extLst>
                </a:gridCol>
              </a:tblGrid>
              <a:tr h="167937">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4988" marR="4988" marT="4988"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4988" marR="4988" marT="4988"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4988" marR="4988" marT="4988"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3538915774"/>
                  </a:ext>
                </a:extLst>
              </a:tr>
              <a:tr h="167937">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4988" marR="4988" marT="4988"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4988" marR="4988" marT="4988"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4988" marR="4988" marT="4988"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4988" marR="4988" marT="4988" marB="0" anchor="ctr">
                    <a:solidFill>
                      <a:schemeClr val="tx1">
                        <a:lumMod val="50000"/>
                        <a:lumOff val="50000"/>
                      </a:schemeClr>
                    </a:solidFill>
                  </a:tcPr>
                </a:tc>
                <a:extLst>
                  <a:ext uri="{0D108BD9-81ED-4DB2-BD59-A6C34878D82A}">
                    <a16:rowId xmlns:a16="http://schemas.microsoft.com/office/drawing/2014/main" val="1690355509"/>
                  </a:ext>
                </a:extLst>
              </a:tr>
              <a:tr h="655780">
                <a:tc>
                  <a:txBody>
                    <a:bodyPr/>
                    <a:lstStyle/>
                    <a:p>
                      <a:pPr algn="just" fontAlgn="ctr"/>
                      <a:r>
                        <a:rPr lang="es-ES" sz="1200" u="none" strike="noStrike" dirty="0">
                          <a:effectLst/>
                        </a:rPr>
                        <a:t>3.8.3 Accesibilidad de las personas al medio físico. Símbolo grafico</a:t>
                      </a:r>
                      <a:endParaRPr lang="es-ES"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ES" sz="1200" u="none" strike="noStrike" dirty="0">
                          <a:effectLst/>
                        </a:rPr>
                        <a:t>Accesibilidad y espacio físico adecuado para la atención al afiliado</a:t>
                      </a:r>
                      <a:endParaRPr lang="es-ES"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solidFill>
                            <a:schemeClr val="accent1"/>
                          </a:solidFill>
                          <a:effectLst/>
                        </a:rPr>
                        <a:t>95%</a:t>
                      </a:r>
                      <a:endParaRPr lang="es-419" sz="1200" b="0" i="0" u="none" strike="noStrike" dirty="0">
                        <a:solidFill>
                          <a:schemeClr val="accent1"/>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solidFill>
                            <a:schemeClr val="accent1"/>
                          </a:solidFill>
                          <a:effectLst/>
                        </a:rPr>
                        <a:t>70%</a:t>
                      </a:r>
                      <a:endParaRPr lang="es-419" sz="1200" b="0" i="0" u="none" strike="noStrike" dirty="0">
                        <a:solidFill>
                          <a:schemeClr val="accent1"/>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solidFill>
                            <a:schemeClr val="accent1"/>
                          </a:solidFill>
                          <a:effectLst/>
                        </a:rPr>
                        <a:t>55%</a:t>
                      </a:r>
                      <a:endParaRPr lang="es-419" sz="1200" b="0" i="0" u="none" strike="noStrike" dirty="0">
                        <a:solidFill>
                          <a:schemeClr val="accent1"/>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solidFill>
                            <a:schemeClr val="accent1"/>
                          </a:solidFill>
                          <a:effectLst/>
                        </a:rPr>
                        <a:t>50% </a:t>
                      </a:r>
                      <a:endParaRPr lang="es-419" sz="1200" b="1" i="0" u="none" strike="noStrike" dirty="0">
                        <a:solidFill>
                          <a:schemeClr val="accent1"/>
                        </a:solidFill>
                        <a:effectLst/>
                        <a:latin typeface="Arial" panose="020B0604020202020204" pitchFamily="34" charset="0"/>
                      </a:endParaRPr>
                    </a:p>
                  </a:txBody>
                  <a:tcPr marL="4988" marR="4988" marT="4988" marB="0" anchor="ctr">
                    <a:solidFill>
                      <a:schemeClr val="bg1"/>
                    </a:solidFill>
                  </a:tcPr>
                </a:tc>
                <a:extLst>
                  <a:ext uri="{0D108BD9-81ED-4DB2-BD59-A6C34878D82A}">
                    <a16:rowId xmlns:a16="http://schemas.microsoft.com/office/drawing/2014/main" val="1053214465"/>
                  </a:ext>
                </a:extLst>
              </a:tr>
              <a:tr h="1143624">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endParaRPr lang="es-419"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ES" sz="1200" u="none" strike="noStrike" dirty="0">
                          <a:effectLst/>
                        </a:rPr>
                        <a:t>En proceso de elaboración e instalación de la señalética de acuerdo con el diagnóstico realizado en octubre de 2023.</a:t>
                      </a:r>
                      <a:endParaRPr lang="es-ES" sz="1200" b="0"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MX" sz="1200" b="0" i="0" u="none" strike="noStrike" dirty="0">
                          <a:solidFill>
                            <a:srgbClr val="000000"/>
                          </a:solidFill>
                          <a:effectLst/>
                          <a:latin typeface="Arial" panose="020B0604020202020204" pitchFamily="34" charset="0"/>
                        </a:rPr>
                        <a:t>En proceso de implementación del plan de mejoramiento en sedes de la Caja. </a:t>
                      </a:r>
                      <a:endParaRPr lang="es-ES" sz="1200" b="0"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ES" sz="1200" u="none" strike="noStrike" dirty="0">
                          <a:effectLst/>
                        </a:rPr>
                        <a:t>En proceso de actualización de nomenclatura de normatividad para la accesibilidad a personas con discapacidad. Igualmente, las instalaciones cuentan con espacios para personas con discapacidad como son rampas, sillas preferenciales y está en procesos de cotizaciones para el mobiliario y la señalización.</a:t>
                      </a:r>
                      <a:endParaRPr lang="es-ES" sz="1200" b="0"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ES" sz="1200" b="0" i="0" u="none" strike="noStrike" cap="none" dirty="0">
                          <a:solidFill>
                            <a:schemeClr val="dk1"/>
                          </a:solidFill>
                          <a:effectLst/>
                          <a:latin typeface="+mn-lt"/>
                          <a:ea typeface="+mn-ea"/>
                          <a:cs typeface="+mn-cs"/>
                          <a:sym typeface="Arial"/>
                        </a:rPr>
                        <a:t>Se está proyectando el cambio de señalética a nivel general de la Caja. </a:t>
                      </a: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extLst>
                  <a:ext uri="{0D108BD9-81ED-4DB2-BD59-A6C34878D82A}">
                    <a16:rowId xmlns:a16="http://schemas.microsoft.com/office/drawing/2014/main" val="795810203"/>
                  </a:ext>
                </a:extLst>
              </a:tr>
              <a:tr h="1117642">
                <a:tc>
                  <a:txBody>
                    <a:bodyPr/>
                    <a:lstStyle/>
                    <a:p>
                      <a:pPr algn="just" fontAlgn="ctr"/>
                      <a:r>
                        <a:rPr lang="es-ES" sz="1200" u="none" strike="noStrike" dirty="0">
                          <a:effectLst/>
                        </a:rPr>
                        <a:t>3.8.4 Aspectos para la atención de la comunidad LGTBI</a:t>
                      </a:r>
                      <a:endParaRPr lang="es-ES"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419" sz="1200" u="none" strike="noStrike" dirty="0">
                          <a:effectLst/>
                        </a:rPr>
                        <a:t>Accesibilidad e inclusión</a:t>
                      </a:r>
                      <a:endParaRPr lang="es-419"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solidFill>
                            <a:schemeClr val="accent1"/>
                          </a:solidFill>
                          <a:effectLst/>
                        </a:rPr>
                        <a:t>90%</a:t>
                      </a:r>
                      <a:endParaRPr lang="es-419" sz="1200" b="0" i="0" u="none" strike="noStrike" dirty="0">
                        <a:solidFill>
                          <a:schemeClr val="accent1"/>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effectLst/>
                        </a:rPr>
                        <a:t> 100%</a:t>
                      </a:r>
                      <a:endParaRPr lang="es-419" sz="1200" b="0" i="0" u="none" strike="noStrike" dirty="0">
                        <a:solidFill>
                          <a:srgbClr val="000000"/>
                        </a:solidFill>
                        <a:effectLst/>
                        <a:latin typeface="Arial" panose="020B0604020202020204" pitchFamily="34" charset="0"/>
                      </a:endParaRPr>
                    </a:p>
                  </a:txBody>
                  <a:tcPr marL="4988" marR="4988" marT="4988" marB="0" anchor="ctr">
                    <a:solidFill>
                      <a:schemeClr val="bg1"/>
                    </a:solidFill>
                  </a:tcPr>
                </a:tc>
                <a:extLst>
                  <a:ext uri="{0D108BD9-81ED-4DB2-BD59-A6C34878D82A}">
                    <a16:rowId xmlns:a16="http://schemas.microsoft.com/office/drawing/2014/main" val="2705383693"/>
                  </a:ext>
                </a:extLst>
              </a:tr>
              <a:tr h="2607154">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ES" sz="1200" u="none" strike="noStrike" dirty="0">
                          <a:effectLst/>
                        </a:rPr>
                        <a:t>Cuenta con el protocolo de  atención para la  población LGTBIQ+, las capacitaciones son constantes.</a:t>
                      </a:r>
                      <a:endParaRPr lang="es-ES" sz="1200" b="0"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just" fontAlgn="ctr"/>
                      <a:r>
                        <a:rPr lang="es-MX" sz="1200" dirty="0"/>
                        <a:t>Para este año dar alcance y realizar seguimiento al Calendario de la inclusión y la diversidad 2024 en relación con los diferentes tipos de discapacidad que existen y las fechas conmemorativas.</a:t>
                      </a:r>
                    </a:p>
                    <a:p>
                      <a:pPr algn="just" fontAlgn="ctr"/>
                      <a:endParaRPr lang="es-ES" sz="1200" dirty="0"/>
                    </a:p>
                  </a:txBody>
                  <a:tcPr marL="4988" marR="4988" marT="4988"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4988" marR="4988" marT="4988"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4988" marR="4988" marT="4988" marB="0" anchor="ctr">
                    <a:solidFill>
                      <a:schemeClr val="bg1"/>
                    </a:solidFill>
                  </a:tcPr>
                </a:tc>
                <a:extLst>
                  <a:ext uri="{0D108BD9-81ED-4DB2-BD59-A6C34878D82A}">
                    <a16:rowId xmlns:a16="http://schemas.microsoft.com/office/drawing/2014/main" val="3103684416"/>
                  </a:ext>
                </a:extLst>
              </a:tr>
            </a:tbl>
          </a:graphicData>
        </a:graphic>
      </p:graphicFrame>
    </p:spTree>
    <p:extLst>
      <p:ext uri="{BB962C8B-B14F-4D97-AF65-F5344CB8AC3E}">
        <p14:creationId xmlns:p14="http://schemas.microsoft.com/office/powerpoint/2010/main" val="2742727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524"/>
            <a:ext cx="11879248" cy="7198251"/>
          </a:xfrm>
          <a:prstGeom prst="rect">
            <a:avLst/>
          </a:prstGeom>
          <a:noFill/>
          <a:ln>
            <a:noFill/>
          </a:ln>
        </p:spPr>
      </p:pic>
      <p:graphicFrame>
        <p:nvGraphicFramePr>
          <p:cNvPr id="2" name="Tabla 1"/>
          <p:cNvGraphicFramePr>
            <a:graphicFrameLocks noGrp="1"/>
          </p:cNvGraphicFramePr>
          <p:nvPr>
            <p:extLst>
              <p:ext uri="{D42A27DB-BD31-4B8C-83A1-F6EECF244321}">
                <p14:modId xmlns:p14="http://schemas.microsoft.com/office/powerpoint/2010/main" val="4000209976"/>
              </p:ext>
            </p:extLst>
          </p:nvPr>
        </p:nvGraphicFramePr>
        <p:xfrm>
          <a:off x="539262" y="562707"/>
          <a:ext cx="10867291" cy="6337206"/>
        </p:xfrm>
        <a:graphic>
          <a:graphicData uri="http://schemas.openxmlformats.org/drawingml/2006/table">
            <a:tbl>
              <a:tblPr>
                <a:tableStyleId>{D7AC3CCA-C797-4891-BE02-D94E43425B78}</a:tableStyleId>
              </a:tblPr>
              <a:tblGrid>
                <a:gridCol w="1404043">
                  <a:extLst>
                    <a:ext uri="{9D8B030D-6E8A-4147-A177-3AD203B41FA5}">
                      <a16:colId xmlns:a16="http://schemas.microsoft.com/office/drawing/2014/main" val="1929498474"/>
                    </a:ext>
                  </a:extLst>
                </a:gridCol>
                <a:gridCol w="1022633">
                  <a:extLst>
                    <a:ext uri="{9D8B030D-6E8A-4147-A177-3AD203B41FA5}">
                      <a16:colId xmlns:a16="http://schemas.microsoft.com/office/drawing/2014/main" val="2701315780"/>
                    </a:ext>
                  </a:extLst>
                </a:gridCol>
                <a:gridCol w="1899139">
                  <a:extLst>
                    <a:ext uri="{9D8B030D-6E8A-4147-A177-3AD203B41FA5}">
                      <a16:colId xmlns:a16="http://schemas.microsoft.com/office/drawing/2014/main" val="1708073884"/>
                    </a:ext>
                  </a:extLst>
                </a:gridCol>
                <a:gridCol w="3071446">
                  <a:extLst>
                    <a:ext uri="{9D8B030D-6E8A-4147-A177-3AD203B41FA5}">
                      <a16:colId xmlns:a16="http://schemas.microsoft.com/office/drawing/2014/main" val="1385898682"/>
                    </a:ext>
                  </a:extLst>
                </a:gridCol>
                <a:gridCol w="1617785">
                  <a:extLst>
                    <a:ext uri="{9D8B030D-6E8A-4147-A177-3AD203B41FA5}">
                      <a16:colId xmlns:a16="http://schemas.microsoft.com/office/drawing/2014/main" val="1609514978"/>
                    </a:ext>
                  </a:extLst>
                </a:gridCol>
                <a:gridCol w="1852245">
                  <a:extLst>
                    <a:ext uri="{9D8B030D-6E8A-4147-A177-3AD203B41FA5}">
                      <a16:colId xmlns:a16="http://schemas.microsoft.com/office/drawing/2014/main" val="218264353"/>
                    </a:ext>
                  </a:extLst>
                </a:gridCol>
              </a:tblGrid>
              <a:tr h="213938">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6012" marR="6012" marT="6012"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6012" marR="6012" marT="6012"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6012" marR="6012" marT="6012"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309009000"/>
                  </a:ext>
                </a:extLst>
              </a:tr>
              <a:tr h="213938">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6012" marR="6012" marT="6012"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6012" marR="6012" marT="6012"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6012" marR="6012" marT="6012"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6012" marR="6012" marT="6012" marB="0" anchor="ctr">
                    <a:solidFill>
                      <a:schemeClr val="tx1">
                        <a:lumMod val="50000"/>
                        <a:lumOff val="50000"/>
                      </a:schemeClr>
                    </a:solidFill>
                  </a:tcPr>
                </a:tc>
                <a:extLst>
                  <a:ext uri="{0D108BD9-81ED-4DB2-BD59-A6C34878D82A}">
                    <a16:rowId xmlns:a16="http://schemas.microsoft.com/office/drawing/2014/main" val="3028799958"/>
                  </a:ext>
                </a:extLst>
              </a:tr>
              <a:tr h="891414">
                <a:tc>
                  <a:txBody>
                    <a:bodyPr/>
                    <a:lstStyle/>
                    <a:p>
                      <a:pPr algn="just" fontAlgn="ctr"/>
                      <a:r>
                        <a:rPr lang="es-419" sz="1200" u="none" strike="noStrike" dirty="0">
                          <a:effectLst/>
                        </a:rPr>
                        <a:t>4.1 Atención Presencial</a:t>
                      </a:r>
                      <a:endParaRPr lang="es-419" sz="1200" b="1"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just" fontAlgn="ctr"/>
                      <a:r>
                        <a:rPr lang="es-ES" sz="1200" u="none" strike="noStrike" dirty="0">
                          <a:effectLst/>
                        </a:rPr>
                        <a:t>Accesibilidad a los medios de comunicación y tramites de PQRSF</a:t>
                      </a:r>
                      <a:endParaRPr lang="es-ES" sz="1200" b="1"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solidFill>
                            <a:schemeClr val="accent1"/>
                          </a:solidFill>
                          <a:effectLst/>
                        </a:rPr>
                        <a:t>70%</a:t>
                      </a:r>
                      <a:endParaRPr lang="es-419" sz="1200" b="0" i="0" u="none" strike="noStrike" dirty="0">
                        <a:solidFill>
                          <a:schemeClr val="accent1"/>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extLst>
                  <a:ext uri="{0D108BD9-81ED-4DB2-BD59-A6C34878D82A}">
                    <a16:rowId xmlns:a16="http://schemas.microsoft.com/office/drawing/2014/main" val="2399330268"/>
                  </a:ext>
                </a:extLst>
              </a:tr>
              <a:tr h="1729342">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just" fontAlgn="ctr"/>
                      <a:endParaRPr lang="es-ES" sz="1200" u="none" strike="noStrike" dirty="0">
                        <a:effectLst/>
                      </a:endParaRPr>
                    </a:p>
                    <a:p>
                      <a:pPr algn="just" fontAlgn="ctr"/>
                      <a:r>
                        <a:rPr lang="es-ES" sz="1200" u="none" strike="noStrike" dirty="0">
                          <a:effectLst/>
                        </a:rPr>
                        <a:t>Para este año desde el área de Servicio al Cliente se realizará el taller Protocolos de Servicio al Usuario para los colaboradores con enfoque en la Experiencia del Cliente y se están analizando, generando la respuesta y planes de acompañamiento al personal por el cual se presentan quejas por mala atención, para mejorar la prestación del servicio. Adicionalmente se encuentra en el desarrollo del proyecto Punto Unificado para la centralización de la atención presencial en la sede Neiva.</a:t>
                      </a:r>
                      <a:endParaRPr lang="es-ES"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extLst>
                  <a:ext uri="{0D108BD9-81ED-4DB2-BD59-A6C34878D82A}">
                    <a16:rowId xmlns:a16="http://schemas.microsoft.com/office/drawing/2014/main" val="2430053808"/>
                  </a:ext>
                </a:extLst>
              </a:tr>
              <a:tr h="909242">
                <a:tc>
                  <a:txBody>
                    <a:bodyPr/>
                    <a:lstStyle/>
                    <a:p>
                      <a:pPr algn="just" fontAlgn="ctr"/>
                      <a:r>
                        <a:rPr lang="es-419" sz="1200" u="none" strike="noStrike" dirty="0">
                          <a:effectLst/>
                        </a:rPr>
                        <a:t>4.2. Canal telefónico</a:t>
                      </a:r>
                      <a:endParaRPr lang="es-419" sz="1200" b="1"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just" fontAlgn="ctr"/>
                      <a:r>
                        <a:rPr lang="es-ES" sz="1200" u="none" strike="noStrike" dirty="0">
                          <a:effectLst/>
                        </a:rPr>
                        <a:t>Accesibilidad a los medios de comunicación y tramites de PQRSF</a:t>
                      </a:r>
                      <a:endParaRPr lang="es-ES" sz="1200" b="1"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solidFill>
                            <a:schemeClr val="accent1"/>
                          </a:solidFill>
                          <a:effectLst/>
                        </a:rPr>
                        <a:t>95%</a:t>
                      </a:r>
                      <a:endParaRPr lang="es-419" sz="1200" b="0" i="0" u="none" strike="noStrike" dirty="0">
                        <a:solidFill>
                          <a:schemeClr val="accent1"/>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extLst>
                  <a:ext uri="{0D108BD9-81ED-4DB2-BD59-A6C34878D82A}">
                    <a16:rowId xmlns:a16="http://schemas.microsoft.com/office/drawing/2014/main" val="843348419"/>
                  </a:ext>
                </a:extLst>
              </a:tr>
              <a:tr h="1319294">
                <a:tc>
                  <a:txBody>
                    <a:bodyPr/>
                    <a:lstStyle/>
                    <a:p>
                      <a:pPr algn="just" fontAlgn="ctr"/>
                      <a:endParaRPr lang="es-419" sz="1200" b="1"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just"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just" fontAlgn="ctr"/>
                      <a:r>
                        <a:rPr lang="es-ES" sz="1200" u="none" strike="noStrike" dirty="0">
                          <a:effectLst/>
                        </a:rPr>
                        <a:t>La Caja se encuentra en el proceso de un nuevo sistema de telefonía fija.</a:t>
                      </a:r>
                      <a:endParaRPr lang="es-ES"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just" fontAlgn="ctr"/>
                      <a:endParaRPr lang="es-ES" sz="1200" u="none" strike="noStrike" dirty="0">
                        <a:effectLst/>
                      </a:endParaRPr>
                    </a:p>
                    <a:p>
                      <a:pPr algn="just" fontAlgn="ctr"/>
                      <a:r>
                        <a:rPr lang="es-ES" sz="1200" u="none" strike="noStrike" dirty="0">
                          <a:effectLst/>
                        </a:rPr>
                        <a:t>Se está fortaleciendo el Call Center con la implementación de la plataforma Wise CX, capacitaciones permanentes, autorización y/o validación del titular; y se realizan seguimientos internos para identificar mejoras. </a:t>
                      </a:r>
                      <a:endParaRPr lang="es-ES"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6012" marR="6012" marT="6012" marB="0" anchor="ctr">
                    <a:solidFill>
                      <a:schemeClr val="bg1"/>
                    </a:solidFill>
                  </a:tcPr>
                </a:tc>
                <a:extLst>
                  <a:ext uri="{0D108BD9-81ED-4DB2-BD59-A6C34878D82A}">
                    <a16:rowId xmlns:a16="http://schemas.microsoft.com/office/drawing/2014/main" val="4212127312"/>
                  </a:ext>
                </a:extLst>
              </a:tr>
            </a:tbl>
          </a:graphicData>
        </a:graphic>
      </p:graphicFrame>
    </p:spTree>
    <p:extLst>
      <p:ext uri="{BB962C8B-B14F-4D97-AF65-F5344CB8AC3E}">
        <p14:creationId xmlns:p14="http://schemas.microsoft.com/office/powerpoint/2010/main" val="2335566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Google Shape;91;g1dee818c1e5_0_2"/>
          <p:cNvPicPr preferRelativeResize="0"/>
          <p:nvPr/>
        </p:nvPicPr>
        <p:blipFill rotWithShape="1">
          <a:blip r:embed="rId3">
            <a:alphaModFix/>
          </a:blip>
          <a:srcRect/>
          <a:stretch/>
        </p:blipFill>
        <p:spPr>
          <a:xfrm>
            <a:off x="0" y="0"/>
            <a:ext cx="11879248" cy="7198251"/>
          </a:xfrm>
          <a:prstGeom prst="rect">
            <a:avLst/>
          </a:prstGeom>
          <a:noFill/>
          <a:ln>
            <a:noFill/>
          </a:ln>
        </p:spPr>
      </p:pic>
      <p:graphicFrame>
        <p:nvGraphicFramePr>
          <p:cNvPr id="3" name="Tabla 2"/>
          <p:cNvGraphicFramePr>
            <a:graphicFrameLocks noGrp="1"/>
          </p:cNvGraphicFramePr>
          <p:nvPr>
            <p:extLst>
              <p:ext uri="{D42A27DB-BD31-4B8C-83A1-F6EECF244321}">
                <p14:modId xmlns:p14="http://schemas.microsoft.com/office/powerpoint/2010/main" val="265016936"/>
              </p:ext>
            </p:extLst>
          </p:nvPr>
        </p:nvGraphicFramePr>
        <p:xfrm>
          <a:off x="548209" y="1268560"/>
          <a:ext cx="10480429" cy="4480625"/>
        </p:xfrm>
        <a:graphic>
          <a:graphicData uri="http://schemas.openxmlformats.org/drawingml/2006/table">
            <a:tbl>
              <a:tblPr>
                <a:tableStyleId>{D7AC3CCA-C797-4891-BE02-D94E43425B78}</a:tableStyleId>
              </a:tblPr>
              <a:tblGrid>
                <a:gridCol w="1293880">
                  <a:extLst>
                    <a:ext uri="{9D8B030D-6E8A-4147-A177-3AD203B41FA5}">
                      <a16:colId xmlns:a16="http://schemas.microsoft.com/office/drawing/2014/main" val="3133897336"/>
                    </a:ext>
                  </a:extLst>
                </a:gridCol>
                <a:gridCol w="1449319">
                  <a:extLst>
                    <a:ext uri="{9D8B030D-6E8A-4147-A177-3AD203B41FA5}">
                      <a16:colId xmlns:a16="http://schemas.microsoft.com/office/drawing/2014/main" val="3168724234"/>
                    </a:ext>
                  </a:extLst>
                </a:gridCol>
                <a:gridCol w="1195754">
                  <a:extLst>
                    <a:ext uri="{9D8B030D-6E8A-4147-A177-3AD203B41FA5}">
                      <a16:colId xmlns:a16="http://schemas.microsoft.com/office/drawing/2014/main" val="3360890371"/>
                    </a:ext>
                  </a:extLst>
                </a:gridCol>
                <a:gridCol w="2895600">
                  <a:extLst>
                    <a:ext uri="{9D8B030D-6E8A-4147-A177-3AD203B41FA5}">
                      <a16:colId xmlns:a16="http://schemas.microsoft.com/office/drawing/2014/main" val="3237065336"/>
                    </a:ext>
                  </a:extLst>
                </a:gridCol>
                <a:gridCol w="1606062">
                  <a:extLst>
                    <a:ext uri="{9D8B030D-6E8A-4147-A177-3AD203B41FA5}">
                      <a16:colId xmlns:a16="http://schemas.microsoft.com/office/drawing/2014/main" val="2385766827"/>
                    </a:ext>
                  </a:extLst>
                </a:gridCol>
                <a:gridCol w="2039814">
                  <a:extLst>
                    <a:ext uri="{9D8B030D-6E8A-4147-A177-3AD203B41FA5}">
                      <a16:colId xmlns:a16="http://schemas.microsoft.com/office/drawing/2014/main" val="2028754261"/>
                    </a:ext>
                  </a:extLst>
                </a:gridCol>
              </a:tblGrid>
              <a:tr h="113747">
                <a:tc rowSpan="2">
                  <a:txBody>
                    <a:bodyPr/>
                    <a:lstStyle/>
                    <a:p>
                      <a:pPr algn="ctr" fontAlgn="ctr"/>
                      <a:r>
                        <a:rPr lang="es-419" sz="1200" b="1" u="none" strike="noStrike" dirty="0">
                          <a:solidFill>
                            <a:schemeClr val="bg1"/>
                          </a:solidFill>
                          <a:effectLst/>
                        </a:rPr>
                        <a:t>Numeral de la Circular</a:t>
                      </a:r>
                      <a:endParaRPr lang="es-419" sz="1200" b="1" i="0" u="none" strike="noStrike" dirty="0">
                        <a:solidFill>
                          <a:schemeClr val="bg1"/>
                        </a:solidFill>
                        <a:effectLst/>
                        <a:latin typeface="Arial" panose="020B0604020202020204" pitchFamily="34" charset="0"/>
                      </a:endParaRPr>
                    </a:p>
                  </a:txBody>
                  <a:tcPr marL="5433" marR="5433" marT="5433" marB="0" anchor="ctr">
                    <a:solidFill>
                      <a:schemeClr val="tx1">
                        <a:lumMod val="50000"/>
                        <a:lumOff val="50000"/>
                      </a:schemeClr>
                    </a:solidFill>
                  </a:tcPr>
                </a:tc>
                <a:tc rowSpan="2">
                  <a:txBody>
                    <a:bodyPr/>
                    <a:lstStyle/>
                    <a:p>
                      <a:pPr algn="ctr" fontAlgn="ctr"/>
                      <a:r>
                        <a:rPr lang="es-419" sz="1200" b="1" u="none" strike="noStrike" dirty="0">
                          <a:solidFill>
                            <a:schemeClr val="bg1"/>
                          </a:solidFill>
                          <a:effectLst/>
                        </a:rPr>
                        <a:t>Subtemas</a:t>
                      </a:r>
                      <a:endParaRPr lang="es-419" sz="1200" b="1" i="0" u="none" strike="noStrike" dirty="0">
                        <a:solidFill>
                          <a:schemeClr val="bg1"/>
                        </a:solidFill>
                        <a:effectLst/>
                        <a:latin typeface="Arial" panose="020B0604020202020204" pitchFamily="34" charset="0"/>
                      </a:endParaRPr>
                    </a:p>
                  </a:txBody>
                  <a:tcPr marL="5433" marR="5433" marT="5433" marB="0" anchor="ctr">
                    <a:solidFill>
                      <a:schemeClr val="tx1">
                        <a:lumMod val="50000"/>
                        <a:lumOff val="50000"/>
                      </a:schemeClr>
                    </a:solidFill>
                  </a:tcPr>
                </a:tc>
                <a:tc gridSpan="4">
                  <a:txBody>
                    <a:bodyPr/>
                    <a:lstStyle/>
                    <a:p>
                      <a:pPr algn="ctr" fontAlgn="ctr"/>
                      <a:r>
                        <a:rPr lang="es-419" sz="1200" b="1" u="none" strike="noStrike" dirty="0">
                          <a:solidFill>
                            <a:schemeClr val="bg1"/>
                          </a:solidFill>
                          <a:effectLst/>
                        </a:rPr>
                        <a:t>% Avance a abril de 2024</a:t>
                      </a:r>
                      <a:endParaRPr lang="es-419" sz="1200" b="1" i="0" u="none" strike="noStrike" dirty="0">
                        <a:solidFill>
                          <a:schemeClr val="bg1"/>
                        </a:solidFill>
                        <a:effectLst/>
                        <a:latin typeface="Arial" panose="020B0604020202020204" pitchFamily="34" charset="0"/>
                      </a:endParaRPr>
                    </a:p>
                  </a:txBody>
                  <a:tcPr marL="5433" marR="5433" marT="5433" marB="0" anchor="ctr">
                    <a:solidFill>
                      <a:schemeClr val="tx1">
                        <a:lumMod val="50000"/>
                        <a:lumOff val="50000"/>
                      </a:schemeClr>
                    </a:solidFill>
                  </a:tcPr>
                </a:tc>
                <a:tc hMerge="1">
                  <a:txBody>
                    <a:bodyPr/>
                    <a:lstStyle/>
                    <a:p>
                      <a:endParaRPr lang="es-419"/>
                    </a:p>
                  </a:txBody>
                  <a:tcPr/>
                </a:tc>
                <a:tc hMerge="1">
                  <a:txBody>
                    <a:bodyPr/>
                    <a:lstStyle/>
                    <a:p>
                      <a:endParaRPr lang="es-419"/>
                    </a:p>
                  </a:txBody>
                  <a:tcPr/>
                </a:tc>
                <a:tc hMerge="1">
                  <a:txBody>
                    <a:bodyPr/>
                    <a:lstStyle/>
                    <a:p>
                      <a:endParaRPr lang="es-419"/>
                    </a:p>
                  </a:txBody>
                  <a:tcPr/>
                </a:tc>
                <a:extLst>
                  <a:ext uri="{0D108BD9-81ED-4DB2-BD59-A6C34878D82A}">
                    <a16:rowId xmlns:a16="http://schemas.microsoft.com/office/drawing/2014/main" val="3996514315"/>
                  </a:ext>
                </a:extLst>
              </a:tr>
              <a:tr h="213274">
                <a:tc vMerge="1">
                  <a:txBody>
                    <a:bodyPr/>
                    <a:lstStyle/>
                    <a:p>
                      <a:endParaRPr lang="es-419"/>
                    </a:p>
                  </a:txBody>
                  <a:tcPr/>
                </a:tc>
                <a:tc vMerge="1">
                  <a:txBody>
                    <a:bodyPr/>
                    <a:lstStyle/>
                    <a:p>
                      <a:endParaRPr lang="es-419"/>
                    </a:p>
                  </a:txBody>
                  <a:tcPr/>
                </a:tc>
                <a:tc>
                  <a:txBody>
                    <a:bodyPr/>
                    <a:lstStyle/>
                    <a:p>
                      <a:pPr algn="ctr" fontAlgn="ctr"/>
                      <a:r>
                        <a:rPr lang="es-419" sz="1200" b="1" u="none" strike="noStrike" dirty="0">
                          <a:solidFill>
                            <a:schemeClr val="bg1"/>
                          </a:solidFill>
                          <a:effectLst/>
                        </a:rPr>
                        <a:t>Comfenalco Tolima</a:t>
                      </a:r>
                      <a:endParaRPr lang="es-419" sz="1200" b="1" i="0" u="none" strike="noStrike" dirty="0">
                        <a:solidFill>
                          <a:schemeClr val="bg1"/>
                        </a:solidFill>
                        <a:effectLst/>
                        <a:latin typeface="Arial" panose="020B0604020202020204" pitchFamily="34" charset="0"/>
                      </a:endParaRPr>
                    </a:p>
                  </a:txBody>
                  <a:tcPr marL="5433" marR="5433" marT="5433"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Comfamiliar Huila</a:t>
                      </a:r>
                      <a:endParaRPr lang="es-419" sz="1200" b="1" i="0" u="none" strike="noStrike" dirty="0">
                        <a:solidFill>
                          <a:schemeClr val="bg1"/>
                        </a:solidFill>
                        <a:effectLst/>
                        <a:latin typeface="Arial" panose="020B0604020202020204" pitchFamily="34" charset="0"/>
                      </a:endParaRPr>
                    </a:p>
                  </a:txBody>
                  <a:tcPr marL="5433" marR="5433" marT="5433"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Cafasur</a:t>
                      </a:r>
                      <a:endParaRPr lang="es-419" sz="1200" b="1" i="0" u="none" strike="noStrike" dirty="0">
                        <a:solidFill>
                          <a:schemeClr val="bg1"/>
                        </a:solidFill>
                        <a:effectLst/>
                        <a:latin typeface="Arial" panose="020B0604020202020204" pitchFamily="34" charset="0"/>
                      </a:endParaRPr>
                    </a:p>
                  </a:txBody>
                  <a:tcPr marL="5433" marR="5433" marT="5433" marB="0" anchor="ctr">
                    <a:solidFill>
                      <a:schemeClr val="tx1">
                        <a:lumMod val="50000"/>
                        <a:lumOff val="50000"/>
                      </a:schemeClr>
                    </a:solidFill>
                  </a:tcPr>
                </a:tc>
                <a:tc>
                  <a:txBody>
                    <a:bodyPr/>
                    <a:lstStyle/>
                    <a:p>
                      <a:pPr algn="ctr" fontAlgn="ctr"/>
                      <a:r>
                        <a:rPr lang="es-419" sz="1200" b="1" u="none" strike="noStrike" dirty="0">
                          <a:solidFill>
                            <a:schemeClr val="bg1"/>
                          </a:solidFill>
                          <a:effectLst/>
                        </a:rPr>
                        <a:t>Comfatolima</a:t>
                      </a:r>
                      <a:endParaRPr lang="es-419" sz="1200" b="1" i="0" u="none" strike="noStrike" dirty="0">
                        <a:solidFill>
                          <a:schemeClr val="bg1"/>
                        </a:solidFill>
                        <a:effectLst/>
                        <a:latin typeface="Arial" panose="020B0604020202020204" pitchFamily="34" charset="0"/>
                      </a:endParaRPr>
                    </a:p>
                  </a:txBody>
                  <a:tcPr marL="5433" marR="5433" marT="5433" marB="0" anchor="ctr">
                    <a:solidFill>
                      <a:schemeClr val="tx1">
                        <a:lumMod val="50000"/>
                        <a:lumOff val="50000"/>
                      </a:schemeClr>
                    </a:solidFill>
                  </a:tcPr>
                </a:tc>
                <a:extLst>
                  <a:ext uri="{0D108BD9-81ED-4DB2-BD59-A6C34878D82A}">
                    <a16:rowId xmlns:a16="http://schemas.microsoft.com/office/drawing/2014/main" val="3882983403"/>
                  </a:ext>
                </a:extLst>
              </a:tr>
              <a:tr h="853094">
                <a:tc>
                  <a:txBody>
                    <a:bodyPr/>
                    <a:lstStyle/>
                    <a:p>
                      <a:pPr algn="just" fontAlgn="ctr"/>
                      <a:r>
                        <a:rPr lang="es-419" sz="1200" u="none" strike="noStrike" dirty="0">
                          <a:effectLst/>
                        </a:rPr>
                        <a:t>4.3 Línea Gratuita</a:t>
                      </a:r>
                      <a:endParaRPr lang="es-419" sz="1200" b="1"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just" fontAlgn="ctr"/>
                      <a:r>
                        <a:rPr lang="es-ES" sz="1200" u="none" strike="noStrike" dirty="0">
                          <a:effectLst/>
                        </a:rPr>
                        <a:t>Accesibilidad a los medios de comunicación y tramites de PQRSF</a:t>
                      </a:r>
                      <a:endParaRPr lang="es-ES" sz="1200" b="1"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extLst>
                  <a:ext uri="{0D108BD9-81ED-4DB2-BD59-A6C34878D82A}">
                    <a16:rowId xmlns:a16="http://schemas.microsoft.com/office/drawing/2014/main" val="1926803218"/>
                  </a:ext>
                </a:extLst>
              </a:tr>
              <a:tr h="853094">
                <a:tc>
                  <a:txBody>
                    <a:bodyPr/>
                    <a:lstStyle/>
                    <a:p>
                      <a:pPr algn="just" fontAlgn="ctr"/>
                      <a:r>
                        <a:rPr lang="es-419" sz="1200" u="none" strike="noStrike" dirty="0">
                          <a:effectLst/>
                        </a:rPr>
                        <a:t>4.4 Buzones</a:t>
                      </a:r>
                      <a:endParaRPr lang="es-419" sz="1200" b="1"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just" fontAlgn="ctr"/>
                      <a:r>
                        <a:rPr lang="es-ES" sz="1200" u="none" strike="noStrike" dirty="0">
                          <a:effectLst/>
                        </a:rPr>
                        <a:t>Accesibilidad a los medios de comunicación y tramites de PQRSF</a:t>
                      </a:r>
                      <a:endParaRPr lang="es-ES" sz="1200" b="1"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p>
                      <a:pPr algn="ctr" fontAlgn="ctr"/>
                      <a:endParaRPr lang="es-419" sz="1200" b="0" i="0" u="none" strike="noStrike" dirty="0">
                        <a:solidFill>
                          <a:schemeClr val="accent1"/>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extLst>
                  <a:ext uri="{0D108BD9-81ED-4DB2-BD59-A6C34878D82A}">
                    <a16:rowId xmlns:a16="http://schemas.microsoft.com/office/drawing/2014/main" val="2066757485"/>
                  </a:ext>
                </a:extLst>
              </a:tr>
              <a:tr h="746458">
                <a:tc>
                  <a:txBody>
                    <a:bodyPr/>
                    <a:lstStyle/>
                    <a:p>
                      <a:pPr algn="just" fontAlgn="ctr"/>
                      <a:r>
                        <a:rPr lang="es-419" sz="1200" u="none" strike="noStrike" dirty="0">
                          <a:effectLst/>
                        </a:rPr>
                        <a:t>4.5.1 Correo Electrónico</a:t>
                      </a:r>
                      <a:endParaRPr lang="es-419" sz="1200" b="1"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just" fontAlgn="ctr"/>
                      <a:r>
                        <a:rPr lang="es-ES" sz="1200" u="none" strike="noStrike" dirty="0">
                          <a:effectLst/>
                        </a:rPr>
                        <a:t>Accesibilidad a los medios de comunicación y tramites de PQRSF</a:t>
                      </a:r>
                      <a:endParaRPr lang="es-ES" sz="1200" b="1"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solidFill>
                            <a:schemeClr val="accent1"/>
                          </a:solidFill>
                          <a:effectLst/>
                        </a:rPr>
                        <a:t>80%</a:t>
                      </a:r>
                      <a:endParaRPr lang="es-419" sz="1200" b="0" i="0" u="none" strike="noStrike" dirty="0">
                        <a:solidFill>
                          <a:schemeClr val="accent1"/>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100% </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extLst>
                  <a:ext uri="{0D108BD9-81ED-4DB2-BD59-A6C34878D82A}">
                    <a16:rowId xmlns:a16="http://schemas.microsoft.com/office/drawing/2014/main" val="1133691248"/>
                  </a:ext>
                </a:extLst>
              </a:tr>
              <a:tr h="1279642">
                <a:tc>
                  <a:txBody>
                    <a:bodyPr/>
                    <a:lstStyle/>
                    <a:p>
                      <a:pPr algn="l" fontAlgn="ctr"/>
                      <a:endParaRPr lang="es-419" sz="1200" b="1"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 </a:t>
                      </a:r>
                      <a:endParaRPr lang="es-419" sz="1200" b="1"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just" fontAlgn="ctr"/>
                      <a:endParaRPr lang="es-ES" sz="1200" u="none" strike="noStrike" dirty="0">
                        <a:effectLst/>
                      </a:endParaRPr>
                    </a:p>
                    <a:p>
                      <a:pPr algn="just" fontAlgn="ctr"/>
                      <a:r>
                        <a:rPr lang="es-ES" sz="1200" u="none" strike="noStrike" dirty="0">
                          <a:effectLst/>
                        </a:rPr>
                        <a:t>Para este año se creó un control interno para hacer seguimiento a la oportunidad en la respuesta diario y se analizan las tipologías recurrentes para identificación de mejoras del proceso Mercadeo Corporativo y/o encargados de los servicios.</a:t>
                      </a:r>
                      <a:endParaRPr lang="es-ES"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tc>
                  <a:txBody>
                    <a:bodyPr/>
                    <a:lstStyle/>
                    <a:p>
                      <a:pPr algn="ctr" fontAlgn="ctr"/>
                      <a:r>
                        <a:rPr lang="es-419" sz="1200" u="none" strike="noStrike" dirty="0">
                          <a:effectLst/>
                        </a:rPr>
                        <a:t> </a:t>
                      </a:r>
                      <a:endParaRPr lang="es-419" sz="1200" b="0" i="0" u="none" strike="noStrike" dirty="0">
                        <a:solidFill>
                          <a:srgbClr val="000000"/>
                        </a:solidFill>
                        <a:effectLst/>
                        <a:latin typeface="Arial" panose="020B0604020202020204" pitchFamily="34" charset="0"/>
                      </a:endParaRPr>
                    </a:p>
                  </a:txBody>
                  <a:tcPr marL="5433" marR="5433" marT="5433" marB="0" anchor="ctr">
                    <a:solidFill>
                      <a:schemeClr val="bg1"/>
                    </a:solidFill>
                  </a:tcPr>
                </a:tc>
                <a:extLst>
                  <a:ext uri="{0D108BD9-81ED-4DB2-BD59-A6C34878D82A}">
                    <a16:rowId xmlns:a16="http://schemas.microsoft.com/office/drawing/2014/main" val="161586720"/>
                  </a:ext>
                </a:extLst>
              </a:tr>
            </a:tbl>
          </a:graphicData>
        </a:graphic>
      </p:graphicFrame>
    </p:spTree>
    <p:extLst>
      <p:ext uri="{BB962C8B-B14F-4D97-AF65-F5344CB8AC3E}">
        <p14:creationId xmlns:p14="http://schemas.microsoft.com/office/powerpoint/2010/main" val="3593779527"/>
      </p:ext>
    </p:extLst>
  </p:cSld>
  <p:clrMapOvr>
    <a:masterClrMapping/>
  </p:clrMapOvr>
</p:sld>
</file>

<file path=ppt/theme/theme1.xml><?xml version="1.0" encoding="utf-8"?>
<a:theme xmlns:a="http://schemas.openxmlformats.org/drawingml/2006/main" name="Tema de Office">
  <a:themeElements>
    <a:clrScheme name="Tema d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TotalTime>
  <Words>2572</Words>
  <Application>Microsoft Office PowerPoint</Application>
  <PresentationFormat>Personalizado</PresentationFormat>
  <Paragraphs>424</Paragraphs>
  <Slides>16</Slides>
  <Notes>16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16</vt:i4>
      </vt:variant>
    </vt:vector>
  </HeadingPairs>
  <TitlesOfParts>
    <vt:vector size="20" baseType="lpstr">
      <vt:lpstr>Public Sans</vt:lpstr>
      <vt:lpstr>Calibri</vt:lpstr>
      <vt:lpstr>Arial</vt:lpstr>
      <vt:lpstr>Tema de Office</vt:lpstr>
      <vt:lpstr>I Informe de Zonas  COMTAC 2024 Huila y Tolima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Informe de Zonas 2023 Huila y Tolima</dc:title>
  <dc:creator>Microsoft Office User</dc:creator>
  <cp:lastModifiedBy>Daniel M</cp:lastModifiedBy>
  <cp:revision>152</cp:revision>
  <dcterms:created xsi:type="dcterms:W3CDTF">2023-03-11T18:20:02Z</dcterms:created>
  <dcterms:modified xsi:type="dcterms:W3CDTF">2024-05-24T15:54:04Z</dcterms:modified>
</cp:coreProperties>
</file>