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5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Ex6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Ex7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Ex8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charts/chartEx9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charts/chartEx10.xml" ContentType="application/vnd.ms-office.chartex+xml"/>
  <Override PartName="/ppt/charts/style10.xml" ContentType="application/vnd.ms-office.chartstyle+xml"/>
  <Override PartName="/ppt/charts/colors10.xml" ContentType="application/vnd.ms-office.chartcolorstyle+xml"/>
  <Override PartName="/ppt/charts/chartEx11.xml" ContentType="application/vnd.ms-office.chartex+xml"/>
  <Override PartName="/ppt/charts/style11.xml" ContentType="application/vnd.ms-office.chartstyle+xml"/>
  <Override PartName="/ppt/charts/colors11.xml" ContentType="application/vnd.ms-office.chartcolorstyle+xml"/>
  <Override PartName="/ppt/charts/chartEx12.xml" ContentType="application/vnd.ms-office.chartex+xml"/>
  <Override PartName="/ppt/charts/style12.xml" ContentType="application/vnd.ms-office.chartstyle+xml"/>
  <Override PartName="/ppt/charts/colors12.xml" ContentType="application/vnd.ms-office.chartcolorstyle+xml"/>
  <Override PartName="/ppt/theme/themeOverride1.xml" ContentType="application/vnd.openxmlformats-officedocument.themeOverride+xml"/>
  <Override PartName="/ppt/charts/chartEx13.xml" ContentType="application/vnd.ms-office.chartex+xml"/>
  <Override PartName="/ppt/charts/style13.xml" ContentType="application/vnd.ms-office.chartstyle+xml"/>
  <Override PartName="/ppt/charts/colors13.xml" ContentType="application/vnd.ms-office.chartcolorstyle+xml"/>
  <Override PartName="/ppt/charts/chartEx14.xml" ContentType="application/vnd.ms-office.chartex+xml"/>
  <Override PartName="/ppt/charts/style14.xml" ContentType="application/vnd.ms-office.chartstyle+xml"/>
  <Override PartName="/ppt/charts/colors14.xml" ContentType="application/vnd.ms-office.chartcolorstyle+xml"/>
  <Override PartName="/ppt/charts/chart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79" r:id="rId5"/>
    <p:sldId id="259" r:id="rId6"/>
    <p:sldId id="263" r:id="rId7"/>
    <p:sldId id="280" r:id="rId8"/>
    <p:sldId id="265" r:id="rId9"/>
    <p:sldId id="281" r:id="rId10"/>
    <p:sldId id="276" r:id="rId11"/>
    <p:sldId id="268" r:id="rId12"/>
    <p:sldId id="282" r:id="rId13"/>
    <p:sldId id="270" r:id="rId14"/>
    <p:sldId id="283" r:id="rId15"/>
    <p:sldId id="284" r:id="rId16"/>
    <p:sldId id="285" r:id="rId17"/>
    <p:sldId id="287" r:id="rId18"/>
    <p:sldId id="275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B9"/>
    <a:srgbClr val="FF9D5B"/>
    <a:srgbClr val="FFC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8DCD81-792A-ED42-A84E-31EB7D43A3E5}" v="240" dt="2024-05-24T18:42:46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54" autoAdjust="0"/>
    <p:restoredTop sz="94643"/>
  </p:normalViewPr>
  <p:slideViewPr>
    <p:cSldViewPr snapToGrid="0" snapToObjects="1">
      <p:cViewPr varScale="1">
        <p:scale>
          <a:sx n="91" d="100"/>
          <a:sy n="91" d="100"/>
        </p:scale>
        <p:origin x="8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db2727853b02b01/Documentos/Teletrabajo/CAU/Matriz%20de%20reporte%20Zona%20atlantica/Nueva%20matriz%20reporte%20cumpli.%20Circular%20008%20de%202020%20-%202024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db2727853b02b01/Documentos/Teletrabajo/CAU/Matriz%20de%20reporte%20Zona%20atlantica/Nueva%20matriz%20reporte%20cumpli.%20Circular%20008%20de%202020%20-%202024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d.docs.live.net/4db2727853b02b01/Documentos/Teletrabajo/CAU/Matriz%20de%20reporte%20Zona%20atlantica/Nueva%20matriz%20reporte%20cumpli.%20Circular%20008%20de%202020%20-%202024.xlsx" TargetMode="External"/></Relationships>
</file>

<file path=ppt/charts/_rels/chartEx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https://d.docs.live.net/4db2727853b02b01/Documentos/Teletrabajo/CAU/Matriz%20de%20reporte%20Zona%20atlantica/Nueva%20matriz%20reporte%20cumpli.%20Circular%20008%20de%202020%20-%202024.xlsx" TargetMode="External"/></Relationships>
</file>

<file path=ppt/charts/_rels/chartEx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https://d.docs.live.net/4db2727853b02b01/Documentos/Teletrabajo/CAU/Matriz%20de%20reporte%20Zona%20atlantica/Nueva%20matriz%20reporte%20cumpli.%20Circular%20008%20de%202020%20-%202024.xlsx" TargetMode="External"/></Relationships>
</file>

<file path=ppt/charts/_rels/chartEx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oleObject" Target="file:///C:\Users\Angarzon\Desktop\zonas%20analisis.xlsx" TargetMode="External"/><Relationship Id="rId4" Type="http://schemas.openxmlformats.org/officeDocument/2006/relationships/themeOverride" Target="../theme/themeOverride1.xml"/></Relationships>
</file>

<file path=ppt/charts/_rels/chartEx1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oleObject" Target="https://d.docs.live.net/4db2727853b02b01/Documentos/Teletrabajo/CAU/Matriz%20de%20reporte%20Zona%20atlantica/Nueva%20matriz%20reporte%20cumpli.%20Circular%20008%20de%202020%20-%202024.xlsx" TargetMode="External"/></Relationships>
</file>

<file path=ppt/charts/_rels/chartEx14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oleObject" Target="https://d.docs.live.net/4db2727853b02b01/Documentos/Teletrabajo/CAU/Matriz%20de%20reporte%20Zona%20atlantica/Nueva%20matriz%20reporte%20cumpli.%20Circular%20008%20de%202020%20-%202024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https://d.docs.live.net/4db2727853b02b01/Documentos/Teletrabajo/CAU/Matriz%20de%20reporte%20Zona%20atlantica/Nueva%20matriz%20reporte%20cumpli.%20Circular%20008%20de%202020%20-%202024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https://d.docs.live.net/4db2727853b02b01/Documentos/Teletrabajo/CAU/Matriz%20de%20reporte%20Zona%20atlantica/Nueva%20matriz%20reporte%20cumpli.%20Circular%20008%20de%202020%20-%202024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https://d.docs.live.net/4db2727853b02b01/Documentos/Teletrabajo/CAU/Matriz%20de%20reporte%20Zona%20atlantica/Nueva%20matriz%20reporte%20cumpli.%20Circular%20008%20de%202020%20-%202024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https://d.docs.live.net/4db2727853b02b01/Documentos/Teletrabajo/CAU/Matriz%20de%20reporte%20Zona%20atlantica/Nueva%20matriz%20reporte%20cumpli.%20Circular%20008%20de%202020%20-%202024.xlsx" TargetMode="Externa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https://d.docs.live.net/4db2727853b02b01/Documentos/Teletrabajo/CAU/Matriz%20de%20reporte%20Zona%20atlantica/Nueva%20matriz%20reporte%20cumpli.%20Circular%20008%20de%202020%20-%202024.xlsx" TargetMode="External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https://d.docs.live.net/4db2727853b02b01/Documentos/Teletrabajo/CAU/Matriz%20de%20reporte%20Zona%20atlantica/Nueva%20matriz%20reporte%20cumpli.%20Circular%20008%20de%202020%20-%202024.xlsx" TargetMode="External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https://d.docs.live.net/4db2727853b02b01/Documentos/Teletrabajo/CAU/Matriz%20de%20reporte%20Zona%20atlantica/Nueva%20matriz%20reporte%20cumpli.%20Circular%20008%20de%202020%20-%202024.xlsx" TargetMode="External"/></Relationships>
</file>

<file path=ppt/charts/_rels/chartEx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https://d.docs.live.net/4db2727853b02b01/Documentos/Teletrabajo/CAU/Matriz%20de%20reporte%20Zona%20atlantica/Nueva%20matriz%20reporte%20cumpli.%20Circular%20008%20de%202020%20-%20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'[Nueva matriz reporte cumpli. Circular 008 de 2020 - 2024.xlsx]Hoja10'!$E$8:$E$16</c:f>
              <c:strCache>
                <c:ptCount val="9"/>
                <c:pt idx="0">
                  <c:v>Estructura admin</c:v>
                </c:pt>
                <c:pt idx="1">
                  <c:v>Protocolos</c:v>
                </c:pt>
                <c:pt idx="2">
                  <c:v>Accesibilidad</c:v>
                </c:pt>
                <c:pt idx="3">
                  <c:v>Canales</c:v>
                </c:pt>
                <c:pt idx="4">
                  <c:v>Carta deb y der.</c:v>
                </c:pt>
                <c:pt idx="5">
                  <c:v>Resarcimiento</c:v>
                </c:pt>
                <c:pt idx="6">
                  <c:v>Concesiones</c:v>
                </c:pt>
                <c:pt idx="7">
                  <c:v>Capacitacion</c:v>
                </c:pt>
                <c:pt idx="8">
                  <c:v>Indicadores</c:v>
                </c:pt>
              </c:strCache>
            </c:strRef>
          </c:cat>
          <c:val>
            <c:numRef>
              <c:f>'[Nueva matriz reporte cumpli. Circular 008 de 2020 - 2024.xlsx]Hoja10'!$F$8:$F$16</c:f>
              <c:numCache>
                <c:formatCode>0%</c:formatCode>
                <c:ptCount val="9"/>
                <c:pt idx="0">
                  <c:v>0.97272727272727266</c:v>
                </c:pt>
                <c:pt idx="1">
                  <c:v>0.92337662337662352</c:v>
                </c:pt>
                <c:pt idx="2">
                  <c:v>0.81113636363636354</c:v>
                </c:pt>
                <c:pt idx="3">
                  <c:v>0.93806818181818197</c:v>
                </c:pt>
                <c:pt idx="4">
                  <c:v>0.98181818181818192</c:v>
                </c:pt>
                <c:pt idx="5">
                  <c:v>0.90779220779220793</c:v>
                </c:pt>
                <c:pt idx="6">
                  <c:v>1</c:v>
                </c:pt>
                <c:pt idx="7">
                  <c:v>0.9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D6-AE41-B9C3-88C62FF98E4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78782928"/>
        <c:axId val="978781968"/>
      </c:barChart>
      <c:catAx>
        <c:axId val="97878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78781968"/>
        <c:crosses val="autoZero"/>
        <c:auto val="1"/>
        <c:lblAlgn val="ctr"/>
        <c:lblOffset val="100"/>
        <c:noMultiLvlLbl val="0"/>
      </c:catAx>
      <c:valAx>
        <c:axId val="978781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7878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CB-9142-9749-B341461E81FE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CB-9142-9749-B341461E81F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CB-9142-9749-B341461E81F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CCB-9142-9749-B341461E81FE}"/>
              </c:ext>
            </c:extLst>
          </c:dPt>
          <c:dPt>
            <c:idx val="5"/>
            <c:invertIfNegative val="0"/>
            <c:bubble3D val="0"/>
            <c:spPr>
              <a:solidFill>
                <a:srgbClr val="FF9D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CCB-9142-9749-B341461E81FE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CCB-9142-9749-B341461E81F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CCB-9142-9749-B341461E81FE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CCB-9142-9749-B341461E81F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CCB-9142-9749-B341461E81F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CCB-9142-9749-B341461E81FE}"/>
              </c:ext>
            </c:extLst>
          </c:dPt>
          <c:dLbls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90%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CCCB-9142-9749-B341461E81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'[Nueva matriz reporte cumpli. Circular 008 de 2020 - 2024.xlsx]Formato de reporte SSF Modifica'!$H$6:$R$6</c:f>
              <c:strCache>
                <c:ptCount val="11"/>
                <c:pt idx="0">
                  <c:v>Cajacopi</c:v>
                </c:pt>
                <c:pt idx="1">
                  <c:v>Combarranquilla</c:v>
                </c:pt>
                <c:pt idx="2">
                  <c:v>Comfamiliar Atlantico</c:v>
                </c:pt>
                <c:pt idx="3">
                  <c:v>Comfenalco Cartagena</c:v>
                </c:pt>
                <c:pt idx="4">
                  <c:v>Comfamiliar Cartagena</c:v>
                </c:pt>
                <c:pt idx="5">
                  <c:v>Comfacesar</c:v>
                </c:pt>
                <c:pt idx="6">
                  <c:v>Cajamag</c:v>
                </c:pt>
                <c:pt idx="7">
                  <c:v>Comfasucre</c:v>
                </c:pt>
                <c:pt idx="8">
                  <c:v>Comfacor</c:v>
                </c:pt>
                <c:pt idx="9">
                  <c:v>Cajasai</c:v>
                </c:pt>
                <c:pt idx="10">
                  <c:v>Comfamiliar Guajira</c:v>
                </c:pt>
              </c:strCache>
            </c:strRef>
          </c:cat>
          <c:val>
            <c:numRef>
              <c:f>'[Nueva matriz reporte cumpli. Circular 008 de 2020 - 2024.xlsx]Formato de reporte SSF Modifica'!$H$41:$R$41</c:f>
              <c:numCache>
                <c:formatCode>0%</c:formatCode>
                <c:ptCount val="11"/>
                <c:pt idx="0">
                  <c:v>0.97352941176470598</c:v>
                </c:pt>
                <c:pt idx="1">
                  <c:v>0.9850000000000001</c:v>
                </c:pt>
                <c:pt idx="2">
                  <c:v>0.83823529411764719</c:v>
                </c:pt>
                <c:pt idx="3">
                  <c:v>0.93088235294117627</c:v>
                </c:pt>
                <c:pt idx="4">
                  <c:v>0.92794117647058805</c:v>
                </c:pt>
                <c:pt idx="5">
                  <c:v>0.91176470588235281</c:v>
                </c:pt>
                <c:pt idx="6">
                  <c:v>0.88823529411764723</c:v>
                </c:pt>
                <c:pt idx="7">
                  <c:v>0.93823529411764706</c:v>
                </c:pt>
                <c:pt idx="8">
                  <c:v>0.9117647058823527</c:v>
                </c:pt>
                <c:pt idx="9">
                  <c:v>0.94117647058823506</c:v>
                </c:pt>
                <c:pt idx="10">
                  <c:v>0.91911764705882337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CCB-9142-9749-B341461E81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4961200"/>
        <c:axId val="154957360"/>
      </c:barChart>
      <c:catAx>
        <c:axId val="15496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4957360"/>
        <c:crosses val="autoZero"/>
        <c:auto val="1"/>
        <c:lblAlgn val="ctr"/>
        <c:lblOffset val="100"/>
        <c:noMultiLvlLbl val="0"/>
      </c:catAx>
      <c:valAx>
        <c:axId val="154957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496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'[Nueva matriz reporte cumpli. Circular 008 de 2020 - 2024.xlsx]Estructura administrativa'!$B$11:$L$11</cx:f>
        <cx:lvl ptCount="11">
          <cx:pt idx="0">Cajacopi</cx:pt>
          <cx:pt idx="1">Combarranquilla</cx:pt>
          <cx:pt idx="2">Comfamiliar Atlantico</cx:pt>
          <cx:pt idx="3">Comfenalco Cartagena</cx:pt>
          <cx:pt idx="4">Comfamiliar Cartagena</cx:pt>
          <cx:pt idx="5">Comfacesar</cx:pt>
          <cx:pt idx="6">Cajamag</cx:pt>
          <cx:pt idx="7">Comfasucre</cx:pt>
          <cx:pt idx="8">Comfacor</cx:pt>
          <cx:pt idx="9">Cajasai</cx:pt>
          <cx:pt idx="10">Comfamiliar Guajira</cx:pt>
        </cx:lvl>
      </cx:strDim>
      <cx:numDim type="val">
        <cx:f dir="row">'[Nueva matriz reporte cumpli. Circular 008 de 2020 - 2024.xlsx]Estructura administrativa'!$B$12:$L$12</cx:f>
        <cx:lvl ptCount="11" formatCode="0%">
          <cx:pt idx="0">1</cx:pt>
          <cx:pt idx="1">1</cx:pt>
          <cx:pt idx="2">0.69999999999999996</cx:pt>
          <cx:pt idx="3">1</cx:pt>
          <cx:pt idx="4">1</cx:pt>
          <cx:pt idx="5">1</cx:pt>
          <cx:pt idx="6">1</cx:pt>
          <cx:pt idx="7">1</cx:pt>
          <cx:pt idx="8">1</cx:pt>
          <cx:pt idx="9">1</cx:pt>
          <cx:pt idx="10">1</cx:pt>
        </cx:lvl>
      </cx:numDim>
    </cx:data>
  </cx:chartData>
  <cx:chart>
    <cx:plotArea>
      <cx:plotAreaRegion>
        <cx:series layoutId="funnel" uniqueId="{76D60211-D58D-4C1D-8BF5-198B7D26278F}">
          <cx:spPr>
            <a:solidFill>
              <a:schemeClr val="accent6">
                <a:lumMod val="60000"/>
                <a:lumOff val="40000"/>
              </a:schemeClr>
            </a:solidFill>
          </cx:spPr>
          <cx:dataPt idx="2">
            <cx:spPr>
              <a:solidFill>
                <a:srgbClr val="E97132">
                  <a:lumMod val="20000"/>
                  <a:lumOff val="80000"/>
                </a:srgbClr>
              </a:solidFill>
            </cx:spPr>
          </cx:dataPt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2000" b="0" i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sz="2000"/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sz="2000"/>
          </a:p>
        </cx:txPr>
      </cx:axis>
    </cx:plotArea>
  </cx:chart>
</cx:chartSpace>
</file>

<file path=ppt/charts/chartEx10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'[Nueva matriz reporte cumpli. Circular 008 de 2020 - 2024.xlsx]Resarcimiento'!$B$4:$B$10</cx:f>
        <cx:lvl ptCount="7">
          <cx:pt idx="0">Politica de resarcimiento y/o reconexion con el afiliado</cx:pt>
          <cx:pt idx="1">Buenas prácticas</cx:pt>
          <cx:pt idx="2">Etapas asosciadas al proceso de resarcimiento</cx:pt>
          <cx:pt idx="3">Tipos de resarcimiento</cx:pt>
          <cx:pt idx="4">Casos en los cuales no aplicaria el resarcimiento</cx:pt>
          <cx:pt idx="5">Fuerza mayor y Caso Fortuito</cx:pt>
          <cx:pt idx="6">Riesgos</cx:pt>
        </cx:lvl>
      </cx:strDim>
      <cx:numDim type="val">
        <cx:f>'[Nueva matriz reporte cumpli. Circular 008 de 2020 - 2024.xlsx]Resarcimiento'!$N$4:$N$10</cx:f>
        <cx:lvl ptCount="7" formatCode="0%">
          <cx:pt idx="0">0.90000000000000002</cx:pt>
          <cx:pt idx="1">0.90000000000000002</cx:pt>
          <cx:pt idx="2">0.89090909090909098</cx:pt>
          <cx:pt idx="3">0.90000000000000002</cx:pt>
          <cx:pt idx="4">1</cx:pt>
          <cx:pt idx="5">0.90909090909090928</cx:pt>
          <cx:pt idx="6">0.85454545454545461</cx:pt>
        </cx:lvl>
      </cx:numDim>
    </cx:data>
  </cx:chartData>
  <cx:chart>
    <cx:plotArea>
      <cx:plotAreaRegion>
        <cx:series layoutId="funnel" uniqueId="{9D046AE8-D0AA-4777-93F6-FE0D03261CB3}">
          <cx:spPr>
            <a:solidFill>
              <a:schemeClr val="accent2">
                <a:lumMod val="20000"/>
                <a:lumOff val="80000"/>
              </a:schemeClr>
            </a:solidFill>
          </cx:spPr>
          <cx:dataPt idx="4">
            <cx:spPr>
              <a:solidFill>
                <a:srgbClr val="4EA72E">
                  <a:lumMod val="60000"/>
                  <a:lumOff val="40000"/>
                </a:srgbClr>
              </a:solidFill>
            </cx:spPr>
          </cx:dataPt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800" b="0" i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sz="1800"/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0" i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sz="1800"/>
          </a:p>
        </cx:txPr>
      </cx:axis>
    </cx:plotArea>
  </cx:chart>
</cx:chartSpace>
</file>

<file path=ppt/charts/chartEx1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'[Nueva matriz reporte cumpli. Circular 008 de 2020 - 2024.xlsx]Concesiones'!$C$6:$M$6</cx:f>
        <cx:lvl ptCount="11">
          <cx:pt idx="0">Cajacopi</cx:pt>
          <cx:pt idx="1">Combarranquilla</cx:pt>
          <cx:pt idx="2">Comfamiliar Atlantico</cx:pt>
          <cx:pt idx="3">Comfenalco Cartagena</cx:pt>
          <cx:pt idx="4">Comfamiliar Cartagena</cx:pt>
          <cx:pt idx="5">Comfacesar</cx:pt>
          <cx:pt idx="6">Cajamag</cx:pt>
          <cx:pt idx="7">Comfasucre</cx:pt>
          <cx:pt idx="8">Comfacor</cx:pt>
          <cx:pt idx="9">Cajasai</cx:pt>
          <cx:pt idx="10">Comfamiliar Guajira</cx:pt>
        </cx:lvl>
      </cx:strDim>
      <cx:numDim type="val">
        <cx:f dir="row">'[Nueva matriz reporte cumpli. Circular 008 de 2020 - 2024.xlsx]Concesiones'!$C$10:$M$10</cx:f>
        <cx:lvl ptCount="11" formatCode="0%">
          <cx:pt idx="0">1</cx:pt>
          <cx:pt idx="1">1</cx:pt>
          <cx:pt idx="2">1</cx:pt>
          <cx:pt idx="3">1</cx:pt>
          <cx:pt idx="4">1</cx:pt>
          <cx:pt idx="5">1</cx:pt>
          <cx:pt idx="6">1</cx:pt>
          <cx:pt idx="7">1</cx:pt>
          <cx:pt idx="8">1</cx:pt>
          <cx:pt idx="9">1</cx:pt>
          <cx:pt idx="10">1</cx:pt>
        </cx:lvl>
      </cx:numDim>
    </cx:data>
  </cx:chartData>
  <cx:chart>
    <cx:plotArea>
      <cx:plotAreaRegion>
        <cx:series layoutId="funnel" uniqueId="{632F9213-5E2A-430E-B6EB-5E2ABC35990B}">
          <cx:spPr>
            <a:solidFill>
              <a:schemeClr val="accent6">
                <a:lumMod val="60000"/>
                <a:lumOff val="40000"/>
              </a:schemeClr>
            </a:solidFill>
          </cx:spPr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2000" b="0" i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sz="2000"/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1900" b="0" i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sz="1900"/>
          </a:p>
        </cx:txPr>
      </cx:axis>
    </cx:plotArea>
  </cx:chart>
</cx:chartSpace>
</file>

<file path=ppt/charts/chartEx1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Concesiones!$H$10:$H$12</cx:f>
        <cx:lvl ptCount="3">
          <cx:pt idx="0">Cláusula de servicio en contratos de concesión</cx:pt>
          <cx:pt idx="1">Plan de trabajo de la Revisoría Fiscal</cx:pt>
          <cx:pt idx="2">Entrega de protocolos a los concesionarios y arrendatarios</cx:pt>
        </cx:lvl>
      </cx:strDim>
      <cx:numDim type="val">
        <cx:f>Concesiones!$T$10:$T$12</cx:f>
        <cx:lvl ptCount="3" formatCode="0%">
          <cx:pt idx="0">1</cx:pt>
          <cx:pt idx="1">1</cx:pt>
          <cx:pt idx="2">1</cx:pt>
        </cx:lvl>
      </cx:numDim>
    </cx:data>
  </cx:chartData>
  <cx:chart>
    <cx:plotArea>
      <cx:plotAreaRegion>
        <cx:series layoutId="funnel" uniqueId="{C2B743F0-6D95-4AFA-9606-3379E0680CD8}">
          <cx:spPr>
            <a:solidFill>
              <a:schemeClr val="accent6">
                <a:lumMod val="60000"/>
                <a:lumOff val="40000"/>
              </a:schemeClr>
            </a:solidFill>
          </cx:spPr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2000" b="0" i="0">
                    <a:solidFill>
                      <a:srgbClr val="595959"/>
                    </a:solidFill>
                    <a:latin typeface="Aptos Narrow" panose="02110004020202020204"/>
                    <a:ea typeface="Aptos Narrow" panose="02110004020202020204"/>
                    <a:cs typeface="Aptos Narrow" panose="02110004020202020204"/>
                  </a:defRPr>
                </a:pPr>
                <a:endParaRPr lang="es-ES_tradnl" sz="2000"/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Aptos Narrow" panose="02110004020202020204"/>
                <a:ea typeface="Aptos Narrow" panose="02110004020202020204"/>
                <a:cs typeface="Aptos Narrow" panose="02110004020202020204"/>
              </a:defRPr>
            </a:pPr>
            <a:endParaRPr lang="es-ES_tradnl" sz="2000"/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1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'[Nueva matriz reporte cumpli. Circular 008 de 2020 - 2024.xlsx]Capacitacion'!$D$6:$N$6</cx:f>
        <cx:lvl ptCount="11">
          <cx:pt idx="0">Cajacopi</cx:pt>
          <cx:pt idx="1">Combarranquilla</cx:pt>
          <cx:pt idx="2">Comfamiliar Atlantico</cx:pt>
          <cx:pt idx="3">Comfenalco Cartagena</cx:pt>
          <cx:pt idx="4">Comfamiliar Cartagena</cx:pt>
          <cx:pt idx="5">Comfacesar</cx:pt>
          <cx:pt idx="6">Cajamag</cx:pt>
          <cx:pt idx="7">Comfasucre</cx:pt>
          <cx:pt idx="8">Comfacor</cx:pt>
          <cx:pt idx="9">Cajasai</cx:pt>
          <cx:pt idx="10">Comfamiliar Guajira</cx:pt>
        </cx:lvl>
      </cx:strDim>
      <cx:numDim type="val">
        <cx:f dir="row">'[Nueva matriz reporte cumpli. Circular 008 de 2020 - 2024.xlsx]Capacitacion'!$D$7:$N$7</cx:f>
        <cx:lvl ptCount="11" formatCode="0%">
          <cx:pt idx="0">1</cx:pt>
          <cx:pt idx="1">0.94999999999999996</cx:pt>
          <cx:pt idx="2">0.80000000000000004</cx:pt>
          <cx:pt idx="3">1</cx:pt>
          <cx:pt idx="4">0.80000000000000004</cx:pt>
          <cx:pt idx="5">0.84999999999999998</cx:pt>
          <cx:pt idx="6">0.80000000000000004</cx:pt>
          <cx:pt idx="7">1</cx:pt>
          <cx:pt idx="8">0.90000000000000002</cx:pt>
          <cx:pt idx="9">1</cx:pt>
          <cx:pt idx="10">0.80000000000000004</cx:pt>
        </cx:lvl>
      </cx:numDim>
    </cx:data>
  </cx:chartData>
  <cx:chart>
    <cx:plotArea>
      <cx:plotAreaRegion>
        <cx:series layoutId="funnel" uniqueId="{0F62753E-7917-431A-8BBB-FB5DBCBF89DA}">
          <cx:spPr>
            <a:solidFill>
              <a:schemeClr val="accent2">
                <a:lumMod val="20000"/>
                <a:lumOff val="80000"/>
              </a:schemeClr>
            </a:solidFill>
          </cx:spPr>
          <cx:dataPt idx="0">
            <cx:spPr>
              <a:solidFill>
                <a:srgbClr val="4EA72E">
                  <a:lumMod val="60000"/>
                  <a:lumOff val="40000"/>
                </a:srgbClr>
              </a:solidFill>
            </cx:spPr>
          </cx:dataPt>
          <cx:dataPt idx="3">
            <cx:spPr>
              <a:solidFill>
                <a:srgbClr val="4EA72E">
                  <a:lumMod val="60000"/>
                  <a:lumOff val="40000"/>
                </a:srgbClr>
              </a:solidFill>
            </cx:spPr>
          </cx:dataPt>
          <cx:dataPt idx="7">
            <cx:spPr>
              <a:solidFill>
                <a:srgbClr val="4EA72E">
                  <a:lumMod val="60000"/>
                  <a:lumOff val="40000"/>
                </a:srgbClr>
              </a:solidFill>
            </cx:spPr>
          </cx:dataPt>
          <cx:dataPt idx="9">
            <cx:spPr>
              <a:solidFill>
                <a:srgbClr val="4EA72E">
                  <a:lumMod val="60000"/>
                  <a:lumOff val="40000"/>
                </a:srgbClr>
              </a:solidFill>
            </cx:spPr>
          </cx:dataPt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900" b="0" i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sz="1900"/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1900" b="0" i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sz="1900"/>
          </a:p>
        </cx:txPr>
      </cx:axis>
    </cx:plotArea>
  </cx:chart>
</cx:chartSpace>
</file>

<file path=ppt/charts/chartEx1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'[Nueva matriz reporte cumpli. Circular 008 de 2020 - 2024.xlsx]Hoja9'!$F$6:$P$6</cx:f>
        <cx:lvl ptCount="11">
          <cx:pt idx="0">Cajacopi</cx:pt>
          <cx:pt idx="1">Combarranquilla</cx:pt>
          <cx:pt idx="2">Comfamiliar Atlantico</cx:pt>
          <cx:pt idx="3">Comfenalco Cartagena</cx:pt>
          <cx:pt idx="4">Comfamiliar Cartagena</cx:pt>
          <cx:pt idx="5">Comfacesar</cx:pt>
          <cx:pt idx="6">Cajamag</cx:pt>
          <cx:pt idx="7">Comfasucre</cx:pt>
          <cx:pt idx="8">Comfacor</cx:pt>
          <cx:pt idx="9">Cajasai</cx:pt>
          <cx:pt idx="10">Comfamiliar Guajira</cx:pt>
        </cx:lvl>
      </cx:strDim>
      <cx:numDim type="val">
        <cx:f dir="row">'[Nueva matriz reporte cumpli. Circular 008 de 2020 - 2024.xlsx]Hoja9'!$F$7:$P$7</cx:f>
        <cx:lvl ptCount="11" formatCode="0%">
          <cx:pt idx="0">1</cx:pt>
          <cx:pt idx="1">1</cx:pt>
          <cx:pt idx="2">1</cx:pt>
          <cx:pt idx="3">1</cx:pt>
          <cx:pt idx="4">1</cx:pt>
          <cx:pt idx="5">1</cx:pt>
          <cx:pt idx="6">1</cx:pt>
          <cx:pt idx="7">1</cx:pt>
          <cx:pt idx="8">1</cx:pt>
          <cx:pt idx="9">1</cx:pt>
          <cx:pt idx="10">1</cx:pt>
        </cx:lvl>
      </cx:numDim>
    </cx:data>
  </cx:chartData>
  <cx:chart>
    <cx:plotArea>
      <cx:plotAreaRegion>
        <cx:series layoutId="funnel" uniqueId="{AEB0FF6D-F01B-4DFE-96FE-24B34CBB1AF6}">
          <cx:spPr>
            <a:solidFill>
              <a:schemeClr val="accent6">
                <a:lumMod val="60000"/>
                <a:lumOff val="40000"/>
              </a:schemeClr>
            </a:solidFill>
          </cx:spPr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2000" b="0" i="0">
                    <a:solidFill>
                      <a:srgbClr val="595959"/>
                    </a:solidFill>
                    <a:latin typeface="Aptos" panose="02110004020202020204"/>
                    <a:ea typeface="Aptos" panose="02110004020202020204"/>
                    <a:cs typeface="Aptos" panose="02110004020202020204"/>
                  </a:defRPr>
                </a:pPr>
                <a:endParaRPr lang="es-ES_tradnl" sz="2000"/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Aptos" panose="02110004020202020204"/>
                <a:ea typeface="Aptos" panose="02110004020202020204"/>
                <a:cs typeface="Aptos" panose="02110004020202020204"/>
              </a:defRPr>
            </a:pPr>
            <a:endParaRPr lang="es-ES_tradnl" sz="2000"/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'[Nueva matriz reporte cumpli. Circular 008 de 2020 - 2024.xlsx]Protocolos'!$E$1:$O$1</cx:f>
        <cx:lvl ptCount="11">
          <cx:pt idx="0">Cajacopi</cx:pt>
          <cx:pt idx="1">Combarranquilla</cx:pt>
          <cx:pt idx="2">Comfamiliar Atlantico</cx:pt>
          <cx:pt idx="3">Comfenalco Cartagena</cx:pt>
          <cx:pt idx="4">Comfamiliar Cartagena</cx:pt>
          <cx:pt idx="5">Comfacesar</cx:pt>
          <cx:pt idx="6">Cajamag</cx:pt>
          <cx:pt idx="7">Comfasucre</cx:pt>
          <cx:pt idx="8">Comfacor</cx:pt>
          <cx:pt idx="9">Cajasai</cx:pt>
          <cx:pt idx="10">Comfamiliar Guajira</cx:pt>
        </cx:lvl>
      </cx:strDim>
      <cx:numDim type="val">
        <cx:f dir="row">'[Nueva matriz reporte cumpli. Circular 008 de 2020 - 2024.xlsx]Protocolos'!$E$9:$O$9</cx:f>
        <cx:lvl ptCount="11" formatCode="0%">
          <cx:pt idx="0">0.97142857142857142</cx:pt>
          <cx:pt idx="1">0.98571428571428577</cx:pt>
          <cx:pt idx="2">0.88571428571428557</cx:pt>
          <cx:pt idx="3">0.90714285714285714</cx:pt>
          <cx:pt idx="4">0.93571428571428583</cx:pt>
          <cx:pt idx="5">0.9285714285714286</cx:pt>
          <cx:pt idx="6">0.90000000000000002</cx:pt>
          <cx:pt idx="7">0.93571428571428572</cx:pt>
          <cx:pt idx="8">0.88571428571428557</cx:pt>
          <cx:pt idx="9">0.94285714285714284</cx:pt>
          <cx:pt idx="10">0.87857142857142845</cx:pt>
        </cx:lvl>
      </cx:numDim>
    </cx:data>
  </cx:chartData>
  <cx:chart>
    <cx:plotArea>
      <cx:plotAreaRegion>
        <cx:series layoutId="funnel" uniqueId="{247C6BDF-B850-42F7-ABB3-FB003C4339C9}">
          <cx:spPr>
            <a:solidFill>
              <a:schemeClr val="accent2">
                <a:lumMod val="20000"/>
                <a:lumOff val="80000"/>
              </a:schemeClr>
            </a:solidFill>
          </cx:spPr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800" b="0" i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sz="1800"/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0" i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sz="1800"/>
          </a:p>
        </cx:txPr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'[Nueva matriz reporte cumpli. Circular 008 de 2020 - 2024.xlsx]Protocolos'!$D$2:$D$8</cx:f>
        <cx:lvl ptCount="7">
          <cx:pt idx="0">Política de gestión de PQRSF.</cx:pt>
          <cx:pt idx="1">Características de la respuesta</cx:pt>
          <cx:pt idx="2">Lenguaje Claro e Incluyente</cx:pt>
          <cx:pt idx="3">Términos de respuesta usuarios</cx:pt>
          <cx:pt idx="4">Términos de respuesta SSF</cx:pt>
          <cx:pt idx="5">Informes a la alta dirección</cx:pt>
          <cx:pt idx="6">Medidas de accesibilidad e inclusión </cx:pt>
        </cx:lvl>
      </cx:strDim>
      <cx:numDim type="val">
        <cx:f>'[Nueva matriz reporte cumpli. Circular 008 de 2020 - 2024.xlsx]Protocolos'!$P$2:$P$8</cx:f>
        <cx:lvl ptCount="7" formatCode="0%">
          <cx:pt idx="0">1</cx:pt>
          <cx:pt idx="1">1</cx:pt>
          <cx:pt idx="2">0.85454545454545439</cx:pt>
          <cx:pt idx="3">0.85454545454545461</cx:pt>
          <cx:pt idx="4">0.90909090909090906</cx:pt>
          <cx:pt idx="5">0.99090909090909096</cx:pt>
          <cx:pt idx="6">0.85454545454545461</cx:pt>
        </cx:lvl>
      </cx:numDim>
    </cx:data>
  </cx:chartData>
  <cx:chart>
    <cx:plotArea>
      <cx:plotAreaRegion>
        <cx:series layoutId="funnel" uniqueId="{D2B6E225-C083-4D64-B044-7FA51E7FBE8E}">
          <cx:spPr>
            <a:solidFill>
              <a:schemeClr val="accent2">
                <a:lumMod val="20000"/>
                <a:lumOff val="80000"/>
              </a:schemeClr>
            </a:solidFill>
          </cx:spPr>
          <cx:dataPt idx="0">
            <cx:spPr>
              <a:solidFill>
                <a:srgbClr val="4EA72E">
                  <a:lumMod val="60000"/>
                  <a:lumOff val="40000"/>
                </a:srgbClr>
              </a:solidFill>
            </cx:spPr>
          </cx:dataPt>
          <cx:dataPt idx="1">
            <cx:spPr>
              <a:solidFill>
                <a:srgbClr val="4EA72E">
                  <a:lumMod val="60000"/>
                  <a:lumOff val="40000"/>
                </a:srgbClr>
              </a:solidFill>
            </cx:spPr>
          </cx:dataPt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2000" b="0" i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sz="2000"/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sz="2000"/>
          </a:p>
        </cx:txPr>
      </cx:axis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'[Nueva matriz reporte cumpli. Circular 008 de 2020 - 2024.xlsx]Accesibilidad'!$D$4:$N$4</cx:f>
        <cx:lvl ptCount="11">
          <cx:pt idx="0">Cajacopi</cx:pt>
          <cx:pt idx="1">Combarranquilla</cx:pt>
          <cx:pt idx="2">Comfamiliar Atlantico</cx:pt>
          <cx:pt idx="3">Comfenalco Cartagena</cx:pt>
          <cx:pt idx="4">Comfamiliar Cartagena</cx:pt>
          <cx:pt idx="5">Comfacesar</cx:pt>
          <cx:pt idx="6">Cajamag</cx:pt>
          <cx:pt idx="7">Comfasucre</cx:pt>
          <cx:pt idx="8">Comfacor</cx:pt>
          <cx:pt idx="9">Cajasai</cx:pt>
          <cx:pt idx="10">Comfamiliar Guajira</cx:pt>
        </cx:lvl>
      </cx:strDim>
      <cx:numDim type="val">
        <cx:f dir="row">'[Nueva matriz reporte cumpli. Circular 008 de 2020 - 2024.xlsx]Accesibilidad'!$D$9:$N$9</cx:f>
        <cx:lvl ptCount="11" formatCode="0%">
          <cx:pt idx="0">0.84999999999999998</cx:pt>
          <cx:pt idx="1">0.91000000000000003</cx:pt>
          <cx:pt idx="2">0.69999999999999996</cx:pt>
          <cx:pt idx="3">0.80000000000000004</cx:pt>
          <cx:pt idx="4">0.875</cx:pt>
          <cx:pt idx="5">0.82500000000000007</cx:pt>
          <cx:pt idx="6">0.79999999999999993</cx:pt>
          <cx:pt idx="7">0.8125</cx:pt>
          <cx:pt idx="8">0.75</cx:pt>
          <cx:pt idx="9">0.77500000000000002</cx:pt>
          <cx:pt idx="10">0.82499999999999996</cx:pt>
        </cx:lvl>
      </cx:numDim>
    </cx:data>
  </cx:chartData>
  <cx:chart>
    <cx:plotArea>
      <cx:plotAreaRegion>
        <cx:series layoutId="funnel" uniqueId="{88D3DC93-B202-4BE2-912C-1A7929F552A5}">
          <cx:spPr>
            <a:solidFill>
              <a:schemeClr val="accent2">
                <a:lumMod val="20000"/>
                <a:lumOff val="80000"/>
              </a:schemeClr>
            </a:solidFill>
          </cx:spPr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600" b="0" i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sz="1600"/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0" i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sz="1800"/>
          </a:p>
        </cx:txPr>
      </cx:axis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'[Nueva matriz reporte cumpli. Circular 008 de 2020 - 2024.xlsx]Accesibilidad'!$C$5:$C$8</cx:f>
        <cx:lvl ptCount="4">
          <cx:pt idx="0"> Accesibilidad en espacios físicos</cx:pt>
          <cx:pt idx="1">Accesibilidad a páginas web</cx:pt>
          <cx:pt idx="2">Accesibilidad. Simbolo grafico</cx:pt>
          <cx:pt idx="3">Aspectos comunidad LGTBI</cx:pt>
        </cx:lvl>
      </cx:strDim>
      <cx:numDim type="val">
        <cx:f>'[Nueva matriz reporte cumpli. Circular 008 de 2020 - 2024.xlsx]Accesibilidad'!$O$5:$O$8</cx:f>
        <cx:lvl ptCount="4" formatCode="0%">
          <cx:pt idx="0">0.85454545454545461</cx:pt>
          <cx:pt idx="1">0.68999999999999995</cx:pt>
          <cx:pt idx="2">0.80000000000000004</cx:pt>
          <cx:pt idx="3">0.90000000000000002</cx:pt>
        </cx:lvl>
      </cx:numDim>
    </cx:data>
  </cx:chartData>
  <cx:chart>
    <cx:plotArea>
      <cx:plotAreaRegion>
        <cx:series layoutId="funnel" uniqueId="{2DCD0169-D14C-4F9D-901E-C195CCD1520D}">
          <cx:spPr>
            <a:solidFill>
              <a:schemeClr val="accent2">
                <a:lumMod val="20000"/>
                <a:lumOff val="80000"/>
              </a:schemeClr>
            </a:solidFill>
          </cx:spPr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600" b="0" i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sz="1600"/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0" i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sz="1800"/>
          </a:p>
        </cx:txPr>
      </cx:axis>
    </cx:plotArea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'[Nueva matriz reporte cumpli. Circular 008 de 2020 - 2024.xlsx]Canales'!$D$4:$N$4</cx:f>
        <cx:lvl ptCount="11">
          <cx:pt idx="0">Cajacopi</cx:pt>
          <cx:pt idx="1">Combarranquilla</cx:pt>
          <cx:pt idx="2">Comfamiliar Atlantico</cx:pt>
          <cx:pt idx="3">Comfenalco Cartagena</cx:pt>
          <cx:pt idx="4">Comfamiliar Cartagena</cx:pt>
          <cx:pt idx="5">Comfacesar</cx:pt>
          <cx:pt idx="6">Cajamag</cx:pt>
          <cx:pt idx="7">Comfasucre</cx:pt>
          <cx:pt idx="8">Comfacor</cx:pt>
          <cx:pt idx="9">Cajasai</cx:pt>
          <cx:pt idx="10">Comfamiliar Guajira</cx:pt>
        </cx:lvl>
      </cx:strDim>
      <cx:numDim type="val">
        <cx:f dir="row">'[Nueva matriz reporte cumpli. Circular 008 de 2020 - 2024.xlsx]Canales'!$D$13:$N$13</cx:f>
        <cx:lvl ptCount="11" formatCode="0%">
          <cx:pt idx="0">0.98750000000000004</cx:pt>
          <cx:pt idx="1">1</cx:pt>
          <cx:pt idx="2">0.8125</cx:pt>
          <cx:pt idx="3">0.96250000000000002</cx:pt>
          <cx:pt idx="4">0.92499999999999993</cx:pt>
          <cx:pt idx="5">0.88124999999999998</cx:pt>
          <cx:pt idx="6">0.87499999999999989</cx:pt>
          <cx:pt idx="7">1</cx:pt>
          <cx:pt idx="8">0.92499999999999993</cx:pt>
          <cx:pt idx="9">0.98750000000000004</cx:pt>
          <cx:pt idx="10">0.96250000000000002</cx:pt>
        </cx:lvl>
      </cx:numDim>
    </cx:data>
  </cx:chartData>
  <cx:chart>
    <cx:plotArea>
      <cx:plotAreaRegion>
        <cx:series layoutId="funnel" uniqueId="{668CEBCE-503A-4ECE-AE65-B20AAB8B048C}">
          <cx:spPr>
            <a:solidFill>
              <a:schemeClr val="accent2">
                <a:lumMod val="20000"/>
                <a:lumOff val="80000"/>
              </a:schemeClr>
            </a:solidFill>
          </cx:spPr>
          <cx:dataPt idx="1">
            <cx:spPr>
              <a:solidFill>
                <a:srgbClr val="4EA72E">
                  <a:lumMod val="60000"/>
                  <a:lumOff val="40000"/>
                </a:srgbClr>
              </a:solidFill>
            </cx:spPr>
          </cx:dataPt>
          <cx:dataPt idx="7">
            <cx:spPr>
              <a:solidFill>
                <a:srgbClr val="4EA72E">
                  <a:lumMod val="60000"/>
                  <a:lumOff val="40000"/>
                </a:srgbClr>
              </a:solidFill>
            </cx:spPr>
          </cx:dataPt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2000" b="0" i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sz="2000"/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1900" b="0" i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sz="1900"/>
          </a:p>
        </cx:txPr>
      </cx:axis>
    </cx:plotArea>
  </cx:chart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'[Nueva matriz reporte cumpli. Circular 008 de 2020 - 2024.xlsx]Canales'!$C$5:$C$12</cx:f>
        <cx:lvl ptCount="8">
          <cx:pt idx="0">Atencion Presencial</cx:pt>
          <cx:pt idx="1">Canal telefónico</cx:pt>
          <cx:pt idx="2">Linea Gratuita</cx:pt>
          <cx:pt idx="3">Buzones</cx:pt>
          <cx:pt idx="4">Correo Electronico</cx:pt>
          <cx:pt idx="5">Chat</cx:pt>
          <cx:pt idx="6">Redes sociales</cx:pt>
          <cx:pt idx="7">Portal Corporativo</cx:pt>
        </cx:lvl>
      </cx:strDim>
      <cx:numDim type="val">
        <cx:f>'[Nueva matriz reporte cumpli. Circular 008 de 2020 - 2024.xlsx]Canales'!$O$5:$O$12</cx:f>
        <cx:lvl ptCount="8" formatCode="0%">
          <cx:pt idx="0">0.86363636363636365</cx:pt>
          <cx:pt idx="1">0.98181818181818192</cx:pt>
          <cx:pt idx="2">1</cx:pt>
          <cx:pt idx="3">0.9181818181818181</cx:pt>
          <cx:pt idx="4">0.9363636363636364</cx:pt>
          <cx:pt idx="5">0.95454545454545459</cx:pt>
          <cx:pt idx="6">1</cx:pt>
          <cx:pt idx="7">0.84999999999999998</cx:pt>
        </cx:lvl>
      </cx:numDim>
    </cx:data>
  </cx:chartData>
  <cx:chart>
    <cx:plotArea>
      <cx:plotAreaRegion>
        <cx:series layoutId="funnel" uniqueId="{85129223-3FE8-4220-AC55-12A269D89ACA}">
          <cx:spPr>
            <a:solidFill>
              <a:schemeClr val="accent2">
                <a:lumMod val="20000"/>
                <a:lumOff val="80000"/>
              </a:schemeClr>
            </a:solidFill>
          </cx:spPr>
          <cx:dataPt idx="2">
            <cx:spPr>
              <a:solidFill>
                <a:srgbClr val="4EA72E">
                  <a:lumMod val="60000"/>
                  <a:lumOff val="40000"/>
                </a:srgbClr>
              </a:solidFill>
            </cx:spPr>
          </cx:dataPt>
          <cx:dataPt idx="6">
            <cx:spPr>
              <a:solidFill>
                <a:srgbClr val="4EA72E">
                  <a:lumMod val="60000"/>
                  <a:lumOff val="40000"/>
                </a:srgbClr>
              </a:solidFill>
            </cx:spPr>
          </cx:dataPt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2000" b="0" i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sz="2000"/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sz="2000"/>
          </a:p>
        </cx:txPr>
      </cx:axis>
    </cx:plotArea>
  </cx:chart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'[Nueva matriz reporte cumpli. Circular 008 de 2020 - 2024.xlsx]Carta deberes'!$B$2:$L$2</cx:f>
        <cx:lvl ptCount="11">
          <cx:pt idx="0">Cajacopi</cx:pt>
          <cx:pt idx="1">Combarranquilla</cx:pt>
          <cx:pt idx="2">Comfamiliar Atlantico</cx:pt>
          <cx:pt idx="3">Comfenalco Cartagena</cx:pt>
          <cx:pt idx="4">Comfamiliar Cartagena</cx:pt>
          <cx:pt idx="5">Comfacesar</cx:pt>
          <cx:pt idx="6">Cajamag</cx:pt>
          <cx:pt idx="7">Comfasucre</cx:pt>
          <cx:pt idx="8">Comfacor</cx:pt>
          <cx:pt idx="9">Cajasai</cx:pt>
          <cx:pt idx="10">Comfamiliar Guajira</cx:pt>
        </cx:lvl>
      </cx:strDim>
      <cx:numDim type="val">
        <cx:f dir="row">'[Nueva matriz reporte cumpli. Circular 008 de 2020 - 2024.xlsx]Carta deberes'!$B$3:$L$3</cx:f>
        <cx:lvl ptCount="11" formatCode="0%">
          <cx:pt idx="0">1</cx:pt>
          <cx:pt idx="1">1</cx:pt>
          <cx:pt idx="2">0.90000000000000002</cx:pt>
          <cx:pt idx="3">1</cx:pt>
          <cx:pt idx="4">1</cx:pt>
          <cx:pt idx="5">1</cx:pt>
          <cx:pt idx="6">1</cx:pt>
          <cx:pt idx="7">1</cx:pt>
          <cx:pt idx="8">0.90000000000000002</cx:pt>
          <cx:pt idx="9">1</cx:pt>
          <cx:pt idx="10">1</cx:pt>
        </cx:lvl>
      </cx:numDim>
    </cx:data>
  </cx:chartData>
  <cx:chart>
    <cx:plotArea>
      <cx:plotAreaRegion>
        <cx:series layoutId="funnel" uniqueId="{A090DF7B-6A4C-430D-8DF0-4809AA28DFD8}">
          <cx:spPr>
            <a:solidFill>
              <a:schemeClr val="accent6">
                <a:lumMod val="60000"/>
                <a:lumOff val="40000"/>
              </a:schemeClr>
            </a:solidFill>
          </cx:spPr>
          <cx:dataPt idx="2">
            <cx:spPr>
              <a:solidFill>
                <a:srgbClr val="E97132">
                  <a:lumMod val="20000"/>
                  <a:lumOff val="80000"/>
                </a:srgbClr>
              </a:solidFill>
            </cx:spPr>
          </cx:dataPt>
          <cx:dataPt idx="8">
            <cx:spPr>
              <a:solidFill>
                <a:srgbClr val="E97132">
                  <a:lumMod val="20000"/>
                  <a:lumOff val="80000"/>
                </a:srgbClr>
              </a:solidFill>
            </cx:spPr>
          </cx:dataPt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2000" b="0" i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sz="2000"/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1900" b="0" i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sz="1900"/>
          </a:p>
        </cx:txPr>
      </cx:axis>
    </cx:plotArea>
  </cx:chart>
</cx:chartSpace>
</file>

<file path=ppt/charts/chartEx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'[Nueva matriz reporte cumpli. Circular 008 de 2020 - 2024.xlsx]Resarcimiento'!$C$3:$M$3</cx:f>
        <cx:lvl ptCount="11">
          <cx:pt idx="0">Cajacopi</cx:pt>
          <cx:pt idx="1">Combarranquilla</cx:pt>
          <cx:pt idx="2">Comfamiliar Atlantico</cx:pt>
          <cx:pt idx="3">Comfenalco Cartagena</cx:pt>
          <cx:pt idx="4">Comfamiliar Cartagena</cx:pt>
          <cx:pt idx="5">Comfacesar</cx:pt>
          <cx:pt idx="6">Cajamag</cx:pt>
          <cx:pt idx="7">Comfasucre</cx:pt>
          <cx:pt idx="8">Comfacor</cx:pt>
          <cx:pt idx="9">Cajasai</cx:pt>
          <cx:pt idx="10">Comfamiliar Guajira</cx:pt>
        </cx:lvl>
      </cx:strDim>
      <cx:numDim type="val">
        <cx:f dir="row">'[Nueva matriz reporte cumpli. Circular 008 de 2020 - 2024.xlsx]Resarcimiento'!$C$11:$M$11</cx:f>
        <cx:lvl ptCount="11" formatCode="0%">
          <cx:pt idx="0">1</cx:pt>
          <cx:pt idx="1">1</cx:pt>
          <cx:pt idx="2">0.84285714285714275</cx:pt>
          <cx:pt idx="3">0.91428571428571437</cx:pt>
          <cx:pt idx="4">0.90000000000000002</cx:pt>
          <cx:pt idx="5">0.90000000000000002</cx:pt>
          <cx:pt idx="6">0.84285714285714286</cx:pt>
          <cx:pt idx="7">0.87142857142857155</cx:pt>
          <cx:pt idx="8">0.90000000000000002</cx:pt>
          <cx:pt idx="9">0.91428571428571437</cx:pt>
          <cx:pt idx="10">0.90000000000000002</cx:pt>
        </cx:lvl>
      </cx:numDim>
    </cx:data>
  </cx:chartData>
  <cx:chart>
    <cx:plotArea>
      <cx:plotAreaRegion>
        <cx:series layoutId="funnel" uniqueId="{6F369167-1B1F-4550-B236-EB7E4181F15B}">
          <cx:spPr>
            <a:solidFill>
              <a:schemeClr val="accent6">
                <a:lumMod val="60000"/>
                <a:lumOff val="40000"/>
              </a:schemeClr>
            </a:solidFill>
          </cx:spPr>
          <cx:dataPt idx="2">
            <cx:spPr>
              <a:solidFill>
                <a:srgbClr val="E97132">
                  <a:lumMod val="20000"/>
                  <a:lumOff val="80000"/>
                </a:srgbClr>
              </a:solidFill>
            </cx:spPr>
          </cx:dataPt>
          <cx:dataPt idx="3">
            <cx:spPr>
              <a:solidFill>
                <a:srgbClr val="E97132">
                  <a:lumMod val="20000"/>
                  <a:lumOff val="80000"/>
                </a:srgbClr>
              </a:solidFill>
            </cx:spPr>
          </cx:dataPt>
          <cx:dataPt idx="4">
            <cx:spPr>
              <a:solidFill>
                <a:srgbClr val="E97132">
                  <a:lumMod val="20000"/>
                  <a:lumOff val="80000"/>
                </a:srgbClr>
              </a:solidFill>
            </cx:spPr>
          </cx:dataPt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2000" b="0" i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sz="2000"/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1900" b="0" i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sz="1900"/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C3BC1-FE47-8532-A7DB-876CEB0AD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244E23-5A1A-814F-35A0-9DDC60B8A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875826-B875-4031-5B5D-256CEBD6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7B6-835C-4EE2-ABB8-423B58390F04}" type="datetimeFigureOut">
              <a:rPr lang="es-CO" smtClean="0"/>
              <a:t>24/05/2024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26D1A4-75A7-6B40-86A2-C6249825D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209EBC-D856-6862-015D-3A40EB1B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F3-3305-45AD-960E-84FB6EF9F5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258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CC33F3-73D4-08A7-B140-B78DFADA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F9A922-C0B5-FECC-EFE9-0D864AAE6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65BA4-B8E3-5897-E6F5-F3803347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7B6-835C-4EE2-ABB8-423B58390F04}" type="datetimeFigureOut">
              <a:rPr lang="es-CO" smtClean="0"/>
              <a:t>24/05/2024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B9553E-D887-B65A-DD56-A868D7E10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F60D5A-8DBD-A6FF-1F8F-284648A5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F3-3305-45AD-960E-84FB6EF9F5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18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5BF787-7A58-68CA-04A0-27120CA8F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0F9750-AD92-43AE-88AF-B578F3C19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6A033A-211E-95B8-597F-5B02AB84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7B6-835C-4EE2-ABB8-423B58390F04}" type="datetimeFigureOut">
              <a:rPr lang="es-CO" smtClean="0"/>
              <a:t>24/05/2024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7244E-42FA-D69D-D191-6EFE35CC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CF29EA-7118-C67D-99CF-CF92860C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F3-3305-45AD-960E-84FB6EF9F5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630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611E9-A035-573C-00E9-D819C9D95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3E6841-54DE-C27C-A23B-94D058EEF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07A116-D4B7-2B95-B472-D3A3A6EA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7B6-835C-4EE2-ABB8-423B58390F04}" type="datetimeFigureOut">
              <a:rPr lang="es-CO" smtClean="0"/>
              <a:t>24/05/2024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B32830-70F1-62E2-26B0-29A8CE49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319800-2A1C-2FD6-64BA-F4CB80BC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F3-3305-45AD-960E-84FB6EF9F5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9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5DC43-307E-F2AC-27C9-A9FFC9E10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317D0B-8A89-C1C3-6C58-59987D620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B32672-9D0C-603E-239B-DA1D366A1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7B6-835C-4EE2-ABB8-423B58390F04}" type="datetimeFigureOut">
              <a:rPr lang="es-CO" smtClean="0"/>
              <a:t>24/05/2024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51471E-2CD6-EB53-A135-6CFF66062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EFDBBD-224F-D24A-B7C9-F036AF40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F3-3305-45AD-960E-84FB6EF9F5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90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4F716-5BEB-4CF0-171E-8AB167F2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7BE4D1-771B-B351-24F3-761DEFFC8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B0C23F-0A9C-24F3-8C73-9E2E9B4CC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BB7383-710F-B666-2B2B-F3C2B468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7B6-835C-4EE2-ABB8-423B58390F04}" type="datetimeFigureOut">
              <a:rPr lang="es-CO" smtClean="0"/>
              <a:t>24/05/2024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F2B33A-B42B-9D49-B0BC-E5F9979F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69A2F4-E243-ECFF-361E-1E303A2D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F3-3305-45AD-960E-84FB6EF9F5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025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B9D04C-B392-E114-F29F-FBFDE33AF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543061-89EB-E146-4208-5DC4D4CC3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9FE1E7-AC58-766D-B488-DCDDA70FC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53A691C-F13B-D415-6678-5AC5CCC87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B37230-8D01-D837-A002-417C794D6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D8AF1B-74F1-7450-9038-A9082578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7B6-835C-4EE2-ABB8-423B58390F04}" type="datetimeFigureOut">
              <a:rPr lang="es-CO" smtClean="0"/>
              <a:t>24/05/2024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0E173EF-8482-C830-F113-F31A82458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FEA640B-6690-CE98-50CD-7B0311CC7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F3-3305-45AD-960E-84FB6EF9F5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360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31C25-196A-41E7-4BFE-7AEA26CDD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BBBDEC1-5832-8CE9-192B-B6FCF733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7B6-835C-4EE2-ABB8-423B58390F04}" type="datetimeFigureOut">
              <a:rPr lang="es-CO" smtClean="0"/>
              <a:t>24/05/2024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17CD97-0280-184E-306E-A521716B6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1F6B7A-078D-FF02-C61A-1B1D9605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F3-3305-45AD-960E-84FB6EF9F5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779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E43511-BFBB-1CF9-4B5A-9B653923F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7B6-835C-4EE2-ABB8-423B58390F04}" type="datetimeFigureOut">
              <a:rPr lang="es-CO" smtClean="0"/>
              <a:t>24/05/2024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5D1CEDC-6745-5338-7790-6297CA67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411419-553C-3ECA-477D-D1AAC067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F3-3305-45AD-960E-84FB6EF9F5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253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D0C64-708E-BA06-A509-38D1EB9F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D519E8-D686-1CAC-35A0-87740EB66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F32A99-857F-79DB-A551-0BC00F646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D01B20-6D65-75E9-40A0-43C329AC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7B6-835C-4EE2-ABB8-423B58390F04}" type="datetimeFigureOut">
              <a:rPr lang="es-CO" smtClean="0"/>
              <a:t>24/05/2024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7A0674-483E-97EA-66EE-A20F8D362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C7F067-8507-4146-738B-A58229DA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F3-3305-45AD-960E-84FB6EF9F5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04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43157-9FEA-2E20-FE47-87E0C885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55AA54C-5DE8-FE1D-9111-C2C1A5B12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92AAEA-E9A9-70C5-CF06-B88D4B8A2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3A91D3-3356-0BCC-D084-75E254B9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17B6-835C-4EE2-ABB8-423B58390F04}" type="datetimeFigureOut">
              <a:rPr lang="es-CO" smtClean="0"/>
              <a:t>24/05/2024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8626C6-1FAD-5754-E72F-90708BE6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7247FE-8864-1A0E-7B0A-BF2D0029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70F3-3305-45AD-960E-84FB6EF9F5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313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9880BC7-D91C-BD70-19EB-69B556CD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FCB302-1C91-D9D6-5EDF-658F5EFC0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98E55B-5746-9036-D61E-8C6C0C168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BA17B6-835C-4EE2-ABB8-423B58390F04}" type="datetimeFigureOut">
              <a:rPr lang="es-CO" smtClean="0"/>
              <a:t>24/05/2024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736EAA-371F-F25C-015E-A98CDC7EA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CC0B03-9726-E5F2-7052-99ED22D74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8170F3-3305-45AD-960E-84FB6EF9F5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061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4/relationships/chartEx" Target="../charts/chartEx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4/relationships/chartEx" Target="../charts/chartEx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4/relationships/chartEx" Target="../charts/chartEx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4/relationships/chartEx" Target="../charts/chartEx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14/relationships/chartEx" Target="../charts/chartEx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4/relationships/chartEx" Target="../charts/chartEx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4/relationships/chartEx" Target="../charts/chartEx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hart" Target="../charts/chart2.xml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4/relationships/chartEx" Target="../charts/chartEx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4/relationships/chartEx" Target="../charts/chartEx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4/relationships/chartEx" Target="../charts/chartEx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4/relationships/chartEx" Target="../charts/chartEx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E24A47-058C-C917-1E20-01216865C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s-CO" sz="6100"/>
              <a:t>SEGUIMIENTO CIRCULAR 00008 DE 2020 A</a:t>
            </a:r>
            <a:br>
              <a:rPr lang="es-CO" sz="6100"/>
            </a:br>
            <a:r>
              <a:rPr lang="es-CO" sz="6100"/>
              <a:t>MAYO 2024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84570F-D119-EF56-73B7-45FED4190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r>
              <a:rPr lang="es-ES"/>
              <a:t>COSTA ATLANTICA</a:t>
            </a:r>
            <a:endParaRPr lang="es-CO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877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F39AFF-ECF9-6A50-EDF6-20CE6C1B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Derechos y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deberes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los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afiliados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99%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3" name="Gráfico 2">
                <a:extLst>
                  <a:ext uri="{FF2B5EF4-FFF2-40B4-BE49-F238E27FC236}">
                    <a16:creationId xmlns:a16="http://schemas.microsoft.com/office/drawing/2014/main" id="{E82C0638-D007-EFF3-0A5E-F5A6D8D1104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90283408"/>
                  </p:ext>
                </p:extLst>
              </p:nvPr>
            </p:nvGraphicFramePr>
            <p:xfrm>
              <a:off x="4398380" y="667529"/>
              <a:ext cx="7205719" cy="54657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Gráfico 2">
                <a:extLst>
                  <a:ext uri="{FF2B5EF4-FFF2-40B4-BE49-F238E27FC236}">
                    <a16:creationId xmlns:a16="http://schemas.microsoft.com/office/drawing/2014/main" id="{E82C0638-D007-EFF3-0A5E-F5A6D8D110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98380" y="667529"/>
                <a:ext cx="7205719" cy="54657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836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544200-8EFA-5103-98F3-9A8BB4961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035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Resarcimiento</a:t>
            </a:r>
            <a:b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91%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97450634-E492-6683-24C5-E87E637BF0D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58288577"/>
                  </p:ext>
                </p:extLst>
              </p:nvPr>
            </p:nvGraphicFramePr>
            <p:xfrm>
              <a:off x="4433105" y="667529"/>
              <a:ext cx="7262072" cy="54657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Gráfico 3">
                <a:extLst>
                  <a:ext uri="{FF2B5EF4-FFF2-40B4-BE49-F238E27FC236}">
                    <a16:creationId xmlns:a16="http://schemas.microsoft.com/office/drawing/2014/main" id="{97450634-E492-6683-24C5-E87E637BF0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3105" y="667529"/>
                <a:ext cx="7262072" cy="54657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3080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544200-8EFA-5103-98F3-9A8BB4961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Resarcimiento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8E428EDD-73C8-16DC-19B4-CAE22078EF6C}"/>
                  </a:ext>
                  <a:ext uri="{147F2762-F138-4A5C-976F-8EAC2B608ADB}">
                    <a16:predDERef xmlns:a16="http://schemas.microsoft.com/office/drawing/2014/main" pred="{97450634-E492-6683-24C5-E87E637BF0D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22059252"/>
                  </p:ext>
                </p:extLst>
              </p:nvPr>
            </p:nvGraphicFramePr>
            <p:xfrm>
              <a:off x="5922492" y="666728"/>
              <a:ext cx="5536001" cy="54657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Gráfico 3">
                <a:extLst>
                  <a:ext uri="{FF2B5EF4-FFF2-40B4-BE49-F238E27FC236}">
                    <a16:creationId xmlns:a16="http://schemas.microsoft.com/office/drawing/2014/main" id="{8E428EDD-73C8-16DC-19B4-CAE22078EF6C}"/>
                  </a:ext>
                  <a:ext uri="{147F2762-F138-4A5C-976F-8EAC2B608ADB}">
                    <a16:predDERef xmlns:a16="http://schemas.microsoft.com/office/drawing/2014/main" pred="{97450634-E492-6683-24C5-E87E637BF0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2492" y="666728"/>
                <a:ext cx="5536001" cy="54657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6684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6CC042-A968-D4AD-F8B7-3307D016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Concesiones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100%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3" name="Gráfico 2">
                <a:extLst>
                  <a:ext uri="{FF2B5EF4-FFF2-40B4-BE49-F238E27FC236}">
                    <a16:creationId xmlns:a16="http://schemas.microsoft.com/office/drawing/2014/main" id="{92336A9A-BF72-0CC5-6C0D-B4AB7AB2D99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48840644"/>
                  </p:ext>
                </p:extLst>
              </p:nvPr>
            </p:nvGraphicFramePr>
            <p:xfrm>
              <a:off x="4444678" y="667529"/>
              <a:ext cx="7181910" cy="54657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Gráfico 2">
                <a:extLst>
                  <a:ext uri="{FF2B5EF4-FFF2-40B4-BE49-F238E27FC236}">
                    <a16:creationId xmlns:a16="http://schemas.microsoft.com/office/drawing/2014/main" id="{92336A9A-BF72-0CC5-6C0D-B4AB7AB2D9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4678" y="667529"/>
                <a:ext cx="7181910" cy="54657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5238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6CC042-A968-D4AD-F8B7-3307D016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Concesiones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5" name="Gráfico 4">
                <a:extLst>
                  <a:ext uri="{FF2B5EF4-FFF2-40B4-BE49-F238E27FC236}">
                    <a16:creationId xmlns:a16="http://schemas.microsoft.com/office/drawing/2014/main" id="{9D879931-3187-68B4-4E9C-570CEF23929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58927068"/>
                  </p:ext>
                </p:extLst>
              </p:nvPr>
            </p:nvGraphicFramePr>
            <p:xfrm>
              <a:off x="5922492" y="666728"/>
              <a:ext cx="5536001" cy="54657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Gráfico 4">
                <a:extLst>
                  <a:ext uri="{FF2B5EF4-FFF2-40B4-BE49-F238E27FC236}">
                    <a16:creationId xmlns:a16="http://schemas.microsoft.com/office/drawing/2014/main" id="{9D879931-3187-68B4-4E9C-570CEF2392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2492" y="666728"/>
                <a:ext cx="5536001" cy="54657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4684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6CC042-A968-D4AD-F8B7-3307D016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Capacitación</a:t>
            </a:r>
            <a:b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90%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4DCDF801-7E02-DE2A-AC54-6719009272D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93879250"/>
                  </p:ext>
                </p:extLst>
              </p:nvPr>
            </p:nvGraphicFramePr>
            <p:xfrm>
              <a:off x="4421530" y="666728"/>
              <a:ext cx="7175861" cy="54657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Gráfico 3">
                <a:extLst>
                  <a:ext uri="{FF2B5EF4-FFF2-40B4-BE49-F238E27FC236}">
                    <a16:creationId xmlns:a16="http://schemas.microsoft.com/office/drawing/2014/main" id="{4DCDF801-7E02-DE2A-AC54-6719009272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1530" y="666728"/>
                <a:ext cx="7175861" cy="54657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032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6CC042-A968-D4AD-F8B7-3307D016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Indicadores</a:t>
            </a:r>
            <a:b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100%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3" name="Gráfico 2">
                <a:extLst>
                  <a:ext uri="{FF2B5EF4-FFF2-40B4-BE49-F238E27FC236}">
                    <a16:creationId xmlns:a16="http://schemas.microsoft.com/office/drawing/2014/main" id="{E49006F8-D740-96FD-7696-297BF0F54BF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6467945"/>
                  </p:ext>
                </p:extLst>
              </p:nvPr>
            </p:nvGraphicFramePr>
            <p:xfrm>
              <a:off x="5922492" y="666728"/>
              <a:ext cx="5536001" cy="54657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Gráfico 2">
                <a:extLst>
                  <a:ext uri="{FF2B5EF4-FFF2-40B4-BE49-F238E27FC236}">
                    <a16:creationId xmlns:a16="http://schemas.microsoft.com/office/drawing/2014/main" id="{E49006F8-D740-96FD-7696-297BF0F54BF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2492" y="666728"/>
                <a:ext cx="5536001" cy="54657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1218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56DBDA-B3DC-084E-84C9-FC39F1AD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551962"/>
            <a:ext cx="9144000" cy="1164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General por items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AFEA005-C235-80B6-ECEB-EC9A1C8FFA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266231"/>
              </p:ext>
            </p:extLst>
          </p:nvPr>
        </p:nvGraphicFramePr>
        <p:xfrm>
          <a:off x="596462" y="1387716"/>
          <a:ext cx="10999072" cy="491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0095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3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29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6F143045-E7E1-2945-AC5C-1E84F73D3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87" y="5567108"/>
            <a:ext cx="750753" cy="26113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8099DE9-F06F-6948-AD3A-7F1F1E9AA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994" y="5563851"/>
            <a:ext cx="858406" cy="28613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799D1FC-0AC0-A741-BE62-67FD2BB14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278" y="5590209"/>
            <a:ext cx="863948" cy="32507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61EA427-0F88-F840-B961-86FD1C064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363" y="5568147"/>
            <a:ext cx="781662" cy="46899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5E8FBE7-3010-2848-B810-5BF035C2BB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3820" y="5496272"/>
            <a:ext cx="838946" cy="45239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67AA9E9B-B19A-C143-B95F-F139984D18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5358" y="5387648"/>
            <a:ext cx="755202" cy="75520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71D9F08-850E-D046-AEE4-E279649B64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1953" y="5396432"/>
            <a:ext cx="620974" cy="620974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87C05CAF-A62D-8F42-9AA2-6F2E819B0D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36434" y="5666411"/>
            <a:ext cx="775901" cy="214959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80385174-A06E-0146-924F-161313F2FE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8358" y="5527770"/>
            <a:ext cx="623042" cy="389401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DA5C08F1-3B3D-344F-B0E5-B7A3A45DD0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6027" y="5582471"/>
            <a:ext cx="755202" cy="271615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307F7E74-3DF2-4445-9E9B-00E3726CCD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47748" y="5574436"/>
            <a:ext cx="495805" cy="495805"/>
          </a:xfrm>
          <a:prstGeom prst="rect">
            <a:avLst/>
          </a:prstGeom>
        </p:spPr>
      </p:pic>
      <p:graphicFrame>
        <p:nvGraphicFramePr>
          <p:cNvPr id="40" name="Gráfico 39">
            <a:extLst>
              <a:ext uri="{FF2B5EF4-FFF2-40B4-BE49-F238E27FC236}">
                <a16:creationId xmlns:a16="http://schemas.microsoft.com/office/drawing/2014/main" id="{688C551E-192C-654C-A912-FEB1A060A82E}"/>
              </a:ext>
              <a:ext uri="{147F2762-F138-4A5C-976F-8EAC2B608ADB}">
                <a16:predDERef xmlns:a16="http://schemas.microsoft.com/office/drawing/2014/main" pred="{46EF5627-2F41-4DC0-B284-617DC29E40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262889"/>
              </p:ext>
            </p:extLst>
          </p:nvPr>
        </p:nvGraphicFramePr>
        <p:xfrm>
          <a:off x="381966" y="1184097"/>
          <a:ext cx="11285316" cy="4454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367238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4B09B6-7B70-1A32-69CC-1A82930F3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212" y="2620873"/>
            <a:ext cx="1400630" cy="4871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6951FEB-FACB-3581-31C0-E73AEDD92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938" y="3110530"/>
            <a:ext cx="3105744" cy="10352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9467719-2030-1ECA-3ACE-B2D82BE11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726" y="1344212"/>
            <a:ext cx="869956" cy="86995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22DE94F-99D0-2E62-18A8-4D287FB54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0542" y="1341978"/>
            <a:ext cx="1093410" cy="109341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DED1DA1-2E22-BDBD-5C4B-E873FF225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499" y="2553230"/>
            <a:ext cx="1868614" cy="51769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8D17FF7-A1E6-3B9D-A5AF-5106AC3D22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5069" y="1203307"/>
            <a:ext cx="1725797" cy="62128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D0D6676-734C-8B76-2E71-082D1226E63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9329"/>
          <a:stretch/>
        </p:blipFill>
        <p:spPr>
          <a:xfrm>
            <a:off x="4150482" y="4279445"/>
            <a:ext cx="1668189" cy="57101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FBD6CC0-AFA2-591E-9A55-66E8C3781A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3330" y="4493807"/>
            <a:ext cx="2174891" cy="43932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E2B4EE7-FB17-8DFE-9E11-BB5D2196AD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1823" y="3025444"/>
            <a:ext cx="1391930" cy="869956"/>
          </a:xfrm>
          <a:prstGeom prst="rect">
            <a:avLst/>
          </a:prstGeom>
        </p:spPr>
      </p:pic>
      <p:pic>
        <p:nvPicPr>
          <p:cNvPr id="1026" name="Picture 2" descr="Comfamiliar | Comfamiliar">
            <a:extLst>
              <a:ext uri="{FF2B5EF4-FFF2-40B4-BE49-F238E27FC236}">
                <a16:creationId xmlns:a16="http://schemas.microsoft.com/office/drawing/2014/main" id="{59437224-8437-C443-BAB1-AE15F1FE9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333" y="1923470"/>
            <a:ext cx="1468363" cy="14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CC4FEFC-3E87-AD20-C3AF-9FB1B56094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0663" y="3626662"/>
            <a:ext cx="1058726" cy="6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F39AFF-ECF9-6A50-EDF6-20CE6C1B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Estructura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Administrativa</a:t>
            </a:r>
            <a:b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100%</a:t>
            </a:r>
            <a:b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3" name="Gráfico 2">
                <a:extLst>
                  <a:ext uri="{FF2B5EF4-FFF2-40B4-BE49-F238E27FC236}">
                    <a16:creationId xmlns:a16="http://schemas.microsoft.com/office/drawing/2014/main" id="{CF7B3206-A3AE-30DE-B119-29DF276349A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42998498"/>
                  </p:ext>
                </p:extLst>
              </p:nvPr>
            </p:nvGraphicFramePr>
            <p:xfrm>
              <a:off x="3887010" y="667529"/>
              <a:ext cx="7557825" cy="54657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Gráfico 2">
                <a:extLst>
                  <a:ext uri="{FF2B5EF4-FFF2-40B4-BE49-F238E27FC236}">
                    <a16:creationId xmlns:a16="http://schemas.microsoft.com/office/drawing/2014/main" id="{CF7B3206-A3AE-30DE-B119-29DF276349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7010" y="667529"/>
                <a:ext cx="7557825" cy="54657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051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F39AFF-ECF9-6A50-EDF6-20CE6C1B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Protocolos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92%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78CADD79-294C-9483-4818-E97DD04CF5B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43338991"/>
                  </p:ext>
                </p:extLst>
              </p:nvPr>
            </p:nvGraphicFramePr>
            <p:xfrm>
              <a:off x="4896092" y="666728"/>
              <a:ext cx="6562402" cy="54657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Gráfico 3">
                <a:extLst>
                  <a:ext uri="{FF2B5EF4-FFF2-40B4-BE49-F238E27FC236}">
                    <a16:creationId xmlns:a16="http://schemas.microsoft.com/office/drawing/2014/main" id="{78CADD79-294C-9483-4818-E97DD04CF5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6092" y="666728"/>
                <a:ext cx="6562402" cy="54657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535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F39AFF-ECF9-6A50-EDF6-20CE6C1B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Protocolos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9AF078CA-EF47-2FEA-B325-52FBB8A52D54}"/>
                  </a:ext>
                  <a:ext uri="{147F2762-F138-4A5C-976F-8EAC2B608ADB}">
                    <a16:predDERef xmlns:a16="http://schemas.microsoft.com/office/drawing/2014/main" pred="{78CADD79-294C-9483-4818-E97DD04CF5B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03614255"/>
                  </p:ext>
                </p:extLst>
              </p:nvPr>
            </p:nvGraphicFramePr>
            <p:xfrm>
              <a:off x="5058138" y="666728"/>
              <a:ext cx="6400356" cy="54657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Gráfico 3">
                <a:extLst>
                  <a:ext uri="{FF2B5EF4-FFF2-40B4-BE49-F238E27FC236}">
                    <a16:creationId xmlns:a16="http://schemas.microsoft.com/office/drawing/2014/main" id="{9AF078CA-EF47-2FEA-B325-52FBB8A52D54}"/>
                  </a:ext>
                  <a:ext uri="{147F2762-F138-4A5C-976F-8EAC2B608ADB}">
                    <a16:predDERef xmlns:a16="http://schemas.microsoft.com/office/drawing/2014/main" pred="{78CADD79-294C-9483-4818-E97DD04CF5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8138" y="666728"/>
                <a:ext cx="6400356" cy="54657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818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E5C20E-B3BD-BF5F-1145-CE2D98325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Accesibilidad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espacio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físico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adecuado</a:t>
            </a:r>
            <a:b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81%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19" name="Gráfico 18">
                <a:extLst>
                  <a:ext uri="{FF2B5EF4-FFF2-40B4-BE49-F238E27FC236}">
                    <a16:creationId xmlns:a16="http://schemas.microsoft.com/office/drawing/2014/main" id="{012EA6AB-B4AC-90E5-A20C-7AD1EFCE641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78265119"/>
                  </p:ext>
                </p:extLst>
              </p:nvPr>
            </p:nvGraphicFramePr>
            <p:xfrm>
              <a:off x="4772126" y="648182"/>
              <a:ext cx="6779408" cy="562529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9" name="Gráfico 18">
                <a:extLst>
                  <a:ext uri="{FF2B5EF4-FFF2-40B4-BE49-F238E27FC236}">
                    <a16:creationId xmlns:a16="http://schemas.microsoft.com/office/drawing/2014/main" id="{012EA6AB-B4AC-90E5-A20C-7AD1EFCE64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2126" y="648182"/>
                <a:ext cx="6779408" cy="5625295"/>
              </a:xfrm>
              <a:prstGeom prst="rect">
                <a:avLst/>
              </a:prstGeom>
            </p:spPr>
          </p:pic>
        </mc:Fallback>
      </mc:AlternateContent>
      <p:pic>
        <p:nvPicPr>
          <p:cNvPr id="1025" name="Picture 1">
            <a:extLst>
              <a:ext uri="{FF2B5EF4-FFF2-40B4-BE49-F238E27FC236}">
                <a16:creationId xmlns:a16="http://schemas.microsoft.com/office/drawing/2014/main" id="{2C01FA11-370B-0680-A749-6D3115F83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2140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8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E5C20E-B3BD-BF5F-1145-CE2D98325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Accesibilidad y espacio físico adecuado para la atención al afiliado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17" name="Gráfico 16">
                <a:extLst>
                  <a:ext uri="{FF2B5EF4-FFF2-40B4-BE49-F238E27FC236}">
                    <a16:creationId xmlns:a16="http://schemas.microsoft.com/office/drawing/2014/main" id="{2AD02285-7751-BA8F-D439-F9B0FAFDE112}"/>
                  </a:ext>
                  <a:ext uri="{147F2762-F138-4A5C-976F-8EAC2B608ADB}">
                    <a16:predDERef xmlns:a16="http://schemas.microsoft.com/office/drawing/2014/main" pred="{012EA6AB-B4AC-90E5-A20C-7AD1EFCE641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9071399"/>
                  </p:ext>
                </p:extLst>
              </p:nvPr>
            </p:nvGraphicFramePr>
            <p:xfrm>
              <a:off x="5644114" y="578522"/>
              <a:ext cx="5257800" cy="583044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7" name="Gráfico 16">
                <a:extLst>
                  <a:ext uri="{FF2B5EF4-FFF2-40B4-BE49-F238E27FC236}">
                    <a16:creationId xmlns:a16="http://schemas.microsoft.com/office/drawing/2014/main" id="{2AD02285-7751-BA8F-D439-F9B0FAFDE112}"/>
                  </a:ext>
                  <a:ext uri="{147F2762-F138-4A5C-976F-8EAC2B608ADB}">
                    <a16:predDERef xmlns:a16="http://schemas.microsoft.com/office/drawing/2014/main" pred="{012EA6AB-B4AC-90E5-A20C-7AD1EFCE64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4114" y="578522"/>
                <a:ext cx="5257800" cy="58304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060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3D8510-9621-1F70-48E9-CE2A5140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Canales de </a:t>
            </a: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comunicación</a:t>
            </a:r>
            <a:b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94%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4995775F-C4E8-3E23-A852-D4CDF448AA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84351000"/>
                  </p:ext>
                </p:extLst>
              </p:nvPr>
            </p:nvGraphicFramePr>
            <p:xfrm>
              <a:off x="4317357" y="667529"/>
              <a:ext cx="7265544" cy="54657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Gráfico 3">
                <a:extLst>
                  <a:ext uri="{FF2B5EF4-FFF2-40B4-BE49-F238E27FC236}">
                    <a16:creationId xmlns:a16="http://schemas.microsoft.com/office/drawing/2014/main" id="{4995775F-C4E8-3E23-A852-D4CDF448AA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7357" y="667529"/>
                <a:ext cx="7265544" cy="54657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237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3D8510-9621-1F70-48E9-CE2A5140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Canales de comunicación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0FD4A2C9-18B4-B557-7CC4-293B52D3CC9D}"/>
                  </a:ext>
                  <a:ext uri="{147F2762-F138-4A5C-976F-8EAC2B608ADB}">
                    <a16:predDERef xmlns:a16="http://schemas.microsoft.com/office/drawing/2014/main" pred="{4995775F-C4E8-3E23-A852-D4CDF448AA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3098307"/>
                  </p:ext>
                </p:extLst>
              </p:nvPr>
            </p:nvGraphicFramePr>
            <p:xfrm>
              <a:off x="5922492" y="666728"/>
              <a:ext cx="5536001" cy="54657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Gráfico 3">
                <a:extLst>
                  <a:ext uri="{FF2B5EF4-FFF2-40B4-BE49-F238E27FC236}">
                    <a16:creationId xmlns:a16="http://schemas.microsoft.com/office/drawing/2014/main" id="{0FD4A2C9-18B4-B557-7CC4-293B52D3CC9D}"/>
                  </a:ext>
                  <a:ext uri="{147F2762-F138-4A5C-976F-8EAC2B608ADB}">
                    <a16:predDERef xmlns:a16="http://schemas.microsoft.com/office/drawing/2014/main" pred="{4995775F-C4E8-3E23-A852-D4CDF448AA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2492" y="666728"/>
                <a:ext cx="5536001" cy="54657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9446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82</Words>
  <Application>Microsoft Office PowerPoint</Application>
  <PresentationFormat>Panorámica</PresentationFormat>
  <Paragraphs>18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Tema de Office</vt:lpstr>
      <vt:lpstr>SEGUIMIENTO CIRCULAR 00008 DE 2020 A MAYO 2024</vt:lpstr>
      <vt:lpstr>Presentación de PowerPoint</vt:lpstr>
      <vt:lpstr>Estructura Administrativa 100%  </vt:lpstr>
      <vt:lpstr>Protocolos 92%</vt:lpstr>
      <vt:lpstr>Protocolos</vt:lpstr>
      <vt:lpstr>Accesibilidad y espacio físico adecuado 81%</vt:lpstr>
      <vt:lpstr>Accesibilidad y espacio físico adecuado para la atención al afiliado</vt:lpstr>
      <vt:lpstr>Canales de comunicación 94%</vt:lpstr>
      <vt:lpstr>Canales de comunicación</vt:lpstr>
      <vt:lpstr>Derechos y deberes de los afiliados 99%</vt:lpstr>
      <vt:lpstr>Resarcimiento 91%</vt:lpstr>
      <vt:lpstr>Resarcimiento</vt:lpstr>
      <vt:lpstr>Concesiones 100%</vt:lpstr>
      <vt:lpstr>Concesiones</vt:lpstr>
      <vt:lpstr>Capacitación 90%</vt:lpstr>
      <vt:lpstr>Indicadores 100%</vt:lpstr>
      <vt:lpstr>General por items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SEGUIMIENTO CIRCULAR 00008 DE 2020 A MAYO 2024</dc:title>
  <dc:creator>Angela Garzon</dc:creator>
  <cp:lastModifiedBy>Humbert Serrato</cp:lastModifiedBy>
  <cp:revision>2</cp:revision>
  <dcterms:created xsi:type="dcterms:W3CDTF">2024-05-24T15:21:34Z</dcterms:created>
  <dcterms:modified xsi:type="dcterms:W3CDTF">2024-05-24T19:31:16Z</dcterms:modified>
</cp:coreProperties>
</file>