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9.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0.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1.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2.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3.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32.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3.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34.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35.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6.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5" r:id="rId1"/>
  </p:sldMasterIdLst>
  <p:notesMasterIdLst>
    <p:notesMasterId r:id="rId38"/>
  </p:notesMasterIdLst>
  <p:sldIdLst>
    <p:sldId id="256" r:id="rId2"/>
    <p:sldId id="273" r:id="rId3"/>
    <p:sldId id="257" r:id="rId4"/>
    <p:sldId id="258" r:id="rId5"/>
    <p:sldId id="259" r:id="rId6"/>
    <p:sldId id="260" r:id="rId7"/>
    <p:sldId id="266" r:id="rId8"/>
    <p:sldId id="267" r:id="rId9"/>
    <p:sldId id="268" r:id="rId10"/>
    <p:sldId id="269" r:id="rId11"/>
    <p:sldId id="270" r:id="rId12"/>
    <p:sldId id="271" r:id="rId13"/>
    <p:sldId id="272"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4" r:id="rId34"/>
    <p:sldId id="295" r:id="rId35"/>
    <p:sldId id="296" r:id="rId36"/>
    <p:sldId id="265" r:id="rId37"/>
  </p:sldIdLst>
  <p:sldSz cx="12192000" cy="6858000"/>
  <p:notesSz cx="6858000" cy="9144000"/>
  <p:embeddedFontLst>
    <p:embeddedFont>
      <p:font typeface="Aptos Narrow" panose="020B0004020202020204" pitchFamily="34" charset="0"/>
      <p:regular r:id="rId39"/>
      <p:bold r:id="rId40"/>
      <p:italic r:id="rId41"/>
      <p:boldItalic r:id="rId42"/>
    </p:embeddedFont>
    <p:embeddedFont>
      <p:font typeface="Arial Narrow" panose="020B0606020202030204" pitchFamily="34" charset="0"/>
      <p:regular r:id="rId43"/>
      <p:bold r:id="rId44"/>
      <p:italic r:id="rId45"/>
      <p:boldItalic r:id="rId46"/>
    </p:embeddedFont>
    <p:embeddedFont>
      <p:font typeface="Century Gothic" panose="020B0502020202020204" pitchFamily="34" charset="0"/>
      <p:regular r:id="rId47"/>
      <p:bold r:id="rId48"/>
      <p:italic r:id="rId49"/>
      <p:boldItalic r:id="rId50"/>
    </p:embeddedFont>
    <p:embeddedFont>
      <p:font typeface="Montserrat" panose="00000500000000000000" pitchFamily="2" charset="0"/>
      <p:regular r:id="rId51"/>
      <p:bold r:id="rId52"/>
      <p:italic r:id="rId53"/>
      <p:boldItalic r:id="rId54"/>
    </p:embeddedFont>
    <p:embeddedFont>
      <p:font typeface="Wingdings 3" panose="05040102010807070707" pitchFamily="18" charset="2"/>
      <p:regular r:id="rId5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i+v92Z4MVYx65BbQk988tLzpzr7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1C3A2B-C473-42CC-B773-086420458FF6}">
  <a:tblStyle styleId="{871C3A2B-C473-42CC-B773-086420458FF6}"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94660"/>
  </p:normalViewPr>
  <p:slideViewPr>
    <p:cSldViewPr snapToGrid="0">
      <p:cViewPr varScale="1">
        <p:scale>
          <a:sx n="68" d="100"/>
          <a:sy n="68" d="100"/>
        </p:scale>
        <p:origin x="8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TURRIAGO078\Downloads\Consolidado%201%20trim%20Informe%20zona%20Oriente.%20(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C.TURRIAGO078\Downloads\Consolidado%201%20trim%20Informe%20zona%20Oriente.%20(1).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C.TURRIAGO078\Downloads\Consolidado%201%20trim%20Informe%20zona%20Oriente.%20(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C.TURRIAGO078\Downloads\Consolidado%201%20trim%20Informe%20zona%20Oriente.%20(1).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C.TURRIAGO078\Downloads\Consolidado%201%20trim%20Informe%20zona%20Oriente.%20(1).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C.TURRIAGO078\Downloads\Consolidado%201%20trim%20Informe%20zona%20Oriente.%20(1).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C.TURRIAGO078\Downloads\Consolidado%201%20trim%20Informe%20zona%20Oriente.%20(1).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C.TURRIAGO078\Downloads\Consolidado%201%20trim%20Informe%20zona%20Oriente.%20(1).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C.TURRIAGO078\Downloads\Consolidado%201%20trim%20Informe%20zona%20Oriente.%20(1).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C.TURRIAGO078\Downloads\Consolidado%201%20trim%20Informe%20zona%20Oriente.%20(1).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C.TURRIAGO078\Downloads\Consolidado%201%20trim%20Informe%20zona%20Oriente.%20(1).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TURRIAGO078\Downloads\Consolidado%201%20trim%20Informe%20zona%20Oriente.%20(1).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C.TURRIAGO078\Downloads\Consolidado%201%20trim%20Informe%20zona%20Oriente.%20(1).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C.TURRIAGO078\Downloads\Consolidado%201%20trim%20Informe%20zona%20Oriente.%20(1).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C.TURRIAGO078\Downloads\Consolidado%201%20trim%20Informe%20zona%20Oriente.%20(1).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C.TURRIAGO078\Downloads\Consolidado%201%20trim%20Informe%20zona%20Oriente.%20(1).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C.TURRIAGO078\Downloads\Consolidado%201%20trim%20Informe%20zona%20Oriente.%20(1).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C.TURRIAGO078\Downloads\Consolidado%201%20trim%20Informe%20zona%20Oriente.%20(1).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C.TURRIAGO078\Downloads\Consolidado%201%20trim%20Informe%20zona%20Oriente.%20(1).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C.TURRIAGO078\Downloads\Consolidado%201%20trim%20Informe%20zona%20Oriente.%20(1).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C.TURRIAGO078\Downloads\Consolidado%201%20trim%20Informe%20zona%20Oriente.%20(1).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C.TURRIAGO078\Downloads\Consolidado%201%20trim%20Informe%20zona%20Oriente.%20(1).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TURRIAGO078\Downloads\Consolidado%201%20trim%20Informe%20zona%20Oriente.%20(1).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C.TURRIAGO078\Downloads\Consolidado%201%20trim%20Informe%20zona%20Oriente.%20(1).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C.TURRIAGO078\Downloads\Consolidado%201%20trim%20Informe%20zona%20Oriente.%20(1).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C.TURRIAGO078\Downloads\Consolidado%201%20trim%20Informe%20zona%20Oriente.%20(1).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C.TURRIAGO078\Downloads\Consolidado%201%20trim%20Informe%20zona%20Oriente.%20(1).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H:\Admin\Documents\2.%20GESTI&#211;N%20DE%20CALIDAD\CALIDAD%202021\8.%20Seguimiento%20Circular%20Externa-%20Atenci&#243;n%20al%20cliente\Seguimiento%20%20Circular%20Externa%20008\I%20Trimestre\Copia%20de%20Matriz%20de%20cumplimiento%20circular%2000008%20CAJASAN.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H:\Admin\Documents\2.%20GESTI&#211;N%20DE%20CALIDAD\CALIDAD%202021\8.%20Seguimiento%20Circular%20Externa-%20Atenci&#243;n%20al%20cliente\Seguimiento%20%20Circular%20Externa%20008\I%20Trimestre\Matriz%20de%20cumplimiento%20circular%2000008%20de%202020-%20COMFANORTE.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H:\Admin\Documents\2.%20GESTI&#211;N%20DE%20CALIDAD\CALIDAD%202021\8.%20Seguimiento%20Circular%20Externa-%20Atenci&#243;n%20al%20cliente\Seguimiento%20%20Circular%20Externa%20008\I%20Trimestre\Matriz%20de%20cumplimiento%20circular%2000008%20de%202020%20COMFENALCO.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H:\Admin\Documents\2.%20GESTI&#211;N%20DE%20CALIDAD\CALIDAD%202021\8.%20Seguimiento%20Circular%20Externa-%20Atenci&#243;n%20al%20cliente\Seguimiento%20%20Circular%20Externa%20008\I%20Trimestre\Matriz%20de%20cumplimiento%20circular%2000008%20de%202020%20CAFABA.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H:\Admin\Documents\2.%20GESTI&#211;N%20DE%20CALIDAD\CALIDAD%202021\8.%20Seguimiento%20Circular%20Externa-%20Atenci&#243;n%20al%20cliente\Seguimiento%20%20Circular%20Externa%20008\I%20Trimestre\Matriz%20de%20cumplimiento%20circular%200008%20de%202020-%20COMFAORIENTE.xlsx" TargetMode="External"/><Relationship Id="rId2" Type="http://schemas.microsoft.com/office/2011/relationships/chartColorStyle" Target="colors38.xml"/><Relationship Id="rId1" Type="http://schemas.microsoft.com/office/2011/relationships/chartStyle" Target="style38.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TURRIAGO078\Downloads\Consolidado%201%20trim%20Informe%20zona%20Oriente.%2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TURRIAGO078\Downloads\Consolidado%201%20trim%20Informe%20zona%20Oriente.%20(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C.TURRIAGO078\Downloads\Consolidado%201%20trim%20Informe%20zona%20Oriente.%20(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C.TURRIAGO078\Downloads\Consolidado%201%20trim%20Informe%20zona%20Oriente.%20(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C.TURRIAGO078\Downloads\Consolidado%201%20trim%20Informe%20zona%20Oriente.%20(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C.TURRIAGO078\Downloads\Consolidado%201%20trim%20Informe%20zona%20Oriente.%20(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tint val="70000"/>
                  <a:lumMod val="104000"/>
                </a:schemeClr>
              </a:solidFill>
              <a:ln>
                <a:noFill/>
              </a:ln>
              <a:effectLst/>
              <a:sp3d/>
            </c:spPr>
            <c:extLst>
              <c:ext xmlns:c16="http://schemas.microsoft.com/office/drawing/2014/chart" uri="{C3380CC4-5D6E-409C-BE32-E72D297353CC}">
                <c16:uniqueId val="{00000001-D144-471D-BF8F-D5BD520E2791}"/>
              </c:ext>
            </c:extLst>
          </c:dPt>
          <c:dPt>
            <c:idx val="1"/>
            <c:bubble3D val="0"/>
            <c:spPr>
              <a:solidFill>
                <a:schemeClr val="accent2">
                  <a:tint val="70000"/>
                  <a:lumMod val="104000"/>
                </a:schemeClr>
              </a:solidFill>
              <a:ln>
                <a:noFill/>
              </a:ln>
              <a:effectLst/>
              <a:sp3d/>
            </c:spPr>
            <c:extLst>
              <c:ext xmlns:c16="http://schemas.microsoft.com/office/drawing/2014/chart" uri="{C3380CC4-5D6E-409C-BE32-E72D297353CC}">
                <c16:uniqueId val="{00000003-D144-471D-BF8F-D5BD520E2791}"/>
              </c:ext>
            </c:extLst>
          </c:dPt>
          <c:dPt>
            <c:idx val="2"/>
            <c:bubble3D val="0"/>
            <c:spPr>
              <a:solidFill>
                <a:schemeClr val="accent3">
                  <a:tint val="70000"/>
                  <a:lumMod val="104000"/>
                </a:schemeClr>
              </a:solidFill>
              <a:ln>
                <a:noFill/>
              </a:ln>
              <a:effectLst/>
              <a:sp3d/>
            </c:spPr>
            <c:extLst>
              <c:ext xmlns:c16="http://schemas.microsoft.com/office/drawing/2014/chart" uri="{C3380CC4-5D6E-409C-BE32-E72D297353CC}">
                <c16:uniqueId val="{00000005-D144-471D-BF8F-D5BD520E2791}"/>
              </c:ext>
            </c:extLst>
          </c:dPt>
          <c:dPt>
            <c:idx val="3"/>
            <c:bubble3D val="0"/>
            <c:spPr>
              <a:solidFill>
                <a:schemeClr val="accent4">
                  <a:tint val="70000"/>
                  <a:lumMod val="104000"/>
                </a:schemeClr>
              </a:solidFill>
              <a:ln>
                <a:noFill/>
              </a:ln>
              <a:effectLst/>
              <a:sp3d/>
            </c:spPr>
            <c:extLst>
              <c:ext xmlns:c16="http://schemas.microsoft.com/office/drawing/2014/chart" uri="{C3380CC4-5D6E-409C-BE32-E72D297353CC}">
                <c16:uniqueId val="{00000007-D144-471D-BF8F-D5BD520E2791}"/>
              </c:ext>
            </c:extLst>
          </c:dPt>
          <c:dPt>
            <c:idx val="4"/>
            <c:bubble3D val="0"/>
            <c:spPr>
              <a:solidFill>
                <a:schemeClr val="accent5">
                  <a:tint val="70000"/>
                  <a:lumMod val="104000"/>
                </a:schemeClr>
              </a:solidFill>
              <a:ln>
                <a:noFill/>
              </a:ln>
              <a:effectLst/>
              <a:sp3d/>
            </c:spPr>
            <c:extLst>
              <c:ext xmlns:c16="http://schemas.microsoft.com/office/drawing/2014/chart" uri="{C3380CC4-5D6E-409C-BE32-E72D297353CC}">
                <c16:uniqueId val="{00000009-D144-471D-BF8F-D5BD520E279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s-CO"/>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CONSOLIDADO!$A$3:$A$7</c:f>
              <c:strCache>
                <c:ptCount val="5"/>
                <c:pt idx="0">
                  <c:v>COFREM</c:v>
                </c:pt>
                <c:pt idx="1">
                  <c:v>COMFIAR</c:v>
                </c:pt>
                <c:pt idx="2">
                  <c:v>COMFACA</c:v>
                </c:pt>
                <c:pt idx="3">
                  <c:v>COMFACASANARE</c:v>
                </c:pt>
                <c:pt idx="4">
                  <c:v>COMFAPUTUMAYO</c:v>
                </c:pt>
              </c:strCache>
            </c:strRef>
          </c:cat>
          <c:val>
            <c:numRef>
              <c:f>CONSOLIDADO!$B$3:$B$7</c:f>
              <c:numCache>
                <c:formatCode>0%</c:formatCode>
                <c:ptCount val="5"/>
                <c:pt idx="0">
                  <c:v>0.98</c:v>
                </c:pt>
                <c:pt idx="1">
                  <c:v>1</c:v>
                </c:pt>
                <c:pt idx="2">
                  <c:v>1</c:v>
                </c:pt>
                <c:pt idx="3">
                  <c:v>1</c:v>
                </c:pt>
                <c:pt idx="4">
                  <c:v>1</c:v>
                </c:pt>
              </c:numCache>
            </c:numRef>
          </c:val>
          <c:extLst>
            <c:ext xmlns:c16="http://schemas.microsoft.com/office/drawing/2014/chart" uri="{C3380CC4-5D6E-409C-BE32-E72D297353CC}">
              <c16:uniqueId val="{0000000A-D144-471D-BF8F-D5BD520E2791}"/>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14273859524421245"/>
          <c:y val="0.68315282411759004"/>
          <c:w val="0.57315788027002634"/>
          <c:h val="0.2988873888355175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2968132657391206E-2"/>
          <c:y val="3.0690930163709322E-2"/>
          <c:w val="0.79121245244939054"/>
          <c:h val="0.66966390983284729"/>
        </c:manualLayout>
      </c:layout>
      <c:pie3D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a:sp3d/>
            </c:spPr>
            <c:extLst>
              <c:ext xmlns:c16="http://schemas.microsoft.com/office/drawing/2014/chart" uri="{C3380CC4-5D6E-409C-BE32-E72D297353CC}">
                <c16:uniqueId val="{00000001-CDC2-4ADD-B598-40E5F5699AB3}"/>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p3d/>
            </c:spPr>
            <c:extLst>
              <c:ext xmlns:c16="http://schemas.microsoft.com/office/drawing/2014/chart" uri="{C3380CC4-5D6E-409C-BE32-E72D297353CC}">
                <c16:uniqueId val="{00000003-CDC2-4ADD-B598-40E5F5699AB3}"/>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a:noFill/>
              </a:ln>
              <a:effectLst/>
              <a:sp3d/>
            </c:spPr>
            <c:extLst>
              <c:ext xmlns:c16="http://schemas.microsoft.com/office/drawing/2014/chart" uri="{C3380CC4-5D6E-409C-BE32-E72D297353CC}">
                <c16:uniqueId val="{00000005-CDC2-4ADD-B598-40E5F5699AB3}"/>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a:noFill/>
              </a:ln>
              <a:effectLst/>
              <a:sp3d/>
            </c:spPr>
            <c:extLst>
              <c:ext xmlns:c16="http://schemas.microsoft.com/office/drawing/2014/chart" uri="{C3380CC4-5D6E-409C-BE32-E72D297353CC}">
                <c16:uniqueId val="{00000007-CDC2-4ADD-B598-40E5F5699AB3}"/>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a:noFill/>
              </a:ln>
              <a:effectLst/>
              <a:sp3d/>
            </c:spPr>
            <c:extLst>
              <c:ext xmlns:c16="http://schemas.microsoft.com/office/drawing/2014/chart" uri="{C3380CC4-5D6E-409C-BE32-E72D297353CC}">
                <c16:uniqueId val="{00000009-CDC2-4ADD-B598-40E5F5699AB3}"/>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CONSOLIDADO!$A$83:$A$87</c:f>
              <c:strCache>
                <c:ptCount val="5"/>
                <c:pt idx="0">
                  <c:v>COFREM</c:v>
                </c:pt>
                <c:pt idx="1">
                  <c:v>COMFIAR</c:v>
                </c:pt>
                <c:pt idx="2">
                  <c:v>COMFACA</c:v>
                </c:pt>
                <c:pt idx="3">
                  <c:v>COMFACASANARE</c:v>
                </c:pt>
                <c:pt idx="4">
                  <c:v>COMFAPUTUMAYO</c:v>
                </c:pt>
              </c:strCache>
            </c:strRef>
          </c:cat>
          <c:val>
            <c:numRef>
              <c:f>CONSOLIDADO!$B$83:$B$87</c:f>
              <c:numCache>
                <c:formatCode>0%</c:formatCode>
                <c:ptCount val="5"/>
                <c:pt idx="0">
                  <c:v>0.95</c:v>
                </c:pt>
                <c:pt idx="1">
                  <c:v>0.15</c:v>
                </c:pt>
                <c:pt idx="2">
                  <c:v>0.55000000000000004</c:v>
                </c:pt>
                <c:pt idx="3">
                  <c:v>0.6</c:v>
                </c:pt>
                <c:pt idx="4">
                  <c:v>0.9</c:v>
                </c:pt>
              </c:numCache>
            </c:numRef>
          </c:val>
          <c:extLst>
            <c:ext xmlns:c16="http://schemas.microsoft.com/office/drawing/2014/chart" uri="{C3380CC4-5D6E-409C-BE32-E72D297353CC}">
              <c16:uniqueId val="{0000000A-CDC2-4ADD-B598-40E5F5699AB3}"/>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05"/>
          <c:y val="0.59968190379006925"/>
          <c:w val="0.45785003021347354"/>
          <c:h val="0.4003180962099309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lumOff val="50000"/>
                </a:schemeClr>
              </a:solidFill>
              <a:latin typeface="Arial Narrow" panose="020B0606020202030204" pitchFamily="34" charset="0"/>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Narrow" panose="020B0606020202030204" pitchFamily="34" charset="0"/>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165795065090548"/>
          <c:y val="5.3613481206635019E-2"/>
          <c:w val="0.87834204934909454"/>
          <c:h val="0.76868530594995144"/>
        </c:manualLayout>
      </c:layout>
      <c:pie3D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a:sp3d/>
            </c:spPr>
            <c:extLst>
              <c:ext xmlns:c16="http://schemas.microsoft.com/office/drawing/2014/chart" uri="{C3380CC4-5D6E-409C-BE32-E72D297353CC}">
                <c16:uniqueId val="{00000001-AC3A-4E69-9C38-87DC97D759C1}"/>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p3d/>
            </c:spPr>
            <c:extLst>
              <c:ext xmlns:c16="http://schemas.microsoft.com/office/drawing/2014/chart" uri="{C3380CC4-5D6E-409C-BE32-E72D297353CC}">
                <c16:uniqueId val="{00000003-AC3A-4E69-9C38-87DC97D759C1}"/>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a:noFill/>
              </a:ln>
              <a:effectLst/>
              <a:sp3d/>
            </c:spPr>
            <c:extLst>
              <c:ext xmlns:c16="http://schemas.microsoft.com/office/drawing/2014/chart" uri="{C3380CC4-5D6E-409C-BE32-E72D297353CC}">
                <c16:uniqueId val="{00000005-AC3A-4E69-9C38-87DC97D759C1}"/>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a:noFill/>
              </a:ln>
              <a:effectLst/>
              <a:sp3d/>
            </c:spPr>
            <c:extLst>
              <c:ext xmlns:c16="http://schemas.microsoft.com/office/drawing/2014/chart" uri="{C3380CC4-5D6E-409C-BE32-E72D297353CC}">
                <c16:uniqueId val="{00000007-AC3A-4E69-9C38-87DC97D759C1}"/>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a:noFill/>
              </a:ln>
              <a:effectLst/>
              <a:sp3d/>
            </c:spPr>
            <c:extLst>
              <c:ext xmlns:c16="http://schemas.microsoft.com/office/drawing/2014/chart" uri="{C3380CC4-5D6E-409C-BE32-E72D297353CC}">
                <c16:uniqueId val="{00000009-AC3A-4E69-9C38-87DC97D759C1}"/>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CONSOLIDADO!$A$91:$A$95</c:f>
              <c:strCache>
                <c:ptCount val="5"/>
                <c:pt idx="0">
                  <c:v>COFREM</c:v>
                </c:pt>
                <c:pt idx="1">
                  <c:v>COMFIAR</c:v>
                </c:pt>
                <c:pt idx="2">
                  <c:v>COMFACA</c:v>
                </c:pt>
                <c:pt idx="3">
                  <c:v>COMFACASANARE</c:v>
                </c:pt>
                <c:pt idx="4">
                  <c:v>COMFAPUTUMAYO</c:v>
                </c:pt>
              </c:strCache>
            </c:strRef>
          </c:cat>
          <c:val>
            <c:numRef>
              <c:f>CONSOLIDADO!$B$91:$B$95</c:f>
              <c:numCache>
                <c:formatCode>0%</c:formatCode>
                <c:ptCount val="5"/>
                <c:pt idx="0">
                  <c:v>0.98</c:v>
                </c:pt>
                <c:pt idx="1">
                  <c:v>1</c:v>
                </c:pt>
                <c:pt idx="2">
                  <c:v>0.8</c:v>
                </c:pt>
                <c:pt idx="3">
                  <c:v>0.3</c:v>
                </c:pt>
                <c:pt idx="4">
                  <c:v>1</c:v>
                </c:pt>
              </c:numCache>
            </c:numRef>
          </c:val>
          <c:extLst>
            <c:ext xmlns:c16="http://schemas.microsoft.com/office/drawing/2014/chart" uri="{C3380CC4-5D6E-409C-BE32-E72D297353CC}">
              <c16:uniqueId val="{0000000A-AC3A-4E69-9C38-87DC97D759C1}"/>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10896234744850442"/>
          <c:y val="0.65640574018807818"/>
          <c:w val="0.37654510928069473"/>
          <c:h val="0.2278352586173751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lumOff val="50000"/>
                </a:schemeClr>
              </a:solidFill>
              <a:latin typeface="Arial Narrow" panose="020B0606020202030204" pitchFamily="34" charset="0"/>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Narrow" panose="020B0606020202030204" pitchFamily="34" charset="0"/>
        </a:defRPr>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
          <c:w val="0.94722222222222219"/>
          <c:h val="0.90338223707826926"/>
        </c:manualLayout>
      </c:layout>
      <c:pie3D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a:sp3d/>
            </c:spPr>
            <c:extLst>
              <c:ext xmlns:c16="http://schemas.microsoft.com/office/drawing/2014/chart" uri="{C3380CC4-5D6E-409C-BE32-E72D297353CC}">
                <c16:uniqueId val="{00000001-AC24-41F6-AD12-2396BCE3A443}"/>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p3d/>
            </c:spPr>
            <c:extLst>
              <c:ext xmlns:c16="http://schemas.microsoft.com/office/drawing/2014/chart" uri="{C3380CC4-5D6E-409C-BE32-E72D297353CC}">
                <c16:uniqueId val="{00000003-AC24-41F6-AD12-2396BCE3A443}"/>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a:noFill/>
              </a:ln>
              <a:effectLst/>
              <a:sp3d/>
            </c:spPr>
            <c:extLst>
              <c:ext xmlns:c16="http://schemas.microsoft.com/office/drawing/2014/chart" uri="{C3380CC4-5D6E-409C-BE32-E72D297353CC}">
                <c16:uniqueId val="{00000005-AC24-41F6-AD12-2396BCE3A443}"/>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a:noFill/>
              </a:ln>
              <a:effectLst/>
              <a:sp3d/>
            </c:spPr>
            <c:extLst>
              <c:ext xmlns:c16="http://schemas.microsoft.com/office/drawing/2014/chart" uri="{C3380CC4-5D6E-409C-BE32-E72D297353CC}">
                <c16:uniqueId val="{00000007-AC24-41F6-AD12-2396BCE3A443}"/>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a:noFill/>
              </a:ln>
              <a:effectLst/>
              <a:sp3d/>
            </c:spPr>
            <c:extLst>
              <c:ext xmlns:c16="http://schemas.microsoft.com/office/drawing/2014/chart" uri="{C3380CC4-5D6E-409C-BE32-E72D297353CC}">
                <c16:uniqueId val="{00000009-AC24-41F6-AD12-2396BCE3A443}"/>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CONSOLIDADO!$A$99:$A$103</c:f>
              <c:strCache>
                <c:ptCount val="5"/>
                <c:pt idx="0">
                  <c:v>COFREM</c:v>
                </c:pt>
                <c:pt idx="1">
                  <c:v>COMFIAR</c:v>
                </c:pt>
                <c:pt idx="2">
                  <c:v>COMFACA</c:v>
                </c:pt>
                <c:pt idx="3">
                  <c:v>COMFACASANARE</c:v>
                </c:pt>
                <c:pt idx="4">
                  <c:v>COMFAPUTUMAYO</c:v>
                </c:pt>
              </c:strCache>
            </c:strRef>
          </c:cat>
          <c:val>
            <c:numRef>
              <c:f>CONSOLIDADO!$B$99:$B$103</c:f>
              <c:numCache>
                <c:formatCode>0%</c:formatCode>
                <c:ptCount val="5"/>
                <c:pt idx="0">
                  <c:v>0.98</c:v>
                </c:pt>
                <c:pt idx="1">
                  <c:v>0.2</c:v>
                </c:pt>
                <c:pt idx="2">
                  <c:v>0.7</c:v>
                </c:pt>
                <c:pt idx="3">
                  <c:v>0.6</c:v>
                </c:pt>
                <c:pt idx="4">
                  <c:v>1</c:v>
                </c:pt>
              </c:numCache>
            </c:numRef>
          </c:val>
          <c:extLst>
            <c:ext xmlns:c16="http://schemas.microsoft.com/office/drawing/2014/chart" uri="{C3380CC4-5D6E-409C-BE32-E72D297353CC}">
              <c16:uniqueId val="{0000000A-AC24-41F6-AD12-2396BCE3A443}"/>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6.866141732283465E-2"/>
          <c:y val="0.67221269632592551"/>
          <c:w val="0.49323272090988629"/>
          <c:h val="0.3135777121998294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lumOff val="50000"/>
                </a:schemeClr>
              </a:solidFill>
              <a:latin typeface="Arial Narrow" panose="020B0606020202030204" pitchFamily="34" charset="0"/>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Narrow" panose="020B0606020202030204" pitchFamily="34" charset="0"/>
        </a:defRPr>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1842015610750338E-2"/>
          <c:y val="1.974337702228899E-2"/>
          <c:w val="0.81631596877849932"/>
          <c:h val="0.71178273393503133"/>
        </c:manualLayout>
      </c:layout>
      <c:pie3D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a:sp3d/>
            </c:spPr>
            <c:extLst>
              <c:ext xmlns:c16="http://schemas.microsoft.com/office/drawing/2014/chart" uri="{C3380CC4-5D6E-409C-BE32-E72D297353CC}">
                <c16:uniqueId val="{00000001-D581-4EB3-A969-D012FDACD3DC}"/>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p3d/>
            </c:spPr>
            <c:extLst>
              <c:ext xmlns:c16="http://schemas.microsoft.com/office/drawing/2014/chart" uri="{C3380CC4-5D6E-409C-BE32-E72D297353CC}">
                <c16:uniqueId val="{00000003-D581-4EB3-A969-D012FDACD3DC}"/>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a:noFill/>
              </a:ln>
              <a:effectLst/>
              <a:sp3d/>
            </c:spPr>
            <c:extLst>
              <c:ext xmlns:c16="http://schemas.microsoft.com/office/drawing/2014/chart" uri="{C3380CC4-5D6E-409C-BE32-E72D297353CC}">
                <c16:uniqueId val="{00000005-D581-4EB3-A969-D012FDACD3DC}"/>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a:noFill/>
              </a:ln>
              <a:effectLst/>
              <a:sp3d/>
            </c:spPr>
            <c:extLst>
              <c:ext xmlns:c16="http://schemas.microsoft.com/office/drawing/2014/chart" uri="{C3380CC4-5D6E-409C-BE32-E72D297353CC}">
                <c16:uniqueId val="{00000007-D581-4EB3-A969-D012FDACD3DC}"/>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a:noFill/>
              </a:ln>
              <a:effectLst/>
              <a:sp3d/>
            </c:spPr>
            <c:extLst>
              <c:ext xmlns:c16="http://schemas.microsoft.com/office/drawing/2014/chart" uri="{C3380CC4-5D6E-409C-BE32-E72D297353CC}">
                <c16:uniqueId val="{00000009-D581-4EB3-A969-D012FDACD3DC}"/>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CONSOLIDADO!$A$108:$A$112</c:f>
              <c:strCache>
                <c:ptCount val="5"/>
                <c:pt idx="0">
                  <c:v>COFREM</c:v>
                </c:pt>
                <c:pt idx="1">
                  <c:v>COMFIAR</c:v>
                </c:pt>
                <c:pt idx="2">
                  <c:v>COMFACA</c:v>
                </c:pt>
                <c:pt idx="3">
                  <c:v>COMFACASANARE</c:v>
                </c:pt>
                <c:pt idx="4">
                  <c:v>COMFAPUTUMAYO</c:v>
                </c:pt>
              </c:strCache>
            </c:strRef>
          </c:cat>
          <c:val>
            <c:numRef>
              <c:f>CONSOLIDADO!$B$108:$B$112</c:f>
              <c:numCache>
                <c:formatCode>0%</c:formatCode>
                <c:ptCount val="5"/>
                <c:pt idx="0">
                  <c:v>1</c:v>
                </c:pt>
                <c:pt idx="1">
                  <c:v>1</c:v>
                </c:pt>
                <c:pt idx="2">
                  <c:v>0.73</c:v>
                </c:pt>
                <c:pt idx="3">
                  <c:v>1</c:v>
                </c:pt>
                <c:pt idx="4">
                  <c:v>1</c:v>
                </c:pt>
              </c:numCache>
            </c:numRef>
          </c:val>
          <c:extLst>
            <c:ext xmlns:c16="http://schemas.microsoft.com/office/drawing/2014/chart" uri="{C3380CC4-5D6E-409C-BE32-E72D297353CC}">
              <c16:uniqueId val="{0000000A-D581-4EB3-A969-D012FDACD3DC}"/>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6.866141732283465E-2"/>
          <c:y val="0.6133550992493203"/>
          <c:w val="0.42656605424321964"/>
          <c:h val="0.358915212344093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lumOff val="50000"/>
                </a:schemeClr>
              </a:solidFill>
              <a:latin typeface="Arial Narrow" panose="020B0606020202030204" pitchFamily="34" charset="0"/>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Narrow" panose="020B0606020202030204" pitchFamily="34" charset="0"/>
        </a:defRPr>
      </a:pPr>
      <a:endParaRPr lang="es-C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055555555555558E-2"/>
          <c:y val="1.6006419236224761E-3"/>
          <c:w val="0.81388888888888888"/>
          <c:h val="0.6986440845122267"/>
        </c:manualLayout>
      </c:layout>
      <c:pie3D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a:sp3d/>
            </c:spPr>
            <c:extLst>
              <c:ext xmlns:c16="http://schemas.microsoft.com/office/drawing/2014/chart" uri="{C3380CC4-5D6E-409C-BE32-E72D297353CC}">
                <c16:uniqueId val="{00000001-9D54-42AF-8085-990B9CBC6B93}"/>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p3d/>
            </c:spPr>
            <c:extLst>
              <c:ext xmlns:c16="http://schemas.microsoft.com/office/drawing/2014/chart" uri="{C3380CC4-5D6E-409C-BE32-E72D297353CC}">
                <c16:uniqueId val="{00000003-9D54-42AF-8085-990B9CBC6B93}"/>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a:noFill/>
              </a:ln>
              <a:effectLst/>
              <a:sp3d/>
            </c:spPr>
            <c:extLst>
              <c:ext xmlns:c16="http://schemas.microsoft.com/office/drawing/2014/chart" uri="{C3380CC4-5D6E-409C-BE32-E72D297353CC}">
                <c16:uniqueId val="{00000005-9D54-42AF-8085-990B9CBC6B93}"/>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a:noFill/>
              </a:ln>
              <a:effectLst/>
              <a:sp3d/>
            </c:spPr>
            <c:extLst>
              <c:ext xmlns:c16="http://schemas.microsoft.com/office/drawing/2014/chart" uri="{C3380CC4-5D6E-409C-BE32-E72D297353CC}">
                <c16:uniqueId val="{00000007-9D54-42AF-8085-990B9CBC6B93}"/>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a:noFill/>
              </a:ln>
              <a:effectLst/>
              <a:sp3d/>
            </c:spPr>
            <c:extLst>
              <c:ext xmlns:c16="http://schemas.microsoft.com/office/drawing/2014/chart" uri="{C3380CC4-5D6E-409C-BE32-E72D297353CC}">
                <c16:uniqueId val="{00000009-9D54-42AF-8085-990B9CBC6B93}"/>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CONSOLIDADO!$A$116:$A$120</c:f>
              <c:strCache>
                <c:ptCount val="5"/>
                <c:pt idx="0">
                  <c:v>COFREM</c:v>
                </c:pt>
                <c:pt idx="1">
                  <c:v>COMFIAR</c:v>
                </c:pt>
                <c:pt idx="2">
                  <c:v>COMFACA</c:v>
                </c:pt>
                <c:pt idx="3">
                  <c:v>COMFACASANARE</c:v>
                </c:pt>
                <c:pt idx="4">
                  <c:v>COMFAPUTUMAYO</c:v>
                </c:pt>
              </c:strCache>
            </c:strRef>
          </c:cat>
          <c:val>
            <c:numRef>
              <c:f>CONSOLIDADO!$B$116:$B$120</c:f>
              <c:numCache>
                <c:formatCode>0%</c:formatCode>
                <c:ptCount val="5"/>
                <c:pt idx="0">
                  <c:v>1</c:v>
                </c:pt>
                <c:pt idx="1">
                  <c:v>1</c:v>
                </c:pt>
                <c:pt idx="2">
                  <c:v>1</c:v>
                </c:pt>
                <c:pt idx="3">
                  <c:v>1</c:v>
                </c:pt>
                <c:pt idx="4">
                  <c:v>1</c:v>
                </c:pt>
              </c:numCache>
            </c:numRef>
          </c:val>
          <c:extLst>
            <c:ext xmlns:c16="http://schemas.microsoft.com/office/drawing/2014/chart" uri="{C3380CC4-5D6E-409C-BE32-E72D297353CC}">
              <c16:uniqueId val="{0000000A-9D54-42AF-8085-990B9CBC6B93}"/>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6.866141732283465E-2"/>
          <c:y val="0.56953890909562344"/>
          <c:w val="0.45156605424321966"/>
          <c:h val="0.4304610909043765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lumOff val="50000"/>
                </a:schemeClr>
              </a:solidFill>
              <a:latin typeface="Arial Narrow" panose="020B0606020202030204" pitchFamily="34" charset="0"/>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Narrow" panose="020B0606020202030204" pitchFamily="34" charset="0"/>
        </a:defRPr>
      </a:pPr>
      <a:endParaRPr lang="es-C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4672063852419802E-2"/>
          <c:y val="2.9003874210252853E-3"/>
          <c:w val="0.81065587229516034"/>
          <c:h val="0.67484121141267961"/>
        </c:manualLayout>
      </c:layout>
      <c:pie3D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a:sp3d/>
            </c:spPr>
            <c:extLst>
              <c:ext xmlns:c16="http://schemas.microsoft.com/office/drawing/2014/chart" uri="{C3380CC4-5D6E-409C-BE32-E72D297353CC}">
                <c16:uniqueId val="{00000001-CE04-46F0-B2F7-0AEE809E9894}"/>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p3d/>
            </c:spPr>
            <c:extLst>
              <c:ext xmlns:c16="http://schemas.microsoft.com/office/drawing/2014/chart" uri="{C3380CC4-5D6E-409C-BE32-E72D297353CC}">
                <c16:uniqueId val="{00000003-CE04-46F0-B2F7-0AEE809E9894}"/>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a:noFill/>
              </a:ln>
              <a:effectLst/>
              <a:sp3d/>
            </c:spPr>
            <c:extLst>
              <c:ext xmlns:c16="http://schemas.microsoft.com/office/drawing/2014/chart" uri="{C3380CC4-5D6E-409C-BE32-E72D297353CC}">
                <c16:uniqueId val="{00000005-CE04-46F0-B2F7-0AEE809E9894}"/>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a:noFill/>
              </a:ln>
              <a:effectLst/>
              <a:sp3d/>
            </c:spPr>
            <c:extLst>
              <c:ext xmlns:c16="http://schemas.microsoft.com/office/drawing/2014/chart" uri="{C3380CC4-5D6E-409C-BE32-E72D297353CC}">
                <c16:uniqueId val="{00000007-CE04-46F0-B2F7-0AEE809E9894}"/>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a:noFill/>
              </a:ln>
              <a:effectLst/>
              <a:sp3d/>
            </c:spPr>
            <c:extLst>
              <c:ext xmlns:c16="http://schemas.microsoft.com/office/drawing/2014/chart" uri="{C3380CC4-5D6E-409C-BE32-E72D297353CC}">
                <c16:uniqueId val="{00000009-CE04-46F0-B2F7-0AEE809E9894}"/>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CONSOLIDADO!$A$124:$A$128</c:f>
              <c:strCache>
                <c:ptCount val="5"/>
                <c:pt idx="0">
                  <c:v>COFREM</c:v>
                </c:pt>
                <c:pt idx="1">
                  <c:v>COMFIAR</c:v>
                </c:pt>
                <c:pt idx="2">
                  <c:v>COMFACA</c:v>
                </c:pt>
                <c:pt idx="3">
                  <c:v>COMFACASANARE</c:v>
                </c:pt>
                <c:pt idx="4">
                  <c:v>COMFAPUTUMAYO</c:v>
                </c:pt>
              </c:strCache>
            </c:strRef>
          </c:cat>
          <c:val>
            <c:numRef>
              <c:f>CONSOLIDADO!$B$124:$B$128</c:f>
              <c:numCache>
                <c:formatCode>0%</c:formatCode>
                <c:ptCount val="5"/>
                <c:pt idx="0">
                  <c:v>1</c:v>
                </c:pt>
                <c:pt idx="1">
                  <c:v>1</c:v>
                </c:pt>
                <c:pt idx="2">
                  <c:v>1</c:v>
                </c:pt>
                <c:pt idx="3">
                  <c:v>1</c:v>
                </c:pt>
                <c:pt idx="4">
                  <c:v>1</c:v>
                </c:pt>
              </c:numCache>
            </c:numRef>
          </c:val>
          <c:extLst>
            <c:ext xmlns:c16="http://schemas.microsoft.com/office/drawing/2014/chart" uri="{C3380CC4-5D6E-409C-BE32-E72D297353CC}">
              <c16:uniqueId val="{0000000A-CE04-46F0-B2F7-0AEE809E9894}"/>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19722688377005262"/>
          <c:y val="0.58446725976120262"/>
          <c:w val="0.35109342755148643"/>
          <c:h val="0.3999368386452524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lumOff val="50000"/>
                </a:schemeClr>
              </a:solidFill>
              <a:latin typeface="Arial Narrow" panose="020B0606020202030204" pitchFamily="34" charset="0"/>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Narrow" panose="020B0606020202030204" pitchFamily="34" charset="0"/>
        </a:defRPr>
      </a:pPr>
      <a:endParaRPr lang="es-C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2069872984956183E-2"/>
          <c:y val="3.2427360647711713E-2"/>
          <c:w val="0.81586025403008766"/>
          <c:h val="0.70662399278552068"/>
        </c:manualLayout>
      </c:layout>
      <c:pie3D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a:sp3d/>
            </c:spPr>
            <c:extLst>
              <c:ext xmlns:c16="http://schemas.microsoft.com/office/drawing/2014/chart" uri="{C3380CC4-5D6E-409C-BE32-E72D297353CC}">
                <c16:uniqueId val="{00000001-75FB-487B-9A1C-9487148C2CBB}"/>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p3d/>
            </c:spPr>
            <c:extLst>
              <c:ext xmlns:c16="http://schemas.microsoft.com/office/drawing/2014/chart" uri="{C3380CC4-5D6E-409C-BE32-E72D297353CC}">
                <c16:uniqueId val="{00000003-75FB-487B-9A1C-9487148C2CBB}"/>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a:noFill/>
              </a:ln>
              <a:effectLst/>
              <a:sp3d/>
            </c:spPr>
            <c:extLst>
              <c:ext xmlns:c16="http://schemas.microsoft.com/office/drawing/2014/chart" uri="{C3380CC4-5D6E-409C-BE32-E72D297353CC}">
                <c16:uniqueId val="{00000005-75FB-487B-9A1C-9487148C2CBB}"/>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a:noFill/>
              </a:ln>
              <a:effectLst/>
              <a:sp3d/>
            </c:spPr>
            <c:extLst>
              <c:ext xmlns:c16="http://schemas.microsoft.com/office/drawing/2014/chart" uri="{C3380CC4-5D6E-409C-BE32-E72D297353CC}">
                <c16:uniqueId val="{00000007-75FB-487B-9A1C-9487148C2CBB}"/>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a:noFill/>
              </a:ln>
              <a:effectLst/>
              <a:sp3d/>
            </c:spPr>
            <c:extLst>
              <c:ext xmlns:c16="http://schemas.microsoft.com/office/drawing/2014/chart" uri="{C3380CC4-5D6E-409C-BE32-E72D297353CC}">
                <c16:uniqueId val="{00000009-75FB-487B-9A1C-9487148C2CBB}"/>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CONSOLIDADO!$A$132:$A$136</c:f>
              <c:strCache>
                <c:ptCount val="5"/>
                <c:pt idx="0">
                  <c:v>COFREM</c:v>
                </c:pt>
                <c:pt idx="1">
                  <c:v>COMFIAR</c:v>
                </c:pt>
                <c:pt idx="2">
                  <c:v>COMFACA</c:v>
                </c:pt>
                <c:pt idx="3">
                  <c:v>COMFACASANARE</c:v>
                </c:pt>
                <c:pt idx="4">
                  <c:v>COMFAPUTUMAYO</c:v>
                </c:pt>
              </c:strCache>
            </c:strRef>
          </c:cat>
          <c:val>
            <c:numRef>
              <c:f>CONSOLIDADO!$B$132:$B$136</c:f>
              <c:numCache>
                <c:formatCode>0%</c:formatCode>
                <c:ptCount val="5"/>
                <c:pt idx="0">
                  <c:v>1</c:v>
                </c:pt>
                <c:pt idx="1">
                  <c:v>1</c:v>
                </c:pt>
                <c:pt idx="2">
                  <c:v>1</c:v>
                </c:pt>
                <c:pt idx="3">
                  <c:v>1</c:v>
                </c:pt>
                <c:pt idx="4">
                  <c:v>1</c:v>
                </c:pt>
              </c:numCache>
            </c:numRef>
          </c:val>
          <c:extLst>
            <c:ext xmlns:c16="http://schemas.microsoft.com/office/drawing/2014/chart" uri="{C3380CC4-5D6E-409C-BE32-E72D297353CC}">
              <c16:uniqueId val="{0000000A-75FB-487B-9A1C-9487148C2CBB}"/>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6.866141732283465E-2"/>
          <c:y val="0.63548754651338835"/>
          <c:w val="0.45156605424321966"/>
          <c:h val="0.340379754809376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lumOff val="50000"/>
                </a:schemeClr>
              </a:solidFill>
              <a:latin typeface="Arial Narrow" panose="020B0606020202030204" pitchFamily="34" charset="0"/>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Narrow" panose="020B0606020202030204" pitchFamily="34" charset="0"/>
        </a:defRPr>
      </a:pPr>
      <a:endParaRPr lang="es-C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055555555555558E-2"/>
          <c:y val="8.7113489315868379E-3"/>
          <c:w val="0.81388888888888888"/>
          <c:h val="0.66966955149181073"/>
        </c:manualLayout>
      </c:layout>
      <c:pie3D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a:sp3d/>
            </c:spPr>
            <c:extLst>
              <c:ext xmlns:c16="http://schemas.microsoft.com/office/drawing/2014/chart" uri="{C3380CC4-5D6E-409C-BE32-E72D297353CC}">
                <c16:uniqueId val="{00000001-E083-403B-81C4-FC1459F6B71F}"/>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p3d/>
            </c:spPr>
            <c:extLst>
              <c:ext xmlns:c16="http://schemas.microsoft.com/office/drawing/2014/chart" uri="{C3380CC4-5D6E-409C-BE32-E72D297353CC}">
                <c16:uniqueId val="{00000003-E083-403B-81C4-FC1459F6B71F}"/>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a:noFill/>
              </a:ln>
              <a:effectLst/>
              <a:sp3d/>
            </c:spPr>
            <c:extLst>
              <c:ext xmlns:c16="http://schemas.microsoft.com/office/drawing/2014/chart" uri="{C3380CC4-5D6E-409C-BE32-E72D297353CC}">
                <c16:uniqueId val="{00000005-E083-403B-81C4-FC1459F6B71F}"/>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a:noFill/>
              </a:ln>
              <a:effectLst/>
              <a:sp3d/>
            </c:spPr>
            <c:extLst>
              <c:ext xmlns:c16="http://schemas.microsoft.com/office/drawing/2014/chart" uri="{C3380CC4-5D6E-409C-BE32-E72D297353CC}">
                <c16:uniqueId val="{00000007-E083-403B-81C4-FC1459F6B71F}"/>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a:noFill/>
              </a:ln>
              <a:effectLst/>
              <a:sp3d/>
            </c:spPr>
            <c:extLst>
              <c:ext xmlns:c16="http://schemas.microsoft.com/office/drawing/2014/chart" uri="{C3380CC4-5D6E-409C-BE32-E72D297353CC}">
                <c16:uniqueId val="{00000009-E083-403B-81C4-FC1459F6B71F}"/>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CONSOLIDADO!$A$141:$A$145</c:f>
              <c:strCache>
                <c:ptCount val="5"/>
                <c:pt idx="0">
                  <c:v>COFREM</c:v>
                </c:pt>
                <c:pt idx="1">
                  <c:v>COMFIAR</c:v>
                </c:pt>
                <c:pt idx="2">
                  <c:v>COMFACA</c:v>
                </c:pt>
                <c:pt idx="3">
                  <c:v>COMFACASANARE</c:v>
                </c:pt>
                <c:pt idx="4">
                  <c:v>COMFAPUTUMAYO</c:v>
                </c:pt>
              </c:strCache>
            </c:strRef>
          </c:cat>
          <c:val>
            <c:numRef>
              <c:f>CONSOLIDADO!$B$141:$B$145</c:f>
              <c:numCache>
                <c:formatCode>0%</c:formatCode>
                <c:ptCount val="5"/>
                <c:pt idx="0">
                  <c:v>1</c:v>
                </c:pt>
                <c:pt idx="1">
                  <c:v>1</c:v>
                </c:pt>
                <c:pt idx="2">
                  <c:v>1</c:v>
                </c:pt>
                <c:pt idx="3">
                  <c:v>0.7</c:v>
                </c:pt>
                <c:pt idx="4">
                  <c:v>1</c:v>
                </c:pt>
              </c:numCache>
            </c:numRef>
          </c:val>
          <c:extLst>
            <c:ext xmlns:c16="http://schemas.microsoft.com/office/drawing/2014/chart" uri="{C3380CC4-5D6E-409C-BE32-E72D297353CC}">
              <c16:uniqueId val="{0000000A-E083-403B-81C4-FC1459F6B71F}"/>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6.8661417322834636E-2"/>
          <c:y val="0.63232118271002491"/>
          <c:w val="0.40156605424321967"/>
          <c:h val="0.3334469006368753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lumOff val="50000"/>
                </a:schemeClr>
              </a:solidFill>
              <a:latin typeface="Arial Narrow" panose="020B0606020202030204" pitchFamily="34" charset="0"/>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Narrow" panose="020B0606020202030204" pitchFamily="34" charset="0"/>
        </a:defRPr>
      </a:pPr>
      <a:endParaRPr lang="es-C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a:sp3d/>
            </c:spPr>
            <c:extLst>
              <c:ext xmlns:c16="http://schemas.microsoft.com/office/drawing/2014/chart" uri="{C3380CC4-5D6E-409C-BE32-E72D297353CC}">
                <c16:uniqueId val="{00000001-AAB4-4EB5-8A7C-8E492E2A82F6}"/>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p3d/>
            </c:spPr>
            <c:extLst>
              <c:ext xmlns:c16="http://schemas.microsoft.com/office/drawing/2014/chart" uri="{C3380CC4-5D6E-409C-BE32-E72D297353CC}">
                <c16:uniqueId val="{00000003-AAB4-4EB5-8A7C-8E492E2A82F6}"/>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a:noFill/>
              </a:ln>
              <a:effectLst/>
              <a:sp3d/>
            </c:spPr>
            <c:extLst>
              <c:ext xmlns:c16="http://schemas.microsoft.com/office/drawing/2014/chart" uri="{C3380CC4-5D6E-409C-BE32-E72D297353CC}">
                <c16:uniqueId val="{00000005-AAB4-4EB5-8A7C-8E492E2A82F6}"/>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a:noFill/>
              </a:ln>
              <a:effectLst/>
              <a:sp3d/>
            </c:spPr>
            <c:extLst>
              <c:ext xmlns:c16="http://schemas.microsoft.com/office/drawing/2014/chart" uri="{C3380CC4-5D6E-409C-BE32-E72D297353CC}">
                <c16:uniqueId val="{00000007-AAB4-4EB5-8A7C-8E492E2A82F6}"/>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a:noFill/>
              </a:ln>
              <a:effectLst/>
              <a:sp3d/>
            </c:spPr>
            <c:extLst>
              <c:ext xmlns:c16="http://schemas.microsoft.com/office/drawing/2014/chart" uri="{C3380CC4-5D6E-409C-BE32-E72D297353CC}">
                <c16:uniqueId val="{00000009-AAB4-4EB5-8A7C-8E492E2A82F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CONSOLIDADO!$A$149:$A$153</c:f>
              <c:strCache>
                <c:ptCount val="5"/>
                <c:pt idx="0">
                  <c:v>COFREM</c:v>
                </c:pt>
                <c:pt idx="1">
                  <c:v>COMFIAR</c:v>
                </c:pt>
                <c:pt idx="2">
                  <c:v>COMFACA</c:v>
                </c:pt>
                <c:pt idx="3">
                  <c:v>COMFACASANARE</c:v>
                </c:pt>
                <c:pt idx="4">
                  <c:v>COMFAPUTUMAYO</c:v>
                </c:pt>
              </c:strCache>
            </c:strRef>
          </c:cat>
          <c:val>
            <c:numRef>
              <c:f>CONSOLIDADO!$B$149:$B$153</c:f>
              <c:numCache>
                <c:formatCode>0%</c:formatCode>
                <c:ptCount val="5"/>
                <c:pt idx="0">
                  <c:v>1</c:v>
                </c:pt>
                <c:pt idx="1">
                  <c:v>1</c:v>
                </c:pt>
                <c:pt idx="2">
                  <c:v>1</c:v>
                </c:pt>
                <c:pt idx="3">
                  <c:v>1</c:v>
                </c:pt>
                <c:pt idx="4">
                  <c:v>1</c:v>
                </c:pt>
              </c:numCache>
            </c:numRef>
          </c:val>
          <c:extLst>
            <c:ext xmlns:c16="http://schemas.microsoft.com/office/drawing/2014/chart" uri="{C3380CC4-5D6E-409C-BE32-E72D297353CC}">
              <c16:uniqueId val="{0000000A-AAB4-4EB5-8A7C-8E492E2A82F6}"/>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16452624671916011"/>
          <c:y val="0.64354508473540961"/>
          <c:w val="0.35983639545056867"/>
          <c:h val="0.3340772961727810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Arial Narrow" panose="020B0606020202030204" pitchFamily="34" charset="0"/>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Narrow" panose="020B0606020202030204" pitchFamily="34" charset="0"/>
        </a:defRPr>
      </a:pPr>
      <a:endParaRPr lang="es-CO"/>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179271795347782"/>
          <c:y val="3.6257858514360336E-2"/>
          <c:w val="0.81737068721026762"/>
          <c:h val="0.64235396364422437"/>
        </c:manualLayout>
      </c:layout>
      <c:pie3D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a:sp3d/>
            </c:spPr>
            <c:extLst>
              <c:ext xmlns:c16="http://schemas.microsoft.com/office/drawing/2014/chart" uri="{C3380CC4-5D6E-409C-BE32-E72D297353CC}">
                <c16:uniqueId val="{00000001-B78B-4B0B-B525-A60AAAC8A29B}"/>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p3d/>
            </c:spPr>
            <c:extLst>
              <c:ext xmlns:c16="http://schemas.microsoft.com/office/drawing/2014/chart" uri="{C3380CC4-5D6E-409C-BE32-E72D297353CC}">
                <c16:uniqueId val="{00000003-B78B-4B0B-B525-A60AAAC8A29B}"/>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a:noFill/>
              </a:ln>
              <a:effectLst/>
              <a:sp3d/>
            </c:spPr>
            <c:extLst>
              <c:ext xmlns:c16="http://schemas.microsoft.com/office/drawing/2014/chart" uri="{C3380CC4-5D6E-409C-BE32-E72D297353CC}">
                <c16:uniqueId val="{00000005-B78B-4B0B-B525-A60AAAC8A29B}"/>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a:noFill/>
              </a:ln>
              <a:effectLst/>
              <a:sp3d/>
            </c:spPr>
            <c:extLst>
              <c:ext xmlns:c16="http://schemas.microsoft.com/office/drawing/2014/chart" uri="{C3380CC4-5D6E-409C-BE32-E72D297353CC}">
                <c16:uniqueId val="{00000007-B78B-4B0B-B525-A60AAAC8A29B}"/>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a:noFill/>
              </a:ln>
              <a:effectLst/>
              <a:sp3d/>
            </c:spPr>
            <c:extLst>
              <c:ext xmlns:c16="http://schemas.microsoft.com/office/drawing/2014/chart" uri="{C3380CC4-5D6E-409C-BE32-E72D297353CC}">
                <c16:uniqueId val="{00000009-B78B-4B0B-B525-A60AAAC8A29B}"/>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CONSOLIDADO!$A$158:$A$162</c:f>
              <c:strCache>
                <c:ptCount val="5"/>
                <c:pt idx="0">
                  <c:v>COFREM</c:v>
                </c:pt>
                <c:pt idx="1">
                  <c:v>COMFIAR</c:v>
                </c:pt>
                <c:pt idx="2">
                  <c:v>COMFACA</c:v>
                </c:pt>
                <c:pt idx="3">
                  <c:v>COMFACASANARE</c:v>
                </c:pt>
                <c:pt idx="4">
                  <c:v>COMFAPUTUMAYO</c:v>
                </c:pt>
              </c:strCache>
            </c:strRef>
          </c:cat>
          <c:val>
            <c:numRef>
              <c:f>CONSOLIDADO!$B$158:$B$162</c:f>
              <c:numCache>
                <c:formatCode>0%</c:formatCode>
                <c:ptCount val="5"/>
                <c:pt idx="0">
                  <c:v>1</c:v>
                </c:pt>
                <c:pt idx="1">
                  <c:v>1</c:v>
                </c:pt>
                <c:pt idx="2">
                  <c:v>1</c:v>
                </c:pt>
                <c:pt idx="3">
                  <c:v>1</c:v>
                </c:pt>
                <c:pt idx="4">
                  <c:v>1</c:v>
                </c:pt>
              </c:numCache>
            </c:numRef>
          </c:val>
          <c:extLst>
            <c:ext xmlns:c16="http://schemas.microsoft.com/office/drawing/2014/chart" uri="{C3380CC4-5D6E-409C-BE32-E72D297353CC}">
              <c16:uniqueId val="{0000000A-B78B-4B0B-B525-A60AAAC8A29B}"/>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18102006404405738"/>
          <c:y val="0.63346361692689124"/>
          <c:w val="0.47031068071304444"/>
          <c:h val="0.3244297983768740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Arial Narrow" panose="020B0606020202030204" pitchFamily="34" charset="0"/>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Narrow" panose="020B0606020202030204" pitchFamily="34" charset="0"/>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tint val="70000"/>
                  <a:lumMod val="104000"/>
                </a:schemeClr>
              </a:solidFill>
              <a:ln>
                <a:noFill/>
              </a:ln>
              <a:effectLst/>
              <a:sp3d/>
            </c:spPr>
            <c:extLst>
              <c:ext xmlns:c16="http://schemas.microsoft.com/office/drawing/2014/chart" uri="{C3380CC4-5D6E-409C-BE32-E72D297353CC}">
                <c16:uniqueId val="{00000001-49B1-465C-8177-9BC94C2A8D18}"/>
              </c:ext>
            </c:extLst>
          </c:dPt>
          <c:dPt>
            <c:idx val="1"/>
            <c:bubble3D val="0"/>
            <c:spPr>
              <a:solidFill>
                <a:schemeClr val="accent2">
                  <a:tint val="70000"/>
                  <a:lumMod val="104000"/>
                </a:schemeClr>
              </a:solidFill>
              <a:ln>
                <a:noFill/>
              </a:ln>
              <a:effectLst/>
              <a:sp3d/>
            </c:spPr>
            <c:extLst>
              <c:ext xmlns:c16="http://schemas.microsoft.com/office/drawing/2014/chart" uri="{C3380CC4-5D6E-409C-BE32-E72D297353CC}">
                <c16:uniqueId val="{00000003-49B1-465C-8177-9BC94C2A8D18}"/>
              </c:ext>
            </c:extLst>
          </c:dPt>
          <c:dPt>
            <c:idx val="2"/>
            <c:bubble3D val="0"/>
            <c:spPr>
              <a:solidFill>
                <a:schemeClr val="accent3">
                  <a:tint val="70000"/>
                  <a:lumMod val="104000"/>
                </a:schemeClr>
              </a:solidFill>
              <a:ln>
                <a:noFill/>
              </a:ln>
              <a:effectLst/>
              <a:sp3d/>
            </c:spPr>
            <c:extLst>
              <c:ext xmlns:c16="http://schemas.microsoft.com/office/drawing/2014/chart" uri="{C3380CC4-5D6E-409C-BE32-E72D297353CC}">
                <c16:uniqueId val="{00000005-49B1-465C-8177-9BC94C2A8D18}"/>
              </c:ext>
            </c:extLst>
          </c:dPt>
          <c:dPt>
            <c:idx val="3"/>
            <c:bubble3D val="0"/>
            <c:spPr>
              <a:solidFill>
                <a:schemeClr val="accent4">
                  <a:tint val="70000"/>
                  <a:lumMod val="104000"/>
                </a:schemeClr>
              </a:solidFill>
              <a:ln>
                <a:noFill/>
              </a:ln>
              <a:effectLst/>
              <a:sp3d/>
            </c:spPr>
            <c:extLst>
              <c:ext xmlns:c16="http://schemas.microsoft.com/office/drawing/2014/chart" uri="{C3380CC4-5D6E-409C-BE32-E72D297353CC}">
                <c16:uniqueId val="{00000007-49B1-465C-8177-9BC94C2A8D18}"/>
              </c:ext>
            </c:extLst>
          </c:dPt>
          <c:dPt>
            <c:idx val="4"/>
            <c:bubble3D val="0"/>
            <c:spPr>
              <a:solidFill>
                <a:schemeClr val="accent5">
                  <a:tint val="70000"/>
                  <a:lumMod val="104000"/>
                </a:schemeClr>
              </a:solidFill>
              <a:ln>
                <a:noFill/>
              </a:ln>
              <a:effectLst/>
              <a:sp3d/>
            </c:spPr>
            <c:extLst>
              <c:ext xmlns:c16="http://schemas.microsoft.com/office/drawing/2014/chart" uri="{C3380CC4-5D6E-409C-BE32-E72D297353CC}">
                <c16:uniqueId val="{00000009-49B1-465C-8177-9BC94C2A8D1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s-CO"/>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CONSOLIDADO!$A$13:$A$17</c:f>
              <c:strCache>
                <c:ptCount val="5"/>
                <c:pt idx="0">
                  <c:v>COFREM</c:v>
                </c:pt>
                <c:pt idx="1">
                  <c:v>COMFIAR</c:v>
                </c:pt>
                <c:pt idx="2">
                  <c:v>COMFACA</c:v>
                </c:pt>
                <c:pt idx="3">
                  <c:v>COMFACASANARE</c:v>
                </c:pt>
                <c:pt idx="4">
                  <c:v>COMFAPUTUMAYO</c:v>
                </c:pt>
              </c:strCache>
            </c:strRef>
          </c:cat>
          <c:val>
            <c:numRef>
              <c:f>CONSOLIDADO!$B$13:$B$17</c:f>
              <c:numCache>
                <c:formatCode>0%</c:formatCode>
                <c:ptCount val="5"/>
                <c:pt idx="0">
                  <c:v>1</c:v>
                </c:pt>
                <c:pt idx="1">
                  <c:v>0.9</c:v>
                </c:pt>
                <c:pt idx="2">
                  <c:v>1</c:v>
                </c:pt>
                <c:pt idx="3">
                  <c:v>1</c:v>
                </c:pt>
                <c:pt idx="4">
                  <c:v>1</c:v>
                </c:pt>
              </c:numCache>
            </c:numRef>
          </c:val>
          <c:extLst>
            <c:ext xmlns:c16="http://schemas.microsoft.com/office/drawing/2014/chart" uri="{C3380CC4-5D6E-409C-BE32-E72D297353CC}">
              <c16:uniqueId val="{0000000A-49B1-465C-8177-9BC94C2A8D18}"/>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13809442610788525"/>
          <c:y val="0.70137591037581148"/>
          <c:w val="0.43156121860300495"/>
          <c:h val="0.2797342331052916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a:sp3d/>
            </c:spPr>
            <c:extLst>
              <c:ext xmlns:c16="http://schemas.microsoft.com/office/drawing/2014/chart" uri="{C3380CC4-5D6E-409C-BE32-E72D297353CC}">
                <c16:uniqueId val="{00000001-2748-44A5-BDB7-9CF77A2457DF}"/>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p3d/>
            </c:spPr>
            <c:extLst>
              <c:ext xmlns:c16="http://schemas.microsoft.com/office/drawing/2014/chart" uri="{C3380CC4-5D6E-409C-BE32-E72D297353CC}">
                <c16:uniqueId val="{00000003-2748-44A5-BDB7-9CF77A2457DF}"/>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a:noFill/>
              </a:ln>
              <a:effectLst/>
              <a:sp3d/>
            </c:spPr>
            <c:extLst>
              <c:ext xmlns:c16="http://schemas.microsoft.com/office/drawing/2014/chart" uri="{C3380CC4-5D6E-409C-BE32-E72D297353CC}">
                <c16:uniqueId val="{00000005-2748-44A5-BDB7-9CF77A2457DF}"/>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a:noFill/>
              </a:ln>
              <a:effectLst/>
              <a:sp3d/>
            </c:spPr>
            <c:extLst>
              <c:ext xmlns:c16="http://schemas.microsoft.com/office/drawing/2014/chart" uri="{C3380CC4-5D6E-409C-BE32-E72D297353CC}">
                <c16:uniqueId val="{00000007-2748-44A5-BDB7-9CF77A2457DF}"/>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a:noFill/>
              </a:ln>
              <a:effectLst/>
              <a:sp3d/>
            </c:spPr>
            <c:extLst>
              <c:ext xmlns:c16="http://schemas.microsoft.com/office/drawing/2014/chart" uri="{C3380CC4-5D6E-409C-BE32-E72D297353CC}">
                <c16:uniqueId val="{00000009-2748-44A5-BDB7-9CF77A2457DF}"/>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CONSOLIDADO!$A$158:$A$162</c:f>
              <c:strCache>
                <c:ptCount val="5"/>
                <c:pt idx="0">
                  <c:v>COFREM</c:v>
                </c:pt>
                <c:pt idx="1">
                  <c:v>COMFIAR</c:v>
                </c:pt>
                <c:pt idx="2">
                  <c:v>COMFACA</c:v>
                </c:pt>
                <c:pt idx="3">
                  <c:v>COMFACASANARE</c:v>
                </c:pt>
                <c:pt idx="4">
                  <c:v>COMFAPUTUMAYO</c:v>
                </c:pt>
              </c:strCache>
            </c:strRef>
          </c:cat>
          <c:val>
            <c:numRef>
              <c:f>CONSOLIDADO!$B$158:$B$162</c:f>
              <c:numCache>
                <c:formatCode>0%</c:formatCode>
                <c:ptCount val="5"/>
                <c:pt idx="0">
                  <c:v>1</c:v>
                </c:pt>
                <c:pt idx="1">
                  <c:v>1</c:v>
                </c:pt>
                <c:pt idx="2">
                  <c:v>1</c:v>
                </c:pt>
                <c:pt idx="3">
                  <c:v>1</c:v>
                </c:pt>
                <c:pt idx="4">
                  <c:v>1</c:v>
                </c:pt>
              </c:numCache>
            </c:numRef>
          </c:val>
          <c:extLst>
            <c:ext xmlns:c16="http://schemas.microsoft.com/office/drawing/2014/chart" uri="{C3380CC4-5D6E-409C-BE32-E72D297353CC}">
              <c16:uniqueId val="{0000000A-2748-44A5-BDB7-9CF77A2457DF}"/>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17581623698222701"/>
          <c:y val="0.62350439498370114"/>
          <c:w val="0.37993804563047534"/>
          <c:h val="0.3616898949863240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Arial Narrow" panose="020B0606020202030204" pitchFamily="34" charset="0"/>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Narrow" panose="020B0606020202030204" pitchFamily="34" charset="0"/>
        </a:defRPr>
      </a:pPr>
      <a:endParaRPr lang="es-CO"/>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a:sp3d/>
            </c:spPr>
            <c:extLst>
              <c:ext xmlns:c16="http://schemas.microsoft.com/office/drawing/2014/chart" uri="{C3380CC4-5D6E-409C-BE32-E72D297353CC}">
                <c16:uniqueId val="{00000001-DAAD-4CEF-93A7-EFD85ED1C327}"/>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p3d/>
            </c:spPr>
            <c:extLst>
              <c:ext xmlns:c16="http://schemas.microsoft.com/office/drawing/2014/chart" uri="{C3380CC4-5D6E-409C-BE32-E72D297353CC}">
                <c16:uniqueId val="{00000003-DAAD-4CEF-93A7-EFD85ED1C327}"/>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a:noFill/>
              </a:ln>
              <a:effectLst/>
              <a:sp3d/>
            </c:spPr>
            <c:extLst>
              <c:ext xmlns:c16="http://schemas.microsoft.com/office/drawing/2014/chart" uri="{C3380CC4-5D6E-409C-BE32-E72D297353CC}">
                <c16:uniqueId val="{00000005-DAAD-4CEF-93A7-EFD85ED1C327}"/>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a:noFill/>
              </a:ln>
              <a:effectLst/>
              <a:sp3d/>
            </c:spPr>
            <c:extLst>
              <c:ext xmlns:c16="http://schemas.microsoft.com/office/drawing/2014/chart" uri="{C3380CC4-5D6E-409C-BE32-E72D297353CC}">
                <c16:uniqueId val="{00000007-DAAD-4CEF-93A7-EFD85ED1C327}"/>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a:noFill/>
              </a:ln>
              <a:effectLst/>
              <a:sp3d/>
            </c:spPr>
            <c:extLst>
              <c:ext xmlns:c16="http://schemas.microsoft.com/office/drawing/2014/chart" uri="{C3380CC4-5D6E-409C-BE32-E72D297353CC}">
                <c16:uniqueId val="{00000009-DAAD-4CEF-93A7-EFD85ED1C327}"/>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CONSOLIDADO!$A$158:$A$162</c:f>
              <c:strCache>
                <c:ptCount val="5"/>
                <c:pt idx="0">
                  <c:v>COFREM</c:v>
                </c:pt>
                <c:pt idx="1">
                  <c:v>COMFIAR</c:v>
                </c:pt>
                <c:pt idx="2">
                  <c:v>COMFACA</c:v>
                </c:pt>
                <c:pt idx="3">
                  <c:v>COMFACASANARE</c:v>
                </c:pt>
                <c:pt idx="4">
                  <c:v>COMFAPUTUMAYO</c:v>
                </c:pt>
              </c:strCache>
            </c:strRef>
          </c:cat>
          <c:val>
            <c:numRef>
              <c:f>CONSOLIDADO!$B$158:$B$162</c:f>
              <c:numCache>
                <c:formatCode>0%</c:formatCode>
                <c:ptCount val="5"/>
                <c:pt idx="0">
                  <c:v>1</c:v>
                </c:pt>
                <c:pt idx="1">
                  <c:v>1</c:v>
                </c:pt>
                <c:pt idx="2">
                  <c:v>1</c:v>
                </c:pt>
                <c:pt idx="3">
                  <c:v>1</c:v>
                </c:pt>
                <c:pt idx="4">
                  <c:v>1</c:v>
                </c:pt>
              </c:numCache>
            </c:numRef>
          </c:val>
          <c:extLst>
            <c:ext xmlns:c16="http://schemas.microsoft.com/office/drawing/2014/chart" uri="{C3380CC4-5D6E-409C-BE32-E72D297353CC}">
              <c16:uniqueId val="{0000000A-DAAD-4CEF-93A7-EFD85ED1C327}"/>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17583061100551106"/>
          <c:y val="0.65409428887133636"/>
          <c:w val="0.39955644079049596"/>
          <c:h val="0.3281460524497258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lumOff val="50000"/>
                </a:schemeClr>
              </a:solidFill>
              <a:latin typeface="Arial Narrow" panose="020B0606020202030204" pitchFamily="34" charset="0"/>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Narrow" panose="020B0606020202030204" pitchFamily="34" charset="0"/>
        </a:defRPr>
      </a:pPr>
      <a:endParaRPr lang="es-CO"/>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7499999999999994E-2"/>
          <c:y val="4.8375129885670658E-2"/>
          <c:w val="0.81388888888888888"/>
          <c:h val="0.64682300173759999"/>
        </c:manualLayout>
      </c:layout>
      <c:pie3D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a:sp3d/>
            </c:spPr>
            <c:extLst>
              <c:ext xmlns:c16="http://schemas.microsoft.com/office/drawing/2014/chart" uri="{C3380CC4-5D6E-409C-BE32-E72D297353CC}">
                <c16:uniqueId val="{00000001-19E1-4222-B1FE-DFBA77C88654}"/>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p3d/>
            </c:spPr>
            <c:extLst>
              <c:ext xmlns:c16="http://schemas.microsoft.com/office/drawing/2014/chart" uri="{C3380CC4-5D6E-409C-BE32-E72D297353CC}">
                <c16:uniqueId val="{00000003-19E1-4222-B1FE-DFBA77C88654}"/>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a:noFill/>
              </a:ln>
              <a:effectLst/>
              <a:sp3d/>
            </c:spPr>
            <c:extLst>
              <c:ext xmlns:c16="http://schemas.microsoft.com/office/drawing/2014/chart" uri="{C3380CC4-5D6E-409C-BE32-E72D297353CC}">
                <c16:uniqueId val="{00000005-19E1-4222-B1FE-DFBA77C88654}"/>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a:noFill/>
              </a:ln>
              <a:effectLst/>
              <a:sp3d/>
            </c:spPr>
            <c:extLst>
              <c:ext xmlns:c16="http://schemas.microsoft.com/office/drawing/2014/chart" uri="{C3380CC4-5D6E-409C-BE32-E72D297353CC}">
                <c16:uniqueId val="{00000007-19E1-4222-B1FE-DFBA77C88654}"/>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a:noFill/>
              </a:ln>
              <a:effectLst/>
              <a:sp3d/>
            </c:spPr>
            <c:extLst>
              <c:ext xmlns:c16="http://schemas.microsoft.com/office/drawing/2014/chart" uri="{C3380CC4-5D6E-409C-BE32-E72D297353CC}">
                <c16:uniqueId val="{00000009-19E1-4222-B1FE-DFBA77C88654}"/>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CONSOLIDADO!$A$158:$A$162</c:f>
              <c:strCache>
                <c:ptCount val="5"/>
                <c:pt idx="0">
                  <c:v>COFREM</c:v>
                </c:pt>
                <c:pt idx="1">
                  <c:v>COMFIAR</c:v>
                </c:pt>
                <c:pt idx="2">
                  <c:v>COMFACA</c:v>
                </c:pt>
                <c:pt idx="3">
                  <c:v>COMFACASANARE</c:v>
                </c:pt>
                <c:pt idx="4">
                  <c:v>COMFAPUTUMAYO</c:v>
                </c:pt>
              </c:strCache>
            </c:strRef>
          </c:cat>
          <c:val>
            <c:numRef>
              <c:f>CONSOLIDADO!$B$158:$B$162</c:f>
              <c:numCache>
                <c:formatCode>0%</c:formatCode>
                <c:ptCount val="5"/>
                <c:pt idx="0">
                  <c:v>1</c:v>
                </c:pt>
                <c:pt idx="1">
                  <c:v>1</c:v>
                </c:pt>
                <c:pt idx="2">
                  <c:v>1</c:v>
                </c:pt>
                <c:pt idx="3">
                  <c:v>1</c:v>
                </c:pt>
                <c:pt idx="4">
                  <c:v>1</c:v>
                </c:pt>
              </c:numCache>
            </c:numRef>
          </c:val>
          <c:extLst>
            <c:ext xmlns:c16="http://schemas.microsoft.com/office/drawing/2014/chart" uri="{C3380CC4-5D6E-409C-BE32-E72D297353CC}">
              <c16:uniqueId val="{0000000A-19E1-4222-B1FE-DFBA77C88654}"/>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6.866141732283465E-2"/>
          <c:y val="0.63684037713674202"/>
          <c:w val="0.4571216097987752"/>
          <c:h val="0.3631596228632578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lumOff val="50000"/>
                </a:schemeClr>
              </a:solidFill>
              <a:latin typeface="Arial Narrow" panose="020B0606020202030204" pitchFamily="34" charset="0"/>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Narrow" panose="020B0606020202030204" pitchFamily="34" charset="0"/>
        </a:defRPr>
      </a:pPr>
      <a:endParaRPr lang="es-CO"/>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26590526855254"/>
          <c:y val="2.8165950312659266E-6"/>
          <c:w val="0.81197623051992585"/>
          <c:h val="0.70995354351487661"/>
        </c:manualLayout>
      </c:layout>
      <c:pie3D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a:sp3d/>
            </c:spPr>
            <c:extLst>
              <c:ext xmlns:c16="http://schemas.microsoft.com/office/drawing/2014/chart" uri="{C3380CC4-5D6E-409C-BE32-E72D297353CC}">
                <c16:uniqueId val="{00000001-66B0-47F0-BA65-B7DC743DDD95}"/>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p3d/>
            </c:spPr>
            <c:extLst>
              <c:ext xmlns:c16="http://schemas.microsoft.com/office/drawing/2014/chart" uri="{C3380CC4-5D6E-409C-BE32-E72D297353CC}">
                <c16:uniqueId val="{00000003-66B0-47F0-BA65-B7DC743DDD95}"/>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a:noFill/>
              </a:ln>
              <a:effectLst/>
              <a:sp3d/>
            </c:spPr>
            <c:extLst>
              <c:ext xmlns:c16="http://schemas.microsoft.com/office/drawing/2014/chart" uri="{C3380CC4-5D6E-409C-BE32-E72D297353CC}">
                <c16:uniqueId val="{00000005-66B0-47F0-BA65-B7DC743DDD95}"/>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a:noFill/>
              </a:ln>
              <a:effectLst/>
              <a:sp3d/>
            </c:spPr>
            <c:extLst>
              <c:ext xmlns:c16="http://schemas.microsoft.com/office/drawing/2014/chart" uri="{C3380CC4-5D6E-409C-BE32-E72D297353CC}">
                <c16:uniqueId val="{00000007-66B0-47F0-BA65-B7DC743DDD95}"/>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a:noFill/>
              </a:ln>
              <a:effectLst/>
              <a:sp3d/>
            </c:spPr>
            <c:extLst>
              <c:ext xmlns:c16="http://schemas.microsoft.com/office/drawing/2014/chart" uri="{C3380CC4-5D6E-409C-BE32-E72D297353CC}">
                <c16:uniqueId val="{00000009-66B0-47F0-BA65-B7DC743DDD95}"/>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CONSOLIDADO!$A$158:$A$162</c:f>
              <c:strCache>
                <c:ptCount val="5"/>
                <c:pt idx="0">
                  <c:v>COFREM</c:v>
                </c:pt>
                <c:pt idx="1">
                  <c:v>COMFIAR</c:v>
                </c:pt>
                <c:pt idx="2">
                  <c:v>COMFACA</c:v>
                </c:pt>
                <c:pt idx="3">
                  <c:v>COMFACASANARE</c:v>
                </c:pt>
                <c:pt idx="4">
                  <c:v>COMFAPUTUMAYO</c:v>
                </c:pt>
              </c:strCache>
            </c:strRef>
          </c:cat>
          <c:val>
            <c:numRef>
              <c:f>CONSOLIDADO!$B$158:$B$162</c:f>
              <c:numCache>
                <c:formatCode>0%</c:formatCode>
                <c:ptCount val="5"/>
                <c:pt idx="0">
                  <c:v>1</c:v>
                </c:pt>
                <c:pt idx="1">
                  <c:v>1</c:v>
                </c:pt>
                <c:pt idx="2">
                  <c:v>1</c:v>
                </c:pt>
                <c:pt idx="3">
                  <c:v>1</c:v>
                </c:pt>
                <c:pt idx="4">
                  <c:v>1</c:v>
                </c:pt>
              </c:numCache>
            </c:numRef>
          </c:val>
          <c:extLst>
            <c:ext xmlns:c16="http://schemas.microsoft.com/office/drawing/2014/chart" uri="{C3380CC4-5D6E-409C-BE32-E72D297353CC}">
              <c16:uniqueId val="{0000000A-66B0-47F0-BA65-B7DC743DDD95}"/>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5.5161362504421135E-2"/>
          <c:y val="0.61365329275125435"/>
          <c:w val="0.52012880849435894"/>
          <c:h val="0.3698371271423997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lumOff val="50000"/>
                </a:schemeClr>
              </a:solidFill>
              <a:latin typeface="Arial Narrow" panose="020B0606020202030204" pitchFamily="34" charset="0"/>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Narrow" panose="020B0606020202030204" pitchFamily="34" charset="0"/>
        </a:defRPr>
      </a:pPr>
      <a:endParaRPr lang="es-CO"/>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a:sp3d/>
            </c:spPr>
            <c:extLst>
              <c:ext xmlns:c16="http://schemas.microsoft.com/office/drawing/2014/chart" uri="{C3380CC4-5D6E-409C-BE32-E72D297353CC}">
                <c16:uniqueId val="{00000001-2D5F-4E21-BAC5-2AFB17F9A745}"/>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p3d/>
            </c:spPr>
            <c:extLst>
              <c:ext xmlns:c16="http://schemas.microsoft.com/office/drawing/2014/chart" uri="{C3380CC4-5D6E-409C-BE32-E72D297353CC}">
                <c16:uniqueId val="{00000003-2D5F-4E21-BAC5-2AFB17F9A745}"/>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a:noFill/>
              </a:ln>
              <a:effectLst/>
              <a:sp3d/>
            </c:spPr>
            <c:extLst>
              <c:ext xmlns:c16="http://schemas.microsoft.com/office/drawing/2014/chart" uri="{C3380CC4-5D6E-409C-BE32-E72D297353CC}">
                <c16:uniqueId val="{00000005-2D5F-4E21-BAC5-2AFB17F9A745}"/>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a:noFill/>
              </a:ln>
              <a:effectLst/>
              <a:sp3d/>
            </c:spPr>
            <c:extLst>
              <c:ext xmlns:c16="http://schemas.microsoft.com/office/drawing/2014/chart" uri="{C3380CC4-5D6E-409C-BE32-E72D297353CC}">
                <c16:uniqueId val="{00000007-2D5F-4E21-BAC5-2AFB17F9A745}"/>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a:noFill/>
              </a:ln>
              <a:effectLst/>
              <a:sp3d/>
            </c:spPr>
            <c:extLst>
              <c:ext xmlns:c16="http://schemas.microsoft.com/office/drawing/2014/chart" uri="{C3380CC4-5D6E-409C-BE32-E72D297353CC}">
                <c16:uniqueId val="{00000009-2D5F-4E21-BAC5-2AFB17F9A745}"/>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CONSOLIDADO!$A$158:$A$162</c:f>
              <c:strCache>
                <c:ptCount val="5"/>
                <c:pt idx="0">
                  <c:v>COFREM</c:v>
                </c:pt>
                <c:pt idx="1">
                  <c:v>COMFIAR</c:v>
                </c:pt>
                <c:pt idx="2">
                  <c:v>COMFACA</c:v>
                </c:pt>
                <c:pt idx="3">
                  <c:v>COMFACASANARE</c:v>
                </c:pt>
                <c:pt idx="4">
                  <c:v>COMFAPUTUMAYO</c:v>
                </c:pt>
              </c:strCache>
            </c:strRef>
          </c:cat>
          <c:val>
            <c:numRef>
              <c:f>CONSOLIDADO!$B$158:$B$162</c:f>
              <c:numCache>
                <c:formatCode>0%</c:formatCode>
                <c:ptCount val="5"/>
                <c:pt idx="0">
                  <c:v>1</c:v>
                </c:pt>
                <c:pt idx="1">
                  <c:v>1</c:v>
                </c:pt>
                <c:pt idx="2">
                  <c:v>1</c:v>
                </c:pt>
                <c:pt idx="3">
                  <c:v>1</c:v>
                </c:pt>
                <c:pt idx="4">
                  <c:v>1</c:v>
                </c:pt>
              </c:numCache>
            </c:numRef>
          </c:val>
          <c:extLst>
            <c:ext xmlns:c16="http://schemas.microsoft.com/office/drawing/2014/chart" uri="{C3380CC4-5D6E-409C-BE32-E72D297353CC}">
              <c16:uniqueId val="{0000000A-2D5F-4E21-BAC5-2AFB17F9A745}"/>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8.1164019455968572E-2"/>
          <c:y val="0.68918894056817759"/>
          <c:w val="0.43847714696766138"/>
          <c:h val="0.2939204069006959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lumOff val="50000"/>
                </a:schemeClr>
              </a:solidFill>
              <a:latin typeface="Arial Narrow" panose="020B0606020202030204" pitchFamily="34" charset="0"/>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Narrow" panose="020B0606020202030204" pitchFamily="34" charset="0"/>
        </a:defRPr>
      </a:pPr>
      <a:endParaRPr lang="es-CO"/>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a:sp3d/>
            </c:spPr>
            <c:extLst>
              <c:ext xmlns:c16="http://schemas.microsoft.com/office/drawing/2014/chart" uri="{C3380CC4-5D6E-409C-BE32-E72D297353CC}">
                <c16:uniqueId val="{00000001-4029-48E5-942D-67CEF709ABDC}"/>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p3d/>
            </c:spPr>
            <c:extLst>
              <c:ext xmlns:c16="http://schemas.microsoft.com/office/drawing/2014/chart" uri="{C3380CC4-5D6E-409C-BE32-E72D297353CC}">
                <c16:uniqueId val="{00000003-4029-48E5-942D-67CEF709ABDC}"/>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a:noFill/>
              </a:ln>
              <a:effectLst/>
              <a:sp3d/>
            </c:spPr>
            <c:extLst>
              <c:ext xmlns:c16="http://schemas.microsoft.com/office/drawing/2014/chart" uri="{C3380CC4-5D6E-409C-BE32-E72D297353CC}">
                <c16:uniqueId val="{00000005-4029-48E5-942D-67CEF709ABDC}"/>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a:noFill/>
              </a:ln>
              <a:effectLst/>
              <a:sp3d/>
            </c:spPr>
            <c:extLst>
              <c:ext xmlns:c16="http://schemas.microsoft.com/office/drawing/2014/chart" uri="{C3380CC4-5D6E-409C-BE32-E72D297353CC}">
                <c16:uniqueId val="{00000007-4029-48E5-942D-67CEF709ABDC}"/>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a:noFill/>
              </a:ln>
              <a:effectLst/>
              <a:sp3d/>
            </c:spPr>
            <c:extLst>
              <c:ext xmlns:c16="http://schemas.microsoft.com/office/drawing/2014/chart" uri="{C3380CC4-5D6E-409C-BE32-E72D297353CC}">
                <c16:uniqueId val="{00000009-4029-48E5-942D-67CEF709ABDC}"/>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CONSOLIDADO!$A$158:$A$162</c:f>
              <c:strCache>
                <c:ptCount val="5"/>
                <c:pt idx="0">
                  <c:v>COFREM</c:v>
                </c:pt>
                <c:pt idx="1">
                  <c:v>COMFIAR</c:v>
                </c:pt>
                <c:pt idx="2">
                  <c:v>COMFACA</c:v>
                </c:pt>
                <c:pt idx="3">
                  <c:v>COMFACASANARE</c:v>
                </c:pt>
                <c:pt idx="4">
                  <c:v>COMFAPUTUMAYO</c:v>
                </c:pt>
              </c:strCache>
            </c:strRef>
          </c:cat>
          <c:val>
            <c:numRef>
              <c:f>CONSOLIDADO!$B$158:$B$162</c:f>
              <c:numCache>
                <c:formatCode>0%</c:formatCode>
                <c:ptCount val="5"/>
                <c:pt idx="0">
                  <c:v>1</c:v>
                </c:pt>
                <c:pt idx="1">
                  <c:v>1</c:v>
                </c:pt>
                <c:pt idx="2">
                  <c:v>1</c:v>
                </c:pt>
                <c:pt idx="3">
                  <c:v>1</c:v>
                </c:pt>
                <c:pt idx="4">
                  <c:v>1</c:v>
                </c:pt>
              </c:numCache>
            </c:numRef>
          </c:val>
          <c:extLst>
            <c:ext xmlns:c16="http://schemas.microsoft.com/office/drawing/2014/chart" uri="{C3380CC4-5D6E-409C-BE32-E72D297353CC}">
              <c16:uniqueId val="{0000000A-4029-48E5-942D-67CEF709ABDC}"/>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6.5883639545056868E-2"/>
          <c:y val="0.68132292917467219"/>
          <c:w val="0.30156605424321953"/>
          <c:h val="0.2846323609175308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lumOff val="50000"/>
                </a:schemeClr>
              </a:solidFill>
              <a:latin typeface="Arial Narrow" panose="020B0606020202030204" pitchFamily="34" charset="0"/>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Narrow" panose="020B0606020202030204" pitchFamily="34" charset="0"/>
        </a:defRPr>
      </a:pPr>
      <a:endParaRPr lang="es-CO"/>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tint val="70000"/>
                  <a:lumMod val="104000"/>
                </a:schemeClr>
              </a:solidFill>
              <a:ln>
                <a:noFill/>
              </a:ln>
              <a:effectLst/>
              <a:sp3d/>
            </c:spPr>
            <c:extLst>
              <c:ext xmlns:c16="http://schemas.microsoft.com/office/drawing/2014/chart" uri="{C3380CC4-5D6E-409C-BE32-E72D297353CC}">
                <c16:uniqueId val="{00000001-C45D-43DE-A0CD-C583AABFAEB9}"/>
              </c:ext>
            </c:extLst>
          </c:dPt>
          <c:dPt>
            <c:idx val="1"/>
            <c:bubble3D val="0"/>
            <c:spPr>
              <a:solidFill>
                <a:schemeClr val="accent2">
                  <a:tint val="70000"/>
                  <a:lumMod val="104000"/>
                </a:schemeClr>
              </a:solidFill>
              <a:ln>
                <a:noFill/>
              </a:ln>
              <a:effectLst/>
              <a:sp3d/>
            </c:spPr>
            <c:extLst>
              <c:ext xmlns:c16="http://schemas.microsoft.com/office/drawing/2014/chart" uri="{C3380CC4-5D6E-409C-BE32-E72D297353CC}">
                <c16:uniqueId val="{00000003-C45D-43DE-A0CD-C583AABFAEB9}"/>
              </c:ext>
            </c:extLst>
          </c:dPt>
          <c:dPt>
            <c:idx val="2"/>
            <c:bubble3D val="0"/>
            <c:spPr>
              <a:solidFill>
                <a:schemeClr val="accent3">
                  <a:tint val="70000"/>
                  <a:lumMod val="104000"/>
                </a:schemeClr>
              </a:solidFill>
              <a:ln>
                <a:noFill/>
              </a:ln>
              <a:effectLst/>
              <a:sp3d/>
            </c:spPr>
            <c:extLst>
              <c:ext xmlns:c16="http://schemas.microsoft.com/office/drawing/2014/chart" uri="{C3380CC4-5D6E-409C-BE32-E72D297353CC}">
                <c16:uniqueId val="{00000005-C45D-43DE-A0CD-C583AABFAEB9}"/>
              </c:ext>
            </c:extLst>
          </c:dPt>
          <c:dPt>
            <c:idx val="3"/>
            <c:bubble3D val="0"/>
            <c:spPr>
              <a:solidFill>
                <a:schemeClr val="accent4">
                  <a:tint val="70000"/>
                  <a:lumMod val="104000"/>
                </a:schemeClr>
              </a:solidFill>
              <a:ln>
                <a:noFill/>
              </a:ln>
              <a:effectLst/>
              <a:sp3d/>
            </c:spPr>
            <c:extLst>
              <c:ext xmlns:c16="http://schemas.microsoft.com/office/drawing/2014/chart" uri="{C3380CC4-5D6E-409C-BE32-E72D297353CC}">
                <c16:uniqueId val="{00000007-C45D-43DE-A0CD-C583AABFAEB9}"/>
              </c:ext>
            </c:extLst>
          </c:dPt>
          <c:dPt>
            <c:idx val="4"/>
            <c:bubble3D val="0"/>
            <c:spPr>
              <a:solidFill>
                <a:schemeClr val="accent5">
                  <a:tint val="70000"/>
                  <a:lumMod val="104000"/>
                </a:schemeClr>
              </a:solidFill>
              <a:ln>
                <a:noFill/>
              </a:ln>
              <a:effectLst/>
              <a:sp3d/>
            </c:spPr>
            <c:extLst>
              <c:ext xmlns:c16="http://schemas.microsoft.com/office/drawing/2014/chart" uri="{C3380CC4-5D6E-409C-BE32-E72D297353CC}">
                <c16:uniqueId val="{00000009-C45D-43DE-A0CD-C583AABFAEB9}"/>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CONSOLIDADO!$A$158:$A$162</c:f>
              <c:strCache>
                <c:ptCount val="5"/>
                <c:pt idx="0">
                  <c:v>COFREM</c:v>
                </c:pt>
                <c:pt idx="1">
                  <c:v>COMFIAR</c:v>
                </c:pt>
                <c:pt idx="2">
                  <c:v>COMFACA</c:v>
                </c:pt>
                <c:pt idx="3">
                  <c:v>COMFACASANARE</c:v>
                </c:pt>
                <c:pt idx="4">
                  <c:v>COMFAPUTUMAYO</c:v>
                </c:pt>
              </c:strCache>
            </c:strRef>
          </c:cat>
          <c:val>
            <c:numRef>
              <c:f>CONSOLIDADO!$B$158:$B$162</c:f>
              <c:numCache>
                <c:formatCode>0%</c:formatCode>
                <c:ptCount val="5"/>
                <c:pt idx="0">
                  <c:v>1</c:v>
                </c:pt>
                <c:pt idx="1">
                  <c:v>1</c:v>
                </c:pt>
                <c:pt idx="2">
                  <c:v>1</c:v>
                </c:pt>
                <c:pt idx="3">
                  <c:v>1</c:v>
                </c:pt>
                <c:pt idx="4">
                  <c:v>1</c:v>
                </c:pt>
              </c:numCache>
            </c:numRef>
          </c:val>
          <c:extLst>
            <c:ext xmlns:c16="http://schemas.microsoft.com/office/drawing/2014/chart" uri="{C3380CC4-5D6E-409C-BE32-E72D297353CC}">
              <c16:uniqueId val="{0000000A-C45D-43DE-A0CD-C583AABFAEB9}"/>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16660982594566984"/>
          <c:y val="0.6674713148357434"/>
          <c:w val="0.56740124875694886"/>
          <c:h val="0.3165127886513290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Arial Narrow" panose="020B0606020202030204" pitchFamily="34" charset="0"/>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Narrow" panose="020B0606020202030204" pitchFamily="34" charset="0"/>
        </a:defRPr>
      </a:pPr>
      <a:endParaRPr lang="es-CO"/>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5985330600798183E-2"/>
          <c:y val="0"/>
          <c:w val="0.90401466939920183"/>
          <c:h val="0.77221804437699659"/>
        </c:manualLayout>
      </c:layout>
      <c:pie3D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a:sp3d/>
            </c:spPr>
            <c:extLst>
              <c:ext xmlns:c16="http://schemas.microsoft.com/office/drawing/2014/chart" uri="{C3380CC4-5D6E-409C-BE32-E72D297353CC}">
                <c16:uniqueId val="{00000001-F36C-4300-B3F7-44564FE6FC4E}"/>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p3d/>
            </c:spPr>
            <c:extLst>
              <c:ext xmlns:c16="http://schemas.microsoft.com/office/drawing/2014/chart" uri="{C3380CC4-5D6E-409C-BE32-E72D297353CC}">
                <c16:uniqueId val="{00000003-F36C-4300-B3F7-44564FE6FC4E}"/>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a:noFill/>
              </a:ln>
              <a:effectLst/>
              <a:sp3d/>
            </c:spPr>
            <c:extLst>
              <c:ext xmlns:c16="http://schemas.microsoft.com/office/drawing/2014/chart" uri="{C3380CC4-5D6E-409C-BE32-E72D297353CC}">
                <c16:uniqueId val="{00000005-F36C-4300-B3F7-44564FE6FC4E}"/>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a:noFill/>
              </a:ln>
              <a:effectLst/>
              <a:sp3d/>
            </c:spPr>
            <c:extLst>
              <c:ext xmlns:c16="http://schemas.microsoft.com/office/drawing/2014/chart" uri="{C3380CC4-5D6E-409C-BE32-E72D297353CC}">
                <c16:uniqueId val="{00000007-F36C-4300-B3F7-44564FE6FC4E}"/>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a:noFill/>
              </a:ln>
              <a:effectLst/>
              <a:sp3d/>
            </c:spPr>
            <c:extLst>
              <c:ext xmlns:c16="http://schemas.microsoft.com/office/drawing/2014/chart" uri="{C3380CC4-5D6E-409C-BE32-E72D297353CC}">
                <c16:uniqueId val="{00000009-F36C-4300-B3F7-44564FE6FC4E}"/>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CONSOLIDADO!$A$158:$A$162</c:f>
              <c:strCache>
                <c:ptCount val="5"/>
                <c:pt idx="0">
                  <c:v>COFREM</c:v>
                </c:pt>
                <c:pt idx="1">
                  <c:v>COMFIAR</c:v>
                </c:pt>
                <c:pt idx="2">
                  <c:v>COMFACA</c:v>
                </c:pt>
                <c:pt idx="3">
                  <c:v>COMFACASANARE</c:v>
                </c:pt>
                <c:pt idx="4">
                  <c:v>COMFAPUTUMAYO</c:v>
                </c:pt>
              </c:strCache>
            </c:strRef>
          </c:cat>
          <c:val>
            <c:numRef>
              <c:f>CONSOLIDADO!$B$158:$B$162</c:f>
              <c:numCache>
                <c:formatCode>0%</c:formatCode>
                <c:ptCount val="5"/>
                <c:pt idx="0">
                  <c:v>1</c:v>
                </c:pt>
                <c:pt idx="1">
                  <c:v>1</c:v>
                </c:pt>
                <c:pt idx="2">
                  <c:v>1</c:v>
                </c:pt>
                <c:pt idx="3">
                  <c:v>1</c:v>
                </c:pt>
                <c:pt idx="4">
                  <c:v>1</c:v>
                </c:pt>
              </c:numCache>
            </c:numRef>
          </c:val>
          <c:extLst>
            <c:ext xmlns:c16="http://schemas.microsoft.com/office/drawing/2014/chart" uri="{C3380CC4-5D6E-409C-BE32-E72D297353CC}">
              <c16:uniqueId val="{0000000A-F36C-4300-B3F7-44564FE6FC4E}"/>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18486678891166"/>
          <c:y val="0.63226474591173376"/>
          <c:w val="0.49632426083725834"/>
          <c:h val="0.3533950826385313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lumOff val="50000"/>
                </a:schemeClr>
              </a:solidFill>
              <a:latin typeface="Arial Narrow" panose="020B0606020202030204" pitchFamily="34" charset="0"/>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Narrow" panose="020B0606020202030204" pitchFamily="34" charset="0"/>
        </a:defRPr>
      </a:pPr>
      <a:endParaRPr lang="es-CO"/>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a:sp3d/>
            </c:spPr>
            <c:extLst>
              <c:ext xmlns:c16="http://schemas.microsoft.com/office/drawing/2014/chart" uri="{C3380CC4-5D6E-409C-BE32-E72D297353CC}">
                <c16:uniqueId val="{00000001-E02C-4893-893B-315BAFDB2D3E}"/>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p3d/>
            </c:spPr>
            <c:extLst>
              <c:ext xmlns:c16="http://schemas.microsoft.com/office/drawing/2014/chart" uri="{C3380CC4-5D6E-409C-BE32-E72D297353CC}">
                <c16:uniqueId val="{00000003-E02C-4893-893B-315BAFDB2D3E}"/>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a:noFill/>
              </a:ln>
              <a:effectLst/>
              <a:sp3d/>
            </c:spPr>
            <c:extLst>
              <c:ext xmlns:c16="http://schemas.microsoft.com/office/drawing/2014/chart" uri="{C3380CC4-5D6E-409C-BE32-E72D297353CC}">
                <c16:uniqueId val="{00000005-E02C-4893-893B-315BAFDB2D3E}"/>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a:noFill/>
              </a:ln>
              <a:effectLst/>
              <a:sp3d/>
            </c:spPr>
            <c:extLst>
              <c:ext xmlns:c16="http://schemas.microsoft.com/office/drawing/2014/chart" uri="{C3380CC4-5D6E-409C-BE32-E72D297353CC}">
                <c16:uniqueId val="{00000007-E02C-4893-893B-315BAFDB2D3E}"/>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a:noFill/>
              </a:ln>
              <a:effectLst/>
              <a:sp3d/>
            </c:spPr>
            <c:extLst>
              <c:ext xmlns:c16="http://schemas.microsoft.com/office/drawing/2014/chart" uri="{C3380CC4-5D6E-409C-BE32-E72D297353CC}">
                <c16:uniqueId val="{00000009-E02C-4893-893B-315BAFDB2D3E}"/>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CONSOLIDADO!$A$158:$A$162</c:f>
              <c:strCache>
                <c:ptCount val="5"/>
                <c:pt idx="0">
                  <c:v>COFREM</c:v>
                </c:pt>
                <c:pt idx="1">
                  <c:v>COMFIAR</c:v>
                </c:pt>
                <c:pt idx="2">
                  <c:v>COMFACA</c:v>
                </c:pt>
                <c:pt idx="3">
                  <c:v>COMFACASANARE</c:v>
                </c:pt>
                <c:pt idx="4">
                  <c:v>COMFAPUTUMAYO</c:v>
                </c:pt>
              </c:strCache>
            </c:strRef>
          </c:cat>
          <c:val>
            <c:numRef>
              <c:f>CONSOLIDADO!$B$158:$B$162</c:f>
              <c:numCache>
                <c:formatCode>0%</c:formatCode>
                <c:ptCount val="5"/>
                <c:pt idx="0">
                  <c:v>1</c:v>
                </c:pt>
                <c:pt idx="1">
                  <c:v>1</c:v>
                </c:pt>
                <c:pt idx="2">
                  <c:v>1</c:v>
                </c:pt>
                <c:pt idx="3">
                  <c:v>1</c:v>
                </c:pt>
                <c:pt idx="4">
                  <c:v>1</c:v>
                </c:pt>
              </c:numCache>
            </c:numRef>
          </c:val>
          <c:extLst>
            <c:ext xmlns:c16="http://schemas.microsoft.com/office/drawing/2014/chart" uri="{C3380CC4-5D6E-409C-BE32-E72D297353CC}">
              <c16:uniqueId val="{0000000A-E02C-4893-893B-315BAFDB2D3E}"/>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12682751929543493"/>
          <c:y val="0.72136147699745878"/>
          <c:w val="0.34016293151317323"/>
          <c:h val="0.2635396222302582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Arial Narrow" panose="020B0606020202030204" pitchFamily="34" charset="0"/>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Narrow" panose="020B0606020202030204" pitchFamily="34" charset="0"/>
        </a:defRPr>
      </a:pPr>
      <a:endParaRPr lang="es-CO"/>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a:sp3d/>
            </c:spPr>
            <c:extLst>
              <c:ext xmlns:c16="http://schemas.microsoft.com/office/drawing/2014/chart" uri="{C3380CC4-5D6E-409C-BE32-E72D297353CC}">
                <c16:uniqueId val="{00000001-54E0-4779-B43B-77E6EE98AC6F}"/>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p3d/>
            </c:spPr>
            <c:extLst>
              <c:ext xmlns:c16="http://schemas.microsoft.com/office/drawing/2014/chart" uri="{C3380CC4-5D6E-409C-BE32-E72D297353CC}">
                <c16:uniqueId val="{00000003-54E0-4779-B43B-77E6EE98AC6F}"/>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a:noFill/>
              </a:ln>
              <a:effectLst/>
              <a:sp3d/>
            </c:spPr>
            <c:extLst>
              <c:ext xmlns:c16="http://schemas.microsoft.com/office/drawing/2014/chart" uri="{C3380CC4-5D6E-409C-BE32-E72D297353CC}">
                <c16:uniqueId val="{00000005-54E0-4779-B43B-77E6EE98AC6F}"/>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a:noFill/>
              </a:ln>
              <a:effectLst/>
              <a:sp3d/>
            </c:spPr>
            <c:extLst>
              <c:ext xmlns:c16="http://schemas.microsoft.com/office/drawing/2014/chart" uri="{C3380CC4-5D6E-409C-BE32-E72D297353CC}">
                <c16:uniqueId val="{00000007-54E0-4779-B43B-77E6EE98AC6F}"/>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a:noFill/>
              </a:ln>
              <a:effectLst/>
              <a:sp3d/>
            </c:spPr>
            <c:extLst>
              <c:ext xmlns:c16="http://schemas.microsoft.com/office/drawing/2014/chart" uri="{C3380CC4-5D6E-409C-BE32-E72D297353CC}">
                <c16:uniqueId val="{00000009-54E0-4779-B43B-77E6EE98AC6F}"/>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CONSOLIDADO!$A$158:$A$162</c:f>
              <c:strCache>
                <c:ptCount val="5"/>
                <c:pt idx="0">
                  <c:v>COFREM</c:v>
                </c:pt>
                <c:pt idx="1">
                  <c:v>COMFIAR</c:v>
                </c:pt>
                <c:pt idx="2">
                  <c:v>COMFACA</c:v>
                </c:pt>
                <c:pt idx="3">
                  <c:v>COMFACASANARE</c:v>
                </c:pt>
                <c:pt idx="4">
                  <c:v>COMFAPUTUMAYO</c:v>
                </c:pt>
              </c:strCache>
            </c:strRef>
          </c:cat>
          <c:val>
            <c:numRef>
              <c:f>CONSOLIDADO!$B$158:$B$162</c:f>
              <c:numCache>
                <c:formatCode>0%</c:formatCode>
                <c:ptCount val="5"/>
                <c:pt idx="0">
                  <c:v>1</c:v>
                </c:pt>
                <c:pt idx="1">
                  <c:v>1</c:v>
                </c:pt>
                <c:pt idx="2">
                  <c:v>1</c:v>
                </c:pt>
                <c:pt idx="3">
                  <c:v>1</c:v>
                </c:pt>
                <c:pt idx="4">
                  <c:v>1</c:v>
                </c:pt>
              </c:numCache>
            </c:numRef>
          </c:val>
          <c:extLst>
            <c:ext xmlns:c16="http://schemas.microsoft.com/office/drawing/2014/chart" uri="{C3380CC4-5D6E-409C-BE32-E72D297353CC}">
              <c16:uniqueId val="{0000000A-54E0-4779-B43B-77E6EE98AC6F}"/>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8.2738781375839773E-2"/>
          <c:y val="0.67854108701654525"/>
          <c:w val="0.43682853713982006"/>
          <c:h val="0.3046003865514091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lumOff val="50000"/>
                </a:schemeClr>
              </a:solidFill>
              <a:latin typeface="Arial Narrow" panose="020B0606020202030204" pitchFamily="34" charset="0"/>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Narrow" panose="020B0606020202030204" pitchFamily="34" charset="0"/>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320530458357127"/>
          <c:y val="7.8471351072245413E-2"/>
          <c:w val="0.80611415683176679"/>
          <c:h val="0.62003834912881894"/>
        </c:manualLayout>
      </c:layout>
      <c:pie3D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a:sp3d/>
            </c:spPr>
            <c:extLst>
              <c:ext xmlns:c16="http://schemas.microsoft.com/office/drawing/2014/chart" uri="{C3380CC4-5D6E-409C-BE32-E72D297353CC}">
                <c16:uniqueId val="{00000001-0CF7-47D6-8409-CABA6575BA10}"/>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p3d/>
            </c:spPr>
            <c:extLst>
              <c:ext xmlns:c16="http://schemas.microsoft.com/office/drawing/2014/chart" uri="{C3380CC4-5D6E-409C-BE32-E72D297353CC}">
                <c16:uniqueId val="{00000003-0CF7-47D6-8409-CABA6575BA10}"/>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a:noFill/>
              </a:ln>
              <a:effectLst/>
              <a:sp3d/>
            </c:spPr>
            <c:extLst>
              <c:ext xmlns:c16="http://schemas.microsoft.com/office/drawing/2014/chart" uri="{C3380CC4-5D6E-409C-BE32-E72D297353CC}">
                <c16:uniqueId val="{00000005-0CF7-47D6-8409-CABA6575BA10}"/>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a:noFill/>
              </a:ln>
              <a:effectLst/>
              <a:sp3d/>
            </c:spPr>
            <c:extLst>
              <c:ext xmlns:c16="http://schemas.microsoft.com/office/drawing/2014/chart" uri="{C3380CC4-5D6E-409C-BE32-E72D297353CC}">
                <c16:uniqueId val="{00000007-0CF7-47D6-8409-CABA6575BA10}"/>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a:noFill/>
              </a:ln>
              <a:effectLst/>
              <a:sp3d/>
            </c:spPr>
            <c:extLst>
              <c:ext xmlns:c16="http://schemas.microsoft.com/office/drawing/2014/chart" uri="{C3380CC4-5D6E-409C-BE32-E72D297353CC}">
                <c16:uniqueId val="{00000009-0CF7-47D6-8409-CABA6575BA10}"/>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CONSOLIDADO!$A$22:$A$26</c:f>
              <c:strCache>
                <c:ptCount val="5"/>
                <c:pt idx="0">
                  <c:v>COFREM</c:v>
                </c:pt>
                <c:pt idx="1">
                  <c:v>COMFIAR</c:v>
                </c:pt>
                <c:pt idx="2">
                  <c:v>COMFACA</c:v>
                </c:pt>
                <c:pt idx="3">
                  <c:v>COMFACASANARE</c:v>
                </c:pt>
                <c:pt idx="4">
                  <c:v>COMFAPUTUMAYO</c:v>
                </c:pt>
              </c:strCache>
            </c:strRef>
          </c:cat>
          <c:val>
            <c:numRef>
              <c:f>CONSOLIDADO!$B$22:$B$26</c:f>
              <c:numCache>
                <c:formatCode>0%</c:formatCode>
                <c:ptCount val="5"/>
                <c:pt idx="0">
                  <c:v>0.98</c:v>
                </c:pt>
                <c:pt idx="1">
                  <c:v>1</c:v>
                </c:pt>
                <c:pt idx="2">
                  <c:v>0.9</c:v>
                </c:pt>
                <c:pt idx="3">
                  <c:v>1</c:v>
                </c:pt>
                <c:pt idx="4">
                  <c:v>1</c:v>
                </c:pt>
              </c:numCache>
            </c:numRef>
          </c:val>
          <c:extLst>
            <c:ext xmlns:c16="http://schemas.microsoft.com/office/drawing/2014/chart" uri="{C3380CC4-5D6E-409C-BE32-E72D297353CC}">
              <c16:uniqueId val="{0000000A-0CF7-47D6-8409-CABA6575BA10}"/>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9.8521604467031648E-2"/>
          <c:y val="0.60321097652406896"/>
          <c:w val="0.66999251132389614"/>
          <c:h val="0.3666572026914596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lumOff val="50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CO"/>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a:sp3d/>
            </c:spPr>
            <c:extLst>
              <c:ext xmlns:c16="http://schemas.microsoft.com/office/drawing/2014/chart" uri="{C3380CC4-5D6E-409C-BE32-E72D297353CC}">
                <c16:uniqueId val="{00000001-CDEB-4CF9-95CD-B6BE0B111A74}"/>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p3d/>
            </c:spPr>
            <c:extLst>
              <c:ext xmlns:c16="http://schemas.microsoft.com/office/drawing/2014/chart" uri="{C3380CC4-5D6E-409C-BE32-E72D297353CC}">
                <c16:uniqueId val="{00000003-CDEB-4CF9-95CD-B6BE0B111A74}"/>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a:noFill/>
              </a:ln>
              <a:effectLst/>
              <a:sp3d/>
            </c:spPr>
            <c:extLst>
              <c:ext xmlns:c16="http://schemas.microsoft.com/office/drawing/2014/chart" uri="{C3380CC4-5D6E-409C-BE32-E72D297353CC}">
                <c16:uniqueId val="{00000005-CDEB-4CF9-95CD-B6BE0B111A74}"/>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a:noFill/>
              </a:ln>
              <a:effectLst/>
              <a:sp3d/>
            </c:spPr>
            <c:extLst>
              <c:ext xmlns:c16="http://schemas.microsoft.com/office/drawing/2014/chart" uri="{C3380CC4-5D6E-409C-BE32-E72D297353CC}">
                <c16:uniqueId val="{00000007-CDEB-4CF9-95CD-B6BE0B111A74}"/>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a:noFill/>
              </a:ln>
              <a:effectLst/>
              <a:sp3d/>
            </c:spPr>
            <c:extLst>
              <c:ext xmlns:c16="http://schemas.microsoft.com/office/drawing/2014/chart" uri="{C3380CC4-5D6E-409C-BE32-E72D297353CC}">
                <c16:uniqueId val="{00000009-CDEB-4CF9-95CD-B6BE0B111A74}"/>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CONSOLIDADO!$A$158:$A$162</c:f>
              <c:strCache>
                <c:ptCount val="5"/>
                <c:pt idx="0">
                  <c:v>COFREM</c:v>
                </c:pt>
                <c:pt idx="1">
                  <c:v>COMFIAR</c:v>
                </c:pt>
                <c:pt idx="2">
                  <c:v>COMFACA</c:v>
                </c:pt>
                <c:pt idx="3">
                  <c:v>COMFACASANARE</c:v>
                </c:pt>
                <c:pt idx="4">
                  <c:v>COMFAPUTUMAYO</c:v>
                </c:pt>
              </c:strCache>
            </c:strRef>
          </c:cat>
          <c:val>
            <c:numRef>
              <c:f>CONSOLIDADO!$B$158:$B$162</c:f>
              <c:numCache>
                <c:formatCode>0%</c:formatCode>
                <c:ptCount val="5"/>
                <c:pt idx="0">
                  <c:v>1</c:v>
                </c:pt>
                <c:pt idx="1">
                  <c:v>1</c:v>
                </c:pt>
                <c:pt idx="2">
                  <c:v>1</c:v>
                </c:pt>
                <c:pt idx="3">
                  <c:v>1</c:v>
                </c:pt>
                <c:pt idx="4">
                  <c:v>1</c:v>
                </c:pt>
              </c:numCache>
            </c:numRef>
          </c:val>
          <c:extLst>
            <c:ext xmlns:c16="http://schemas.microsoft.com/office/drawing/2014/chart" uri="{C3380CC4-5D6E-409C-BE32-E72D297353CC}">
              <c16:uniqueId val="{0000000A-CDEB-4CF9-95CD-B6BE0B111A74}"/>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7.7901424717535042E-2"/>
          <c:y val="0.68343785448133521"/>
          <c:w val="0.37937245991296387"/>
          <c:h val="0.3001042763677957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lumOff val="50000"/>
                </a:schemeClr>
              </a:solidFill>
              <a:latin typeface="Arial Narrow" panose="020B0606020202030204" pitchFamily="34" charset="0"/>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Narrow" panose="020B0606020202030204" pitchFamily="34" charset="0"/>
        </a:defRPr>
      </a:pPr>
      <a:endParaRPr lang="es-CO"/>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a:sp3d/>
            </c:spPr>
            <c:extLst>
              <c:ext xmlns:c16="http://schemas.microsoft.com/office/drawing/2014/chart" uri="{C3380CC4-5D6E-409C-BE32-E72D297353CC}">
                <c16:uniqueId val="{00000001-0156-4ED5-8010-E01203D8524A}"/>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p3d/>
            </c:spPr>
            <c:extLst>
              <c:ext xmlns:c16="http://schemas.microsoft.com/office/drawing/2014/chart" uri="{C3380CC4-5D6E-409C-BE32-E72D297353CC}">
                <c16:uniqueId val="{00000003-0156-4ED5-8010-E01203D8524A}"/>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a:noFill/>
              </a:ln>
              <a:effectLst/>
              <a:sp3d/>
            </c:spPr>
            <c:extLst>
              <c:ext xmlns:c16="http://schemas.microsoft.com/office/drawing/2014/chart" uri="{C3380CC4-5D6E-409C-BE32-E72D297353CC}">
                <c16:uniqueId val="{00000005-0156-4ED5-8010-E01203D8524A}"/>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a:noFill/>
              </a:ln>
              <a:effectLst/>
              <a:sp3d/>
            </c:spPr>
            <c:extLst>
              <c:ext xmlns:c16="http://schemas.microsoft.com/office/drawing/2014/chart" uri="{C3380CC4-5D6E-409C-BE32-E72D297353CC}">
                <c16:uniqueId val="{00000007-0156-4ED5-8010-E01203D8524A}"/>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a:noFill/>
              </a:ln>
              <a:effectLst/>
              <a:sp3d/>
            </c:spPr>
            <c:extLst>
              <c:ext xmlns:c16="http://schemas.microsoft.com/office/drawing/2014/chart" uri="{C3380CC4-5D6E-409C-BE32-E72D297353CC}">
                <c16:uniqueId val="{00000009-0156-4ED5-8010-E01203D8524A}"/>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CONSOLIDADO!$A$158:$A$162</c:f>
              <c:strCache>
                <c:ptCount val="5"/>
                <c:pt idx="0">
                  <c:v>COFREM</c:v>
                </c:pt>
                <c:pt idx="1">
                  <c:v>COMFIAR</c:v>
                </c:pt>
                <c:pt idx="2">
                  <c:v>COMFACA</c:v>
                </c:pt>
                <c:pt idx="3">
                  <c:v>COMFACASANARE</c:v>
                </c:pt>
                <c:pt idx="4">
                  <c:v>COMFAPUTUMAYO</c:v>
                </c:pt>
              </c:strCache>
            </c:strRef>
          </c:cat>
          <c:val>
            <c:numRef>
              <c:f>CONSOLIDADO!$B$158:$B$162</c:f>
              <c:numCache>
                <c:formatCode>0%</c:formatCode>
                <c:ptCount val="5"/>
                <c:pt idx="0">
                  <c:v>1</c:v>
                </c:pt>
                <c:pt idx="1">
                  <c:v>1</c:v>
                </c:pt>
                <c:pt idx="2">
                  <c:v>1</c:v>
                </c:pt>
                <c:pt idx="3">
                  <c:v>1</c:v>
                </c:pt>
                <c:pt idx="4">
                  <c:v>1</c:v>
                </c:pt>
              </c:numCache>
            </c:numRef>
          </c:val>
          <c:extLst>
            <c:ext xmlns:c16="http://schemas.microsoft.com/office/drawing/2014/chart" uri="{C3380CC4-5D6E-409C-BE32-E72D297353CC}">
              <c16:uniqueId val="{0000000A-0156-4ED5-8010-E01203D8524A}"/>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7.9181870558863068E-2"/>
          <c:y val="0.7422431342423661"/>
          <c:w val="0.41345197703945546"/>
          <c:h val="0.2333666218551948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lumOff val="50000"/>
                </a:schemeClr>
              </a:solidFill>
              <a:latin typeface="Arial Narrow" panose="020B0606020202030204" pitchFamily="34" charset="0"/>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Narrow" panose="020B0606020202030204" pitchFamily="34" charset="0"/>
        </a:defRPr>
      </a:pPr>
      <a:endParaRPr lang="es-CO"/>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187673690744097"/>
          <c:y val="2.8666953537594499E-2"/>
          <c:w val="0.82085705487934735"/>
          <c:h val="0.7270109053044248"/>
        </c:manualLayout>
      </c:layout>
      <c:pie3D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a:sp3d/>
            </c:spPr>
            <c:extLst>
              <c:ext xmlns:c16="http://schemas.microsoft.com/office/drawing/2014/chart" uri="{C3380CC4-5D6E-409C-BE32-E72D297353CC}">
                <c16:uniqueId val="{00000001-2F8C-473E-99F6-883419809B76}"/>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p3d/>
            </c:spPr>
            <c:extLst>
              <c:ext xmlns:c16="http://schemas.microsoft.com/office/drawing/2014/chart" uri="{C3380CC4-5D6E-409C-BE32-E72D297353CC}">
                <c16:uniqueId val="{00000003-2F8C-473E-99F6-883419809B76}"/>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a:noFill/>
              </a:ln>
              <a:effectLst/>
              <a:sp3d/>
            </c:spPr>
            <c:extLst>
              <c:ext xmlns:c16="http://schemas.microsoft.com/office/drawing/2014/chart" uri="{C3380CC4-5D6E-409C-BE32-E72D297353CC}">
                <c16:uniqueId val="{00000005-2F8C-473E-99F6-883419809B76}"/>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a:noFill/>
              </a:ln>
              <a:effectLst/>
              <a:sp3d/>
            </c:spPr>
            <c:extLst>
              <c:ext xmlns:c16="http://schemas.microsoft.com/office/drawing/2014/chart" uri="{C3380CC4-5D6E-409C-BE32-E72D297353CC}">
                <c16:uniqueId val="{00000007-2F8C-473E-99F6-883419809B76}"/>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a:noFill/>
              </a:ln>
              <a:effectLst/>
              <a:sp3d/>
            </c:spPr>
            <c:extLst>
              <c:ext xmlns:c16="http://schemas.microsoft.com/office/drawing/2014/chart" uri="{C3380CC4-5D6E-409C-BE32-E72D297353CC}">
                <c16:uniqueId val="{00000009-2F8C-473E-99F6-883419809B76}"/>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CONSOLIDADO!$A$158:$A$162</c:f>
              <c:strCache>
                <c:ptCount val="5"/>
                <c:pt idx="0">
                  <c:v>COFREM</c:v>
                </c:pt>
                <c:pt idx="1">
                  <c:v>COMFIAR</c:v>
                </c:pt>
                <c:pt idx="2">
                  <c:v>COMFACA</c:v>
                </c:pt>
                <c:pt idx="3">
                  <c:v>COMFACASANARE</c:v>
                </c:pt>
                <c:pt idx="4">
                  <c:v>COMFAPUTUMAYO</c:v>
                </c:pt>
              </c:strCache>
            </c:strRef>
          </c:cat>
          <c:val>
            <c:numRef>
              <c:f>CONSOLIDADO!$B$158:$B$162</c:f>
              <c:numCache>
                <c:formatCode>0%</c:formatCode>
                <c:ptCount val="5"/>
                <c:pt idx="0">
                  <c:v>1</c:v>
                </c:pt>
                <c:pt idx="1">
                  <c:v>1</c:v>
                </c:pt>
                <c:pt idx="2">
                  <c:v>1</c:v>
                </c:pt>
                <c:pt idx="3">
                  <c:v>1</c:v>
                </c:pt>
                <c:pt idx="4">
                  <c:v>1</c:v>
                </c:pt>
              </c:numCache>
            </c:numRef>
          </c:val>
          <c:extLst>
            <c:ext xmlns:c16="http://schemas.microsoft.com/office/drawing/2014/chart" uri="{C3380CC4-5D6E-409C-BE32-E72D297353CC}">
              <c16:uniqueId val="{0000000A-2F8C-473E-99F6-883419809B76}"/>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1178429627355901"/>
          <c:y val="0.70786100812142605"/>
          <c:w val="0.42222753189534218"/>
          <c:h val="0.2773356749253762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lumOff val="50000"/>
                </a:schemeClr>
              </a:solidFill>
              <a:latin typeface="Arial Narrow" panose="020B0606020202030204" pitchFamily="34" charset="0"/>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Narrow" panose="020B0606020202030204" pitchFamily="34" charset="0"/>
        </a:defRPr>
      </a:pPr>
      <a:endParaRPr lang="es-CO"/>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1"/>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a:sp3d/>
            </c:spPr>
            <c:extLst>
              <c:ext xmlns:c16="http://schemas.microsoft.com/office/drawing/2014/chart" uri="{C3380CC4-5D6E-409C-BE32-E72D297353CC}">
                <c16:uniqueId val="{00000001-7111-437F-8CD7-EB8A885E5D51}"/>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p3d/>
            </c:spPr>
            <c:extLst>
              <c:ext xmlns:c16="http://schemas.microsoft.com/office/drawing/2014/chart" uri="{C3380CC4-5D6E-409C-BE32-E72D297353CC}">
                <c16:uniqueId val="{00000003-7111-437F-8CD7-EB8A885E5D51}"/>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a:noFill/>
              </a:ln>
              <a:effectLst/>
              <a:sp3d/>
            </c:spPr>
            <c:extLst>
              <c:ext xmlns:c16="http://schemas.microsoft.com/office/drawing/2014/chart" uri="{C3380CC4-5D6E-409C-BE32-E72D297353CC}">
                <c16:uniqueId val="{00000005-7111-437F-8CD7-EB8A885E5D51}"/>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a:noFill/>
              </a:ln>
              <a:effectLst/>
              <a:sp3d/>
            </c:spPr>
            <c:extLst>
              <c:ext xmlns:c16="http://schemas.microsoft.com/office/drawing/2014/chart" uri="{C3380CC4-5D6E-409C-BE32-E72D297353CC}">
                <c16:uniqueId val="{00000007-7111-437F-8CD7-EB8A885E5D51}"/>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a:noFill/>
              </a:ln>
              <a:effectLst/>
              <a:sp3d/>
            </c:spPr>
            <c:extLst>
              <c:ext xmlns:c16="http://schemas.microsoft.com/office/drawing/2014/chart" uri="{C3380CC4-5D6E-409C-BE32-E72D297353CC}">
                <c16:uniqueId val="{00000009-7111-437F-8CD7-EB8A885E5D51}"/>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CONSOLIDADO!$A$158:$A$162</c:f>
              <c:strCache>
                <c:ptCount val="5"/>
                <c:pt idx="0">
                  <c:v>COFREM</c:v>
                </c:pt>
                <c:pt idx="1">
                  <c:v>COMFIAR</c:v>
                </c:pt>
                <c:pt idx="2">
                  <c:v>COMFACA</c:v>
                </c:pt>
                <c:pt idx="3">
                  <c:v>COMFACASANARE</c:v>
                </c:pt>
                <c:pt idx="4">
                  <c:v>COMFAPUTUMAYO</c:v>
                </c:pt>
              </c:strCache>
            </c:strRef>
          </c:cat>
          <c:val>
            <c:numRef>
              <c:f>CONSOLIDADO!$B$158:$B$162</c:f>
              <c:numCache>
                <c:formatCode>0%</c:formatCode>
                <c:ptCount val="5"/>
                <c:pt idx="0">
                  <c:v>1</c:v>
                </c:pt>
                <c:pt idx="1">
                  <c:v>1</c:v>
                </c:pt>
                <c:pt idx="2">
                  <c:v>1</c:v>
                </c:pt>
                <c:pt idx="3">
                  <c:v>1</c:v>
                </c:pt>
                <c:pt idx="4">
                  <c:v>1</c:v>
                </c:pt>
              </c:numCache>
            </c:numRef>
          </c:val>
          <c:extLst>
            <c:ext xmlns:c16="http://schemas.microsoft.com/office/drawing/2014/chart" uri="{C3380CC4-5D6E-409C-BE32-E72D297353CC}">
              <c16:uniqueId val="{0000000A-7111-437F-8CD7-EB8A885E5D51}"/>
            </c:ext>
          </c:extLst>
        </c:ser>
        <c:ser>
          <c:idx val="0"/>
          <c:order val="1"/>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a:sp3d/>
            </c:spPr>
            <c:extLst>
              <c:ext xmlns:c16="http://schemas.microsoft.com/office/drawing/2014/chart" uri="{C3380CC4-5D6E-409C-BE32-E72D297353CC}">
                <c16:uniqueId val="{0000000C-7111-437F-8CD7-EB8A885E5D51}"/>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p3d/>
            </c:spPr>
            <c:extLst>
              <c:ext xmlns:c16="http://schemas.microsoft.com/office/drawing/2014/chart" uri="{C3380CC4-5D6E-409C-BE32-E72D297353CC}">
                <c16:uniqueId val="{0000000E-7111-437F-8CD7-EB8A885E5D51}"/>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a:noFill/>
              </a:ln>
              <a:effectLst/>
              <a:sp3d/>
            </c:spPr>
            <c:extLst>
              <c:ext xmlns:c16="http://schemas.microsoft.com/office/drawing/2014/chart" uri="{C3380CC4-5D6E-409C-BE32-E72D297353CC}">
                <c16:uniqueId val="{00000010-7111-437F-8CD7-EB8A885E5D51}"/>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a:noFill/>
              </a:ln>
              <a:effectLst/>
              <a:sp3d/>
            </c:spPr>
            <c:extLst>
              <c:ext xmlns:c16="http://schemas.microsoft.com/office/drawing/2014/chart" uri="{C3380CC4-5D6E-409C-BE32-E72D297353CC}">
                <c16:uniqueId val="{00000012-7111-437F-8CD7-EB8A885E5D51}"/>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a:noFill/>
              </a:ln>
              <a:effectLst/>
              <a:sp3d/>
            </c:spPr>
            <c:extLst>
              <c:ext xmlns:c16="http://schemas.microsoft.com/office/drawing/2014/chart" uri="{C3380CC4-5D6E-409C-BE32-E72D297353CC}">
                <c16:uniqueId val="{00000014-7111-437F-8CD7-EB8A885E5D51}"/>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CONSOLIDADO!$A$158:$A$162</c:f>
              <c:strCache>
                <c:ptCount val="5"/>
                <c:pt idx="0">
                  <c:v>COFREM</c:v>
                </c:pt>
                <c:pt idx="1">
                  <c:v>COMFIAR</c:v>
                </c:pt>
                <c:pt idx="2">
                  <c:v>COMFACA</c:v>
                </c:pt>
                <c:pt idx="3">
                  <c:v>COMFACASANARE</c:v>
                </c:pt>
                <c:pt idx="4">
                  <c:v>COMFAPUTUMAYO</c:v>
                </c:pt>
              </c:strCache>
            </c:strRef>
          </c:cat>
          <c:val>
            <c:numRef>
              <c:f>CONSOLIDADO!$B$158:$B$162</c:f>
              <c:numCache>
                <c:formatCode>0%</c:formatCode>
                <c:ptCount val="5"/>
                <c:pt idx="0">
                  <c:v>1</c:v>
                </c:pt>
                <c:pt idx="1">
                  <c:v>1</c:v>
                </c:pt>
                <c:pt idx="2">
                  <c:v>1</c:v>
                </c:pt>
                <c:pt idx="3">
                  <c:v>1</c:v>
                </c:pt>
                <c:pt idx="4">
                  <c:v>1</c:v>
                </c:pt>
              </c:numCache>
            </c:numRef>
          </c:val>
          <c:extLst>
            <c:ext xmlns:c16="http://schemas.microsoft.com/office/drawing/2014/chart" uri="{C3380CC4-5D6E-409C-BE32-E72D297353CC}">
              <c16:uniqueId val="{00000015-7111-437F-8CD7-EB8A885E5D51}"/>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17344992287802807"/>
          <c:y val="0.67211545138337458"/>
          <c:w val="0.44806251226375965"/>
          <c:h val="0.3111929723644888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lumOff val="50000"/>
                </a:schemeClr>
              </a:solidFill>
              <a:latin typeface="Arial Narrow" panose="020B0606020202030204" pitchFamily="34" charset="0"/>
              <a:ea typeface="+mn-ea"/>
              <a:cs typeface="+mn-cs"/>
            </a:defRPr>
          </a:pPr>
          <a:endParaRPr lang="es-CO"/>
        </a:p>
      </c:txPr>
    </c:legend>
    <c:plotVisOnly val="1"/>
    <c:dispBlanksAs val="gap"/>
    <c:showDLblsOverMax val="0"/>
    <c:extLst/>
  </c:chart>
  <c:spPr>
    <a:noFill/>
    <a:ln>
      <a:noFill/>
    </a:ln>
    <a:effectLst/>
  </c:spPr>
  <c:txPr>
    <a:bodyPr/>
    <a:lstStyle/>
    <a:p>
      <a:pPr>
        <a:defRPr sz="1200">
          <a:latin typeface="Arial Narrow" panose="020B0606020202030204" pitchFamily="34" charset="0"/>
        </a:defRPr>
      </a:pPr>
      <a:endParaRPr lang="es-CO"/>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77520307211855"/>
          <c:y val="0.13516077300114371"/>
          <c:w val="0.4564499590277078"/>
          <c:h val="0.71514620642542759"/>
        </c:manualLayout>
      </c:layout>
      <c:doughnutChart>
        <c:varyColors val="1"/>
        <c:ser>
          <c:idx val="0"/>
          <c:order val="0"/>
          <c:tx>
            <c:strRef>
              <c:f>'C:\Users\Kevin\Desktop\Practicas\[Seguimiento Circular Externa No 2020 00008 CAFABA- Corregida..xlsm]Consolidado'!$A$9</c:f>
              <c:strCache>
                <c:ptCount val="1"/>
                <c:pt idx="0">
                  <c:v>Circular Externa No: 2020-00008</c:v>
                </c:pt>
              </c:strCache>
            </c:strRef>
          </c:tx>
          <c:spPr>
            <a:solidFill>
              <a:schemeClr val="accent1">
                <a:lumMod val="50000"/>
              </a:schemeClr>
            </a:solidFill>
          </c:spPr>
          <c:dPt>
            <c:idx val="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1-F07E-4C90-B4A9-13588614E52E}"/>
              </c:ext>
            </c:extLst>
          </c:dPt>
          <c:dPt>
            <c:idx val="1"/>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3-F07E-4C90-B4A9-13588614E52E}"/>
              </c:ext>
            </c:extLst>
          </c:dPt>
          <c:dPt>
            <c:idx val="2"/>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5-F07E-4C90-B4A9-13588614E52E}"/>
              </c:ext>
            </c:extLst>
          </c:dPt>
          <c:dPt>
            <c:idx val="3"/>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7-F07E-4C90-B4A9-13588614E52E}"/>
              </c:ext>
            </c:extLst>
          </c:dPt>
          <c:dPt>
            <c:idx val="4"/>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9-F07E-4C90-B4A9-13588614E52E}"/>
              </c:ext>
            </c:extLst>
          </c:dPt>
          <c:dPt>
            <c:idx val="5"/>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B-F07E-4C90-B4A9-13588614E52E}"/>
              </c:ext>
            </c:extLst>
          </c:dPt>
          <c:dPt>
            <c:idx val="6"/>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D-F07E-4C90-B4A9-13588614E52E}"/>
              </c:ext>
            </c:extLst>
          </c:dPt>
          <c:dPt>
            <c:idx val="7"/>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F-F07E-4C90-B4A9-13588614E52E}"/>
              </c:ext>
            </c:extLst>
          </c:dPt>
          <c:dPt>
            <c:idx val="8"/>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11-F07E-4C90-B4A9-13588614E52E}"/>
              </c:ext>
            </c:extLst>
          </c:dPt>
          <c:dPt>
            <c:idx val="9"/>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13-F07E-4C90-B4A9-13588614E52E}"/>
              </c:ext>
            </c:extLst>
          </c:dPt>
          <c:dPt>
            <c:idx val="1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15-F07E-4C90-B4A9-13588614E52E}"/>
              </c:ext>
            </c:extLst>
          </c:dPt>
          <c:dPt>
            <c:idx val="11"/>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17-F07E-4C90-B4A9-13588614E52E}"/>
              </c:ext>
            </c:extLst>
          </c:dPt>
          <c:dPt>
            <c:idx val="12"/>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19-F07E-4C90-B4A9-13588614E52E}"/>
              </c:ext>
            </c:extLst>
          </c:dPt>
          <c:dPt>
            <c:idx val="13"/>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1B-F07E-4C90-B4A9-13588614E52E}"/>
              </c:ext>
            </c:extLst>
          </c:dPt>
          <c:dPt>
            <c:idx val="14"/>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1D-F07E-4C90-B4A9-13588614E52E}"/>
              </c:ext>
            </c:extLst>
          </c:dPt>
          <c:dPt>
            <c:idx val="15"/>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1F-F07E-4C90-B4A9-13588614E52E}"/>
              </c:ext>
            </c:extLst>
          </c:dPt>
          <c:dPt>
            <c:idx val="16"/>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21-F07E-4C90-B4A9-13588614E52E}"/>
              </c:ext>
            </c:extLst>
          </c:dPt>
          <c:dPt>
            <c:idx val="17"/>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23-F07E-4C90-B4A9-13588614E52E}"/>
              </c:ext>
            </c:extLst>
          </c:dPt>
          <c:dPt>
            <c:idx val="18"/>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25-F07E-4C90-B4A9-13588614E52E}"/>
              </c:ext>
            </c:extLst>
          </c:dPt>
          <c:dPt>
            <c:idx val="19"/>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27-F07E-4C90-B4A9-13588614E52E}"/>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c:ext xmlns:c16="http://schemas.microsoft.com/office/drawing/2014/chart" uri="{C3380CC4-5D6E-409C-BE32-E72D297353CC}">
              <c16:uniqueId val="{00000028-F07E-4C90-B4A9-13588614E52E}"/>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'C:\Users\Kevin\Desktop\Practicas\[Seguimiento Circular Externa No 2020 00008 CAFABA- Corregida..xlsm]Consolidado'!$A$9</c:f>
              <c:strCache>
                <c:ptCount val="1"/>
                <c:pt idx="0">
                  <c:v>Circular Externa No: 2020-00008</c:v>
                </c:pt>
              </c:strCache>
            </c:strRef>
          </c:tx>
          <c:dPt>
            <c:idx val="0"/>
            <c:bubble3D val="0"/>
            <c:spPr>
              <a:noFill/>
              <a:ln w="19050">
                <a:solidFill>
                  <a:schemeClr val="lt1"/>
                </a:solidFill>
              </a:ln>
              <a:effectLst/>
            </c:spPr>
            <c:extLst>
              <c:ext xmlns:c16="http://schemas.microsoft.com/office/drawing/2014/chart" uri="{C3380CC4-5D6E-409C-BE32-E72D297353CC}">
                <c16:uniqueId val="{0000002A-F07E-4C90-B4A9-13588614E52E}"/>
              </c:ext>
            </c:extLst>
          </c:dPt>
          <c:dPt>
            <c:idx val="1"/>
            <c:bubble3D val="0"/>
            <c:spPr>
              <a:solidFill>
                <a:schemeClr val="bg1">
                  <a:alpha val="63000"/>
                </a:schemeClr>
              </a:solidFill>
              <a:ln w="19050">
                <a:solidFill>
                  <a:schemeClr val="lt1"/>
                </a:solidFill>
              </a:ln>
              <a:effectLst/>
            </c:spPr>
            <c:extLst>
              <c:ext xmlns:c16="http://schemas.microsoft.com/office/drawing/2014/chart" uri="{C3380CC4-5D6E-409C-BE32-E72D297353CC}">
                <c16:uniqueId val="{0000002C-F07E-4C90-B4A9-13588614E52E}"/>
              </c:ext>
            </c:extLst>
          </c:dPt>
          <c:val>
            <c:numRef>
              <c:f>[1]Consolidado!$D$9:$E$9</c:f>
              <c:numCache>
                <c:formatCode>General</c:formatCode>
                <c:ptCount val="2"/>
                <c:pt idx="0">
                  <c:v>0.71</c:v>
                </c:pt>
                <c:pt idx="1">
                  <c:v>0.29000000000000004</c:v>
                </c:pt>
              </c:numCache>
            </c:numRef>
          </c:val>
          <c:extLst>
            <c:ext xmlns:c16="http://schemas.microsoft.com/office/drawing/2014/chart" uri="{C3380CC4-5D6E-409C-BE32-E72D297353CC}">
              <c16:uniqueId val="{0000002D-F07E-4C90-B4A9-13588614E52E}"/>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7177520307211855"/>
          <c:y val="0.13516077300114371"/>
          <c:w val="0.4564499590277078"/>
          <c:h val="0.71514620642542759"/>
        </c:manualLayout>
      </c:layout>
      <c:doughnutChart>
        <c:varyColors val="1"/>
        <c:ser>
          <c:idx val="0"/>
          <c:order val="0"/>
          <c:tx>
            <c:strRef>
              <c:f>'C:\Users\Kevin\Desktop\Practicas\[Seguimiento Circular Externa No 2020 00008 CAFABA- Corregida..xlsm]Consolidado'!$A$9</c:f>
              <c:strCache>
                <c:ptCount val="1"/>
                <c:pt idx="0">
                  <c:v>Circular Externa No: 2020-00008</c:v>
                </c:pt>
              </c:strCache>
            </c:strRef>
          </c:tx>
          <c:dPt>
            <c:idx val="0"/>
            <c:bubble3D val="0"/>
            <c:spPr>
              <a:solidFill>
                <a:schemeClr val="accent2">
                  <a:tint val="37000"/>
                </a:schemeClr>
              </a:solidFill>
              <a:ln>
                <a:noFill/>
              </a:ln>
              <a:effectLst/>
            </c:spPr>
            <c:extLst>
              <c:ext xmlns:c16="http://schemas.microsoft.com/office/drawing/2014/chart" uri="{C3380CC4-5D6E-409C-BE32-E72D297353CC}">
                <c16:uniqueId val="{00000001-F07E-4C90-B4A9-13588614E52E}"/>
              </c:ext>
            </c:extLst>
          </c:dPt>
          <c:dPt>
            <c:idx val="1"/>
            <c:bubble3D val="0"/>
            <c:spPr>
              <a:solidFill>
                <a:schemeClr val="accent2">
                  <a:tint val="44000"/>
                </a:schemeClr>
              </a:solidFill>
              <a:ln>
                <a:noFill/>
              </a:ln>
              <a:effectLst/>
            </c:spPr>
            <c:extLst>
              <c:ext xmlns:c16="http://schemas.microsoft.com/office/drawing/2014/chart" uri="{C3380CC4-5D6E-409C-BE32-E72D297353CC}">
                <c16:uniqueId val="{00000003-F07E-4C90-B4A9-13588614E52E}"/>
              </c:ext>
            </c:extLst>
          </c:dPt>
          <c:dPt>
            <c:idx val="2"/>
            <c:bubble3D val="0"/>
            <c:spPr>
              <a:solidFill>
                <a:schemeClr val="accent2">
                  <a:tint val="50000"/>
                </a:schemeClr>
              </a:solidFill>
              <a:ln>
                <a:noFill/>
              </a:ln>
              <a:effectLst/>
            </c:spPr>
            <c:extLst>
              <c:ext xmlns:c16="http://schemas.microsoft.com/office/drawing/2014/chart" uri="{C3380CC4-5D6E-409C-BE32-E72D297353CC}">
                <c16:uniqueId val="{00000005-F07E-4C90-B4A9-13588614E52E}"/>
              </c:ext>
            </c:extLst>
          </c:dPt>
          <c:dPt>
            <c:idx val="3"/>
            <c:bubble3D val="0"/>
            <c:spPr>
              <a:solidFill>
                <a:schemeClr val="accent2">
                  <a:tint val="57000"/>
                </a:schemeClr>
              </a:solidFill>
              <a:ln>
                <a:noFill/>
              </a:ln>
              <a:effectLst/>
            </c:spPr>
            <c:extLst>
              <c:ext xmlns:c16="http://schemas.microsoft.com/office/drawing/2014/chart" uri="{C3380CC4-5D6E-409C-BE32-E72D297353CC}">
                <c16:uniqueId val="{00000007-F07E-4C90-B4A9-13588614E52E}"/>
              </c:ext>
            </c:extLst>
          </c:dPt>
          <c:dPt>
            <c:idx val="4"/>
            <c:bubble3D val="0"/>
            <c:spPr>
              <a:solidFill>
                <a:schemeClr val="accent2">
                  <a:tint val="64000"/>
                </a:schemeClr>
              </a:solidFill>
              <a:ln>
                <a:noFill/>
              </a:ln>
              <a:effectLst/>
            </c:spPr>
            <c:extLst>
              <c:ext xmlns:c16="http://schemas.microsoft.com/office/drawing/2014/chart" uri="{C3380CC4-5D6E-409C-BE32-E72D297353CC}">
                <c16:uniqueId val="{00000009-F07E-4C90-B4A9-13588614E52E}"/>
              </c:ext>
            </c:extLst>
          </c:dPt>
          <c:dPt>
            <c:idx val="5"/>
            <c:bubble3D val="0"/>
            <c:spPr>
              <a:solidFill>
                <a:schemeClr val="accent2">
                  <a:tint val="70000"/>
                </a:schemeClr>
              </a:solidFill>
              <a:ln>
                <a:noFill/>
              </a:ln>
              <a:effectLst/>
            </c:spPr>
            <c:extLst>
              <c:ext xmlns:c16="http://schemas.microsoft.com/office/drawing/2014/chart" uri="{C3380CC4-5D6E-409C-BE32-E72D297353CC}">
                <c16:uniqueId val="{0000000B-F07E-4C90-B4A9-13588614E52E}"/>
              </c:ext>
            </c:extLst>
          </c:dPt>
          <c:dPt>
            <c:idx val="6"/>
            <c:bubble3D val="0"/>
            <c:spPr>
              <a:solidFill>
                <a:schemeClr val="accent2">
                  <a:tint val="77000"/>
                </a:schemeClr>
              </a:solidFill>
              <a:ln>
                <a:noFill/>
              </a:ln>
              <a:effectLst/>
            </c:spPr>
            <c:extLst>
              <c:ext xmlns:c16="http://schemas.microsoft.com/office/drawing/2014/chart" uri="{C3380CC4-5D6E-409C-BE32-E72D297353CC}">
                <c16:uniqueId val="{0000000D-F07E-4C90-B4A9-13588614E52E}"/>
              </c:ext>
            </c:extLst>
          </c:dPt>
          <c:dPt>
            <c:idx val="7"/>
            <c:bubble3D val="0"/>
            <c:spPr>
              <a:solidFill>
                <a:schemeClr val="accent2">
                  <a:tint val="84000"/>
                </a:schemeClr>
              </a:solidFill>
              <a:ln>
                <a:noFill/>
              </a:ln>
              <a:effectLst/>
            </c:spPr>
            <c:extLst>
              <c:ext xmlns:c16="http://schemas.microsoft.com/office/drawing/2014/chart" uri="{C3380CC4-5D6E-409C-BE32-E72D297353CC}">
                <c16:uniqueId val="{0000000F-F07E-4C90-B4A9-13588614E52E}"/>
              </c:ext>
            </c:extLst>
          </c:dPt>
          <c:dPt>
            <c:idx val="8"/>
            <c:bubble3D val="0"/>
            <c:spPr>
              <a:solidFill>
                <a:schemeClr val="accent2">
                  <a:tint val="90000"/>
                </a:schemeClr>
              </a:solidFill>
              <a:ln>
                <a:noFill/>
              </a:ln>
              <a:effectLst/>
            </c:spPr>
            <c:extLst>
              <c:ext xmlns:c16="http://schemas.microsoft.com/office/drawing/2014/chart" uri="{C3380CC4-5D6E-409C-BE32-E72D297353CC}">
                <c16:uniqueId val="{00000011-F07E-4C90-B4A9-13588614E52E}"/>
              </c:ext>
            </c:extLst>
          </c:dPt>
          <c:dPt>
            <c:idx val="9"/>
            <c:bubble3D val="0"/>
            <c:spPr>
              <a:solidFill>
                <a:schemeClr val="accent2">
                  <a:tint val="97000"/>
                </a:schemeClr>
              </a:solidFill>
              <a:ln>
                <a:noFill/>
              </a:ln>
              <a:effectLst/>
            </c:spPr>
            <c:extLst>
              <c:ext xmlns:c16="http://schemas.microsoft.com/office/drawing/2014/chart" uri="{C3380CC4-5D6E-409C-BE32-E72D297353CC}">
                <c16:uniqueId val="{00000013-F07E-4C90-B4A9-13588614E52E}"/>
              </c:ext>
            </c:extLst>
          </c:dPt>
          <c:dPt>
            <c:idx val="10"/>
            <c:bubble3D val="0"/>
            <c:spPr>
              <a:solidFill>
                <a:schemeClr val="accent2">
                  <a:shade val="96000"/>
                </a:schemeClr>
              </a:solidFill>
              <a:ln>
                <a:noFill/>
              </a:ln>
              <a:effectLst/>
            </c:spPr>
            <c:extLst>
              <c:ext xmlns:c16="http://schemas.microsoft.com/office/drawing/2014/chart" uri="{C3380CC4-5D6E-409C-BE32-E72D297353CC}">
                <c16:uniqueId val="{00000015-F07E-4C90-B4A9-13588614E52E}"/>
              </c:ext>
            </c:extLst>
          </c:dPt>
          <c:dPt>
            <c:idx val="11"/>
            <c:bubble3D val="0"/>
            <c:spPr>
              <a:solidFill>
                <a:schemeClr val="accent2">
                  <a:shade val="90000"/>
                </a:schemeClr>
              </a:solidFill>
              <a:ln>
                <a:noFill/>
              </a:ln>
              <a:effectLst/>
            </c:spPr>
            <c:extLst>
              <c:ext xmlns:c16="http://schemas.microsoft.com/office/drawing/2014/chart" uri="{C3380CC4-5D6E-409C-BE32-E72D297353CC}">
                <c16:uniqueId val="{00000017-F07E-4C90-B4A9-13588614E52E}"/>
              </c:ext>
            </c:extLst>
          </c:dPt>
          <c:dPt>
            <c:idx val="12"/>
            <c:bubble3D val="0"/>
            <c:spPr>
              <a:solidFill>
                <a:schemeClr val="accent2">
                  <a:shade val="83000"/>
                </a:schemeClr>
              </a:solidFill>
              <a:ln>
                <a:noFill/>
              </a:ln>
              <a:effectLst/>
            </c:spPr>
            <c:extLst>
              <c:ext xmlns:c16="http://schemas.microsoft.com/office/drawing/2014/chart" uri="{C3380CC4-5D6E-409C-BE32-E72D297353CC}">
                <c16:uniqueId val="{00000019-F07E-4C90-B4A9-13588614E52E}"/>
              </c:ext>
            </c:extLst>
          </c:dPt>
          <c:dPt>
            <c:idx val="13"/>
            <c:bubble3D val="0"/>
            <c:spPr>
              <a:solidFill>
                <a:schemeClr val="accent2">
                  <a:shade val="76000"/>
                </a:schemeClr>
              </a:solidFill>
              <a:ln>
                <a:noFill/>
              </a:ln>
              <a:effectLst/>
            </c:spPr>
            <c:extLst>
              <c:ext xmlns:c16="http://schemas.microsoft.com/office/drawing/2014/chart" uri="{C3380CC4-5D6E-409C-BE32-E72D297353CC}">
                <c16:uniqueId val="{0000001B-F07E-4C90-B4A9-13588614E52E}"/>
              </c:ext>
            </c:extLst>
          </c:dPt>
          <c:dPt>
            <c:idx val="14"/>
            <c:bubble3D val="0"/>
            <c:spPr>
              <a:solidFill>
                <a:schemeClr val="accent2">
                  <a:shade val="70000"/>
                </a:schemeClr>
              </a:solidFill>
              <a:ln>
                <a:noFill/>
              </a:ln>
              <a:effectLst/>
            </c:spPr>
            <c:extLst>
              <c:ext xmlns:c16="http://schemas.microsoft.com/office/drawing/2014/chart" uri="{C3380CC4-5D6E-409C-BE32-E72D297353CC}">
                <c16:uniqueId val="{0000001D-F07E-4C90-B4A9-13588614E52E}"/>
              </c:ext>
            </c:extLst>
          </c:dPt>
          <c:dPt>
            <c:idx val="15"/>
            <c:bubble3D val="0"/>
            <c:spPr>
              <a:solidFill>
                <a:schemeClr val="accent2">
                  <a:shade val="63000"/>
                </a:schemeClr>
              </a:solidFill>
              <a:ln>
                <a:noFill/>
              </a:ln>
              <a:effectLst/>
            </c:spPr>
            <c:extLst>
              <c:ext xmlns:c16="http://schemas.microsoft.com/office/drawing/2014/chart" uri="{C3380CC4-5D6E-409C-BE32-E72D297353CC}">
                <c16:uniqueId val="{0000001F-F07E-4C90-B4A9-13588614E52E}"/>
              </c:ext>
            </c:extLst>
          </c:dPt>
          <c:dPt>
            <c:idx val="16"/>
            <c:bubble3D val="0"/>
            <c:spPr>
              <a:solidFill>
                <a:schemeClr val="accent2">
                  <a:shade val="56000"/>
                </a:schemeClr>
              </a:solidFill>
              <a:ln>
                <a:noFill/>
              </a:ln>
              <a:effectLst/>
            </c:spPr>
            <c:extLst>
              <c:ext xmlns:c16="http://schemas.microsoft.com/office/drawing/2014/chart" uri="{C3380CC4-5D6E-409C-BE32-E72D297353CC}">
                <c16:uniqueId val="{00000021-F07E-4C90-B4A9-13588614E52E}"/>
              </c:ext>
            </c:extLst>
          </c:dPt>
          <c:dPt>
            <c:idx val="17"/>
            <c:bubble3D val="0"/>
            <c:spPr>
              <a:solidFill>
                <a:schemeClr val="accent2">
                  <a:shade val="50000"/>
                </a:schemeClr>
              </a:solidFill>
              <a:ln>
                <a:noFill/>
              </a:ln>
              <a:effectLst/>
            </c:spPr>
            <c:extLst>
              <c:ext xmlns:c16="http://schemas.microsoft.com/office/drawing/2014/chart" uri="{C3380CC4-5D6E-409C-BE32-E72D297353CC}">
                <c16:uniqueId val="{00000023-F07E-4C90-B4A9-13588614E52E}"/>
              </c:ext>
            </c:extLst>
          </c:dPt>
          <c:dPt>
            <c:idx val="18"/>
            <c:bubble3D val="0"/>
            <c:spPr>
              <a:solidFill>
                <a:schemeClr val="accent2">
                  <a:shade val="43000"/>
                </a:schemeClr>
              </a:solidFill>
              <a:ln>
                <a:noFill/>
              </a:ln>
              <a:effectLst/>
            </c:spPr>
            <c:extLst>
              <c:ext xmlns:c16="http://schemas.microsoft.com/office/drawing/2014/chart" uri="{C3380CC4-5D6E-409C-BE32-E72D297353CC}">
                <c16:uniqueId val="{00000025-F07E-4C90-B4A9-13588614E52E}"/>
              </c:ext>
            </c:extLst>
          </c:dPt>
          <c:dPt>
            <c:idx val="19"/>
            <c:bubble3D val="0"/>
            <c:spPr>
              <a:solidFill>
                <a:schemeClr val="accent2">
                  <a:shade val="36000"/>
                </a:schemeClr>
              </a:solidFill>
              <a:ln>
                <a:noFill/>
              </a:ln>
              <a:effectLst/>
            </c:spPr>
            <c:extLst>
              <c:ext xmlns:c16="http://schemas.microsoft.com/office/drawing/2014/chart" uri="{C3380CC4-5D6E-409C-BE32-E72D297353CC}">
                <c16:uniqueId val="{00000027-F07E-4C90-B4A9-13588614E52E}"/>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c:ext xmlns:c16="http://schemas.microsoft.com/office/drawing/2014/chart" uri="{C3380CC4-5D6E-409C-BE32-E72D297353CC}">
              <c16:uniqueId val="{00000028-F07E-4C90-B4A9-13588614E52E}"/>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'C:\Users\Kevin\Desktop\Practicas\[Seguimiento Circular Externa No 2020 00008 CAFABA- Corregida..xlsm]Consolidado'!$A$9</c:f>
              <c:strCache>
                <c:ptCount val="1"/>
                <c:pt idx="0">
                  <c:v>Circular Externa No: 2020-00008</c:v>
                </c:pt>
              </c:strCache>
            </c:strRef>
          </c:tx>
          <c:dPt>
            <c:idx val="0"/>
            <c:bubble3D val="0"/>
            <c:spPr>
              <a:solidFill>
                <a:srgbClr val="E60000"/>
              </a:solidFill>
              <a:ln>
                <a:noFill/>
              </a:ln>
              <a:effectLst/>
            </c:spPr>
            <c:extLst>
              <c:ext xmlns:c16="http://schemas.microsoft.com/office/drawing/2014/chart" uri="{C3380CC4-5D6E-409C-BE32-E72D297353CC}">
                <c16:uniqueId val="{0000002A-F07E-4C90-B4A9-13588614E52E}"/>
              </c:ext>
            </c:extLst>
          </c:dPt>
          <c:dPt>
            <c:idx val="1"/>
            <c:bubble3D val="0"/>
            <c:spPr>
              <a:solidFill>
                <a:srgbClr val="C00000"/>
              </a:solidFill>
              <a:ln>
                <a:noFill/>
              </a:ln>
              <a:effectLst/>
            </c:spPr>
            <c:extLst>
              <c:ext xmlns:c16="http://schemas.microsoft.com/office/drawing/2014/chart" uri="{C3380CC4-5D6E-409C-BE32-E72D297353CC}">
                <c16:uniqueId val="{0000002C-F07E-4C90-B4A9-13588614E52E}"/>
              </c:ext>
            </c:extLst>
          </c:dPt>
          <c:val>
            <c:numRef>
              <c:f>[1]Consolidado!$D$9:$E$9</c:f>
              <c:numCache>
                <c:formatCode>General</c:formatCode>
                <c:ptCount val="2"/>
                <c:pt idx="0">
                  <c:v>0.71</c:v>
                </c:pt>
                <c:pt idx="1">
                  <c:v>0.29000000000000004</c:v>
                </c:pt>
              </c:numCache>
            </c:numRef>
          </c:val>
          <c:extLst>
            <c:ext xmlns:c16="http://schemas.microsoft.com/office/drawing/2014/chart" uri="{C3380CC4-5D6E-409C-BE32-E72D297353CC}">
              <c16:uniqueId val="{0000002D-F07E-4C90-B4A9-13588614E52E}"/>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77520307211855"/>
          <c:y val="0.13516077300114371"/>
          <c:w val="0.4564499590277078"/>
          <c:h val="0.71514620642542759"/>
        </c:manualLayout>
      </c:layout>
      <c:doughnutChart>
        <c:varyColors val="1"/>
        <c:ser>
          <c:idx val="0"/>
          <c:order val="0"/>
          <c:tx>
            <c:strRef>
              <c:f>'C:\Users\Kevin\Desktop\Practicas\[Seguimiento Circular Externa No 2020 00008 CAFABA- Corregida..xlsm]Consolidado'!$A$9</c:f>
              <c:strCache>
                <c:ptCount val="1"/>
                <c:pt idx="0">
                  <c:v>Circular Externa No: 2020-00008</c:v>
                </c:pt>
              </c:strCache>
            </c:strRef>
          </c:tx>
          <c:spPr>
            <a:solidFill>
              <a:schemeClr val="accent1">
                <a:lumMod val="50000"/>
              </a:schemeClr>
            </a:solidFill>
          </c:spPr>
          <c:dPt>
            <c:idx val="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1-F07E-4C90-B4A9-13588614E52E}"/>
              </c:ext>
            </c:extLst>
          </c:dPt>
          <c:dPt>
            <c:idx val="1"/>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3-F07E-4C90-B4A9-13588614E52E}"/>
              </c:ext>
            </c:extLst>
          </c:dPt>
          <c:dPt>
            <c:idx val="2"/>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5-F07E-4C90-B4A9-13588614E52E}"/>
              </c:ext>
            </c:extLst>
          </c:dPt>
          <c:dPt>
            <c:idx val="3"/>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7-F07E-4C90-B4A9-13588614E52E}"/>
              </c:ext>
            </c:extLst>
          </c:dPt>
          <c:dPt>
            <c:idx val="4"/>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9-F07E-4C90-B4A9-13588614E52E}"/>
              </c:ext>
            </c:extLst>
          </c:dPt>
          <c:dPt>
            <c:idx val="5"/>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B-F07E-4C90-B4A9-13588614E52E}"/>
              </c:ext>
            </c:extLst>
          </c:dPt>
          <c:dPt>
            <c:idx val="6"/>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D-F07E-4C90-B4A9-13588614E52E}"/>
              </c:ext>
            </c:extLst>
          </c:dPt>
          <c:dPt>
            <c:idx val="7"/>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F-F07E-4C90-B4A9-13588614E52E}"/>
              </c:ext>
            </c:extLst>
          </c:dPt>
          <c:dPt>
            <c:idx val="8"/>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11-F07E-4C90-B4A9-13588614E52E}"/>
              </c:ext>
            </c:extLst>
          </c:dPt>
          <c:dPt>
            <c:idx val="9"/>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13-F07E-4C90-B4A9-13588614E52E}"/>
              </c:ext>
            </c:extLst>
          </c:dPt>
          <c:dPt>
            <c:idx val="1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15-F07E-4C90-B4A9-13588614E52E}"/>
              </c:ext>
            </c:extLst>
          </c:dPt>
          <c:dPt>
            <c:idx val="11"/>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17-F07E-4C90-B4A9-13588614E52E}"/>
              </c:ext>
            </c:extLst>
          </c:dPt>
          <c:dPt>
            <c:idx val="12"/>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19-F07E-4C90-B4A9-13588614E52E}"/>
              </c:ext>
            </c:extLst>
          </c:dPt>
          <c:dPt>
            <c:idx val="13"/>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1B-F07E-4C90-B4A9-13588614E52E}"/>
              </c:ext>
            </c:extLst>
          </c:dPt>
          <c:dPt>
            <c:idx val="14"/>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1D-F07E-4C90-B4A9-13588614E52E}"/>
              </c:ext>
            </c:extLst>
          </c:dPt>
          <c:dPt>
            <c:idx val="15"/>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1F-F07E-4C90-B4A9-13588614E52E}"/>
              </c:ext>
            </c:extLst>
          </c:dPt>
          <c:dPt>
            <c:idx val="16"/>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21-F07E-4C90-B4A9-13588614E52E}"/>
              </c:ext>
            </c:extLst>
          </c:dPt>
          <c:dPt>
            <c:idx val="17"/>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23-F07E-4C90-B4A9-13588614E52E}"/>
              </c:ext>
            </c:extLst>
          </c:dPt>
          <c:dPt>
            <c:idx val="18"/>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25-F07E-4C90-B4A9-13588614E52E}"/>
              </c:ext>
            </c:extLst>
          </c:dPt>
          <c:dPt>
            <c:idx val="19"/>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27-F07E-4C90-B4A9-13588614E52E}"/>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c:ext xmlns:c16="http://schemas.microsoft.com/office/drawing/2014/chart" uri="{C3380CC4-5D6E-409C-BE32-E72D297353CC}">
              <c16:uniqueId val="{00000028-F07E-4C90-B4A9-13588614E52E}"/>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'C:\Users\Kevin\Desktop\Practicas\[Seguimiento Circular Externa No 2020 00008 CAFABA- Corregida..xlsm]Consolidado'!$A$9</c:f>
              <c:strCache>
                <c:ptCount val="1"/>
                <c:pt idx="0">
                  <c:v>Circular Externa No: 2020-00008</c:v>
                </c:pt>
              </c:strCache>
            </c:strRef>
          </c:tx>
          <c:dPt>
            <c:idx val="0"/>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2A-F07E-4C90-B4A9-13588614E52E}"/>
              </c:ext>
            </c:extLst>
          </c:dPt>
          <c:dPt>
            <c:idx val="1"/>
            <c:bubble3D val="0"/>
            <c:spPr>
              <a:solidFill>
                <a:schemeClr val="accent6">
                  <a:lumMod val="40000"/>
                  <a:lumOff val="60000"/>
                  <a:alpha val="63000"/>
                </a:schemeClr>
              </a:solidFill>
              <a:ln w="19050">
                <a:solidFill>
                  <a:schemeClr val="lt1"/>
                </a:solidFill>
              </a:ln>
              <a:effectLst/>
            </c:spPr>
            <c:extLst>
              <c:ext xmlns:c16="http://schemas.microsoft.com/office/drawing/2014/chart" uri="{C3380CC4-5D6E-409C-BE32-E72D297353CC}">
                <c16:uniqueId val="{0000002C-F07E-4C90-B4A9-13588614E52E}"/>
              </c:ext>
            </c:extLst>
          </c:dPt>
          <c:val>
            <c:numRef>
              <c:f>[1]Consolidado!$D$9:$E$9</c:f>
              <c:numCache>
                <c:formatCode>General</c:formatCode>
                <c:ptCount val="2"/>
                <c:pt idx="0">
                  <c:v>0.71</c:v>
                </c:pt>
                <c:pt idx="1">
                  <c:v>0.29000000000000004</c:v>
                </c:pt>
              </c:numCache>
            </c:numRef>
          </c:val>
          <c:extLst>
            <c:ext xmlns:c16="http://schemas.microsoft.com/office/drawing/2014/chart" uri="{C3380CC4-5D6E-409C-BE32-E72D297353CC}">
              <c16:uniqueId val="{0000002D-F07E-4C90-B4A9-13588614E52E}"/>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77520307211855"/>
          <c:y val="0.13516077300114371"/>
          <c:w val="0.4564499590277078"/>
          <c:h val="0.71514620642542759"/>
        </c:manualLayout>
      </c:layout>
      <c:doughnutChart>
        <c:varyColors val="1"/>
        <c:ser>
          <c:idx val="0"/>
          <c:order val="0"/>
          <c:tx>
            <c:strRef>
              <c:f>'C:\Users\Kevin\Desktop\Practicas\[Seguimiento Circular Externa No 2020 00008 CAFABA- Corregida..xlsm]Consolidado'!$A$9</c:f>
              <c:strCache>
                <c:ptCount val="1"/>
                <c:pt idx="0">
                  <c:v>Circular Externa No: 2020-00008</c:v>
                </c:pt>
              </c:strCache>
            </c:strRef>
          </c:tx>
          <c:spPr>
            <a:solidFill>
              <a:schemeClr val="accent1">
                <a:lumMod val="50000"/>
              </a:schemeClr>
            </a:solidFill>
          </c:spPr>
          <c:dPt>
            <c:idx val="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1-F07E-4C90-B4A9-13588614E52E}"/>
              </c:ext>
            </c:extLst>
          </c:dPt>
          <c:dPt>
            <c:idx val="1"/>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3-F07E-4C90-B4A9-13588614E52E}"/>
              </c:ext>
            </c:extLst>
          </c:dPt>
          <c:dPt>
            <c:idx val="2"/>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5-F07E-4C90-B4A9-13588614E52E}"/>
              </c:ext>
            </c:extLst>
          </c:dPt>
          <c:dPt>
            <c:idx val="3"/>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7-F07E-4C90-B4A9-13588614E52E}"/>
              </c:ext>
            </c:extLst>
          </c:dPt>
          <c:dPt>
            <c:idx val="4"/>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9-F07E-4C90-B4A9-13588614E52E}"/>
              </c:ext>
            </c:extLst>
          </c:dPt>
          <c:dPt>
            <c:idx val="5"/>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B-F07E-4C90-B4A9-13588614E52E}"/>
              </c:ext>
            </c:extLst>
          </c:dPt>
          <c:dPt>
            <c:idx val="6"/>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D-F07E-4C90-B4A9-13588614E52E}"/>
              </c:ext>
            </c:extLst>
          </c:dPt>
          <c:dPt>
            <c:idx val="7"/>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F-F07E-4C90-B4A9-13588614E52E}"/>
              </c:ext>
            </c:extLst>
          </c:dPt>
          <c:dPt>
            <c:idx val="8"/>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11-F07E-4C90-B4A9-13588614E52E}"/>
              </c:ext>
            </c:extLst>
          </c:dPt>
          <c:dPt>
            <c:idx val="9"/>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13-F07E-4C90-B4A9-13588614E52E}"/>
              </c:ext>
            </c:extLst>
          </c:dPt>
          <c:dPt>
            <c:idx val="1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15-F07E-4C90-B4A9-13588614E52E}"/>
              </c:ext>
            </c:extLst>
          </c:dPt>
          <c:dPt>
            <c:idx val="11"/>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17-F07E-4C90-B4A9-13588614E52E}"/>
              </c:ext>
            </c:extLst>
          </c:dPt>
          <c:dPt>
            <c:idx val="12"/>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19-F07E-4C90-B4A9-13588614E52E}"/>
              </c:ext>
            </c:extLst>
          </c:dPt>
          <c:dPt>
            <c:idx val="13"/>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1B-F07E-4C90-B4A9-13588614E52E}"/>
              </c:ext>
            </c:extLst>
          </c:dPt>
          <c:dPt>
            <c:idx val="14"/>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1D-F07E-4C90-B4A9-13588614E52E}"/>
              </c:ext>
            </c:extLst>
          </c:dPt>
          <c:dPt>
            <c:idx val="15"/>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1F-F07E-4C90-B4A9-13588614E52E}"/>
              </c:ext>
            </c:extLst>
          </c:dPt>
          <c:dPt>
            <c:idx val="16"/>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21-F07E-4C90-B4A9-13588614E52E}"/>
              </c:ext>
            </c:extLst>
          </c:dPt>
          <c:dPt>
            <c:idx val="17"/>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23-F07E-4C90-B4A9-13588614E52E}"/>
              </c:ext>
            </c:extLst>
          </c:dPt>
          <c:dPt>
            <c:idx val="18"/>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25-F07E-4C90-B4A9-13588614E52E}"/>
              </c:ext>
            </c:extLst>
          </c:dPt>
          <c:dPt>
            <c:idx val="19"/>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27-F07E-4C90-B4A9-13588614E52E}"/>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c:ext xmlns:c16="http://schemas.microsoft.com/office/drawing/2014/chart" uri="{C3380CC4-5D6E-409C-BE32-E72D297353CC}">
              <c16:uniqueId val="{00000028-F07E-4C90-B4A9-13588614E52E}"/>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'C:\Users\Kevin\Desktop\Practicas\[Seguimiento Circular Externa No 2020 00008 CAFABA- Corregida..xlsm]Consolidado'!$A$9</c:f>
              <c:strCache>
                <c:ptCount val="1"/>
                <c:pt idx="0">
                  <c:v>Circular Externa No: 2020-00008</c:v>
                </c:pt>
              </c:strCache>
            </c:strRef>
          </c:tx>
          <c:spPr>
            <a:solidFill>
              <a:srgbClr val="C00000"/>
            </a:solidFill>
          </c:spPr>
          <c:dPt>
            <c:idx val="0"/>
            <c:bubble3D val="0"/>
            <c:spPr>
              <a:solidFill>
                <a:srgbClr val="C00000"/>
              </a:solidFill>
              <a:ln w="19050">
                <a:solidFill>
                  <a:schemeClr val="lt1"/>
                </a:solidFill>
              </a:ln>
              <a:effectLst/>
            </c:spPr>
            <c:extLst>
              <c:ext xmlns:c16="http://schemas.microsoft.com/office/drawing/2014/chart" uri="{C3380CC4-5D6E-409C-BE32-E72D297353CC}">
                <c16:uniqueId val="{0000002A-F07E-4C90-B4A9-13588614E52E}"/>
              </c:ext>
            </c:extLst>
          </c:dPt>
          <c:dPt>
            <c:idx val="1"/>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2C-F07E-4C90-B4A9-13588614E52E}"/>
              </c:ext>
            </c:extLst>
          </c:dPt>
          <c:val>
            <c:numRef>
              <c:f>[1]Consolidado!$D$9:$E$9</c:f>
              <c:numCache>
                <c:formatCode>General</c:formatCode>
                <c:ptCount val="2"/>
                <c:pt idx="0">
                  <c:v>0.71</c:v>
                </c:pt>
                <c:pt idx="1">
                  <c:v>0.29000000000000004</c:v>
                </c:pt>
              </c:numCache>
            </c:numRef>
          </c:val>
          <c:extLst>
            <c:ext xmlns:c16="http://schemas.microsoft.com/office/drawing/2014/chart" uri="{C3380CC4-5D6E-409C-BE32-E72D297353CC}">
              <c16:uniqueId val="{0000002D-F07E-4C90-B4A9-13588614E52E}"/>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77520307211855"/>
          <c:y val="0.13516077300114371"/>
          <c:w val="0.4564499590277078"/>
          <c:h val="0.71514620642542759"/>
        </c:manualLayout>
      </c:layout>
      <c:doughnutChart>
        <c:varyColors val="1"/>
        <c:ser>
          <c:idx val="0"/>
          <c:order val="0"/>
          <c:tx>
            <c:strRef>
              <c:f>'C:\Users\Kevin\Desktop\Practicas\[Seguimiento Circular Externa No 2020 00008 CAFABA- Corregida..xlsm]Consolidado'!$A$9</c:f>
              <c:strCache>
                <c:ptCount val="1"/>
                <c:pt idx="0">
                  <c:v>Circular Externa No: 2020-00008</c:v>
                </c:pt>
              </c:strCache>
            </c:strRef>
          </c:tx>
          <c:spPr>
            <a:solidFill>
              <a:schemeClr val="accent1">
                <a:lumMod val="50000"/>
              </a:schemeClr>
            </a:solidFill>
          </c:spPr>
          <c:dPt>
            <c:idx val="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1-F07E-4C90-B4A9-13588614E52E}"/>
              </c:ext>
            </c:extLst>
          </c:dPt>
          <c:dPt>
            <c:idx val="1"/>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3-F07E-4C90-B4A9-13588614E52E}"/>
              </c:ext>
            </c:extLst>
          </c:dPt>
          <c:dPt>
            <c:idx val="2"/>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5-F07E-4C90-B4A9-13588614E52E}"/>
              </c:ext>
            </c:extLst>
          </c:dPt>
          <c:dPt>
            <c:idx val="3"/>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7-F07E-4C90-B4A9-13588614E52E}"/>
              </c:ext>
            </c:extLst>
          </c:dPt>
          <c:dPt>
            <c:idx val="4"/>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9-F07E-4C90-B4A9-13588614E52E}"/>
              </c:ext>
            </c:extLst>
          </c:dPt>
          <c:dPt>
            <c:idx val="5"/>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B-F07E-4C90-B4A9-13588614E52E}"/>
              </c:ext>
            </c:extLst>
          </c:dPt>
          <c:dPt>
            <c:idx val="6"/>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D-F07E-4C90-B4A9-13588614E52E}"/>
              </c:ext>
            </c:extLst>
          </c:dPt>
          <c:dPt>
            <c:idx val="7"/>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F-F07E-4C90-B4A9-13588614E52E}"/>
              </c:ext>
            </c:extLst>
          </c:dPt>
          <c:dPt>
            <c:idx val="8"/>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11-F07E-4C90-B4A9-13588614E52E}"/>
              </c:ext>
            </c:extLst>
          </c:dPt>
          <c:dPt>
            <c:idx val="9"/>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13-F07E-4C90-B4A9-13588614E52E}"/>
              </c:ext>
            </c:extLst>
          </c:dPt>
          <c:dPt>
            <c:idx val="1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15-F07E-4C90-B4A9-13588614E52E}"/>
              </c:ext>
            </c:extLst>
          </c:dPt>
          <c:dPt>
            <c:idx val="11"/>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17-F07E-4C90-B4A9-13588614E52E}"/>
              </c:ext>
            </c:extLst>
          </c:dPt>
          <c:dPt>
            <c:idx val="12"/>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19-F07E-4C90-B4A9-13588614E52E}"/>
              </c:ext>
            </c:extLst>
          </c:dPt>
          <c:dPt>
            <c:idx val="13"/>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1B-F07E-4C90-B4A9-13588614E52E}"/>
              </c:ext>
            </c:extLst>
          </c:dPt>
          <c:dPt>
            <c:idx val="14"/>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1D-F07E-4C90-B4A9-13588614E52E}"/>
              </c:ext>
            </c:extLst>
          </c:dPt>
          <c:dPt>
            <c:idx val="15"/>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1F-F07E-4C90-B4A9-13588614E52E}"/>
              </c:ext>
            </c:extLst>
          </c:dPt>
          <c:dPt>
            <c:idx val="16"/>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21-F07E-4C90-B4A9-13588614E52E}"/>
              </c:ext>
            </c:extLst>
          </c:dPt>
          <c:dPt>
            <c:idx val="17"/>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23-F07E-4C90-B4A9-13588614E52E}"/>
              </c:ext>
            </c:extLst>
          </c:dPt>
          <c:dPt>
            <c:idx val="18"/>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25-F07E-4C90-B4A9-13588614E52E}"/>
              </c:ext>
            </c:extLst>
          </c:dPt>
          <c:dPt>
            <c:idx val="19"/>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27-F07E-4C90-B4A9-13588614E52E}"/>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c:ext xmlns:c16="http://schemas.microsoft.com/office/drawing/2014/chart" uri="{C3380CC4-5D6E-409C-BE32-E72D297353CC}">
              <c16:uniqueId val="{00000028-F07E-4C90-B4A9-13588614E52E}"/>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'C:\Users\Kevin\Desktop\Practicas\[Seguimiento Circular Externa No 2020 00008 CAFABA- Corregida..xlsm]Consolidado'!$A$9</c:f>
              <c:strCache>
                <c:ptCount val="1"/>
                <c:pt idx="0">
                  <c:v>Circular Externa No: 2020-00008</c:v>
                </c:pt>
              </c:strCache>
            </c:strRef>
          </c:tx>
          <c:dPt>
            <c:idx val="0"/>
            <c:bubble3D val="0"/>
            <c:spPr>
              <a:noFill/>
              <a:ln w="19050">
                <a:solidFill>
                  <a:schemeClr val="lt1"/>
                </a:solidFill>
              </a:ln>
              <a:effectLst/>
            </c:spPr>
            <c:extLst>
              <c:ext xmlns:c16="http://schemas.microsoft.com/office/drawing/2014/chart" uri="{C3380CC4-5D6E-409C-BE32-E72D297353CC}">
                <c16:uniqueId val="{0000002A-F07E-4C90-B4A9-13588614E52E}"/>
              </c:ext>
            </c:extLst>
          </c:dPt>
          <c:dPt>
            <c:idx val="1"/>
            <c:bubble3D val="0"/>
            <c:spPr>
              <a:solidFill>
                <a:schemeClr val="bg1">
                  <a:alpha val="63000"/>
                </a:schemeClr>
              </a:solidFill>
              <a:ln w="19050">
                <a:solidFill>
                  <a:schemeClr val="lt1"/>
                </a:solidFill>
              </a:ln>
              <a:effectLst/>
            </c:spPr>
            <c:extLst>
              <c:ext xmlns:c16="http://schemas.microsoft.com/office/drawing/2014/chart" uri="{C3380CC4-5D6E-409C-BE32-E72D297353CC}">
                <c16:uniqueId val="{0000002C-F07E-4C90-B4A9-13588614E52E}"/>
              </c:ext>
            </c:extLst>
          </c:dPt>
          <c:val>
            <c:numRef>
              <c:f>[1]Consolidado!$D$9:$E$9</c:f>
              <c:numCache>
                <c:formatCode>General</c:formatCode>
                <c:ptCount val="2"/>
                <c:pt idx="0">
                  <c:v>0.71</c:v>
                </c:pt>
                <c:pt idx="1">
                  <c:v>0.29000000000000004</c:v>
                </c:pt>
              </c:numCache>
            </c:numRef>
          </c:val>
          <c:extLst>
            <c:ext xmlns:c16="http://schemas.microsoft.com/office/drawing/2014/chart" uri="{C3380CC4-5D6E-409C-BE32-E72D297353CC}">
              <c16:uniqueId val="{0000002D-F07E-4C90-B4A9-13588614E52E}"/>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9036642953741941E-2"/>
          <c:y val="4.779390278325249E-2"/>
          <c:w val="0.80801617206602605"/>
          <c:h val="0.72175516215018676"/>
        </c:manualLayout>
      </c:layout>
      <c:pie3D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a:sp3d/>
            </c:spPr>
            <c:extLst>
              <c:ext xmlns:c16="http://schemas.microsoft.com/office/drawing/2014/chart" uri="{C3380CC4-5D6E-409C-BE32-E72D297353CC}">
                <c16:uniqueId val="{00000001-8DBB-4064-98B0-B1B4E6567629}"/>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p3d/>
            </c:spPr>
            <c:extLst>
              <c:ext xmlns:c16="http://schemas.microsoft.com/office/drawing/2014/chart" uri="{C3380CC4-5D6E-409C-BE32-E72D297353CC}">
                <c16:uniqueId val="{00000003-8DBB-4064-98B0-B1B4E6567629}"/>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a:noFill/>
              </a:ln>
              <a:effectLst/>
              <a:sp3d/>
            </c:spPr>
            <c:extLst>
              <c:ext xmlns:c16="http://schemas.microsoft.com/office/drawing/2014/chart" uri="{C3380CC4-5D6E-409C-BE32-E72D297353CC}">
                <c16:uniqueId val="{00000005-8DBB-4064-98B0-B1B4E6567629}"/>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a:noFill/>
              </a:ln>
              <a:effectLst/>
              <a:sp3d/>
            </c:spPr>
            <c:extLst>
              <c:ext xmlns:c16="http://schemas.microsoft.com/office/drawing/2014/chart" uri="{C3380CC4-5D6E-409C-BE32-E72D297353CC}">
                <c16:uniqueId val="{00000007-8DBB-4064-98B0-B1B4E6567629}"/>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a:noFill/>
              </a:ln>
              <a:effectLst/>
              <a:sp3d/>
            </c:spPr>
            <c:extLst>
              <c:ext xmlns:c16="http://schemas.microsoft.com/office/drawing/2014/chart" uri="{C3380CC4-5D6E-409C-BE32-E72D297353CC}">
                <c16:uniqueId val="{00000009-8DBB-4064-98B0-B1B4E6567629}"/>
              </c:ext>
            </c:extLst>
          </c:dPt>
          <c:dLbls>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CONSOLIDADO!$A$32:$A$36</c:f>
              <c:strCache>
                <c:ptCount val="5"/>
                <c:pt idx="0">
                  <c:v>COFREM</c:v>
                </c:pt>
                <c:pt idx="1">
                  <c:v>COMFIAR</c:v>
                </c:pt>
                <c:pt idx="2">
                  <c:v>COMFACA</c:v>
                </c:pt>
                <c:pt idx="3">
                  <c:v>COMFACASANARE</c:v>
                </c:pt>
                <c:pt idx="4">
                  <c:v>COMFAPUTUMAYO</c:v>
                </c:pt>
              </c:strCache>
            </c:strRef>
          </c:cat>
          <c:val>
            <c:numRef>
              <c:f>CONSOLIDADO!$B$32:$B$36</c:f>
              <c:numCache>
                <c:formatCode>0%</c:formatCode>
                <c:ptCount val="5"/>
                <c:pt idx="0">
                  <c:v>1</c:v>
                </c:pt>
                <c:pt idx="1">
                  <c:v>1</c:v>
                </c:pt>
                <c:pt idx="2">
                  <c:v>1</c:v>
                </c:pt>
                <c:pt idx="3">
                  <c:v>1</c:v>
                </c:pt>
                <c:pt idx="4">
                  <c:v>1</c:v>
                </c:pt>
              </c:numCache>
            </c:numRef>
          </c:val>
          <c:extLst>
            <c:ext xmlns:c16="http://schemas.microsoft.com/office/drawing/2014/chart" uri="{C3380CC4-5D6E-409C-BE32-E72D297353CC}">
              <c16:uniqueId val="{0000000A-8DBB-4064-98B0-B1B4E6567629}"/>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19308496509878711"/>
          <c:y val="0.65814228497033711"/>
          <c:w val="0.36641467338808575"/>
          <c:h val="0.31108853527446845"/>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50000"/>
                  <a:lumOff val="50000"/>
                </a:schemeClr>
              </a:solidFill>
              <a:latin typeface="Arial Narrow" panose="020B0606020202030204" pitchFamily="34" charset="0"/>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1">
          <a:latin typeface="Arial Narrow" panose="020B0606020202030204" pitchFamily="34" charset="0"/>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a:sp3d/>
            </c:spPr>
            <c:extLst>
              <c:ext xmlns:c16="http://schemas.microsoft.com/office/drawing/2014/chart" uri="{C3380CC4-5D6E-409C-BE32-E72D297353CC}">
                <c16:uniqueId val="{00000001-0FA6-429E-948E-50F0739FB35D}"/>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p3d/>
            </c:spPr>
            <c:extLst>
              <c:ext xmlns:c16="http://schemas.microsoft.com/office/drawing/2014/chart" uri="{C3380CC4-5D6E-409C-BE32-E72D297353CC}">
                <c16:uniqueId val="{00000003-0FA6-429E-948E-50F0739FB35D}"/>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a:noFill/>
              </a:ln>
              <a:effectLst/>
              <a:sp3d/>
            </c:spPr>
            <c:extLst>
              <c:ext xmlns:c16="http://schemas.microsoft.com/office/drawing/2014/chart" uri="{C3380CC4-5D6E-409C-BE32-E72D297353CC}">
                <c16:uniqueId val="{00000005-0FA6-429E-948E-50F0739FB35D}"/>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a:noFill/>
              </a:ln>
              <a:effectLst/>
              <a:sp3d/>
            </c:spPr>
            <c:extLst>
              <c:ext xmlns:c16="http://schemas.microsoft.com/office/drawing/2014/chart" uri="{C3380CC4-5D6E-409C-BE32-E72D297353CC}">
                <c16:uniqueId val="{00000007-0FA6-429E-948E-50F0739FB35D}"/>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a:noFill/>
              </a:ln>
              <a:effectLst/>
              <a:sp3d/>
            </c:spPr>
            <c:extLst>
              <c:ext xmlns:c16="http://schemas.microsoft.com/office/drawing/2014/chart" uri="{C3380CC4-5D6E-409C-BE32-E72D297353CC}">
                <c16:uniqueId val="{00000009-0FA6-429E-948E-50F0739FB35D}"/>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CONSOLIDADO!$A$42:$A$46</c:f>
              <c:strCache>
                <c:ptCount val="5"/>
                <c:pt idx="0">
                  <c:v>COFREM</c:v>
                </c:pt>
                <c:pt idx="1">
                  <c:v>COMFIAR</c:v>
                </c:pt>
                <c:pt idx="2">
                  <c:v>COMFACA</c:v>
                </c:pt>
                <c:pt idx="3">
                  <c:v>COMFACASANARE</c:v>
                </c:pt>
                <c:pt idx="4">
                  <c:v>COMFAPUTUMAYO</c:v>
                </c:pt>
              </c:strCache>
            </c:strRef>
          </c:cat>
          <c:val>
            <c:numRef>
              <c:f>CONSOLIDADO!$B$42:$B$46</c:f>
              <c:numCache>
                <c:formatCode>0%</c:formatCode>
                <c:ptCount val="5"/>
                <c:pt idx="0">
                  <c:v>0.98</c:v>
                </c:pt>
                <c:pt idx="1">
                  <c:v>1</c:v>
                </c:pt>
                <c:pt idx="2">
                  <c:v>0.95</c:v>
                </c:pt>
                <c:pt idx="3">
                  <c:v>1</c:v>
                </c:pt>
                <c:pt idx="4">
                  <c:v>1</c:v>
                </c:pt>
              </c:numCache>
            </c:numRef>
          </c:val>
          <c:extLst>
            <c:ext xmlns:c16="http://schemas.microsoft.com/office/drawing/2014/chart" uri="{C3380CC4-5D6E-409C-BE32-E72D297353CC}">
              <c16:uniqueId val="{0000000A-0FA6-429E-948E-50F0739FB35D}"/>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11180099692513512"/>
          <c:y val="0.70613306351244609"/>
          <c:w val="0.45576316566350067"/>
          <c:h val="0.2710423898558369"/>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50000"/>
                  <a:lumOff val="50000"/>
                </a:schemeClr>
              </a:solidFill>
              <a:latin typeface="Arial Narrow" panose="020B0606020202030204" pitchFamily="34" charset="0"/>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Arial Narrow" panose="020B0606020202030204" pitchFamily="34" charset="0"/>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a:sp3d/>
            </c:spPr>
            <c:extLst>
              <c:ext xmlns:c16="http://schemas.microsoft.com/office/drawing/2014/chart" uri="{C3380CC4-5D6E-409C-BE32-E72D297353CC}">
                <c16:uniqueId val="{00000001-237F-442D-B1BD-3BCB22525F97}"/>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p3d/>
            </c:spPr>
            <c:extLst>
              <c:ext xmlns:c16="http://schemas.microsoft.com/office/drawing/2014/chart" uri="{C3380CC4-5D6E-409C-BE32-E72D297353CC}">
                <c16:uniqueId val="{00000003-237F-442D-B1BD-3BCB22525F97}"/>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a:noFill/>
              </a:ln>
              <a:effectLst/>
              <a:sp3d/>
            </c:spPr>
            <c:extLst>
              <c:ext xmlns:c16="http://schemas.microsoft.com/office/drawing/2014/chart" uri="{C3380CC4-5D6E-409C-BE32-E72D297353CC}">
                <c16:uniqueId val="{00000005-237F-442D-B1BD-3BCB22525F97}"/>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a:noFill/>
              </a:ln>
              <a:effectLst/>
              <a:sp3d/>
            </c:spPr>
            <c:extLst>
              <c:ext xmlns:c16="http://schemas.microsoft.com/office/drawing/2014/chart" uri="{C3380CC4-5D6E-409C-BE32-E72D297353CC}">
                <c16:uniqueId val="{00000007-237F-442D-B1BD-3BCB22525F97}"/>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a:noFill/>
              </a:ln>
              <a:effectLst/>
              <a:sp3d/>
            </c:spPr>
            <c:extLst>
              <c:ext xmlns:c16="http://schemas.microsoft.com/office/drawing/2014/chart" uri="{C3380CC4-5D6E-409C-BE32-E72D297353CC}">
                <c16:uniqueId val="{00000009-237F-442D-B1BD-3BCB22525F97}"/>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CONSOLIDADO!$A$51:$A$55</c:f>
              <c:strCache>
                <c:ptCount val="5"/>
                <c:pt idx="0">
                  <c:v>COFREM</c:v>
                </c:pt>
                <c:pt idx="1">
                  <c:v>COMFIAR</c:v>
                </c:pt>
                <c:pt idx="2">
                  <c:v>COMFACA</c:v>
                </c:pt>
                <c:pt idx="3">
                  <c:v>COMFACASANARE</c:v>
                </c:pt>
                <c:pt idx="4">
                  <c:v>COMFAPUTUMAYO</c:v>
                </c:pt>
              </c:strCache>
            </c:strRef>
          </c:cat>
          <c:val>
            <c:numRef>
              <c:f>CONSOLIDADO!$B$51:$B$55</c:f>
              <c:numCache>
                <c:formatCode>0%</c:formatCode>
                <c:ptCount val="5"/>
                <c:pt idx="0">
                  <c:v>0.98</c:v>
                </c:pt>
                <c:pt idx="1">
                  <c:v>1</c:v>
                </c:pt>
                <c:pt idx="2">
                  <c:v>0.95</c:v>
                </c:pt>
                <c:pt idx="3">
                  <c:v>1</c:v>
                </c:pt>
                <c:pt idx="4">
                  <c:v>1</c:v>
                </c:pt>
              </c:numCache>
            </c:numRef>
          </c:val>
          <c:extLst>
            <c:ext xmlns:c16="http://schemas.microsoft.com/office/drawing/2014/chart" uri="{C3380CC4-5D6E-409C-BE32-E72D297353CC}">
              <c16:uniqueId val="{0000000A-237F-442D-B1BD-3BCB22525F97}"/>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7.8698651040712927E-2"/>
          <c:y val="0.70175311082066172"/>
          <c:w val="0.49118150928808313"/>
          <c:h val="0.26585822521172708"/>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50000"/>
                  <a:lumOff val="50000"/>
                </a:schemeClr>
              </a:solidFill>
              <a:latin typeface="Arial Narrow" panose="020B0606020202030204" pitchFamily="34" charset="0"/>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Arial Narrow" panose="020B0606020202030204" pitchFamily="34" charset="0"/>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a:sp3d/>
            </c:spPr>
            <c:extLst>
              <c:ext xmlns:c16="http://schemas.microsoft.com/office/drawing/2014/chart" uri="{C3380CC4-5D6E-409C-BE32-E72D297353CC}">
                <c16:uniqueId val="{00000001-B0B6-4583-B49A-D834ECDDFE31}"/>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p3d/>
            </c:spPr>
            <c:extLst>
              <c:ext xmlns:c16="http://schemas.microsoft.com/office/drawing/2014/chart" uri="{C3380CC4-5D6E-409C-BE32-E72D297353CC}">
                <c16:uniqueId val="{00000003-B0B6-4583-B49A-D834ECDDFE31}"/>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a:noFill/>
              </a:ln>
              <a:effectLst/>
              <a:sp3d/>
            </c:spPr>
            <c:extLst>
              <c:ext xmlns:c16="http://schemas.microsoft.com/office/drawing/2014/chart" uri="{C3380CC4-5D6E-409C-BE32-E72D297353CC}">
                <c16:uniqueId val="{00000005-B0B6-4583-B49A-D834ECDDFE31}"/>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a:noFill/>
              </a:ln>
              <a:effectLst/>
              <a:sp3d/>
            </c:spPr>
            <c:extLst>
              <c:ext xmlns:c16="http://schemas.microsoft.com/office/drawing/2014/chart" uri="{C3380CC4-5D6E-409C-BE32-E72D297353CC}">
                <c16:uniqueId val="{00000007-B0B6-4583-B49A-D834ECDDFE31}"/>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a:noFill/>
              </a:ln>
              <a:effectLst/>
              <a:sp3d/>
            </c:spPr>
            <c:extLst>
              <c:ext xmlns:c16="http://schemas.microsoft.com/office/drawing/2014/chart" uri="{C3380CC4-5D6E-409C-BE32-E72D297353CC}">
                <c16:uniqueId val="{00000009-B0B6-4583-B49A-D834ECDDFE31}"/>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CONSOLIDADO!$A$59:$A$63</c:f>
              <c:strCache>
                <c:ptCount val="5"/>
                <c:pt idx="0">
                  <c:v>COFREM</c:v>
                </c:pt>
                <c:pt idx="1">
                  <c:v>COMFIAR</c:v>
                </c:pt>
                <c:pt idx="2">
                  <c:v>COMFACA</c:v>
                </c:pt>
                <c:pt idx="3">
                  <c:v>COMFACASANARE</c:v>
                </c:pt>
                <c:pt idx="4">
                  <c:v>COMFAPUTUMAYO</c:v>
                </c:pt>
              </c:strCache>
            </c:strRef>
          </c:cat>
          <c:val>
            <c:numRef>
              <c:f>CONSOLIDADO!$B$59:$B$63</c:f>
              <c:numCache>
                <c:formatCode>0%</c:formatCode>
                <c:ptCount val="5"/>
                <c:pt idx="0">
                  <c:v>1</c:v>
                </c:pt>
                <c:pt idx="1">
                  <c:v>1</c:v>
                </c:pt>
                <c:pt idx="2">
                  <c:v>0.97</c:v>
                </c:pt>
                <c:pt idx="3">
                  <c:v>1</c:v>
                </c:pt>
                <c:pt idx="4">
                  <c:v>1</c:v>
                </c:pt>
              </c:numCache>
            </c:numRef>
          </c:val>
          <c:extLst>
            <c:ext xmlns:c16="http://schemas.microsoft.com/office/drawing/2014/chart" uri="{C3380CC4-5D6E-409C-BE32-E72D297353CC}">
              <c16:uniqueId val="{0000000A-B0B6-4583-B49A-D834ECDDFE31}"/>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05"/>
          <c:y val="0.69291264377824791"/>
          <c:w val="0.40796027751040131"/>
          <c:h val="0.3070872523684844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lumOff val="50000"/>
                </a:schemeClr>
              </a:solidFill>
              <a:latin typeface="Arial Narrow" panose="020B0606020202030204" pitchFamily="34" charset="0"/>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Narrow" panose="020B0606020202030204" pitchFamily="34" charset="0"/>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a:sp3d/>
            </c:spPr>
            <c:extLst>
              <c:ext xmlns:c16="http://schemas.microsoft.com/office/drawing/2014/chart" uri="{C3380CC4-5D6E-409C-BE32-E72D297353CC}">
                <c16:uniqueId val="{00000001-FFA5-40FE-8B78-20D6791B173F}"/>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p3d/>
            </c:spPr>
            <c:extLst>
              <c:ext xmlns:c16="http://schemas.microsoft.com/office/drawing/2014/chart" uri="{C3380CC4-5D6E-409C-BE32-E72D297353CC}">
                <c16:uniqueId val="{00000003-FFA5-40FE-8B78-20D6791B173F}"/>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a:noFill/>
              </a:ln>
              <a:effectLst/>
              <a:sp3d/>
            </c:spPr>
            <c:extLst>
              <c:ext xmlns:c16="http://schemas.microsoft.com/office/drawing/2014/chart" uri="{C3380CC4-5D6E-409C-BE32-E72D297353CC}">
                <c16:uniqueId val="{00000005-FFA5-40FE-8B78-20D6791B173F}"/>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a:noFill/>
              </a:ln>
              <a:effectLst/>
              <a:sp3d/>
            </c:spPr>
            <c:extLst>
              <c:ext xmlns:c16="http://schemas.microsoft.com/office/drawing/2014/chart" uri="{C3380CC4-5D6E-409C-BE32-E72D297353CC}">
                <c16:uniqueId val="{00000007-FFA5-40FE-8B78-20D6791B173F}"/>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a:noFill/>
              </a:ln>
              <a:effectLst/>
              <a:sp3d/>
            </c:spPr>
            <c:extLst>
              <c:ext xmlns:c16="http://schemas.microsoft.com/office/drawing/2014/chart" uri="{C3380CC4-5D6E-409C-BE32-E72D297353CC}">
                <c16:uniqueId val="{00000009-FFA5-40FE-8B78-20D6791B173F}"/>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CONSOLIDADO!$A$67:$A$71</c:f>
              <c:strCache>
                <c:ptCount val="5"/>
                <c:pt idx="0">
                  <c:v>COFREM</c:v>
                </c:pt>
                <c:pt idx="1">
                  <c:v>COMFIAR</c:v>
                </c:pt>
                <c:pt idx="2">
                  <c:v>COMFACA</c:v>
                </c:pt>
                <c:pt idx="3">
                  <c:v>COMFACASANARE</c:v>
                </c:pt>
                <c:pt idx="4">
                  <c:v>COMFAPUTUMAYO</c:v>
                </c:pt>
              </c:strCache>
            </c:strRef>
          </c:cat>
          <c:val>
            <c:numRef>
              <c:f>CONSOLIDADO!$B$67:$B$71</c:f>
              <c:numCache>
                <c:formatCode>0%</c:formatCode>
                <c:ptCount val="5"/>
                <c:pt idx="0">
                  <c:v>1</c:v>
                </c:pt>
                <c:pt idx="1">
                  <c:v>1</c:v>
                </c:pt>
                <c:pt idx="2">
                  <c:v>1</c:v>
                </c:pt>
                <c:pt idx="3">
                  <c:v>1</c:v>
                </c:pt>
                <c:pt idx="4">
                  <c:v>1</c:v>
                </c:pt>
              </c:numCache>
            </c:numRef>
          </c:val>
          <c:extLst>
            <c:ext xmlns:c16="http://schemas.microsoft.com/office/drawing/2014/chart" uri="{C3380CC4-5D6E-409C-BE32-E72D297353CC}">
              <c16:uniqueId val="{0000000A-FFA5-40FE-8B78-20D6791B173F}"/>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05"/>
          <c:y val="0.80135773496468765"/>
          <c:w val="0.30277777777777776"/>
          <c:h val="0.1714775839689880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lumOff val="50000"/>
                </a:schemeClr>
              </a:solidFill>
              <a:latin typeface="Arial Narrow" panose="020B0606020202030204" pitchFamily="34" charset="0"/>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Narrow" panose="020B0606020202030204" pitchFamily="34" charset="0"/>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a:sp3d/>
            </c:spPr>
            <c:extLst>
              <c:ext xmlns:c16="http://schemas.microsoft.com/office/drawing/2014/chart" uri="{C3380CC4-5D6E-409C-BE32-E72D297353CC}">
                <c16:uniqueId val="{00000001-F732-4737-AB97-91A071A6DC65}"/>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p3d/>
            </c:spPr>
            <c:extLst>
              <c:ext xmlns:c16="http://schemas.microsoft.com/office/drawing/2014/chart" uri="{C3380CC4-5D6E-409C-BE32-E72D297353CC}">
                <c16:uniqueId val="{00000003-F732-4737-AB97-91A071A6DC65}"/>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a:noFill/>
              </a:ln>
              <a:effectLst/>
              <a:sp3d/>
            </c:spPr>
            <c:extLst>
              <c:ext xmlns:c16="http://schemas.microsoft.com/office/drawing/2014/chart" uri="{C3380CC4-5D6E-409C-BE32-E72D297353CC}">
                <c16:uniqueId val="{00000005-F732-4737-AB97-91A071A6DC65}"/>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a:noFill/>
              </a:ln>
              <a:effectLst/>
              <a:sp3d/>
            </c:spPr>
            <c:extLst>
              <c:ext xmlns:c16="http://schemas.microsoft.com/office/drawing/2014/chart" uri="{C3380CC4-5D6E-409C-BE32-E72D297353CC}">
                <c16:uniqueId val="{00000007-F732-4737-AB97-91A071A6DC65}"/>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a:noFill/>
              </a:ln>
              <a:effectLst/>
              <a:sp3d/>
            </c:spPr>
            <c:extLst>
              <c:ext xmlns:c16="http://schemas.microsoft.com/office/drawing/2014/chart" uri="{C3380CC4-5D6E-409C-BE32-E72D297353CC}">
                <c16:uniqueId val="{00000009-F732-4737-AB97-91A071A6DC65}"/>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CONSOLIDADO!$A$75:$A$79</c:f>
              <c:strCache>
                <c:ptCount val="5"/>
                <c:pt idx="0">
                  <c:v>COFREM</c:v>
                </c:pt>
                <c:pt idx="1">
                  <c:v>COMFIAR</c:v>
                </c:pt>
                <c:pt idx="2">
                  <c:v>COMFACA</c:v>
                </c:pt>
                <c:pt idx="3">
                  <c:v>COMFACASANARE</c:v>
                </c:pt>
                <c:pt idx="4">
                  <c:v>COMFAPUTUMAYO</c:v>
                </c:pt>
              </c:strCache>
            </c:strRef>
          </c:cat>
          <c:val>
            <c:numRef>
              <c:f>CONSOLIDADO!$B$75:$B$79</c:f>
              <c:numCache>
                <c:formatCode>0%</c:formatCode>
                <c:ptCount val="5"/>
                <c:pt idx="0">
                  <c:v>1</c:v>
                </c:pt>
                <c:pt idx="1">
                  <c:v>0.8</c:v>
                </c:pt>
                <c:pt idx="2">
                  <c:v>0.55000000000000004</c:v>
                </c:pt>
                <c:pt idx="3">
                  <c:v>0.5</c:v>
                </c:pt>
                <c:pt idx="4">
                  <c:v>0.9</c:v>
                </c:pt>
              </c:numCache>
            </c:numRef>
          </c:val>
          <c:extLst>
            <c:ext xmlns:c16="http://schemas.microsoft.com/office/drawing/2014/chart" uri="{C3380CC4-5D6E-409C-BE32-E72D297353CC}">
              <c16:uniqueId val="{0000000A-F732-4737-AB97-91A071A6DC65}"/>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4.9999890181091383E-2"/>
          <c:y val="0.70137998216061337"/>
          <c:w val="0.39511854951185488"/>
          <c:h val="0.27470375412188985"/>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50000"/>
                  <a:lumOff val="50000"/>
                </a:schemeClr>
              </a:solidFill>
              <a:latin typeface="Arial Narrow" panose="020B0606020202030204" pitchFamily="34" charset="0"/>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Arial Narrow" panose="020B0606020202030204" pitchFamily="34" charset="0"/>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withinLinearReversed" id="22">
  <a:schemeClr val="accent2"/>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8.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9.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1.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2.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3.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010704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090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3082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5761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6897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4997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4791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7756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2130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6730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9890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0190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9476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3046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2804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9765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6808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6051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9992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87986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4855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6365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1568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09071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93846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99733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65103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75796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93240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63840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7165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4111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8307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5962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1008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4641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3572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s-CO"/>
          </a:p>
        </p:txBody>
      </p:sp>
      <p:sp>
        <p:nvSpPr>
          <p:cNvPr id="5" name="Footer Placeholder 4"/>
          <p:cNvSpPr>
            <a:spLocks noGrp="1"/>
          </p:cNvSpPr>
          <p:nvPr>
            <p:ph type="ftr" sz="quarter" idx="11"/>
          </p:nvPr>
        </p:nvSpPr>
        <p:spPr/>
        <p:txBody>
          <a:bodyPr/>
          <a:lstStyle/>
          <a:p>
            <a:endParaRPr lang="es-CO"/>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380726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endParaRPr lang="es-CO"/>
          </a:p>
        </p:txBody>
      </p:sp>
      <p:sp>
        <p:nvSpPr>
          <p:cNvPr id="5" name="Footer Placeholder 4"/>
          <p:cNvSpPr>
            <a:spLocks noGrp="1"/>
          </p:cNvSpPr>
          <p:nvPr>
            <p:ph type="ftr" sz="quarter" idx="11"/>
          </p:nvPr>
        </p:nvSpPr>
        <p:spPr/>
        <p:txBody>
          <a:bodyPr/>
          <a:lstStyle/>
          <a:p>
            <a:endParaRPr lang="es-C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395026134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endParaRPr lang="es-CO"/>
          </a:p>
        </p:txBody>
      </p:sp>
      <p:sp>
        <p:nvSpPr>
          <p:cNvPr id="5" name="Footer Placeholder 4"/>
          <p:cNvSpPr>
            <a:spLocks noGrp="1"/>
          </p:cNvSpPr>
          <p:nvPr>
            <p:ph type="ftr" sz="quarter" idx="11"/>
          </p:nvPr>
        </p:nvSpPr>
        <p:spPr/>
        <p:txBody>
          <a:bodyPr/>
          <a:lstStyle/>
          <a:p>
            <a:endParaRPr lang="es-CO"/>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lvl="0" indent="0" algn="r" rtl="0">
              <a:spcBef>
                <a:spcPts val="0"/>
              </a:spcBef>
              <a:spcAft>
                <a:spcPts val="0"/>
              </a:spcAft>
              <a:buNone/>
            </a:pPr>
            <a:fld id="{00000000-1234-1234-1234-123412341234}" type="slidenum">
              <a:rPr lang="es-CO" smtClean="0"/>
              <a:t>‹Nº›</a:t>
            </a:fld>
            <a:endParaRPr lang="es-CO"/>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6696852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endParaRPr lang="es-CO"/>
          </a:p>
        </p:txBody>
      </p:sp>
      <p:sp>
        <p:nvSpPr>
          <p:cNvPr id="6" name="Footer Placeholder 5"/>
          <p:cNvSpPr>
            <a:spLocks noGrp="1"/>
          </p:cNvSpPr>
          <p:nvPr>
            <p:ph type="ftr" sz="quarter" idx="11"/>
          </p:nvPr>
        </p:nvSpPr>
        <p:spPr/>
        <p:txBody>
          <a:bodyPr/>
          <a:lstStyle/>
          <a:p>
            <a:endParaRPr lang="es-C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241822164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endParaRPr lang="es-CO"/>
          </a:p>
        </p:txBody>
      </p:sp>
      <p:sp>
        <p:nvSpPr>
          <p:cNvPr id="6" name="Footer Placeholder 5"/>
          <p:cNvSpPr>
            <a:spLocks noGrp="1"/>
          </p:cNvSpPr>
          <p:nvPr>
            <p:ph type="ftr" sz="quarter" idx="11"/>
          </p:nvPr>
        </p:nvSpPr>
        <p:spPr/>
        <p:txBody>
          <a:bodyPr/>
          <a:lstStyle/>
          <a:p>
            <a:endParaRPr lang="es-CO"/>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lvl="0" indent="0" algn="r" rtl="0">
              <a:spcBef>
                <a:spcPts val="0"/>
              </a:spcBef>
              <a:spcAft>
                <a:spcPts val="0"/>
              </a:spcAft>
              <a:buNone/>
            </a:pPr>
            <a:fld id="{00000000-1234-1234-1234-123412341234}" type="slidenum">
              <a:rPr lang="es-CO" smtClean="0"/>
              <a:t>‹Nº›</a:t>
            </a:fld>
            <a:endParaRPr lang="es-CO"/>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0265545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endParaRPr lang="es-CO"/>
          </a:p>
        </p:txBody>
      </p:sp>
      <p:sp>
        <p:nvSpPr>
          <p:cNvPr id="6" name="Footer Placeholder 5"/>
          <p:cNvSpPr>
            <a:spLocks noGrp="1"/>
          </p:cNvSpPr>
          <p:nvPr>
            <p:ph type="ftr" sz="quarter" idx="11"/>
          </p:nvPr>
        </p:nvSpPr>
        <p:spPr/>
        <p:txBody>
          <a:bodyPr/>
          <a:lstStyle/>
          <a:p>
            <a:endParaRPr lang="es-C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409018234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CO"/>
          </a:p>
        </p:txBody>
      </p:sp>
      <p:sp>
        <p:nvSpPr>
          <p:cNvPr id="5" name="Footer Placeholder 4"/>
          <p:cNvSpPr>
            <a:spLocks noGrp="1"/>
          </p:cNvSpPr>
          <p:nvPr>
            <p:ph type="ftr" sz="quarter" idx="11"/>
          </p:nvPr>
        </p:nvSpPr>
        <p:spPr/>
        <p:txBody>
          <a:bodyPr/>
          <a:lstStyle/>
          <a:p>
            <a:endParaRPr lang="es-C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2041573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CO"/>
          </a:p>
        </p:txBody>
      </p:sp>
      <p:sp>
        <p:nvSpPr>
          <p:cNvPr id="5" name="Footer Placeholder 4"/>
          <p:cNvSpPr>
            <a:spLocks noGrp="1"/>
          </p:cNvSpPr>
          <p:nvPr>
            <p:ph type="ftr" sz="quarter" idx="11"/>
          </p:nvPr>
        </p:nvSpPr>
        <p:spPr/>
        <p:txBody>
          <a:bodyPr/>
          <a:lstStyle/>
          <a:p>
            <a:endParaRPr lang="es-C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129338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CO"/>
          </a:p>
        </p:txBody>
      </p:sp>
      <p:sp>
        <p:nvSpPr>
          <p:cNvPr id="5" name="Footer Placeholder 4"/>
          <p:cNvSpPr>
            <a:spLocks noGrp="1"/>
          </p:cNvSpPr>
          <p:nvPr>
            <p:ph type="ftr" sz="quarter" idx="11"/>
          </p:nvPr>
        </p:nvSpPr>
        <p:spPr/>
        <p:txBody>
          <a:bodyPr/>
          <a:lstStyle/>
          <a:p>
            <a:endParaRPr lang="es-C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2017696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endParaRPr lang="es-CO"/>
          </a:p>
        </p:txBody>
      </p:sp>
      <p:sp>
        <p:nvSpPr>
          <p:cNvPr id="5" name="Footer Placeholder 4"/>
          <p:cNvSpPr>
            <a:spLocks noGrp="1"/>
          </p:cNvSpPr>
          <p:nvPr>
            <p:ph type="ftr" sz="quarter" idx="11"/>
          </p:nvPr>
        </p:nvSpPr>
        <p:spPr/>
        <p:txBody>
          <a:bodyPr/>
          <a:lstStyle/>
          <a:p>
            <a:endParaRPr lang="es-C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268334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endParaRPr lang="es-CO"/>
          </a:p>
        </p:txBody>
      </p:sp>
      <p:sp>
        <p:nvSpPr>
          <p:cNvPr id="6" name="Footer Placeholder 5"/>
          <p:cNvSpPr>
            <a:spLocks noGrp="1"/>
          </p:cNvSpPr>
          <p:nvPr>
            <p:ph type="ftr" sz="quarter" idx="11"/>
          </p:nvPr>
        </p:nvSpPr>
        <p:spPr/>
        <p:txBody>
          <a:bodyPr/>
          <a:lstStyle/>
          <a:p>
            <a:endParaRPr lang="es-CO"/>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1839511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endParaRPr lang="es-CO"/>
          </a:p>
        </p:txBody>
      </p:sp>
      <p:sp>
        <p:nvSpPr>
          <p:cNvPr id="8" name="Footer Placeholder 7"/>
          <p:cNvSpPr>
            <a:spLocks noGrp="1"/>
          </p:cNvSpPr>
          <p:nvPr>
            <p:ph type="ftr" sz="quarter" idx="11"/>
          </p:nvPr>
        </p:nvSpPr>
        <p:spPr/>
        <p:txBody>
          <a:bodyPr/>
          <a:lstStyle/>
          <a:p>
            <a:endParaRPr lang="es-CO"/>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398488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s-CO"/>
          </a:p>
        </p:txBody>
      </p:sp>
      <p:sp>
        <p:nvSpPr>
          <p:cNvPr id="4" name="Footer Placeholder 3"/>
          <p:cNvSpPr>
            <a:spLocks noGrp="1"/>
          </p:cNvSpPr>
          <p:nvPr>
            <p:ph type="ftr" sz="quarter" idx="11"/>
          </p:nvPr>
        </p:nvSpPr>
        <p:spPr/>
        <p:txBody>
          <a:bodyPr/>
          <a:lstStyle/>
          <a:p>
            <a:endParaRPr lang="es-CO"/>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2795629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CO"/>
          </a:p>
        </p:txBody>
      </p:sp>
      <p:sp>
        <p:nvSpPr>
          <p:cNvPr id="3" name="Footer Placeholder 2"/>
          <p:cNvSpPr>
            <a:spLocks noGrp="1"/>
          </p:cNvSpPr>
          <p:nvPr>
            <p:ph type="ftr" sz="quarter" idx="11"/>
          </p:nvPr>
        </p:nvSpPr>
        <p:spPr/>
        <p:txBody>
          <a:bodyPr/>
          <a:lstStyle/>
          <a:p>
            <a:endParaRPr lang="es-CO"/>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385412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endParaRPr lang="es-CO"/>
          </a:p>
        </p:txBody>
      </p:sp>
      <p:sp>
        <p:nvSpPr>
          <p:cNvPr id="6" name="Footer Placeholder 5"/>
          <p:cNvSpPr>
            <a:spLocks noGrp="1"/>
          </p:cNvSpPr>
          <p:nvPr>
            <p:ph type="ftr" sz="quarter" idx="11"/>
          </p:nvPr>
        </p:nvSpPr>
        <p:spPr/>
        <p:txBody>
          <a:bodyPr/>
          <a:lstStyle/>
          <a:p>
            <a:endParaRPr lang="es-CO"/>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4187114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endParaRPr lang="es-CO"/>
          </a:p>
        </p:txBody>
      </p:sp>
      <p:sp>
        <p:nvSpPr>
          <p:cNvPr id="6" name="Footer Placeholder 5"/>
          <p:cNvSpPr>
            <a:spLocks noGrp="1"/>
          </p:cNvSpPr>
          <p:nvPr>
            <p:ph type="ftr" sz="quarter" idx="11"/>
          </p:nvPr>
        </p:nvSpPr>
        <p:spPr/>
        <p:txBody>
          <a:bodyPr/>
          <a:lstStyle/>
          <a:p>
            <a:endParaRPr lang="es-C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55176333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s-CO"/>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67505186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chart" Target="../charts/chart34.xml"/><Relationship Id="rId7" Type="http://schemas.openxmlformats.org/officeDocument/2006/relationships/chart" Target="../charts/chart38.xml"/><Relationship Id="rId12"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chart" Target="../charts/chart37.xml"/><Relationship Id="rId11" Type="http://schemas.openxmlformats.org/officeDocument/2006/relationships/image" Target="../media/image5.jpg"/><Relationship Id="rId5" Type="http://schemas.openxmlformats.org/officeDocument/2006/relationships/chart" Target="../charts/chart36.xml"/><Relationship Id="rId10" Type="http://schemas.openxmlformats.org/officeDocument/2006/relationships/image" Target="../media/image4.jpg"/><Relationship Id="rId4" Type="http://schemas.openxmlformats.org/officeDocument/2006/relationships/chart" Target="../charts/chart35.xml"/><Relationship Id="rId9"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2" name="Imagen 1">
            <a:extLst>
              <a:ext uri="{FF2B5EF4-FFF2-40B4-BE49-F238E27FC236}">
                <a16:creationId xmlns:a16="http://schemas.microsoft.com/office/drawing/2014/main" id="{9BC350A6-26D2-9BC0-21DA-9B19CCA8DEDA}"/>
              </a:ext>
            </a:extLst>
          </p:cNvPr>
          <p:cNvPicPr>
            <a:picLocks noChangeAspect="1"/>
          </p:cNvPicPr>
          <p:nvPr/>
        </p:nvPicPr>
        <p:blipFill>
          <a:blip r:embed="rId3"/>
          <a:stretch>
            <a:fillRect/>
          </a:stretch>
        </p:blipFill>
        <p:spPr>
          <a:xfrm>
            <a:off x="1" y="-92844"/>
            <a:ext cx="12198534" cy="7318848"/>
          </a:xfrm>
          <a:prstGeom prst="rect">
            <a:avLst/>
          </a:prstGeom>
        </p:spPr>
      </p:pic>
      <p:sp>
        <p:nvSpPr>
          <p:cNvPr id="85" name="Google Shape;85;p1"/>
          <p:cNvSpPr txBox="1"/>
          <p:nvPr/>
        </p:nvSpPr>
        <p:spPr>
          <a:xfrm>
            <a:off x="2714797" y="1855326"/>
            <a:ext cx="7259196"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000" b="1" i="0" u="none" strike="noStrike" cap="none" dirty="0">
                <a:solidFill>
                  <a:schemeClr val="tx1"/>
                </a:solidFill>
                <a:latin typeface="Calibri"/>
                <a:ea typeface="Calibri"/>
                <a:cs typeface="Calibri"/>
                <a:sym typeface="Calibri"/>
              </a:rPr>
              <a:t>ZONA </a:t>
            </a:r>
            <a:r>
              <a:rPr lang="es-CO" sz="4000" b="1" dirty="0">
                <a:latin typeface="Calibri"/>
                <a:ea typeface="Calibri"/>
                <a:cs typeface="Calibri"/>
                <a:sym typeface="Calibri"/>
              </a:rPr>
              <a:t>LLANOS ORIENTALES</a:t>
            </a:r>
            <a:endParaRPr dirty="0">
              <a:solidFill>
                <a:schemeClr val="tx1"/>
              </a:solidFill>
            </a:endParaRPr>
          </a:p>
        </p:txBody>
      </p:sp>
      <p:sp>
        <p:nvSpPr>
          <p:cNvPr id="91" name="Google Shape;91;p1"/>
          <p:cNvSpPr txBox="1"/>
          <p:nvPr/>
        </p:nvSpPr>
        <p:spPr>
          <a:xfrm>
            <a:off x="767609" y="905729"/>
            <a:ext cx="10910554"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800" b="0" i="0" u="none" strike="noStrike" cap="none" dirty="0">
                <a:solidFill>
                  <a:schemeClr val="dk1"/>
                </a:solidFill>
                <a:latin typeface="Montserrat"/>
                <a:ea typeface="Montserrat"/>
                <a:cs typeface="Montserrat"/>
                <a:sym typeface="Montserrat"/>
              </a:rPr>
              <a:t>INFORME COMTAC  </a:t>
            </a:r>
            <a:endParaRPr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5" descr="P.G.D. PROGRAMA DE GESTION DOCUMENTAL"/>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5" descr="P.G.D. PROGRAMA DE GESTION DOCUMENTAL"/>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5"/>
          <p:cNvSpPr txBox="1"/>
          <p:nvPr/>
        </p:nvSpPr>
        <p:spPr>
          <a:xfrm>
            <a:off x="2529738" y="207352"/>
            <a:ext cx="7132524"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800" b="1" dirty="0">
                <a:solidFill>
                  <a:schemeClr val="dk1"/>
                </a:solidFill>
                <a:latin typeface="Arial Narrow" panose="020B0606020202030204" pitchFamily="34" charset="0"/>
                <a:ea typeface="Calibri"/>
                <a:cs typeface="Calibri"/>
                <a:sym typeface="Calibri"/>
              </a:rPr>
              <a:t>3.7 Informes a la alta dirección</a:t>
            </a:r>
            <a:endParaRPr sz="2800" dirty="0">
              <a:solidFill>
                <a:schemeClr val="dk1"/>
              </a:solidFill>
              <a:latin typeface="Arial Narrow" panose="020B0606020202030204" pitchFamily="34" charset="0"/>
            </a:endParaRPr>
          </a:p>
        </p:txBody>
      </p:sp>
      <p:sp>
        <p:nvSpPr>
          <p:cNvPr id="135" name="Google Shape;135;p5"/>
          <p:cNvSpPr txBox="1"/>
          <p:nvPr/>
        </p:nvSpPr>
        <p:spPr>
          <a:xfrm>
            <a:off x="11639550" y="609063"/>
            <a:ext cx="5524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a:solidFill>
                  <a:schemeClr val="lt1"/>
                </a:solidFill>
                <a:latin typeface="Calibri"/>
                <a:ea typeface="Calibri"/>
                <a:cs typeface="Calibri"/>
                <a:sym typeface="Calibri"/>
              </a:rPr>
              <a:t>4</a:t>
            </a:r>
            <a:endParaRPr sz="3600">
              <a:solidFill>
                <a:schemeClr val="lt1"/>
              </a:solidFill>
              <a:latin typeface="Calibri"/>
              <a:ea typeface="Calibri"/>
              <a:cs typeface="Calibri"/>
              <a:sym typeface="Calibri"/>
            </a:endParaRPr>
          </a:p>
        </p:txBody>
      </p:sp>
      <p:graphicFrame>
        <p:nvGraphicFramePr>
          <p:cNvPr id="6" name="Gráfico 5">
            <a:extLst>
              <a:ext uri="{FF2B5EF4-FFF2-40B4-BE49-F238E27FC236}">
                <a16:creationId xmlns:a16="http://schemas.microsoft.com/office/drawing/2014/main" id="{D8D57F12-799A-E563-663E-9AD192E05C56}"/>
              </a:ext>
            </a:extLst>
          </p:cNvPr>
          <p:cNvGraphicFramePr>
            <a:graphicFrameLocks/>
          </p:cNvGraphicFramePr>
          <p:nvPr>
            <p:extLst>
              <p:ext uri="{D42A27DB-BD31-4B8C-83A1-F6EECF244321}">
                <p14:modId xmlns:p14="http://schemas.microsoft.com/office/powerpoint/2010/main" val="2062331284"/>
              </p:ext>
            </p:extLst>
          </p:nvPr>
        </p:nvGraphicFramePr>
        <p:xfrm>
          <a:off x="7343335" y="1463736"/>
          <a:ext cx="4572440" cy="47852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a 6">
            <a:extLst>
              <a:ext uri="{FF2B5EF4-FFF2-40B4-BE49-F238E27FC236}">
                <a16:creationId xmlns:a16="http://schemas.microsoft.com/office/drawing/2014/main" id="{2B7A8AA3-3AB5-4B47-A763-DBDB633F2B33}"/>
              </a:ext>
            </a:extLst>
          </p:cNvPr>
          <p:cNvGraphicFramePr>
            <a:graphicFrameLocks noGrp="1"/>
          </p:cNvGraphicFramePr>
          <p:nvPr>
            <p:extLst>
              <p:ext uri="{D42A27DB-BD31-4B8C-83A1-F6EECF244321}">
                <p14:modId xmlns:p14="http://schemas.microsoft.com/office/powerpoint/2010/main" val="3867279856"/>
              </p:ext>
            </p:extLst>
          </p:nvPr>
        </p:nvGraphicFramePr>
        <p:xfrm>
          <a:off x="1745959" y="1477804"/>
          <a:ext cx="5301956" cy="5107871"/>
        </p:xfrm>
        <a:graphic>
          <a:graphicData uri="http://schemas.openxmlformats.org/drawingml/2006/table">
            <a:tbl>
              <a:tblPr>
                <a:tableStyleId>{871C3A2B-C473-42CC-B773-086420458FF6}</a:tableStyleId>
              </a:tblPr>
              <a:tblGrid>
                <a:gridCol w="1408332">
                  <a:extLst>
                    <a:ext uri="{9D8B030D-6E8A-4147-A177-3AD203B41FA5}">
                      <a16:colId xmlns:a16="http://schemas.microsoft.com/office/drawing/2014/main" val="2722497857"/>
                    </a:ext>
                  </a:extLst>
                </a:gridCol>
                <a:gridCol w="710084">
                  <a:extLst>
                    <a:ext uri="{9D8B030D-6E8A-4147-A177-3AD203B41FA5}">
                      <a16:colId xmlns:a16="http://schemas.microsoft.com/office/drawing/2014/main" val="3320933804"/>
                    </a:ext>
                  </a:extLst>
                </a:gridCol>
                <a:gridCol w="3183540">
                  <a:extLst>
                    <a:ext uri="{9D8B030D-6E8A-4147-A177-3AD203B41FA5}">
                      <a16:colId xmlns:a16="http://schemas.microsoft.com/office/drawing/2014/main" val="190543068"/>
                    </a:ext>
                  </a:extLst>
                </a:gridCol>
              </a:tblGrid>
              <a:tr h="1170752">
                <a:tc>
                  <a:txBody>
                    <a:bodyPr/>
                    <a:lstStyle/>
                    <a:p>
                      <a:pPr algn="ctr" fontAlgn="ctr"/>
                      <a:r>
                        <a:rPr lang="es-CO" sz="1400" u="none" strike="noStrike">
                          <a:effectLst/>
                        </a:rPr>
                        <a:t>COFREM</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a:effectLst/>
                        </a:rPr>
                        <a:t>Cada trimestre se presenta el informe de PQRSF ante el Comité de Servicio al Cliente, Dirección y Consejo Directivo. </a:t>
                      </a:r>
                      <a:endParaRPr lang="es-MX" sz="1400" b="0" i="0" u="none" strike="noStrike">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2077115094"/>
                  </a:ext>
                </a:extLst>
              </a:tr>
              <a:tr h="390251">
                <a:tc>
                  <a:txBody>
                    <a:bodyPr/>
                    <a:lstStyle/>
                    <a:p>
                      <a:pPr algn="ctr" fontAlgn="ctr"/>
                      <a:r>
                        <a:rPr lang="es-CO" sz="1400" u="none" strike="noStrike">
                          <a:effectLst/>
                        </a:rPr>
                        <a:t>COMFIAR</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b"/>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s-CO" sz="1400" u="none" strike="noStrike" dirty="0">
                          <a:effectLst/>
                        </a:rPr>
                        <a:t>Cumple con los informes a la dirección según la solicitud.</a:t>
                      </a:r>
                      <a:endParaRPr lang="es-CO"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3769463350"/>
                  </a:ext>
                </a:extLst>
              </a:tr>
              <a:tr h="390251">
                <a:tc>
                  <a:txBody>
                    <a:bodyPr/>
                    <a:lstStyle/>
                    <a:p>
                      <a:pPr algn="ctr" fontAlgn="ctr"/>
                      <a:r>
                        <a:rPr lang="es-CO" sz="1400" u="none" strike="noStrike">
                          <a:effectLst/>
                        </a:rPr>
                        <a:t>COMFACA</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CO" sz="1400" u="none" strike="noStrike" dirty="0">
                          <a:effectLst/>
                        </a:rPr>
                        <a:t> Cumple con los informes a la dirección según la solicitud.</a:t>
                      </a:r>
                      <a:endParaRPr lang="es-CO" sz="1400" b="0" i="0" u="none" strike="noStrike" dirty="0">
                        <a:solidFill>
                          <a:srgbClr val="000000"/>
                        </a:solidFill>
                        <a:effectLst/>
                        <a:latin typeface="Arial Narrow" panose="020B0606020202030204" pitchFamily="34" charset="0"/>
                      </a:endParaRPr>
                    </a:p>
                    <a:p>
                      <a:pPr algn="ctr" fontAlgn="b"/>
                      <a:endParaRPr lang="es-CO"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2821999423"/>
                  </a:ext>
                </a:extLst>
              </a:tr>
              <a:tr h="390251">
                <a:tc>
                  <a:txBody>
                    <a:bodyPr/>
                    <a:lstStyle/>
                    <a:p>
                      <a:pPr algn="ctr" fontAlgn="ctr"/>
                      <a:r>
                        <a:rPr lang="es-CO" sz="1400" u="none" strike="noStrike">
                          <a:effectLst/>
                        </a:rPr>
                        <a:t>COMFACASANARE</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CO" sz="1400" u="none" strike="noStrike" dirty="0">
                          <a:effectLst/>
                        </a:rPr>
                        <a:t>Cumple con los informes a la dirección según la solicitud.</a:t>
                      </a:r>
                      <a:endParaRPr lang="es-CO" sz="1400" b="0" i="0" u="none" strike="noStrike" dirty="0">
                        <a:solidFill>
                          <a:srgbClr val="000000"/>
                        </a:solidFill>
                        <a:effectLst/>
                        <a:latin typeface="Arial Narrow" panose="020B0606020202030204" pitchFamily="34" charset="0"/>
                      </a:endParaRPr>
                    </a:p>
                    <a:p>
                      <a:pPr algn="ctr" fontAlgn="b"/>
                      <a:r>
                        <a:rPr lang="es-CO" sz="1400" u="none" strike="noStrike" dirty="0">
                          <a:effectLst/>
                        </a:rPr>
                        <a:t> </a:t>
                      </a:r>
                      <a:endParaRPr lang="es-CO"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406867210"/>
                  </a:ext>
                </a:extLst>
              </a:tr>
              <a:tr h="2201664">
                <a:tc>
                  <a:txBody>
                    <a:bodyPr/>
                    <a:lstStyle/>
                    <a:p>
                      <a:pPr algn="ctr" fontAlgn="ctr"/>
                      <a:r>
                        <a:rPr lang="es-CO" sz="1400" u="none" strike="noStrike">
                          <a:effectLst/>
                        </a:rPr>
                        <a:t>COMFAPUTUMAYO</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dirty="0">
                          <a:effectLst/>
                        </a:rPr>
                        <a:t>Trimestralmente presenta a la Dirección administrativa el informe de gestión el cual contiene las características definidas por la Superintendencia del Subsidio Familiar, a través de la circular única. </a:t>
                      </a:r>
                      <a:endParaRPr lang="es-MX"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2533282571"/>
                  </a:ext>
                </a:extLst>
              </a:tr>
            </a:tbl>
          </a:graphicData>
        </a:graphic>
      </p:graphicFrame>
    </p:spTree>
    <p:extLst>
      <p:ext uri="{BB962C8B-B14F-4D97-AF65-F5344CB8AC3E}">
        <p14:creationId xmlns:p14="http://schemas.microsoft.com/office/powerpoint/2010/main" val="3312000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5" descr="P.G.D. PROGRAMA DE GESTION DOCUMENTAL"/>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5" descr="P.G.D. PROGRAMA DE GESTION DOCUMENTAL"/>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5"/>
          <p:cNvSpPr txBox="1"/>
          <p:nvPr/>
        </p:nvSpPr>
        <p:spPr>
          <a:xfrm>
            <a:off x="1603717" y="207352"/>
            <a:ext cx="9143999"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800" b="1">
                <a:solidFill>
                  <a:schemeClr val="dk1"/>
                </a:solidFill>
                <a:latin typeface="Arial Narrow" panose="020B0606020202030204" pitchFamily="34" charset="0"/>
                <a:ea typeface="Calibri"/>
                <a:cs typeface="Calibri"/>
                <a:sym typeface="Calibri"/>
              </a:rPr>
              <a:t>3.8 Medidas de accesibilidad e inclusion para personas con discapacidad y poblacion LGTBI		</a:t>
            </a:r>
            <a:endParaRPr lang="es-MX" sz="2800" b="1" dirty="0">
              <a:solidFill>
                <a:schemeClr val="dk1"/>
              </a:solidFill>
              <a:latin typeface="Arial Narrow" panose="020B0606020202030204" pitchFamily="34" charset="0"/>
              <a:ea typeface="Calibri"/>
              <a:cs typeface="Calibri"/>
              <a:sym typeface="Calibri"/>
            </a:endParaRPr>
          </a:p>
        </p:txBody>
      </p:sp>
      <p:sp>
        <p:nvSpPr>
          <p:cNvPr id="135" name="Google Shape;135;p5"/>
          <p:cNvSpPr txBox="1"/>
          <p:nvPr/>
        </p:nvSpPr>
        <p:spPr>
          <a:xfrm>
            <a:off x="11639550" y="609063"/>
            <a:ext cx="5524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a:solidFill>
                  <a:schemeClr val="lt1"/>
                </a:solidFill>
                <a:latin typeface="Calibri"/>
                <a:ea typeface="Calibri"/>
                <a:cs typeface="Calibri"/>
                <a:sym typeface="Calibri"/>
              </a:rPr>
              <a:t>4</a:t>
            </a:r>
            <a:endParaRPr sz="3600">
              <a:solidFill>
                <a:schemeClr val="lt1"/>
              </a:solidFill>
              <a:latin typeface="Calibri"/>
              <a:ea typeface="Calibri"/>
              <a:cs typeface="Calibri"/>
              <a:sym typeface="Calibri"/>
            </a:endParaRPr>
          </a:p>
        </p:txBody>
      </p:sp>
      <p:graphicFrame>
        <p:nvGraphicFramePr>
          <p:cNvPr id="4" name="Gráfico 3">
            <a:extLst>
              <a:ext uri="{FF2B5EF4-FFF2-40B4-BE49-F238E27FC236}">
                <a16:creationId xmlns:a16="http://schemas.microsoft.com/office/drawing/2014/main" id="{5C3A73E9-B0F9-5F8D-5E62-2FEC4FC28B8B}"/>
              </a:ext>
            </a:extLst>
          </p:cNvPr>
          <p:cNvGraphicFramePr>
            <a:graphicFrameLocks/>
          </p:cNvGraphicFramePr>
          <p:nvPr>
            <p:extLst>
              <p:ext uri="{D42A27DB-BD31-4B8C-83A1-F6EECF244321}">
                <p14:modId xmlns:p14="http://schemas.microsoft.com/office/powerpoint/2010/main" val="1659774245"/>
              </p:ext>
            </p:extLst>
          </p:nvPr>
        </p:nvGraphicFramePr>
        <p:xfrm>
          <a:off x="8710863" y="1349371"/>
          <a:ext cx="3839716" cy="4674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a 4">
            <a:extLst>
              <a:ext uri="{FF2B5EF4-FFF2-40B4-BE49-F238E27FC236}">
                <a16:creationId xmlns:a16="http://schemas.microsoft.com/office/drawing/2014/main" id="{3F70223E-7BAD-A3DF-5F68-6B8337D9C657}"/>
              </a:ext>
            </a:extLst>
          </p:cNvPr>
          <p:cNvGraphicFramePr>
            <a:graphicFrameLocks noGrp="1"/>
          </p:cNvGraphicFramePr>
          <p:nvPr>
            <p:extLst>
              <p:ext uri="{D42A27DB-BD31-4B8C-83A1-F6EECF244321}">
                <p14:modId xmlns:p14="http://schemas.microsoft.com/office/powerpoint/2010/main" val="142063728"/>
              </p:ext>
            </p:extLst>
          </p:nvPr>
        </p:nvGraphicFramePr>
        <p:xfrm>
          <a:off x="1375531" y="1255395"/>
          <a:ext cx="7335332" cy="5667149"/>
        </p:xfrm>
        <a:graphic>
          <a:graphicData uri="http://schemas.openxmlformats.org/drawingml/2006/table">
            <a:tbl>
              <a:tblPr>
                <a:tableStyleId>{871C3A2B-C473-42CC-B773-086420458FF6}</a:tableStyleId>
              </a:tblPr>
              <a:tblGrid>
                <a:gridCol w="1617159">
                  <a:extLst>
                    <a:ext uri="{9D8B030D-6E8A-4147-A177-3AD203B41FA5}">
                      <a16:colId xmlns:a16="http://schemas.microsoft.com/office/drawing/2014/main" val="4061815745"/>
                    </a:ext>
                  </a:extLst>
                </a:gridCol>
                <a:gridCol w="980395">
                  <a:extLst>
                    <a:ext uri="{9D8B030D-6E8A-4147-A177-3AD203B41FA5}">
                      <a16:colId xmlns:a16="http://schemas.microsoft.com/office/drawing/2014/main" val="1558302993"/>
                    </a:ext>
                  </a:extLst>
                </a:gridCol>
                <a:gridCol w="4737778">
                  <a:extLst>
                    <a:ext uri="{9D8B030D-6E8A-4147-A177-3AD203B41FA5}">
                      <a16:colId xmlns:a16="http://schemas.microsoft.com/office/drawing/2014/main" val="3998789087"/>
                    </a:ext>
                  </a:extLst>
                </a:gridCol>
              </a:tblGrid>
              <a:tr h="1556876">
                <a:tc>
                  <a:txBody>
                    <a:bodyPr/>
                    <a:lstStyle/>
                    <a:p>
                      <a:pPr algn="ctr" fontAlgn="ctr"/>
                      <a:r>
                        <a:rPr lang="es-CO" sz="1400" u="none" strike="noStrike">
                          <a:effectLst/>
                          <a:latin typeface="Arial Narrow" panose="020B0606020202030204" pitchFamily="34" charset="0"/>
                        </a:rPr>
                        <a:t>COFREM</a:t>
                      </a:r>
                      <a:endParaRPr lang="es-CO" sz="1400" b="1" i="0" u="none" strike="noStrike">
                        <a:solidFill>
                          <a:srgbClr val="000000"/>
                        </a:solidFill>
                        <a:effectLst/>
                        <a:latin typeface="Arial Narrow" panose="020B0606020202030204" pitchFamily="34" charset="0"/>
                      </a:endParaRPr>
                    </a:p>
                  </a:txBody>
                  <a:tcPr marL="4376" marR="4376" marT="4376" marB="0" anchor="ctr"/>
                </a:tc>
                <a:tc>
                  <a:txBody>
                    <a:bodyPr/>
                    <a:lstStyle/>
                    <a:p>
                      <a:pPr algn="ctr" fontAlgn="ctr"/>
                      <a:r>
                        <a:rPr lang="es-CO" sz="1400" u="none" strike="noStrike">
                          <a:effectLst/>
                          <a:latin typeface="Arial Narrow" panose="020B0606020202030204" pitchFamily="34" charset="0"/>
                        </a:rPr>
                        <a:t>100%</a:t>
                      </a:r>
                      <a:endParaRPr lang="es-CO" sz="1400" b="0" i="0" u="none" strike="noStrike">
                        <a:solidFill>
                          <a:srgbClr val="000000"/>
                        </a:solidFill>
                        <a:effectLst/>
                        <a:latin typeface="Arial Narrow" panose="020B0606020202030204" pitchFamily="34" charset="0"/>
                      </a:endParaRPr>
                    </a:p>
                  </a:txBody>
                  <a:tcPr marL="4376" marR="4376" marT="4376" marB="0" anchor="ctr"/>
                </a:tc>
                <a:tc>
                  <a:txBody>
                    <a:bodyPr/>
                    <a:lstStyle/>
                    <a:p>
                      <a:pPr algn="ctr" fontAlgn="ctr"/>
                      <a:r>
                        <a:rPr lang="es-MX" sz="1400" u="none" strike="noStrike" dirty="0">
                          <a:effectLst/>
                          <a:latin typeface="Arial Narrow" panose="020B0606020202030204" pitchFamily="34" charset="0"/>
                        </a:rPr>
                        <a:t>Nos encontramos adelantando capacitación de 22 trabajadores que atienden a usuarios, beneficiarios, trabajadores y empresas,  con formación de lenguaje de señas para una adecuada atención de las personas con discapacidad y creación de la escuela de servicio al cliente para mejorar nuestra prestación de servicio por parte de los asesores de servicio al cliente y recomendaciones adelantadas a los operadores de puntos de pago del subsidio familiar.</a:t>
                      </a:r>
                      <a:endParaRPr lang="es-MX" sz="1400" b="0" i="0" u="none" strike="noStrike" dirty="0">
                        <a:solidFill>
                          <a:srgbClr val="000000"/>
                        </a:solidFill>
                        <a:effectLst/>
                        <a:latin typeface="Arial Narrow" panose="020B0606020202030204" pitchFamily="34" charset="0"/>
                      </a:endParaRPr>
                    </a:p>
                  </a:txBody>
                  <a:tcPr marL="4376" marR="4376" marT="4376" marB="0" anchor="ctr"/>
                </a:tc>
                <a:extLst>
                  <a:ext uri="{0D108BD9-81ED-4DB2-BD59-A6C34878D82A}">
                    <a16:rowId xmlns:a16="http://schemas.microsoft.com/office/drawing/2014/main" val="1787403886"/>
                  </a:ext>
                </a:extLst>
              </a:tr>
              <a:tr h="1691205">
                <a:tc>
                  <a:txBody>
                    <a:bodyPr/>
                    <a:lstStyle/>
                    <a:p>
                      <a:pPr algn="ctr" fontAlgn="ctr"/>
                      <a:r>
                        <a:rPr lang="es-CO" sz="1400" u="none" strike="noStrike" dirty="0">
                          <a:effectLst/>
                          <a:latin typeface="Arial Narrow" panose="020B0606020202030204" pitchFamily="34" charset="0"/>
                        </a:rPr>
                        <a:t>COMFIAR</a:t>
                      </a:r>
                      <a:endParaRPr lang="es-CO" sz="1400" b="1" i="0" u="none" strike="noStrike" dirty="0">
                        <a:solidFill>
                          <a:srgbClr val="000000"/>
                        </a:solidFill>
                        <a:effectLst/>
                        <a:latin typeface="Arial Narrow" panose="020B0606020202030204" pitchFamily="34" charset="0"/>
                      </a:endParaRPr>
                    </a:p>
                  </a:txBody>
                  <a:tcPr marL="4376" marR="4376" marT="4376" marB="0" anchor="ctr"/>
                </a:tc>
                <a:tc>
                  <a:txBody>
                    <a:bodyPr/>
                    <a:lstStyle/>
                    <a:p>
                      <a:pPr algn="ctr" fontAlgn="ctr"/>
                      <a:r>
                        <a:rPr lang="es-CO" sz="1400" u="none" strike="noStrike">
                          <a:effectLst/>
                          <a:latin typeface="Arial Narrow" panose="020B0606020202030204" pitchFamily="34" charset="0"/>
                        </a:rPr>
                        <a:t>80%</a:t>
                      </a:r>
                      <a:endParaRPr lang="es-CO" sz="1400" b="0" i="0" u="none" strike="noStrike">
                        <a:solidFill>
                          <a:srgbClr val="000000"/>
                        </a:solidFill>
                        <a:effectLst/>
                        <a:latin typeface="Arial Narrow" panose="020B0606020202030204" pitchFamily="34" charset="0"/>
                      </a:endParaRPr>
                    </a:p>
                  </a:txBody>
                  <a:tcPr marL="4376" marR="4376" marT="4376" marB="0" anchor="ctr"/>
                </a:tc>
                <a:tc>
                  <a:txBody>
                    <a:bodyPr/>
                    <a:lstStyle/>
                    <a:p>
                      <a:pPr algn="ctr" fontAlgn="b"/>
                      <a:r>
                        <a:rPr lang="es-MX" sz="1400" u="none" strike="noStrike" dirty="0">
                          <a:effectLst/>
                          <a:latin typeface="Arial Narrow" panose="020B0606020202030204" pitchFamily="34" charset="0"/>
                        </a:rPr>
                        <a:t>Su compromiso con la inclusión y diversidad con actualizaciones constantes al Manual de Atención al Ciudadano ML-GA-04, incluyendo el protocolo para con mujeres embarazadas y lactantes, adultos mayores, grupos étnicos y personas de talla baja, sin embargo se va realizar una revisión y actualización en las discapacidades mentales, cognitivas y múltiples. Continuando así con nuestro compromiso constante en el territorio a las comunidades. </a:t>
                      </a:r>
                      <a:endParaRPr lang="es-MX" sz="1400" b="0" i="0" u="none" strike="noStrike" dirty="0">
                        <a:solidFill>
                          <a:srgbClr val="000000"/>
                        </a:solidFill>
                        <a:effectLst/>
                        <a:latin typeface="Arial Narrow" panose="020B0606020202030204" pitchFamily="34" charset="0"/>
                      </a:endParaRPr>
                    </a:p>
                  </a:txBody>
                  <a:tcPr marL="4376" marR="4376" marT="4376" marB="0" anchor="b"/>
                </a:tc>
                <a:extLst>
                  <a:ext uri="{0D108BD9-81ED-4DB2-BD59-A6C34878D82A}">
                    <a16:rowId xmlns:a16="http://schemas.microsoft.com/office/drawing/2014/main" val="3170525126"/>
                  </a:ext>
                </a:extLst>
              </a:tr>
              <a:tr h="198093">
                <a:tc>
                  <a:txBody>
                    <a:bodyPr/>
                    <a:lstStyle/>
                    <a:p>
                      <a:pPr algn="ctr" fontAlgn="ctr"/>
                      <a:r>
                        <a:rPr lang="es-CO" sz="1400" u="none" strike="noStrike">
                          <a:effectLst/>
                          <a:latin typeface="Arial Narrow" panose="020B0606020202030204" pitchFamily="34" charset="0"/>
                        </a:rPr>
                        <a:t>COMFACA</a:t>
                      </a:r>
                      <a:endParaRPr lang="es-CO" sz="1400" b="1" i="0" u="none" strike="noStrike">
                        <a:solidFill>
                          <a:srgbClr val="000000"/>
                        </a:solidFill>
                        <a:effectLst/>
                        <a:latin typeface="Arial Narrow" panose="020B0606020202030204" pitchFamily="34" charset="0"/>
                      </a:endParaRPr>
                    </a:p>
                  </a:txBody>
                  <a:tcPr marL="4376" marR="4376" marT="4376" marB="0" anchor="ctr"/>
                </a:tc>
                <a:tc>
                  <a:txBody>
                    <a:bodyPr/>
                    <a:lstStyle/>
                    <a:p>
                      <a:pPr algn="ctr" fontAlgn="ctr"/>
                      <a:r>
                        <a:rPr lang="es-CO" sz="1400" u="none" strike="noStrike" dirty="0">
                          <a:effectLst/>
                          <a:latin typeface="Arial Narrow" panose="020B0606020202030204" pitchFamily="34" charset="0"/>
                        </a:rPr>
                        <a:t>55%</a:t>
                      </a:r>
                      <a:endParaRPr lang="es-CO" sz="1400" b="0" i="0" u="none" strike="noStrike" dirty="0">
                        <a:solidFill>
                          <a:srgbClr val="000000"/>
                        </a:solidFill>
                        <a:effectLst/>
                        <a:latin typeface="Arial Narrow" panose="020B0606020202030204" pitchFamily="34" charset="0"/>
                      </a:endParaRPr>
                    </a:p>
                  </a:txBody>
                  <a:tcPr marL="4376" marR="4376" marT="4376" marB="0" anchor="ctr"/>
                </a:tc>
                <a:tc>
                  <a:txBody>
                    <a:bodyPr/>
                    <a:lstStyle/>
                    <a:p>
                      <a:pPr algn="ctr" fontAlgn="b"/>
                      <a:r>
                        <a:rPr lang="es-MX" sz="1400" u="none" strike="noStrike" dirty="0">
                          <a:effectLst/>
                          <a:latin typeface="Arial Narrow" panose="020B0606020202030204" pitchFamily="34" charset="0"/>
                        </a:rPr>
                        <a:t> se realizo un avance del 55% de la  guía de atención a personas en situación de discapacidad y población LGTBI. </a:t>
                      </a:r>
                      <a:r>
                        <a:rPr lang="es-CO" sz="1400" u="none" strike="noStrike" dirty="0">
                          <a:effectLst/>
                          <a:latin typeface="Arial Narrow" panose="020B0606020202030204" pitchFamily="34" charset="0"/>
                        </a:rPr>
                        <a:t> </a:t>
                      </a:r>
                      <a:endParaRPr lang="es-CO" sz="1400" b="0" i="0" u="none" strike="noStrike" dirty="0">
                        <a:solidFill>
                          <a:srgbClr val="000000"/>
                        </a:solidFill>
                        <a:effectLst/>
                        <a:latin typeface="Arial Narrow" panose="020B0606020202030204" pitchFamily="34" charset="0"/>
                      </a:endParaRPr>
                    </a:p>
                  </a:txBody>
                  <a:tcPr marL="4376" marR="4376" marT="4376" marB="0" anchor="b"/>
                </a:tc>
                <a:extLst>
                  <a:ext uri="{0D108BD9-81ED-4DB2-BD59-A6C34878D82A}">
                    <a16:rowId xmlns:a16="http://schemas.microsoft.com/office/drawing/2014/main" val="3196912682"/>
                  </a:ext>
                </a:extLst>
              </a:tr>
              <a:tr h="392205">
                <a:tc>
                  <a:txBody>
                    <a:bodyPr/>
                    <a:lstStyle/>
                    <a:p>
                      <a:pPr algn="ctr" fontAlgn="ctr"/>
                      <a:r>
                        <a:rPr lang="es-CO" sz="1400" u="none" strike="noStrike">
                          <a:effectLst/>
                          <a:latin typeface="Arial Narrow" panose="020B0606020202030204" pitchFamily="34" charset="0"/>
                        </a:rPr>
                        <a:t>COMFACASANARE</a:t>
                      </a:r>
                      <a:endParaRPr lang="es-CO" sz="1400" b="1" i="0" u="none" strike="noStrike">
                        <a:solidFill>
                          <a:srgbClr val="000000"/>
                        </a:solidFill>
                        <a:effectLst/>
                        <a:latin typeface="Arial Narrow" panose="020B0606020202030204" pitchFamily="34" charset="0"/>
                      </a:endParaRPr>
                    </a:p>
                  </a:txBody>
                  <a:tcPr marL="4376" marR="4376" marT="4376" marB="0" anchor="ctr"/>
                </a:tc>
                <a:tc>
                  <a:txBody>
                    <a:bodyPr/>
                    <a:lstStyle/>
                    <a:p>
                      <a:pPr algn="ctr" fontAlgn="ctr"/>
                      <a:r>
                        <a:rPr lang="es-CO" sz="1400" u="none" strike="noStrike">
                          <a:effectLst/>
                          <a:latin typeface="Arial Narrow" panose="020B0606020202030204" pitchFamily="34" charset="0"/>
                        </a:rPr>
                        <a:t>50%</a:t>
                      </a:r>
                      <a:endParaRPr lang="es-CO" sz="1400" b="0" i="0" u="none" strike="noStrike">
                        <a:solidFill>
                          <a:srgbClr val="000000"/>
                        </a:solidFill>
                        <a:effectLst/>
                        <a:latin typeface="Arial Narrow" panose="020B0606020202030204" pitchFamily="34" charset="0"/>
                      </a:endParaRPr>
                    </a:p>
                  </a:txBody>
                  <a:tcPr marL="4376" marR="4376" marT="4376" marB="0" anchor="ctr"/>
                </a:tc>
                <a:tc>
                  <a:txBody>
                    <a:bodyPr/>
                    <a:lstStyle/>
                    <a:p>
                      <a:pPr algn="ctr" fontAlgn="b"/>
                      <a:r>
                        <a:rPr lang="es-MX" sz="1400" u="none" strike="noStrike">
                          <a:effectLst/>
                          <a:latin typeface="Arial Narrow" panose="020B0606020202030204" pitchFamily="34" charset="0"/>
                        </a:rPr>
                        <a:t>Se esta  capacitando al personal en una primera fase , en lengua de señas.</a:t>
                      </a:r>
                      <a:endParaRPr lang="es-MX" sz="1400" b="0" i="0" u="none" strike="noStrike">
                        <a:solidFill>
                          <a:srgbClr val="000000"/>
                        </a:solidFill>
                        <a:effectLst/>
                        <a:latin typeface="Arial Narrow" panose="020B0606020202030204" pitchFamily="34" charset="0"/>
                      </a:endParaRPr>
                    </a:p>
                  </a:txBody>
                  <a:tcPr marL="4376" marR="4376" marT="4376" marB="0" anchor="b"/>
                </a:tc>
                <a:extLst>
                  <a:ext uri="{0D108BD9-81ED-4DB2-BD59-A6C34878D82A}">
                    <a16:rowId xmlns:a16="http://schemas.microsoft.com/office/drawing/2014/main" val="2056819713"/>
                  </a:ext>
                </a:extLst>
              </a:tr>
              <a:tr h="1556876">
                <a:tc>
                  <a:txBody>
                    <a:bodyPr/>
                    <a:lstStyle/>
                    <a:p>
                      <a:pPr algn="ctr" fontAlgn="ctr"/>
                      <a:r>
                        <a:rPr lang="es-CO" sz="1400" u="none" strike="noStrike">
                          <a:effectLst/>
                          <a:latin typeface="Arial Narrow" panose="020B0606020202030204" pitchFamily="34" charset="0"/>
                        </a:rPr>
                        <a:t>COMFAPUTUMAYO</a:t>
                      </a:r>
                      <a:endParaRPr lang="es-CO" sz="1400" b="1" i="0" u="none" strike="noStrike">
                        <a:solidFill>
                          <a:srgbClr val="000000"/>
                        </a:solidFill>
                        <a:effectLst/>
                        <a:latin typeface="Arial Narrow" panose="020B0606020202030204" pitchFamily="34" charset="0"/>
                      </a:endParaRPr>
                    </a:p>
                  </a:txBody>
                  <a:tcPr marL="4376" marR="4376" marT="4376" marB="0" anchor="ctr"/>
                </a:tc>
                <a:tc>
                  <a:txBody>
                    <a:bodyPr/>
                    <a:lstStyle/>
                    <a:p>
                      <a:pPr algn="ctr" fontAlgn="ctr"/>
                      <a:r>
                        <a:rPr lang="es-CO" sz="1400" u="none" strike="noStrike">
                          <a:effectLst/>
                          <a:latin typeface="Arial Narrow" panose="020B0606020202030204" pitchFamily="34" charset="0"/>
                        </a:rPr>
                        <a:t>90%</a:t>
                      </a:r>
                      <a:endParaRPr lang="es-CO" sz="1400" b="0" i="0" u="none" strike="noStrike">
                        <a:solidFill>
                          <a:srgbClr val="000000"/>
                        </a:solidFill>
                        <a:effectLst/>
                        <a:latin typeface="Arial Narrow" panose="020B0606020202030204" pitchFamily="34" charset="0"/>
                      </a:endParaRPr>
                    </a:p>
                  </a:txBody>
                  <a:tcPr marL="4376" marR="4376" marT="4376" marB="0" anchor="ctr"/>
                </a:tc>
                <a:tc>
                  <a:txBody>
                    <a:bodyPr/>
                    <a:lstStyle/>
                    <a:p>
                      <a:pPr algn="ctr" fontAlgn="ctr"/>
                      <a:r>
                        <a:rPr lang="es-MX" sz="1400" u="none" strike="noStrike" dirty="0">
                          <a:effectLst/>
                          <a:latin typeface="Arial Narrow" panose="020B0606020202030204" pitchFamily="34" charset="0"/>
                        </a:rPr>
                        <a:t>Tiene adoptados e implementados los protocolos para personas con discapacidad los cuales son conocidos por el personal de la Caja.</a:t>
                      </a:r>
                      <a:br>
                        <a:rPr lang="es-MX" sz="1400" u="none" strike="noStrike" dirty="0">
                          <a:effectLst/>
                          <a:latin typeface="Arial Narrow" panose="020B0606020202030204" pitchFamily="34" charset="0"/>
                        </a:rPr>
                      </a:br>
                      <a:r>
                        <a:rPr lang="es-MX" sz="1400" u="none" strike="noStrike" dirty="0">
                          <a:effectLst/>
                          <a:latin typeface="Arial Narrow" panose="020B0606020202030204" pitchFamily="34" charset="0"/>
                        </a:rPr>
                        <a:t>Resulta importante precisar, que se viene trabajando de manera decisiva en que las instalaciones físicas y centros recreacionales estén 100% accesibles, se considera que el avance en este sentido ha sido significativo, pero estamos en el proceso de adecuación en algunos sitios específicos. </a:t>
                      </a:r>
                      <a:endParaRPr lang="es-MX" sz="1400" b="0" i="0" u="none" strike="noStrike" dirty="0">
                        <a:solidFill>
                          <a:srgbClr val="000000"/>
                        </a:solidFill>
                        <a:effectLst/>
                        <a:latin typeface="Arial Narrow" panose="020B0606020202030204" pitchFamily="34" charset="0"/>
                      </a:endParaRPr>
                    </a:p>
                  </a:txBody>
                  <a:tcPr marL="4376" marR="4376" marT="4376" marB="0" anchor="ctr"/>
                </a:tc>
                <a:extLst>
                  <a:ext uri="{0D108BD9-81ED-4DB2-BD59-A6C34878D82A}">
                    <a16:rowId xmlns:a16="http://schemas.microsoft.com/office/drawing/2014/main" val="3707417287"/>
                  </a:ext>
                </a:extLst>
              </a:tr>
            </a:tbl>
          </a:graphicData>
        </a:graphic>
      </p:graphicFrame>
    </p:spTree>
    <p:extLst>
      <p:ext uri="{BB962C8B-B14F-4D97-AF65-F5344CB8AC3E}">
        <p14:creationId xmlns:p14="http://schemas.microsoft.com/office/powerpoint/2010/main" val="1646098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5" descr="P.G.D. PROGRAMA DE GESTION DOCUMENTAL"/>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5" descr="P.G.D. PROGRAMA DE GESTION DOCUMENTAL"/>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5"/>
          <p:cNvSpPr txBox="1"/>
          <p:nvPr/>
        </p:nvSpPr>
        <p:spPr>
          <a:xfrm>
            <a:off x="2529738" y="207352"/>
            <a:ext cx="7132524"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800" b="1" dirty="0">
                <a:solidFill>
                  <a:schemeClr val="dk1"/>
                </a:solidFill>
                <a:latin typeface="Arial Narrow" panose="020B0606020202030204" pitchFamily="34" charset="0"/>
                <a:ea typeface="Calibri"/>
                <a:cs typeface="Calibri"/>
                <a:sym typeface="Calibri"/>
              </a:rPr>
              <a:t>3.8.1 Accesibilidad en espacios físicos</a:t>
            </a:r>
            <a:endParaRPr sz="2800" dirty="0">
              <a:solidFill>
                <a:schemeClr val="dk1"/>
              </a:solidFill>
              <a:latin typeface="Arial Narrow" panose="020B0606020202030204" pitchFamily="34" charset="0"/>
            </a:endParaRPr>
          </a:p>
        </p:txBody>
      </p:sp>
      <p:sp>
        <p:nvSpPr>
          <p:cNvPr id="135" name="Google Shape;135;p5"/>
          <p:cNvSpPr txBox="1"/>
          <p:nvPr/>
        </p:nvSpPr>
        <p:spPr>
          <a:xfrm>
            <a:off x="11639550" y="609063"/>
            <a:ext cx="5524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a:solidFill>
                  <a:schemeClr val="lt1"/>
                </a:solidFill>
                <a:latin typeface="Calibri"/>
                <a:ea typeface="Calibri"/>
                <a:cs typeface="Calibri"/>
                <a:sym typeface="Calibri"/>
              </a:rPr>
              <a:t>4</a:t>
            </a:r>
            <a:endParaRPr sz="3600">
              <a:solidFill>
                <a:schemeClr val="lt1"/>
              </a:solidFill>
              <a:latin typeface="Calibri"/>
              <a:ea typeface="Calibri"/>
              <a:cs typeface="Calibri"/>
              <a:sym typeface="Calibri"/>
            </a:endParaRPr>
          </a:p>
        </p:txBody>
      </p:sp>
      <p:graphicFrame>
        <p:nvGraphicFramePr>
          <p:cNvPr id="4" name="Tabla 3">
            <a:extLst>
              <a:ext uri="{FF2B5EF4-FFF2-40B4-BE49-F238E27FC236}">
                <a16:creationId xmlns:a16="http://schemas.microsoft.com/office/drawing/2014/main" id="{CAA6054F-2E91-6322-44AA-A7FBF2F723E7}"/>
              </a:ext>
            </a:extLst>
          </p:cNvPr>
          <p:cNvGraphicFramePr>
            <a:graphicFrameLocks noGrp="1"/>
          </p:cNvGraphicFramePr>
          <p:nvPr>
            <p:extLst>
              <p:ext uri="{D42A27DB-BD31-4B8C-83A1-F6EECF244321}">
                <p14:modId xmlns:p14="http://schemas.microsoft.com/office/powerpoint/2010/main" val="3653045731"/>
              </p:ext>
            </p:extLst>
          </p:nvPr>
        </p:nvGraphicFramePr>
        <p:xfrm>
          <a:off x="1718668" y="932228"/>
          <a:ext cx="7534512" cy="5883683"/>
        </p:xfrm>
        <a:graphic>
          <a:graphicData uri="http://schemas.openxmlformats.org/drawingml/2006/table">
            <a:tbl>
              <a:tblPr>
                <a:tableStyleId>{871C3A2B-C473-42CC-B773-086420458FF6}</a:tableStyleId>
              </a:tblPr>
              <a:tblGrid>
                <a:gridCol w="2001354">
                  <a:extLst>
                    <a:ext uri="{9D8B030D-6E8A-4147-A177-3AD203B41FA5}">
                      <a16:colId xmlns:a16="http://schemas.microsoft.com/office/drawing/2014/main" val="2725592699"/>
                    </a:ext>
                  </a:extLst>
                </a:gridCol>
                <a:gridCol w="1009089">
                  <a:extLst>
                    <a:ext uri="{9D8B030D-6E8A-4147-A177-3AD203B41FA5}">
                      <a16:colId xmlns:a16="http://schemas.microsoft.com/office/drawing/2014/main" val="432913426"/>
                    </a:ext>
                  </a:extLst>
                </a:gridCol>
                <a:gridCol w="4524069">
                  <a:extLst>
                    <a:ext uri="{9D8B030D-6E8A-4147-A177-3AD203B41FA5}">
                      <a16:colId xmlns:a16="http://schemas.microsoft.com/office/drawing/2014/main" val="4083580128"/>
                    </a:ext>
                  </a:extLst>
                </a:gridCol>
              </a:tblGrid>
              <a:tr h="1269747">
                <a:tc>
                  <a:txBody>
                    <a:bodyPr/>
                    <a:lstStyle/>
                    <a:p>
                      <a:pPr algn="ctr" fontAlgn="ctr"/>
                      <a:r>
                        <a:rPr lang="es-CO" sz="1400" u="none" strike="noStrike">
                          <a:effectLst/>
                          <a:latin typeface="Arial Narrow" panose="020B0606020202030204" pitchFamily="34" charset="0"/>
                        </a:rPr>
                        <a:t>COFREM</a:t>
                      </a:r>
                      <a:endParaRPr lang="es-CO" sz="1400" b="1" i="0" u="none" strike="noStrike">
                        <a:solidFill>
                          <a:srgbClr val="000000"/>
                        </a:solidFill>
                        <a:effectLst/>
                        <a:latin typeface="Arial Narrow" panose="020B0606020202030204" pitchFamily="34" charset="0"/>
                      </a:endParaRPr>
                    </a:p>
                  </a:txBody>
                  <a:tcPr marL="5060" marR="5060" marT="5060" marB="0" anchor="ctr"/>
                </a:tc>
                <a:tc>
                  <a:txBody>
                    <a:bodyPr/>
                    <a:lstStyle/>
                    <a:p>
                      <a:pPr algn="ctr" fontAlgn="ctr"/>
                      <a:r>
                        <a:rPr lang="es-CO" sz="1400" u="none" strike="noStrike">
                          <a:effectLst/>
                          <a:latin typeface="Arial Narrow" panose="020B0606020202030204" pitchFamily="34" charset="0"/>
                        </a:rPr>
                        <a:t>95%</a:t>
                      </a:r>
                      <a:endParaRPr lang="es-CO" sz="1400" b="0" i="0" u="none" strike="noStrike">
                        <a:solidFill>
                          <a:srgbClr val="000000"/>
                        </a:solidFill>
                        <a:effectLst/>
                        <a:latin typeface="Arial Narrow" panose="020B0606020202030204" pitchFamily="34" charset="0"/>
                      </a:endParaRPr>
                    </a:p>
                  </a:txBody>
                  <a:tcPr marL="5060" marR="5060" marT="5060" marB="0" anchor="ctr"/>
                </a:tc>
                <a:tc>
                  <a:txBody>
                    <a:bodyPr/>
                    <a:lstStyle/>
                    <a:p>
                      <a:pPr algn="ctr" fontAlgn="ctr"/>
                      <a:r>
                        <a:rPr lang="es-MX" sz="1400" u="none" strike="noStrike">
                          <a:effectLst/>
                          <a:latin typeface="Arial Narrow" panose="020B0606020202030204" pitchFamily="34" charset="0"/>
                        </a:rPr>
                        <a:t>En adecuación de nueva sede, con mobiliario ajustado a la normatividad NTC6047 en la nueva oficina multiservicios incluyente oficina servicio al cliente en el centro comercial unicentro.  En las otras oficinas, parques recreacionales,colegios y sede principal en ajustes a la normatividad  requerida.</a:t>
                      </a:r>
                      <a:endParaRPr lang="es-MX" sz="1400" b="0" i="0" u="none" strike="noStrike">
                        <a:solidFill>
                          <a:srgbClr val="000000"/>
                        </a:solidFill>
                        <a:effectLst/>
                        <a:latin typeface="Arial Narrow" panose="020B0606020202030204" pitchFamily="34" charset="0"/>
                      </a:endParaRPr>
                    </a:p>
                  </a:txBody>
                  <a:tcPr marL="5060" marR="5060" marT="5060" marB="0" anchor="ctr"/>
                </a:tc>
                <a:extLst>
                  <a:ext uri="{0D108BD9-81ED-4DB2-BD59-A6C34878D82A}">
                    <a16:rowId xmlns:a16="http://schemas.microsoft.com/office/drawing/2014/main" val="2287171206"/>
                  </a:ext>
                </a:extLst>
              </a:tr>
              <a:tr h="2060993">
                <a:tc>
                  <a:txBody>
                    <a:bodyPr/>
                    <a:lstStyle/>
                    <a:p>
                      <a:pPr algn="ctr" fontAlgn="ctr"/>
                      <a:r>
                        <a:rPr lang="es-CO" sz="1400" u="none" strike="noStrike">
                          <a:effectLst/>
                          <a:latin typeface="Arial Narrow" panose="020B0606020202030204" pitchFamily="34" charset="0"/>
                        </a:rPr>
                        <a:t>COMFIAR</a:t>
                      </a:r>
                      <a:endParaRPr lang="es-CO" sz="1400" b="1" i="0" u="none" strike="noStrike">
                        <a:solidFill>
                          <a:srgbClr val="000000"/>
                        </a:solidFill>
                        <a:effectLst/>
                        <a:latin typeface="Arial Narrow" panose="020B0606020202030204" pitchFamily="34" charset="0"/>
                      </a:endParaRPr>
                    </a:p>
                  </a:txBody>
                  <a:tcPr marL="5060" marR="5060" marT="5060" marB="0" anchor="ctr"/>
                </a:tc>
                <a:tc>
                  <a:txBody>
                    <a:bodyPr/>
                    <a:lstStyle/>
                    <a:p>
                      <a:pPr algn="ctr" fontAlgn="ctr"/>
                      <a:r>
                        <a:rPr lang="es-CO" sz="1400" u="none" strike="noStrike">
                          <a:effectLst/>
                          <a:latin typeface="Arial Narrow" panose="020B0606020202030204" pitchFamily="34" charset="0"/>
                        </a:rPr>
                        <a:t>15%</a:t>
                      </a:r>
                      <a:endParaRPr lang="es-CO" sz="1400" b="0" i="0" u="none" strike="noStrike">
                        <a:solidFill>
                          <a:srgbClr val="000000"/>
                        </a:solidFill>
                        <a:effectLst/>
                        <a:latin typeface="Arial Narrow" panose="020B0606020202030204" pitchFamily="34" charset="0"/>
                      </a:endParaRPr>
                    </a:p>
                  </a:txBody>
                  <a:tcPr marL="5060" marR="5060" marT="5060" marB="0" anchor="ctr"/>
                </a:tc>
                <a:tc>
                  <a:txBody>
                    <a:bodyPr/>
                    <a:lstStyle/>
                    <a:p>
                      <a:pPr algn="ctr" fontAlgn="ctr"/>
                      <a:r>
                        <a:rPr lang="es-MX" sz="1400" u="none" strike="noStrike">
                          <a:effectLst/>
                          <a:latin typeface="Arial Narrow" panose="020B0606020202030204" pitchFamily="34" charset="0"/>
                        </a:rPr>
                        <a:t>Se ha realizado un trabajo de adecuación en los baños de la mayoria de las sedes, a fin de adaptarse a personas con discapacidad y/o  movilidad reducida.</a:t>
                      </a:r>
                      <a:br>
                        <a:rPr lang="es-MX" sz="1400" u="none" strike="noStrike">
                          <a:effectLst/>
                          <a:latin typeface="Arial Narrow" panose="020B0606020202030204" pitchFamily="34" charset="0"/>
                        </a:rPr>
                      </a:br>
                      <a:r>
                        <a:rPr lang="es-MX" sz="1400" u="none" strike="noStrike">
                          <a:effectLst/>
                          <a:latin typeface="Arial Narrow" panose="020B0606020202030204" pitchFamily="34" charset="0"/>
                        </a:rPr>
                        <a:t>Se han adelantado trabajos en las rutas de acceso de todas nuestras sedes adaptandolas a personas con discapacidad y/o movilidad reducida.                                  Se presentó en las proyecciones del plan estratégico de la Caja (2024 - 2028) una linea de acciòn para la optimizaciòn de la infraestructura fìsica garantizando el fortalecimiento de la inclusiòn.</a:t>
                      </a:r>
                      <a:endParaRPr lang="es-MX" sz="1400" b="0" i="0" u="none" strike="noStrike">
                        <a:solidFill>
                          <a:srgbClr val="000000"/>
                        </a:solidFill>
                        <a:effectLst/>
                        <a:latin typeface="Arial Narrow" panose="020B0606020202030204" pitchFamily="34" charset="0"/>
                      </a:endParaRPr>
                    </a:p>
                  </a:txBody>
                  <a:tcPr marL="5060" marR="5060" marT="5060" marB="0" anchor="ctr"/>
                </a:tc>
                <a:extLst>
                  <a:ext uri="{0D108BD9-81ED-4DB2-BD59-A6C34878D82A}">
                    <a16:rowId xmlns:a16="http://schemas.microsoft.com/office/drawing/2014/main" val="1216476345"/>
                  </a:ext>
                </a:extLst>
              </a:tr>
              <a:tr h="162904">
                <a:tc>
                  <a:txBody>
                    <a:bodyPr/>
                    <a:lstStyle/>
                    <a:p>
                      <a:pPr algn="ctr" fontAlgn="ctr"/>
                      <a:r>
                        <a:rPr lang="es-CO" sz="1400" u="none" strike="noStrike">
                          <a:effectLst/>
                          <a:latin typeface="Arial Narrow" panose="020B0606020202030204" pitchFamily="34" charset="0"/>
                        </a:rPr>
                        <a:t>COMFACA</a:t>
                      </a:r>
                      <a:endParaRPr lang="es-CO" sz="1400" b="1" i="0" u="none" strike="noStrike">
                        <a:solidFill>
                          <a:srgbClr val="000000"/>
                        </a:solidFill>
                        <a:effectLst/>
                        <a:latin typeface="Arial Narrow" panose="020B0606020202030204" pitchFamily="34" charset="0"/>
                      </a:endParaRPr>
                    </a:p>
                  </a:txBody>
                  <a:tcPr marL="5060" marR="5060" marT="5060" marB="0" anchor="ctr"/>
                </a:tc>
                <a:tc>
                  <a:txBody>
                    <a:bodyPr/>
                    <a:lstStyle/>
                    <a:p>
                      <a:pPr algn="ctr" fontAlgn="ctr"/>
                      <a:r>
                        <a:rPr lang="es-CO" sz="1400" u="none" strike="noStrike">
                          <a:effectLst/>
                          <a:latin typeface="Arial Narrow" panose="020B0606020202030204" pitchFamily="34" charset="0"/>
                        </a:rPr>
                        <a:t>55%</a:t>
                      </a:r>
                      <a:endParaRPr lang="es-CO" sz="1400" b="0" i="0" u="none" strike="noStrike">
                        <a:solidFill>
                          <a:srgbClr val="000000"/>
                        </a:solidFill>
                        <a:effectLst/>
                        <a:latin typeface="Arial Narrow" panose="020B0606020202030204" pitchFamily="34" charset="0"/>
                      </a:endParaRPr>
                    </a:p>
                  </a:txBody>
                  <a:tcPr marL="5060" marR="5060" marT="5060" marB="0" anchor="ctr"/>
                </a:tc>
                <a:tc>
                  <a:txBody>
                    <a:bodyPr/>
                    <a:lstStyle/>
                    <a:p>
                      <a:pPr algn="ctr" fontAlgn="b"/>
                      <a:r>
                        <a:rPr lang="es-CO" sz="1400" u="none" strike="noStrike">
                          <a:effectLst/>
                          <a:latin typeface="Arial Narrow" panose="020B0606020202030204" pitchFamily="34" charset="0"/>
                        </a:rPr>
                        <a:t> </a:t>
                      </a:r>
                      <a:endParaRPr lang="es-CO" sz="1400" b="0" i="0" u="none" strike="noStrike">
                        <a:solidFill>
                          <a:srgbClr val="000000"/>
                        </a:solidFill>
                        <a:effectLst/>
                        <a:latin typeface="Arial Narrow" panose="020B0606020202030204" pitchFamily="34" charset="0"/>
                      </a:endParaRPr>
                    </a:p>
                  </a:txBody>
                  <a:tcPr marL="5060" marR="5060" marT="5060" marB="0" anchor="b"/>
                </a:tc>
                <a:extLst>
                  <a:ext uri="{0D108BD9-81ED-4DB2-BD59-A6C34878D82A}">
                    <a16:rowId xmlns:a16="http://schemas.microsoft.com/office/drawing/2014/main" val="3524089864"/>
                  </a:ext>
                </a:extLst>
              </a:tr>
              <a:tr h="322034">
                <a:tc>
                  <a:txBody>
                    <a:bodyPr/>
                    <a:lstStyle/>
                    <a:p>
                      <a:pPr algn="ctr" fontAlgn="ctr"/>
                      <a:r>
                        <a:rPr lang="es-CO" sz="1400" u="none" strike="noStrike">
                          <a:effectLst/>
                          <a:latin typeface="Arial Narrow" panose="020B0606020202030204" pitchFamily="34" charset="0"/>
                        </a:rPr>
                        <a:t>COMFACASANARE</a:t>
                      </a:r>
                      <a:endParaRPr lang="es-CO" sz="1400" b="1" i="0" u="none" strike="noStrike">
                        <a:solidFill>
                          <a:srgbClr val="000000"/>
                        </a:solidFill>
                        <a:effectLst/>
                        <a:latin typeface="Arial Narrow" panose="020B0606020202030204" pitchFamily="34" charset="0"/>
                      </a:endParaRPr>
                    </a:p>
                  </a:txBody>
                  <a:tcPr marL="5060" marR="5060" marT="5060" marB="0" anchor="ctr"/>
                </a:tc>
                <a:tc>
                  <a:txBody>
                    <a:bodyPr/>
                    <a:lstStyle/>
                    <a:p>
                      <a:pPr algn="ctr" fontAlgn="ctr"/>
                      <a:r>
                        <a:rPr lang="es-CO" sz="1400" u="none" strike="noStrike">
                          <a:effectLst/>
                          <a:latin typeface="Arial Narrow" panose="020B0606020202030204" pitchFamily="34" charset="0"/>
                        </a:rPr>
                        <a:t>60%</a:t>
                      </a:r>
                      <a:endParaRPr lang="es-CO" sz="1400" b="0" i="0" u="none" strike="noStrike">
                        <a:solidFill>
                          <a:srgbClr val="000000"/>
                        </a:solidFill>
                        <a:effectLst/>
                        <a:latin typeface="Arial Narrow" panose="020B0606020202030204" pitchFamily="34" charset="0"/>
                      </a:endParaRPr>
                    </a:p>
                  </a:txBody>
                  <a:tcPr marL="5060" marR="5060" marT="5060" marB="0" anchor="ctr"/>
                </a:tc>
                <a:tc>
                  <a:txBody>
                    <a:bodyPr/>
                    <a:lstStyle/>
                    <a:p>
                      <a:pPr algn="ctr" fontAlgn="ctr"/>
                      <a:r>
                        <a:rPr lang="es-MX" sz="1400" u="none" strike="noStrike">
                          <a:effectLst/>
                          <a:latin typeface="Arial Narrow" panose="020B0606020202030204" pitchFamily="34" charset="0"/>
                        </a:rPr>
                        <a:t>Se ha señalizado nuevos puntos para las personas con discapacidad.</a:t>
                      </a:r>
                      <a:endParaRPr lang="es-MX" sz="1400" b="0" i="0" u="none" strike="noStrike">
                        <a:solidFill>
                          <a:srgbClr val="000000"/>
                        </a:solidFill>
                        <a:effectLst/>
                        <a:latin typeface="Arial Narrow" panose="020B0606020202030204" pitchFamily="34" charset="0"/>
                      </a:endParaRPr>
                    </a:p>
                  </a:txBody>
                  <a:tcPr marL="5060" marR="5060" marT="5060" marB="0" anchor="ctr"/>
                </a:tc>
                <a:extLst>
                  <a:ext uri="{0D108BD9-81ED-4DB2-BD59-A6C34878D82A}">
                    <a16:rowId xmlns:a16="http://schemas.microsoft.com/office/drawing/2014/main" val="1979197680"/>
                  </a:ext>
                </a:extLst>
              </a:tr>
              <a:tr h="1902743">
                <a:tc>
                  <a:txBody>
                    <a:bodyPr/>
                    <a:lstStyle/>
                    <a:p>
                      <a:pPr algn="ctr" fontAlgn="ctr"/>
                      <a:r>
                        <a:rPr lang="es-CO" sz="1400" u="none" strike="noStrike">
                          <a:effectLst/>
                          <a:latin typeface="Arial Narrow" panose="020B0606020202030204" pitchFamily="34" charset="0"/>
                        </a:rPr>
                        <a:t>COMFAPUTUMAYO</a:t>
                      </a:r>
                      <a:endParaRPr lang="es-CO" sz="1400" b="1" i="0" u="none" strike="noStrike">
                        <a:solidFill>
                          <a:srgbClr val="000000"/>
                        </a:solidFill>
                        <a:effectLst/>
                        <a:latin typeface="Arial Narrow" panose="020B0606020202030204" pitchFamily="34" charset="0"/>
                      </a:endParaRPr>
                    </a:p>
                  </a:txBody>
                  <a:tcPr marL="5060" marR="5060" marT="5060" marB="0" anchor="ctr"/>
                </a:tc>
                <a:tc>
                  <a:txBody>
                    <a:bodyPr/>
                    <a:lstStyle/>
                    <a:p>
                      <a:pPr algn="ctr" fontAlgn="ctr"/>
                      <a:r>
                        <a:rPr lang="es-CO" sz="1400" u="none" strike="noStrike">
                          <a:effectLst/>
                          <a:latin typeface="Arial Narrow" panose="020B0606020202030204" pitchFamily="34" charset="0"/>
                        </a:rPr>
                        <a:t>90%</a:t>
                      </a:r>
                      <a:endParaRPr lang="es-CO" sz="1400" b="0" i="0" u="none" strike="noStrike">
                        <a:solidFill>
                          <a:srgbClr val="000000"/>
                        </a:solidFill>
                        <a:effectLst/>
                        <a:latin typeface="Arial Narrow" panose="020B0606020202030204" pitchFamily="34" charset="0"/>
                      </a:endParaRPr>
                    </a:p>
                  </a:txBody>
                  <a:tcPr marL="5060" marR="5060" marT="5060" marB="0" anchor="ctr"/>
                </a:tc>
                <a:tc>
                  <a:txBody>
                    <a:bodyPr/>
                    <a:lstStyle/>
                    <a:p>
                      <a:pPr algn="ctr" fontAlgn="ctr"/>
                      <a:r>
                        <a:rPr lang="es-MX" sz="1400" u="none" strike="noStrike" dirty="0">
                          <a:effectLst/>
                          <a:latin typeface="Arial Narrow" panose="020B0606020202030204" pitchFamily="34" charset="0"/>
                        </a:rPr>
                        <a:t>Tiene a disposición el mobiliario necesario en materia de accesibilidad, no obstante, se considera que hay puntos neurálgicos en los cuales se está trabajando en que cumplan con el mobiliario en su totalidad. </a:t>
                      </a:r>
                      <a:br>
                        <a:rPr lang="es-MX" sz="1400" u="none" strike="noStrike" dirty="0">
                          <a:effectLst/>
                          <a:latin typeface="Arial Narrow" panose="020B0606020202030204" pitchFamily="34" charset="0"/>
                        </a:rPr>
                      </a:br>
                      <a:r>
                        <a:rPr lang="es-MX" sz="1400" u="none" strike="noStrike" dirty="0">
                          <a:effectLst/>
                          <a:latin typeface="Arial Narrow" panose="020B0606020202030204" pitchFamily="34" charset="0"/>
                        </a:rPr>
                        <a:t>Concerniente a la seguridad interna se considera que, a través del programa de seguridad y salud en el trabajo adoptado por la Caja, se tienen los letreros y avisos que corresponden en la materia. </a:t>
                      </a:r>
                      <a:br>
                        <a:rPr lang="es-MX" sz="1400" u="none" strike="noStrike" dirty="0">
                          <a:effectLst/>
                          <a:latin typeface="Arial Narrow" panose="020B0606020202030204" pitchFamily="34" charset="0"/>
                        </a:rPr>
                      </a:br>
                      <a:endParaRPr lang="es-MX" sz="1400" b="0" i="0" u="none" strike="noStrike" dirty="0">
                        <a:solidFill>
                          <a:srgbClr val="000000"/>
                        </a:solidFill>
                        <a:effectLst/>
                        <a:latin typeface="Arial Narrow" panose="020B0606020202030204" pitchFamily="34" charset="0"/>
                      </a:endParaRPr>
                    </a:p>
                  </a:txBody>
                  <a:tcPr marL="5060" marR="5060" marT="5060" marB="0" anchor="ctr"/>
                </a:tc>
                <a:extLst>
                  <a:ext uri="{0D108BD9-81ED-4DB2-BD59-A6C34878D82A}">
                    <a16:rowId xmlns:a16="http://schemas.microsoft.com/office/drawing/2014/main" val="412924806"/>
                  </a:ext>
                </a:extLst>
              </a:tr>
            </a:tbl>
          </a:graphicData>
        </a:graphic>
      </p:graphicFrame>
      <p:graphicFrame>
        <p:nvGraphicFramePr>
          <p:cNvPr id="5" name="Gráfico 4">
            <a:extLst>
              <a:ext uri="{FF2B5EF4-FFF2-40B4-BE49-F238E27FC236}">
                <a16:creationId xmlns:a16="http://schemas.microsoft.com/office/drawing/2014/main" id="{1EB0A49F-D2F4-6F91-DF78-3438B56C0B1A}"/>
              </a:ext>
            </a:extLst>
          </p:cNvPr>
          <p:cNvGraphicFramePr>
            <a:graphicFrameLocks/>
          </p:cNvGraphicFramePr>
          <p:nvPr>
            <p:extLst>
              <p:ext uri="{D42A27DB-BD31-4B8C-83A1-F6EECF244321}">
                <p14:modId xmlns:p14="http://schemas.microsoft.com/office/powerpoint/2010/main" val="2088621054"/>
              </p:ext>
            </p:extLst>
          </p:nvPr>
        </p:nvGraphicFramePr>
        <p:xfrm>
          <a:off x="9253179" y="1255394"/>
          <a:ext cx="2938821" cy="47627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7112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5" descr="P.G.D. PROGRAMA DE GESTION DOCUMENTAL"/>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5" descr="P.G.D. PROGRAMA DE GESTION DOCUMENTAL"/>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5"/>
          <p:cNvSpPr txBox="1"/>
          <p:nvPr/>
        </p:nvSpPr>
        <p:spPr>
          <a:xfrm>
            <a:off x="2529738" y="207352"/>
            <a:ext cx="7132524"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800" b="1" dirty="0">
                <a:solidFill>
                  <a:schemeClr val="dk1"/>
                </a:solidFill>
                <a:latin typeface="Arial Narrow" panose="020B0606020202030204" pitchFamily="34" charset="0"/>
                <a:ea typeface="Calibri"/>
                <a:cs typeface="Calibri"/>
                <a:sym typeface="Calibri"/>
              </a:rPr>
              <a:t>3.8.2 Accesibilidad a páginas web</a:t>
            </a:r>
            <a:endParaRPr sz="2800" dirty="0">
              <a:solidFill>
                <a:schemeClr val="dk1"/>
              </a:solidFill>
              <a:latin typeface="Arial Narrow" panose="020B0606020202030204" pitchFamily="34" charset="0"/>
            </a:endParaRPr>
          </a:p>
        </p:txBody>
      </p:sp>
      <p:sp>
        <p:nvSpPr>
          <p:cNvPr id="135" name="Google Shape;135;p5"/>
          <p:cNvSpPr txBox="1"/>
          <p:nvPr/>
        </p:nvSpPr>
        <p:spPr>
          <a:xfrm>
            <a:off x="11639550" y="609063"/>
            <a:ext cx="5524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a:solidFill>
                  <a:schemeClr val="lt1"/>
                </a:solidFill>
                <a:latin typeface="Calibri"/>
                <a:ea typeface="Calibri"/>
                <a:cs typeface="Calibri"/>
                <a:sym typeface="Calibri"/>
              </a:rPr>
              <a:t>4</a:t>
            </a:r>
            <a:endParaRPr sz="3600">
              <a:solidFill>
                <a:schemeClr val="lt1"/>
              </a:solidFill>
              <a:latin typeface="Calibri"/>
              <a:ea typeface="Calibri"/>
              <a:cs typeface="Calibri"/>
              <a:sym typeface="Calibri"/>
            </a:endParaRPr>
          </a:p>
        </p:txBody>
      </p:sp>
      <p:graphicFrame>
        <p:nvGraphicFramePr>
          <p:cNvPr id="4" name="Tabla 3">
            <a:extLst>
              <a:ext uri="{FF2B5EF4-FFF2-40B4-BE49-F238E27FC236}">
                <a16:creationId xmlns:a16="http://schemas.microsoft.com/office/drawing/2014/main" id="{BE7B9A2C-9393-BA96-6AC6-509984186B89}"/>
              </a:ext>
            </a:extLst>
          </p:cNvPr>
          <p:cNvGraphicFramePr>
            <a:graphicFrameLocks noGrp="1"/>
          </p:cNvGraphicFramePr>
          <p:nvPr>
            <p:extLst>
              <p:ext uri="{D42A27DB-BD31-4B8C-83A1-F6EECF244321}">
                <p14:modId xmlns:p14="http://schemas.microsoft.com/office/powerpoint/2010/main" val="3360023673"/>
              </p:ext>
            </p:extLst>
          </p:nvPr>
        </p:nvGraphicFramePr>
        <p:xfrm>
          <a:off x="1594963" y="932228"/>
          <a:ext cx="5852160" cy="5959249"/>
        </p:xfrm>
        <a:graphic>
          <a:graphicData uri="http://schemas.openxmlformats.org/drawingml/2006/table">
            <a:tbl>
              <a:tblPr>
                <a:tableStyleId>{871C3A2B-C473-42CC-B773-086420458FF6}</a:tableStyleId>
              </a:tblPr>
              <a:tblGrid>
                <a:gridCol w="1554480">
                  <a:extLst>
                    <a:ext uri="{9D8B030D-6E8A-4147-A177-3AD203B41FA5}">
                      <a16:colId xmlns:a16="http://schemas.microsoft.com/office/drawing/2014/main" val="3350706898"/>
                    </a:ext>
                  </a:extLst>
                </a:gridCol>
                <a:gridCol w="783771">
                  <a:extLst>
                    <a:ext uri="{9D8B030D-6E8A-4147-A177-3AD203B41FA5}">
                      <a16:colId xmlns:a16="http://schemas.microsoft.com/office/drawing/2014/main" val="1079829821"/>
                    </a:ext>
                  </a:extLst>
                </a:gridCol>
                <a:gridCol w="3513909">
                  <a:extLst>
                    <a:ext uri="{9D8B030D-6E8A-4147-A177-3AD203B41FA5}">
                      <a16:colId xmlns:a16="http://schemas.microsoft.com/office/drawing/2014/main" val="4282366248"/>
                    </a:ext>
                  </a:extLst>
                </a:gridCol>
              </a:tblGrid>
              <a:tr h="1726566">
                <a:tc>
                  <a:txBody>
                    <a:bodyPr/>
                    <a:lstStyle/>
                    <a:p>
                      <a:pPr algn="ctr" fontAlgn="ctr"/>
                      <a:r>
                        <a:rPr lang="es-CO" sz="1400" u="none" strike="noStrike">
                          <a:effectLst/>
                        </a:rPr>
                        <a:t>COFREM</a:t>
                      </a:r>
                      <a:endParaRPr lang="es-CO" sz="1400" b="1" i="0" u="none" strike="noStrike">
                        <a:solidFill>
                          <a:srgbClr val="000000"/>
                        </a:solidFill>
                        <a:effectLst/>
                        <a:latin typeface="Aptos Narrow" panose="020B0004020202020204" pitchFamily="34" charset="0"/>
                      </a:endParaRPr>
                    </a:p>
                  </a:txBody>
                  <a:tcPr marL="8164" marR="8164" marT="8164" marB="0" anchor="ctr"/>
                </a:tc>
                <a:tc>
                  <a:txBody>
                    <a:bodyPr/>
                    <a:lstStyle/>
                    <a:p>
                      <a:pPr algn="ctr" fontAlgn="ctr"/>
                      <a:r>
                        <a:rPr lang="es-CO" sz="1400" u="none" strike="noStrike">
                          <a:effectLst/>
                        </a:rPr>
                        <a:t>98%</a:t>
                      </a:r>
                      <a:endParaRPr lang="es-CO" sz="1400" b="0" i="0" u="none" strike="noStrike">
                        <a:solidFill>
                          <a:srgbClr val="000000"/>
                        </a:solidFill>
                        <a:effectLst/>
                        <a:latin typeface="Aptos Narrow" panose="020B0004020202020204" pitchFamily="34" charset="0"/>
                      </a:endParaRPr>
                    </a:p>
                  </a:txBody>
                  <a:tcPr marL="8164" marR="8164" marT="8164" marB="0" anchor="ctr"/>
                </a:tc>
                <a:tc>
                  <a:txBody>
                    <a:bodyPr/>
                    <a:lstStyle/>
                    <a:p>
                      <a:pPr algn="ctr" fontAlgn="ctr"/>
                      <a:r>
                        <a:rPr lang="es-MX" sz="1400" u="none" strike="noStrike" dirty="0">
                          <a:effectLst/>
                        </a:rPr>
                        <a:t>El portal corporativo se encuentra en permanente revisión y actualización para mejorar la experiencia de los usuarios con este medio virtual,  incluyendo en la actualidad código QR , para PQRSF que facilitará de está manera la interacción con los peticionarios.</a:t>
                      </a:r>
                      <a:endParaRPr lang="es-MX" sz="1400" b="0" i="0" u="none" strike="noStrike" dirty="0">
                        <a:solidFill>
                          <a:srgbClr val="000000"/>
                        </a:solidFill>
                        <a:effectLst/>
                        <a:latin typeface="Aptos Narrow" panose="020B0004020202020204" pitchFamily="34" charset="0"/>
                      </a:endParaRPr>
                    </a:p>
                  </a:txBody>
                  <a:tcPr marL="8164" marR="8164" marT="8164" marB="0" anchor="ctr"/>
                </a:tc>
                <a:extLst>
                  <a:ext uri="{0D108BD9-81ED-4DB2-BD59-A6C34878D82A}">
                    <a16:rowId xmlns:a16="http://schemas.microsoft.com/office/drawing/2014/main" val="1356110728"/>
                  </a:ext>
                </a:extLst>
              </a:tr>
              <a:tr h="1111435">
                <a:tc>
                  <a:txBody>
                    <a:bodyPr/>
                    <a:lstStyle/>
                    <a:p>
                      <a:pPr algn="ctr" fontAlgn="ctr"/>
                      <a:r>
                        <a:rPr lang="es-CO" sz="1400" u="none" strike="noStrike">
                          <a:effectLst/>
                        </a:rPr>
                        <a:t>COMFIAR</a:t>
                      </a:r>
                      <a:endParaRPr lang="es-CO" sz="1400" b="1" i="0" u="none" strike="noStrike">
                        <a:solidFill>
                          <a:srgbClr val="000000"/>
                        </a:solidFill>
                        <a:effectLst/>
                        <a:latin typeface="Aptos Narrow" panose="020B0004020202020204" pitchFamily="34" charset="0"/>
                      </a:endParaRPr>
                    </a:p>
                  </a:txBody>
                  <a:tcPr marL="8164" marR="8164" marT="8164" marB="0" anchor="ctr"/>
                </a:tc>
                <a:tc>
                  <a:txBody>
                    <a:bodyPr/>
                    <a:lstStyle/>
                    <a:p>
                      <a:pPr algn="ctr" fontAlgn="ctr"/>
                      <a:r>
                        <a:rPr lang="es-CO" sz="1400" u="none" strike="noStrike">
                          <a:effectLst/>
                        </a:rPr>
                        <a:t>100%</a:t>
                      </a:r>
                      <a:endParaRPr lang="es-CO" sz="1400" b="0" i="0" u="none" strike="noStrike">
                        <a:solidFill>
                          <a:srgbClr val="000000"/>
                        </a:solidFill>
                        <a:effectLst/>
                        <a:latin typeface="Aptos Narrow" panose="020B0004020202020204" pitchFamily="34" charset="0"/>
                      </a:endParaRPr>
                    </a:p>
                  </a:txBody>
                  <a:tcPr marL="8164" marR="8164" marT="8164"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s-MX" sz="1400" u="none" strike="noStrike" dirty="0">
                          <a:effectLst/>
                        </a:rPr>
                        <a:t>Cumple con los estándares de accesibilidad en su página web, los cuales permiten garantizar el uso de la página web sin limitaciones por algún tipo de discapacidad. </a:t>
                      </a:r>
                      <a:endParaRPr lang="es-MX" sz="1400" b="0" i="0" u="none" strike="noStrike" dirty="0">
                        <a:solidFill>
                          <a:srgbClr val="000000"/>
                        </a:solidFill>
                        <a:effectLst/>
                        <a:latin typeface="Aptos Narrow" panose="020B0004020202020204" pitchFamily="34" charset="0"/>
                      </a:endParaRPr>
                    </a:p>
                    <a:p>
                      <a:pPr algn="ctr" fontAlgn="ctr"/>
                      <a:endParaRPr lang="es-CO" sz="1400" b="0" i="0" u="none" strike="noStrike" dirty="0">
                        <a:solidFill>
                          <a:srgbClr val="000000"/>
                        </a:solidFill>
                        <a:effectLst/>
                        <a:latin typeface="Aptos Narrow" panose="020B0004020202020204" pitchFamily="34" charset="0"/>
                      </a:endParaRPr>
                    </a:p>
                  </a:txBody>
                  <a:tcPr marL="8164" marR="8164" marT="8164" marB="0" anchor="ctr"/>
                </a:tc>
                <a:extLst>
                  <a:ext uri="{0D108BD9-81ED-4DB2-BD59-A6C34878D82A}">
                    <a16:rowId xmlns:a16="http://schemas.microsoft.com/office/drawing/2014/main" val="1997712587"/>
                  </a:ext>
                </a:extLst>
              </a:tr>
              <a:tr h="670238">
                <a:tc>
                  <a:txBody>
                    <a:bodyPr/>
                    <a:lstStyle/>
                    <a:p>
                      <a:pPr algn="ctr" fontAlgn="ctr"/>
                      <a:r>
                        <a:rPr lang="es-CO" sz="1400" u="none" strike="noStrike">
                          <a:effectLst/>
                        </a:rPr>
                        <a:t>COMFACA</a:t>
                      </a:r>
                      <a:endParaRPr lang="es-CO" sz="1400" b="1" i="0" u="none" strike="noStrike">
                        <a:solidFill>
                          <a:srgbClr val="000000"/>
                        </a:solidFill>
                        <a:effectLst/>
                        <a:latin typeface="Aptos Narrow" panose="020B0004020202020204" pitchFamily="34" charset="0"/>
                      </a:endParaRPr>
                    </a:p>
                  </a:txBody>
                  <a:tcPr marL="8164" marR="8164" marT="8164" marB="0" anchor="ctr"/>
                </a:tc>
                <a:tc>
                  <a:txBody>
                    <a:bodyPr/>
                    <a:lstStyle/>
                    <a:p>
                      <a:pPr algn="ctr" fontAlgn="ctr"/>
                      <a:r>
                        <a:rPr lang="es-CO" sz="1400" u="none" strike="noStrike">
                          <a:effectLst/>
                        </a:rPr>
                        <a:t>80%</a:t>
                      </a:r>
                      <a:endParaRPr lang="es-CO" sz="1400" b="0" i="0" u="none" strike="noStrike">
                        <a:solidFill>
                          <a:srgbClr val="000000"/>
                        </a:solidFill>
                        <a:effectLst/>
                        <a:latin typeface="Aptos Narrow" panose="020B0004020202020204" pitchFamily="34" charset="0"/>
                      </a:endParaRPr>
                    </a:p>
                  </a:txBody>
                  <a:tcPr marL="8164" marR="8164" marT="8164" marB="0" anchor="ctr"/>
                </a:tc>
                <a:tc>
                  <a:txBody>
                    <a:bodyPr/>
                    <a:lstStyle/>
                    <a:p>
                      <a:pPr algn="ctr" fontAlgn="b"/>
                      <a:r>
                        <a:rPr lang="es-MX" sz="1400" b="0" i="0" u="none" strike="noStrike" dirty="0">
                          <a:solidFill>
                            <a:srgbClr val="000000"/>
                          </a:solidFill>
                          <a:effectLst/>
                          <a:latin typeface="Aptos Narrow" panose="020B0004020202020204" pitchFamily="34" charset="0"/>
                        </a:rPr>
                        <a:t>Cuenta con medios donde los afiliados con discapacidad puedan acceder a nuestra pagina  donde se esta realizando modificaciones</a:t>
                      </a:r>
                      <a:endParaRPr lang="es-CO" sz="1400" b="0" i="0" u="none" strike="noStrike" dirty="0">
                        <a:solidFill>
                          <a:srgbClr val="000000"/>
                        </a:solidFill>
                        <a:effectLst/>
                        <a:latin typeface="Aptos Narrow" panose="020B0004020202020204" pitchFamily="34" charset="0"/>
                      </a:endParaRPr>
                    </a:p>
                  </a:txBody>
                  <a:tcPr marL="8164" marR="8164" marT="8164" marB="0" anchor="b"/>
                </a:tc>
                <a:extLst>
                  <a:ext uri="{0D108BD9-81ED-4DB2-BD59-A6C34878D82A}">
                    <a16:rowId xmlns:a16="http://schemas.microsoft.com/office/drawing/2014/main" val="1604711111"/>
                  </a:ext>
                </a:extLst>
              </a:tr>
              <a:tr h="919129">
                <a:tc>
                  <a:txBody>
                    <a:bodyPr/>
                    <a:lstStyle/>
                    <a:p>
                      <a:pPr algn="ctr" fontAlgn="ctr"/>
                      <a:r>
                        <a:rPr lang="es-CO" sz="1400" u="none" strike="noStrike">
                          <a:effectLst/>
                        </a:rPr>
                        <a:t>COMFACASANARE</a:t>
                      </a:r>
                      <a:endParaRPr lang="es-CO" sz="1400" b="1" i="0" u="none" strike="noStrike">
                        <a:solidFill>
                          <a:srgbClr val="000000"/>
                        </a:solidFill>
                        <a:effectLst/>
                        <a:latin typeface="Aptos Narrow" panose="020B0004020202020204" pitchFamily="34" charset="0"/>
                      </a:endParaRPr>
                    </a:p>
                  </a:txBody>
                  <a:tcPr marL="8164" marR="8164" marT="8164" marB="0" anchor="ctr"/>
                </a:tc>
                <a:tc>
                  <a:txBody>
                    <a:bodyPr/>
                    <a:lstStyle/>
                    <a:p>
                      <a:pPr algn="ctr" fontAlgn="ctr"/>
                      <a:r>
                        <a:rPr lang="es-CO" sz="1400" u="none" strike="noStrike">
                          <a:effectLst/>
                        </a:rPr>
                        <a:t>30%</a:t>
                      </a:r>
                      <a:endParaRPr lang="es-CO" sz="1400" b="0" i="0" u="none" strike="noStrike">
                        <a:solidFill>
                          <a:srgbClr val="000000"/>
                        </a:solidFill>
                        <a:effectLst/>
                        <a:latin typeface="Aptos Narrow" panose="020B0004020202020204" pitchFamily="34" charset="0"/>
                      </a:endParaRPr>
                    </a:p>
                  </a:txBody>
                  <a:tcPr marL="8164" marR="8164" marT="8164" marB="0" anchor="ctr"/>
                </a:tc>
                <a:tc>
                  <a:txBody>
                    <a:bodyPr/>
                    <a:lstStyle/>
                    <a:p>
                      <a:pPr algn="ctr" fontAlgn="ctr"/>
                      <a:r>
                        <a:rPr lang="es-MX" sz="1400" u="none" strike="noStrike">
                          <a:effectLst/>
                        </a:rPr>
                        <a:t>La pagina web se ha venido actualizando paulatinamente, en aspecto de accesibilidad.</a:t>
                      </a:r>
                      <a:endParaRPr lang="es-MX" sz="1400" b="0" i="0" u="none" strike="noStrike">
                        <a:solidFill>
                          <a:srgbClr val="000000"/>
                        </a:solidFill>
                        <a:effectLst/>
                        <a:latin typeface="Aptos Narrow" panose="020B0004020202020204" pitchFamily="34" charset="0"/>
                      </a:endParaRPr>
                    </a:p>
                  </a:txBody>
                  <a:tcPr marL="8164" marR="8164" marT="8164" marB="0" anchor="ctr"/>
                </a:tc>
                <a:extLst>
                  <a:ext uri="{0D108BD9-81ED-4DB2-BD59-A6C34878D82A}">
                    <a16:rowId xmlns:a16="http://schemas.microsoft.com/office/drawing/2014/main" val="2263140585"/>
                  </a:ext>
                </a:extLst>
              </a:tr>
              <a:tr h="1531881">
                <a:tc>
                  <a:txBody>
                    <a:bodyPr/>
                    <a:lstStyle/>
                    <a:p>
                      <a:pPr algn="ctr" fontAlgn="ctr"/>
                      <a:r>
                        <a:rPr lang="es-CO" sz="1400" u="none" strike="noStrike">
                          <a:effectLst/>
                        </a:rPr>
                        <a:t>COMFAPUTUMAYO</a:t>
                      </a:r>
                      <a:endParaRPr lang="es-CO" sz="1400" b="1" i="0" u="none" strike="noStrike">
                        <a:solidFill>
                          <a:srgbClr val="000000"/>
                        </a:solidFill>
                        <a:effectLst/>
                        <a:latin typeface="Aptos Narrow" panose="020B0004020202020204" pitchFamily="34" charset="0"/>
                      </a:endParaRPr>
                    </a:p>
                  </a:txBody>
                  <a:tcPr marL="8164" marR="8164" marT="8164" marB="0" anchor="ctr"/>
                </a:tc>
                <a:tc>
                  <a:txBody>
                    <a:bodyPr/>
                    <a:lstStyle/>
                    <a:p>
                      <a:pPr algn="ctr" fontAlgn="ctr"/>
                      <a:r>
                        <a:rPr lang="es-CO" sz="1400" u="none" strike="noStrike">
                          <a:effectLst/>
                        </a:rPr>
                        <a:t>100%</a:t>
                      </a:r>
                      <a:endParaRPr lang="es-CO" sz="1400" b="0" i="0" u="none" strike="noStrike">
                        <a:solidFill>
                          <a:srgbClr val="000000"/>
                        </a:solidFill>
                        <a:effectLst/>
                        <a:latin typeface="Aptos Narrow" panose="020B0004020202020204" pitchFamily="34" charset="0"/>
                      </a:endParaRPr>
                    </a:p>
                  </a:txBody>
                  <a:tcPr marL="8164" marR="8164" marT="8164" marB="0" anchor="ctr"/>
                </a:tc>
                <a:tc>
                  <a:txBody>
                    <a:bodyPr/>
                    <a:lstStyle/>
                    <a:p>
                      <a:pPr algn="ctr" fontAlgn="ctr"/>
                      <a:r>
                        <a:rPr lang="es-MX" sz="1400" u="none" strike="noStrike" dirty="0">
                          <a:effectLst/>
                        </a:rPr>
                        <a:t>Cumple con los estándares de accesibilidad en su página web, los cuales permiten garantizar el uso de la página web sin limitaciones por algún tipo de discapacidad. </a:t>
                      </a:r>
                      <a:endParaRPr lang="es-MX" sz="1400" b="0" i="0" u="none" strike="noStrike" dirty="0">
                        <a:solidFill>
                          <a:srgbClr val="000000"/>
                        </a:solidFill>
                        <a:effectLst/>
                        <a:latin typeface="Aptos Narrow" panose="020B0004020202020204" pitchFamily="34" charset="0"/>
                      </a:endParaRPr>
                    </a:p>
                  </a:txBody>
                  <a:tcPr marL="8164" marR="8164" marT="8164" marB="0" anchor="ctr"/>
                </a:tc>
                <a:extLst>
                  <a:ext uri="{0D108BD9-81ED-4DB2-BD59-A6C34878D82A}">
                    <a16:rowId xmlns:a16="http://schemas.microsoft.com/office/drawing/2014/main" val="3301434984"/>
                  </a:ext>
                </a:extLst>
              </a:tr>
            </a:tbl>
          </a:graphicData>
        </a:graphic>
      </p:graphicFrame>
      <p:graphicFrame>
        <p:nvGraphicFramePr>
          <p:cNvPr id="5" name="Gráfico 4">
            <a:extLst>
              <a:ext uri="{FF2B5EF4-FFF2-40B4-BE49-F238E27FC236}">
                <a16:creationId xmlns:a16="http://schemas.microsoft.com/office/drawing/2014/main" id="{DAAD7903-3954-E430-6916-41C73A43525A}"/>
              </a:ext>
            </a:extLst>
          </p:cNvPr>
          <p:cNvGraphicFramePr>
            <a:graphicFrameLocks/>
          </p:cNvGraphicFramePr>
          <p:nvPr>
            <p:extLst>
              <p:ext uri="{D42A27DB-BD31-4B8C-83A1-F6EECF244321}">
                <p14:modId xmlns:p14="http://schemas.microsoft.com/office/powerpoint/2010/main" val="1895930114"/>
              </p:ext>
            </p:extLst>
          </p:nvPr>
        </p:nvGraphicFramePr>
        <p:xfrm>
          <a:off x="7919324" y="1041074"/>
          <a:ext cx="3800475" cy="56149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1388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5" descr="P.G.D. PROGRAMA DE GESTION DOCUMENTAL"/>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5" descr="P.G.D. PROGRAMA DE GESTION DOCUMENTAL"/>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5"/>
          <p:cNvSpPr txBox="1"/>
          <p:nvPr/>
        </p:nvSpPr>
        <p:spPr>
          <a:xfrm>
            <a:off x="1296537" y="207353"/>
            <a:ext cx="9870811"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800" b="1" dirty="0">
                <a:solidFill>
                  <a:schemeClr val="dk1"/>
                </a:solidFill>
                <a:latin typeface="Arial Narrow" panose="020B0606020202030204" pitchFamily="34" charset="0"/>
                <a:ea typeface="Calibri"/>
                <a:cs typeface="Calibri"/>
                <a:sym typeface="Calibri"/>
              </a:rPr>
              <a:t>3.8.3 Accesibilidad de las personas al medio físico. Símbolo grafico</a:t>
            </a:r>
            <a:endParaRPr sz="2800" dirty="0">
              <a:solidFill>
                <a:schemeClr val="dk1"/>
              </a:solidFill>
              <a:latin typeface="Arial Narrow" panose="020B0606020202030204" pitchFamily="34" charset="0"/>
            </a:endParaRPr>
          </a:p>
        </p:txBody>
      </p:sp>
      <p:sp>
        <p:nvSpPr>
          <p:cNvPr id="135" name="Google Shape;135;p5"/>
          <p:cNvSpPr txBox="1"/>
          <p:nvPr/>
        </p:nvSpPr>
        <p:spPr>
          <a:xfrm>
            <a:off x="11639550" y="609063"/>
            <a:ext cx="5524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a:solidFill>
                  <a:schemeClr val="lt1"/>
                </a:solidFill>
                <a:latin typeface="Calibri"/>
                <a:ea typeface="Calibri"/>
                <a:cs typeface="Calibri"/>
                <a:sym typeface="Calibri"/>
              </a:rPr>
              <a:t>4</a:t>
            </a:r>
            <a:endParaRPr sz="3600">
              <a:solidFill>
                <a:schemeClr val="lt1"/>
              </a:solidFill>
              <a:latin typeface="Calibri"/>
              <a:ea typeface="Calibri"/>
              <a:cs typeface="Calibri"/>
              <a:sym typeface="Calibri"/>
            </a:endParaRPr>
          </a:p>
        </p:txBody>
      </p:sp>
      <p:graphicFrame>
        <p:nvGraphicFramePr>
          <p:cNvPr id="2" name="Tabla 1">
            <a:extLst>
              <a:ext uri="{FF2B5EF4-FFF2-40B4-BE49-F238E27FC236}">
                <a16:creationId xmlns:a16="http://schemas.microsoft.com/office/drawing/2014/main" id="{7EE4DDFC-1A9A-5560-5624-02032F2ADB67}"/>
              </a:ext>
            </a:extLst>
          </p:cNvPr>
          <p:cNvGraphicFramePr>
            <a:graphicFrameLocks noGrp="1"/>
          </p:cNvGraphicFramePr>
          <p:nvPr>
            <p:extLst>
              <p:ext uri="{D42A27DB-BD31-4B8C-83A1-F6EECF244321}">
                <p14:modId xmlns:p14="http://schemas.microsoft.com/office/powerpoint/2010/main" val="314583602"/>
              </p:ext>
            </p:extLst>
          </p:nvPr>
        </p:nvGraphicFramePr>
        <p:xfrm>
          <a:off x="1866416" y="1063720"/>
          <a:ext cx="5411170" cy="5873343"/>
        </p:xfrm>
        <a:graphic>
          <a:graphicData uri="http://schemas.openxmlformats.org/drawingml/2006/table">
            <a:tbl>
              <a:tblPr>
                <a:tableStyleId>{871C3A2B-C473-42CC-B773-086420458FF6}</a:tableStyleId>
              </a:tblPr>
              <a:tblGrid>
                <a:gridCol w="1437342">
                  <a:extLst>
                    <a:ext uri="{9D8B030D-6E8A-4147-A177-3AD203B41FA5}">
                      <a16:colId xmlns:a16="http://schemas.microsoft.com/office/drawing/2014/main" val="2053203896"/>
                    </a:ext>
                  </a:extLst>
                </a:gridCol>
                <a:gridCol w="724710">
                  <a:extLst>
                    <a:ext uri="{9D8B030D-6E8A-4147-A177-3AD203B41FA5}">
                      <a16:colId xmlns:a16="http://schemas.microsoft.com/office/drawing/2014/main" val="1489322149"/>
                    </a:ext>
                  </a:extLst>
                </a:gridCol>
                <a:gridCol w="3249118">
                  <a:extLst>
                    <a:ext uri="{9D8B030D-6E8A-4147-A177-3AD203B41FA5}">
                      <a16:colId xmlns:a16="http://schemas.microsoft.com/office/drawing/2014/main" val="100334232"/>
                    </a:ext>
                  </a:extLst>
                </a:gridCol>
              </a:tblGrid>
              <a:tr h="1733891">
                <a:tc>
                  <a:txBody>
                    <a:bodyPr/>
                    <a:lstStyle/>
                    <a:p>
                      <a:pPr algn="ctr" fontAlgn="ctr"/>
                      <a:r>
                        <a:rPr lang="es-CO" sz="1200" u="none" strike="noStrike">
                          <a:effectLst/>
                        </a:rPr>
                        <a:t>COFREM</a:t>
                      </a:r>
                      <a:endParaRPr lang="es-CO" sz="1200" b="1" i="0" u="none" strike="noStrike">
                        <a:solidFill>
                          <a:srgbClr val="000000"/>
                        </a:solidFill>
                        <a:effectLst/>
                        <a:latin typeface="Arial Narrow" panose="020B0606020202030204" pitchFamily="34" charset="0"/>
                      </a:endParaRPr>
                    </a:p>
                  </a:txBody>
                  <a:tcPr marL="8096" marR="8096" marT="8096" marB="0" anchor="ctr"/>
                </a:tc>
                <a:tc>
                  <a:txBody>
                    <a:bodyPr/>
                    <a:lstStyle/>
                    <a:p>
                      <a:pPr algn="ctr" fontAlgn="ctr"/>
                      <a:r>
                        <a:rPr lang="es-CO" sz="1200" u="none" strike="noStrike">
                          <a:effectLst/>
                        </a:rPr>
                        <a:t>98%</a:t>
                      </a:r>
                      <a:endParaRPr lang="es-CO" sz="1200" b="0" i="0" u="none" strike="noStrike">
                        <a:solidFill>
                          <a:srgbClr val="000000"/>
                        </a:solidFill>
                        <a:effectLst/>
                        <a:latin typeface="Arial Narrow" panose="020B0606020202030204" pitchFamily="34" charset="0"/>
                      </a:endParaRPr>
                    </a:p>
                  </a:txBody>
                  <a:tcPr marL="8096" marR="8096" marT="8096" marB="0" anchor="ctr"/>
                </a:tc>
                <a:tc>
                  <a:txBody>
                    <a:bodyPr/>
                    <a:lstStyle/>
                    <a:p>
                      <a:pPr algn="ctr" fontAlgn="ctr"/>
                      <a:r>
                        <a:rPr lang="es-MX" sz="1200" u="none" strike="noStrike">
                          <a:effectLst/>
                        </a:rPr>
                        <a:t>Cofrem: El portal corporativo se encuentra en permanente revisión y actualización para mejorar la experiencia de los usuarios con este medio virtual,  incluyendo en la actualidad codigo QR , para PQRSF que facilitará de está manera la interacción con los peticionarios.</a:t>
                      </a:r>
                      <a:endParaRPr lang="es-MX" sz="1200" b="0" i="0" u="none" strike="noStrike">
                        <a:solidFill>
                          <a:srgbClr val="000000"/>
                        </a:solidFill>
                        <a:effectLst/>
                        <a:latin typeface="Arial Narrow" panose="020B0606020202030204" pitchFamily="34" charset="0"/>
                      </a:endParaRPr>
                    </a:p>
                  </a:txBody>
                  <a:tcPr marL="8096" marR="8096" marT="8096" marB="0" anchor="ctr"/>
                </a:tc>
                <a:extLst>
                  <a:ext uri="{0D108BD9-81ED-4DB2-BD59-A6C34878D82A}">
                    <a16:rowId xmlns:a16="http://schemas.microsoft.com/office/drawing/2014/main" val="34566560"/>
                  </a:ext>
                </a:extLst>
              </a:tr>
              <a:tr h="1569155">
                <a:tc>
                  <a:txBody>
                    <a:bodyPr/>
                    <a:lstStyle/>
                    <a:p>
                      <a:pPr algn="ctr" fontAlgn="ctr"/>
                      <a:r>
                        <a:rPr lang="es-CO" sz="1200" u="none" strike="noStrike">
                          <a:effectLst/>
                        </a:rPr>
                        <a:t>COMFIAR</a:t>
                      </a:r>
                      <a:endParaRPr lang="es-CO" sz="1200" b="1" i="0" u="none" strike="noStrike">
                        <a:solidFill>
                          <a:srgbClr val="000000"/>
                        </a:solidFill>
                        <a:effectLst/>
                        <a:latin typeface="Arial Narrow" panose="020B0606020202030204" pitchFamily="34" charset="0"/>
                      </a:endParaRPr>
                    </a:p>
                  </a:txBody>
                  <a:tcPr marL="8096" marR="8096" marT="8096" marB="0" anchor="ctr"/>
                </a:tc>
                <a:tc>
                  <a:txBody>
                    <a:bodyPr/>
                    <a:lstStyle/>
                    <a:p>
                      <a:pPr algn="ctr" fontAlgn="ctr"/>
                      <a:r>
                        <a:rPr lang="es-CO" sz="1200" u="none" strike="noStrike">
                          <a:effectLst/>
                        </a:rPr>
                        <a:t>20%</a:t>
                      </a:r>
                      <a:endParaRPr lang="es-CO" sz="1200" b="0" i="0" u="none" strike="noStrike">
                        <a:solidFill>
                          <a:srgbClr val="000000"/>
                        </a:solidFill>
                        <a:effectLst/>
                        <a:latin typeface="Arial Narrow" panose="020B0606020202030204" pitchFamily="34" charset="0"/>
                      </a:endParaRPr>
                    </a:p>
                  </a:txBody>
                  <a:tcPr marL="8096" marR="8096" marT="8096" marB="0" anchor="ctr"/>
                </a:tc>
                <a:tc>
                  <a:txBody>
                    <a:bodyPr/>
                    <a:lstStyle/>
                    <a:p>
                      <a:pPr algn="ctr" fontAlgn="ctr"/>
                      <a:r>
                        <a:rPr lang="es-MX" sz="1200" u="none" strike="noStrike">
                          <a:effectLst/>
                        </a:rPr>
                        <a:t>Instalar en los espacios físicos  de  COMFIAR ARAUCA la señal requerida conforme a los requisitos de la norma NTC 4139 Y NTC 4142.                                                                                    En la proyeción del plan estratégico de la Caja (2024 - 2028) se incluyò una línea de acciòn de generaciòn de una cultura incluyente.</a:t>
                      </a:r>
                      <a:endParaRPr lang="es-MX" sz="1200" b="0" i="0" u="none" strike="noStrike">
                        <a:solidFill>
                          <a:srgbClr val="000000"/>
                        </a:solidFill>
                        <a:effectLst/>
                        <a:latin typeface="Arial Narrow" panose="020B0606020202030204" pitchFamily="34" charset="0"/>
                      </a:endParaRPr>
                    </a:p>
                  </a:txBody>
                  <a:tcPr marL="8096" marR="8096" marT="8096" marB="0" anchor="ctr"/>
                </a:tc>
                <a:extLst>
                  <a:ext uri="{0D108BD9-81ED-4DB2-BD59-A6C34878D82A}">
                    <a16:rowId xmlns:a16="http://schemas.microsoft.com/office/drawing/2014/main" val="3832201403"/>
                  </a:ext>
                </a:extLst>
              </a:tr>
              <a:tr h="261526">
                <a:tc>
                  <a:txBody>
                    <a:bodyPr/>
                    <a:lstStyle/>
                    <a:p>
                      <a:pPr algn="ctr" fontAlgn="ctr"/>
                      <a:r>
                        <a:rPr lang="es-CO" sz="1200" u="none" strike="noStrike">
                          <a:effectLst/>
                        </a:rPr>
                        <a:t>COMFACA</a:t>
                      </a:r>
                      <a:endParaRPr lang="es-CO" sz="1200" b="1" i="0" u="none" strike="noStrike">
                        <a:solidFill>
                          <a:srgbClr val="000000"/>
                        </a:solidFill>
                        <a:effectLst/>
                        <a:latin typeface="Arial Narrow" panose="020B0606020202030204" pitchFamily="34" charset="0"/>
                      </a:endParaRPr>
                    </a:p>
                  </a:txBody>
                  <a:tcPr marL="8096" marR="8096" marT="8096" marB="0" anchor="ctr"/>
                </a:tc>
                <a:tc>
                  <a:txBody>
                    <a:bodyPr/>
                    <a:lstStyle/>
                    <a:p>
                      <a:pPr algn="ctr" fontAlgn="ctr"/>
                      <a:r>
                        <a:rPr lang="es-CO" sz="1200" u="none" strike="noStrike">
                          <a:effectLst/>
                        </a:rPr>
                        <a:t>70%</a:t>
                      </a:r>
                      <a:endParaRPr lang="es-CO" sz="1200" b="0" i="0" u="none" strike="noStrike">
                        <a:solidFill>
                          <a:srgbClr val="000000"/>
                        </a:solidFill>
                        <a:effectLst/>
                        <a:latin typeface="Arial Narrow" panose="020B0606020202030204" pitchFamily="34" charset="0"/>
                      </a:endParaRPr>
                    </a:p>
                  </a:txBody>
                  <a:tcPr marL="8096" marR="8096" marT="8096"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MX" sz="1200" u="none" strike="noStrike" dirty="0">
                          <a:effectLst/>
                        </a:rPr>
                        <a:t>Cumple con los estándares de accesibilidad en su página web, los cuales permiten garantizar el uso de la página web sin limitaciones por algún tipo de discapacidad. </a:t>
                      </a:r>
                      <a:r>
                        <a:rPr lang="es-CO" sz="1200" u="none" strike="noStrike" dirty="0">
                          <a:effectLst/>
                        </a:rPr>
                        <a:t> </a:t>
                      </a:r>
                      <a:endParaRPr lang="es-CO" sz="1200" b="0" i="0" u="none" strike="noStrike" dirty="0">
                        <a:solidFill>
                          <a:srgbClr val="000000"/>
                        </a:solidFill>
                        <a:effectLst/>
                        <a:latin typeface="Arial Narrow" panose="020B0606020202030204" pitchFamily="34" charset="0"/>
                      </a:endParaRPr>
                    </a:p>
                  </a:txBody>
                  <a:tcPr marL="8096" marR="8096" marT="8096" marB="0" anchor="b"/>
                </a:tc>
                <a:extLst>
                  <a:ext uri="{0D108BD9-81ED-4DB2-BD59-A6C34878D82A}">
                    <a16:rowId xmlns:a16="http://schemas.microsoft.com/office/drawing/2014/main" val="3154543513"/>
                  </a:ext>
                </a:extLst>
              </a:tr>
              <a:tr h="523052">
                <a:tc>
                  <a:txBody>
                    <a:bodyPr/>
                    <a:lstStyle/>
                    <a:p>
                      <a:pPr algn="ctr" fontAlgn="ctr"/>
                      <a:r>
                        <a:rPr lang="es-CO" sz="1200" u="none" strike="noStrike">
                          <a:effectLst/>
                        </a:rPr>
                        <a:t>COMFACASANARE</a:t>
                      </a:r>
                      <a:endParaRPr lang="es-CO" sz="1200" b="1" i="0" u="none" strike="noStrike">
                        <a:solidFill>
                          <a:srgbClr val="000000"/>
                        </a:solidFill>
                        <a:effectLst/>
                        <a:latin typeface="Arial Narrow" panose="020B0606020202030204" pitchFamily="34" charset="0"/>
                      </a:endParaRPr>
                    </a:p>
                  </a:txBody>
                  <a:tcPr marL="8096" marR="8096" marT="8096" marB="0" anchor="ctr"/>
                </a:tc>
                <a:tc>
                  <a:txBody>
                    <a:bodyPr/>
                    <a:lstStyle/>
                    <a:p>
                      <a:pPr algn="ctr" fontAlgn="ctr"/>
                      <a:r>
                        <a:rPr lang="es-CO" sz="1200" u="none" strike="noStrike">
                          <a:effectLst/>
                        </a:rPr>
                        <a:t>60%</a:t>
                      </a:r>
                      <a:endParaRPr lang="es-CO" sz="1200" b="0" i="0" u="none" strike="noStrike">
                        <a:solidFill>
                          <a:srgbClr val="000000"/>
                        </a:solidFill>
                        <a:effectLst/>
                        <a:latin typeface="Arial Narrow" panose="020B0606020202030204" pitchFamily="34" charset="0"/>
                      </a:endParaRPr>
                    </a:p>
                  </a:txBody>
                  <a:tcPr marL="8096" marR="8096" marT="8096" marB="0" anchor="ctr"/>
                </a:tc>
                <a:tc>
                  <a:txBody>
                    <a:bodyPr/>
                    <a:lstStyle/>
                    <a:p>
                      <a:pPr algn="ctr" fontAlgn="ctr"/>
                      <a:r>
                        <a:rPr lang="es-MX" sz="1200" u="none" strike="noStrike" dirty="0">
                          <a:effectLst/>
                        </a:rPr>
                        <a:t>Se instalo </a:t>
                      </a:r>
                      <a:r>
                        <a:rPr lang="es-MX" sz="1200" u="none" strike="noStrike" dirty="0" err="1">
                          <a:effectLst/>
                        </a:rPr>
                        <a:t>señaletica</a:t>
                      </a:r>
                      <a:r>
                        <a:rPr lang="es-MX" sz="1200" u="none" strike="noStrike" dirty="0">
                          <a:effectLst/>
                        </a:rPr>
                        <a:t> en  Español, Ingles y Lengua de señas</a:t>
                      </a:r>
                      <a:endParaRPr lang="es-MX" sz="1200" b="0" i="0" u="none" strike="noStrike" dirty="0">
                        <a:solidFill>
                          <a:srgbClr val="000000"/>
                        </a:solidFill>
                        <a:effectLst/>
                        <a:latin typeface="Arial Narrow" panose="020B0606020202030204" pitchFamily="34" charset="0"/>
                      </a:endParaRPr>
                    </a:p>
                  </a:txBody>
                  <a:tcPr marL="8096" marR="8096" marT="8096" marB="0" anchor="ctr"/>
                </a:tc>
                <a:extLst>
                  <a:ext uri="{0D108BD9-81ED-4DB2-BD59-A6C34878D82A}">
                    <a16:rowId xmlns:a16="http://schemas.microsoft.com/office/drawing/2014/main" val="1818551527"/>
                  </a:ext>
                </a:extLst>
              </a:tr>
              <a:tr h="1307629">
                <a:tc>
                  <a:txBody>
                    <a:bodyPr/>
                    <a:lstStyle/>
                    <a:p>
                      <a:pPr algn="ctr" fontAlgn="ctr"/>
                      <a:r>
                        <a:rPr lang="es-CO" sz="1200" u="none" strike="noStrike">
                          <a:effectLst/>
                        </a:rPr>
                        <a:t>COMFAPUTUMAYO</a:t>
                      </a:r>
                      <a:endParaRPr lang="es-CO" sz="1200" b="1" i="0" u="none" strike="noStrike">
                        <a:solidFill>
                          <a:srgbClr val="000000"/>
                        </a:solidFill>
                        <a:effectLst/>
                        <a:latin typeface="Arial Narrow" panose="020B0606020202030204" pitchFamily="34" charset="0"/>
                      </a:endParaRPr>
                    </a:p>
                  </a:txBody>
                  <a:tcPr marL="8096" marR="8096" marT="8096" marB="0" anchor="ctr"/>
                </a:tc>
                <a:tc>
                  <a:txBody>
                    <a:bodyPr/>
                    <a:lstStyle/>
                    <a:p>
                      <a:pPr algn="ctr" fontAlgn="ctr"/>
                      <a:r>
                        <a:rPr lang="es-CO" sz="1200" u="none" strike="noStrike">
                          <a:effectLst/>
                        </a:rPr>
                        <a:t>100%</a:t>
                      </a:r>
                      <a:endParaRPr lang="es-CO" sz="1200" b="0" i="0" u="none" strike="noStrike">
                        <a:solidFill>
                          <a:srgbClr val="000000"/>
                        </a:solidFill>
                        <a:effectLst/>
                        <a:latin typeface="Arial Narrow" panose="020B0606020202030204" pitchFamily="34" charset="0"/>
                      </a:endParaRPr>
                    </a:p>
                  </a:txBody>
                  <a:tcPr marL="8096" marR="8096" marT="8096" marB="0" anchor="ctr"/>
                </a:tc>
                <a:tc>
                  <a:txBody>
                    <a:bodyPr/>
                    <a:lstStyle/>
                    <a:p>
                      <a:pPr algn="ctr" fontAlgn="ctr"/>
                      <a:r>
                        <a:rPr lang="es-MX" sz="1200" u="none" strike="noStrike" dirty="0">
                          <a:effectLst/>
                        </a:rPr>
                        <a:t>Cumple con los estándares de accesibilidad en su página web, los cuales permiten garantizar el uso de la página web sin limitaciones por algún tipo de discapacidad. </a:t>
                      </a:r>
                      <a:endParaRPr lang="es-MX" sz="1200" b="0" i="0" u="none" strike="noStrike" dirty="0">
                        <a:solidFill>
                          <a:srgbClr val="000000"/>
                        </a:solidFill>
                        <a:effectLst/>
                        <a:latin typeface="Arial Narrow" panose="020B0606020202030204" pitchFamily="34" charset="0"/>
                      </a:endParaRPr>
                    </a:p>
                  </a:txBody>
                  <a:tcPr marL="8096" marR="8096" marT="8096" marB="0" anchor="ctr"/>
                </a:tc>
                <a:extLst>
                  <a:ext uri="{0D108BD9-81ED-4DB2-BD59-A6C34878D82A}">
                    <a16:rowId xmlns:a16="http://schemas.microsoft.com/office/drawing/2014/main" val="2099625378"/>
                  </a:ext>
                </a:extLst>
              </a:tr>
            </a:tbl>
          </a:graphicData>
        </a:graphic>
      </p:graphicFrame>
      <p:graphicFrame>
        <p:nvGraphicFramePr>
          <p:cNvPr id="3" name="Gráfico 2">
            <a:extLst>
              <a:ext uri="{FF2B5EF4-FFF2-40B4-BE49-F238E27FC236}">
                <a16:creationId xmlns:a16="http://schemas.microsoft.com/office/drawing/2014/main" id="{593040FF-543C-589B-867B-00936D605C00}"/>
              </a:ext>
            </a:extLst>
          </p:cNvPr>
          <p:cNvGraphicFramePr>
            <a:graphicFrameLocks/>
          </p:cNvGraphicFramePr>
          <p:nvPr>
            <p:extLst>
              <p:ext uri="{D42A27DB-BD31-4B8C-83A1-F6EECF244321}">
                <p14:modId xmlns:p14="http://schemas.microsoft.com/office/powerpoint/2010/main" val="538627333"/>
              </p:ext>
            </p:extLst>
          </p:nvPr>
        </p:nvGraphicFramePr>
        <p:xfrm>
          <a:off x="7620000" y="1102554"/>
          <a:ext cx="4572000" cy="53625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6072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5" descr="P.G.D. PROGRAMA DE GESTION DOCUMENTAL"/>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5" descr="P.G.D. PROGRAMA DE GESTION DOCUMENTAL"/>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5"/>
          <p:cNvSpPr txBox="1"/>
          <p:nvPr/>
        </p:nvSpPr>
        <p:spPr>
          <a:xfrm>
            <a:off x="2529737" y="207353"/>
            <a:ext cx="8265641"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800" b="1" dirty="0">
                <a:solidFill>
                  <a:schemeClr val="dk1"/>
                </a:solidFill>
                <a:latin typeface="Arial Narrow" panose="020B0606020202030204" pitchFamily="34" charset="0"/>
                <a:ea typeface="Calibri"/>
                <a:cs typeface="Calibri"/>
                <a:sym typeface="Calibri"/>
              </a:rPr>
              <a:t>3.8.4 Aspectos para la atención de la comunidad LGTBI</a:t>
            </a:r>
            <a:endParaRPr sz="2800" dirty="0">
              <a:solidFill>
                <a:schemeClr val="dk1"/>
              </a:solidFill>
              <a:latin typeface="Arial Narrow" panose="020B0606020202030204" pitchFamily="34" charset="0"/>
            </a:endParaRPr>
          </a:p>
        </p:txBody>
      </p:sp>
      <p:sp>
        <p:nvSpPr>
          <p:cNvPr id="135" name="Google Shape;135;p5"/>
          <p:cNvSpPr txBox="1"/>
          <p:nvPr/>
        </p:nvSpPr>
        <p:spPr>
          <a:xfrm>
            <a:off x="11639550" y="609063"/>
            <a:ext cx="5524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a:solidFill>
                  <a:schemeClr val="lt1"/>
                </a:solidFill>
                <a:latin typeface="Calibri"/>
                <a:ea typeface="Calibri"/>
                <a:cs typeface="Calibri"/>
                <a:sym typeface="Calibri"/>
              </a:rPr>
              <a:t>4</a:t>
            </a:r>
            <a:endParaRPr sz="3600">
              <a:solidFill>
                <a:schemeClr val="lt1"/>
              </a:solidFill>
              <a:latin typeface="Calibri"/>
              <a:ea typeface="Calibri"/>
              <a:cs typeface="Calibri"/>
              <a:sym typeface="Calibri"/>
            </a:endParaRPr>
          </a:p>
        </p:txBody>
      </p:sp>
      <p:graphicFrame>
        <p:nvGraphicFramePr>
          <p:cNvPr id="2" name="Tabla 1">
            <a:extLst>
              <a:ext uri="{FF2B5EF4-FFF2-40B4-BE49-F238E27FC236}">
                <a16:creationId xmlns:a16="http://schemas.microsoft.com/office/drawing/2014/main" id="{5A2D3A1C-0C94-A03C-B03E-8F27A830F459}"/>
              </a:ext>
            </a:extLst>
          </p:cNvPr>
          <p:cNvGraphicFramePr>
            <a:graphicFrameLocks noGrp="1"/>
          </p:cNvGraphicFramePr>
          <p:nvPr>
            <p:extLst>
              <p:ext uri="{D42A27DB-BD31-4B8C-83A1-F6EECF244321}">
                <p14:modId xmlns:p14="http://schemas.microsoft.com/office/powerpoint/2010/main" val="2658917227"/>
              </p:ext>
            </p:extLst>
          </p:nvPr>
        </p:nvGraphicFramePr>
        <p:xfrm>
          <a:off x="1804538" y="1032297"/>
          <a:ext cx="4291462" cy="5737291"/>
        </p:xfrm>
        <a:graphic>
          <a:graphicData uri="http://schemas.openxmlformats.org/drawingml/2006/table">
            <a:tbl>
              <a:tblPr>
                <a:tableStyleId>{871C3A2B-C473-42CC-B773-086420458FF6}</a:tableStyleId>
              </a:tblPr>
              <a:tblGrid>
                <a:gridCol w="1498220">
                  <a:extLst>
                    <a:ext uri="{9D8B030D-6E8A-4147-A177-3AD203B41FA5}">
                      <a16:colId xmlns:a16="http://schemas.microsoft.com/office/drawing/2014/main" val="1796308015"/>
                    </a:ext>
                  </a:extLst>
                </a:gridCol>
                <a:gridCol w="696036">
                  <a:extLst>
                    <a:ext uri="{9D8B030D-6E8A-4147-A177-3AD203B41FA5}">
                      <a16:colId xmlns:a16="http://schemas.microsoft.com/office/drawing/2014/main" val="2531025145"/>
                    </a:ext>
                  </a:extLst>
                </a:gridCol>
                <a:gridCol w="2097206">
                  <a:extLst>
                    <a:ext uri="{9D8B030D-6E8A-4147-A177-3AD203B41FA5}">
                      <a16:colId xmlns:a16="http://schemas.microsoft.com/office/drawing/2014/main" val="3264690358"/>
                    </a:ext>
                  </a:extLst>
                </a:gridCol>
              </a:tblGrid>
              <a:tr h="1406785">
                <a:tc>
                  <a:txBody>
                    <a:bodyPr/>
                    <a:lstStyle/>
                    <a:p>
                      <a:pPr algn="ctr" fontAlgn="ctr"/>
                      <a:r>
                        <a:rPr lang="es-CO" sz="1400" u="none" strike="noStrike">
                          <a:effectLst/>
                        </a:rPr>
                        <a:t>COFREM</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dirty="0">
                          <a:effectLst/>
                        </a:rPr>
                        <a:t>Se socializó el protocolo de Servicio al Cliente y la guía de atención a personas con discapacidad y población LGTBI</a:t>
                      </a:r>
                      <a:endParaRPr lang="es-MX"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1372805384"/>
                  </a:ext>
                </a:extLst>
              </a:tr>
              <a:tr h="468928">
                <a:tc>
                  <a:txBody>
                    <a:bodyPr/>
                    <a:lstStyle/>
                    <a:p>
                      <a:pPr algn="ctr" fontAlgn="ctr"/>
                      <a:r>
                        <a:rPr lang="es-CO" sz="1400" u="none" strike="noStrike">
                          <a:effectLst/>
                        </a:rPr>
                        <a:t>COMFIAR</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dirty="0">
                          <a:effectLst/>
                        </a:rPr>
                        <a:t>Cumple. </a:t>
                      </a:r>
                      <a:endParaRPr lang="es-CO"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577777880"/>
                  </a:ext>
                </a:extLst>
              </a:tr>
              <a:tr h="468928">
                <a:tc>
                  <a:txBody>
                    <a:bodyPr/>
                    <a:lstStyle/>
                    <a:p>
                      <a:pPr algn="ctr" fontAlgn="ctr"/>
                      <a:r>
                        <a:rPr lang="es-CO" sz="1400" u="none" strike="noStrike" dirty="0">
                          <a:effectLst/>
                        </a:rPr>
                        <a:t>COMFACA</a:t>
                      </a:r>
                      <a:endParaRPr lang="es-CO" sz="14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dirty="0">
                          <a:effectLst/>
                        </a:rPr>
                        <a:t>73%</a:t>
                      </a:r>
                      <a:endParaRPr lang="es-CO"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b"/>
                      <a:r>
                        <a:rPr lang="es-MX" sz="1400" u="none" strike="noStrike" dirty="0">
                          <a:effectLst/>
                        </a:rPr>
                        <a:t>capacitó a todo el personal en el buen servicio igual trato con los afiliados y/o ciudadanos, de la población LGTBI y está pendiente la guía de atención sea firmada por la dirección administrativa</a:t>
                      </a:r>
                      <a:r>
                        <a:rPr lang="es-CO" sz="1400" u="none" strike="noStrike" dirty="0">
                          <a:effectLst/>
                        </a:rPr>
                        <a:t> </a:t>
                      </a:r>
                      <a:endParaRPr lang="es-CO"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346164985"/>
                  </a:ext>
                </a:extLst>
              </a:tr>
              <a:tr h="738388">
                <a:tc>
                  <a:txBody>
                    <a:bodyPr/>
                    <a:lstStyle/>
                    <a:p>
                      <a:pPr algn="ctr" fontAlgn="ctr"/>
                      <a:r>
                        <a:rPr lang="es-CO" sz="1400" u="none" strike="noStrike" dirty="0">
                          <a:effectLst/>
                        </a:rPr>
                        <a:t>COMFACASANARE</a:t>
                      </a:r>
                      <a:endParaRPr lang="es-CO" sz="14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dirty="0">
                          <a:effectLst/>
                        </a:rPr>
                        <a:t>100%</a:t>
                      </a:r>
                      <a:endParaRPr lang="es-CO"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b="0" i="0" u="none" strike="noStrike" dirty="0">
                          <a:solidFill>
                            <a:srgbClr val="000000"/>
                          </a:solidFill>
                          <a:effectLst/>
                          <a:latin typeface="Arial Narrow" panose="020B0606020202030204" pitchFamily="34" charset="0"/>
                        </a:rPr>
                        <a:t>Cumple.</a:t>
                      </a:r>
                    </a:p>
                  </a:txBody>
                  <a:tcPr marL="9525" marR="9525" marT="9525" marB="0" anchor="ctr"/>
                </a:tc>
                <a:extLst>
                  <a:ext uri="{0D108BD9-81ED-4DB2-BD59-A6C34878D82A}">
                    <a16:rowId xmlns:a16="http://schemas.microsoft.com/office/drawing/2014/main" val="3367274791"/>
                  </a:ext>
                </a:extLst>
              </a:tr>
              <a:tr h="1406785">
                <a:tc>
                  <a:txBody>
                    <a:bodyPr/>
                    <a:lstStyle/>
                    <a:p>
                      <a:pPr algn="ctr" fontAlgn="ctr"/>
                      <a:r>
                        <a:rPr lang="es-CO" sz="1400" u="none" strike="noStrike">
                          <a:effectLst/>
                        </a:rPr>
                        <a:t>COMFAPUTUMAYO</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dirty="0">
                          <a:effectLst/>
                        </a:rPr>
                        <a:t>Tiene ubicada la nomenclatura que corresponde en los espacios físicos accesibles </a:t>
                      </a:r>
                      <a:endParaRPr lang="es-MX"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2030673131"/>
                  </a:ext>
                </a:extLst>
              </a:tr>
            </a:tbl>
          </a:graphicData>
        </a:graphic>
      </p:graphicFrame>
      <p:graphicFrame>
        <p:nvGraphicFramePr>
          <p:cNvPr id="3" name="Gráfico 2">
            <a:extLst>
              <a:ext uri="{FF2B5EF4-FFF2-40B4-BE49-F238E27FC236}">
                <a16:creationId xmlns:a16="http://schemas.microsoft.com/office/drawing/2014/main" id="{FF84BB09-F8D8-74A6-AFBB-3BE8C51BED7C}"/>
              </a:ext>
            </a:extLst>
          </p:cNvPr>
          <p:cNvGraphicFramePr>
            <a:graphicFrameLocks/>
          </p:cNvGraphicFramePr>
          <p:nvPr>
            <p:extLst>
              <p:ext uri="{D42A27DB-BD31-4B8C-83A1-F6EECF244321}">
                <p14:modId xmlns:p14="http://schemas.microsoft.com/office/powerpoint/2010/main" val="896526524"/>
              </p:ext>
            </p:extLst>
          </p:nvPr>
        </p:nvGraphicFramePr>
        <p:xfrm>
          <a:off x="6878472" y="1740388"/>
          <a:ext cx="4761078" cy="46672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5951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5" descr="P.G.D. PROGRAMA DE GESTION DOCUMENTAL"/>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5" descr="P.G.D. PROGRAMA DE GESTION DOCUMENTAL"/>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5"/>
          <p:cNvSpPr txBox="1"/>
          <p:nvPr/>
        </p:nvSpPr>
        <p:spPr>
          <a:xfrm>
            <a:off x="2529738" y="207352"/>
            <a:ext cx="7132524"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800" b="1" dirty="0">
                <a:solidFill>
                  <a:schemeClr val="dk1"/>
                </a:solidFill>
                <a:latin typeface="Arial Narrow" panose="020B0606020202030204" pitchFamily="34" charset="0"/>
                <a:ea typeface="Calibri"/>
                <a:cs typeface="Calibri"/>
                <a:sym typeface="Calibri"/>
              </a:rPr>
              <a:t>4.1 Atención Presencial.</a:t>
            </a:r>
            <a:endParaRPr sz="2800" dirty="0">
              <a:solidFill>
                <a:schemeClr val="dk1"/>
              </a:solidFill>
              <a:latin typeface="Arial Narrow" panose="020B0606020202030204" pitchFamily="34" charset="0"/>
            </a:endParaRPr>
          </a:p>
        </p:txBody>
      </p:sp>
      <p:sp>
        <p:nvSpPr>
          <p:cNvPr id="135" name="Google Shape;135;p5"/>
          <p:cNvSpPr txBox="1"/>
          <p:nvPr/>
        </p:nvSpPr>
        <p:spPr>
          <a:xfrm>
            <a:off x="11639550" y="609063"/>
            <a:ext cx="5524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a:solidFill>
                  <a:schemeClr val="lt1"/>
                </a:solidFill>
                <a:latin typeface="Calibri"/>
                <a:ea typeface="Calibri"/>
                <a:cs typeface="Calibri"/>
                <a:sym typeface="Calibri"/>
              </a:rPr>
              <a:t>4</a:t>
            </a:r>
            <a:endParaRPr sz="3600">
              <a:solidFill>
                <a:schemeClr val="lt1"/>
              </a:solidFill>
              <a:latin typeface="Calibri"/>
              <a:ea typeface="Calibri"/>
              <a:cs typeface="Calibri"/>
              <a:sym typeface="Calibri"/>
            </a:endParaRPr>
          </a:p>
        </p:txBody>
      </p:sp>
      <p:graphicFrame>
        <p:nvGraphicFramePr>
          <p:cNvPr id="2" name="Tabla 1">
            <a:extLst>
              <a:ext uri="{FF2B5EF4-FFF2-40B4-BE49-F238E27FC236}">
                <a16:creationId xmlns:a16="http://schemas.microsoft.com/office/drawing/2014/main" id="{B62ED3BA-29BE-E188-5FC7-EAD08DBD7FA2}"/>
              </a:ext>
            </a:extLst>
          </p:cNvPr>
          <p:cNvGraphicFramePr>
            <a:graphicFrameLocks noGrp="1"/>
          </p:cNvGraphicFramePr>
          <p:nvPr>
            <p:extLst>
              <p:ext uri="{D42A27DB-BD31-4B8C-83A1-F6EECF244321}">
                <p14:modId xmlns:p14="http://schemas.microsoft.com/office/powerpoint/2010/main" val="3383274368"/>
              </p:ext>
            </p:extLst>
          </p:nvPr>
        </p:nvGraphicFramePr>
        <p:xfrm>
          <a:off x="1736299" y="1712794"/>
          <a:ext cx="4719092" cy="4750530"/>
        </p:xfrm>
        <a:graphic>
          <a:graphicData uri="http://schemas.openxmlformats.org/drawingml/2006/table">
            <a:tbl>
              <a:tblPr>
                <a:tableStyleId>{871C3A2B-C473-42CC-B773-086420458FF6}</a:tableStyleId>
              </a:tblPr>
              <a:tblGrid>
                <a:gridCol w="1498220">
                  <a:extLst>
                    <a:ext uri="{9D8B030D-6E8A-4147-A177-3AD203B41FA5}">
                      <a16:colId xmlns:a16="http://schemas.microsoft.com/office/drawing/2014/main" val="1501948481"/>
                    </a:ext>
                  </a:extLst>
                </a:gridCol>
                <a:gridCol w="750627">
                  <a:extLst>
                    <a:ext uri="{9D8B030D-6E8A-4147-A177-3AD203B41FA5}">
                      <a16:colId xmlns:a16="http://schemas.microsoft.com/office/drawing/2014/main" val="2876880212"/>
                    </a:ext>
                  </a:extLst>
                </a:gridCol>
                <a:gridCol w="2470245">
                  <a:extLst>
                    <a:ext uri="{9D8B030D-6E8A-4147-A177-3AD203B41FA5}">
                      <a16:colId xmlns:a16="http://schemas.microsoft.com/office/drawing/2014/main" val="1173046616"/>
                    </a:ext>
                  </a:extLst>
                </a:gridCol>
              </a:tblGrid>
              <a:tr h="1295855">
                <a:tc>
                  <a:txBody>
                    <a:bodyPr/>
                    <a:lstStyle/>
                    <a:p>
                      <a:pPr algn="ctr" fontAlgn="ctr"/>
                      <a:r>
                        <a:rPr lang="es-CO" sz="1400" b="0" u="none" strike="noStrike">
                          <a:effectLst/>
                          <a:latin typeface="Arial Narrow" panose="020B0606020202030204" pitchFamily="34" charset="0"/>
                        </a:rPr>
                        <a:t>COFREM</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b="0" u="none" strike="noStrike">
                          <a:effectLst/>
                          <a:latin typeface="Arial Narrow" panose="020B0606020202030204" pitchFamily="34" charset="0"/>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b="0" u="none" strike="noStrike">
                          <a:effectLst/>
                          <a:latin typeface="Arial Narrow" panose="020B0606020202030204" pitchFamily="34" charset="0"/>
                        </a:rPr>
                        <a:t>Se trabaja en el plan de acogida, que incluye todos los servicios de la Corporación, además de los respectivos protocolos de atención</a:t>
                      </a:r>
                      <a:endParaRPr lang="es-MX" sz="1400" b="0" i="0" u="none" strike="noStrike">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635620632"/>
                  </a:ext>
                </a:extLst>
              </a:tr>
              <a:tr h="431952">
                <a:tc>
                  <a:txBody>
                    <a:bodyPr/>
                    <a:lstStyle/>
                    <a:p>
                      <a:pPr algn="ctr" fontAlgn="ctr"/>
                      <a:r>
                        <a:rPr lang="es-CO" sz="1400" b="0" u="none" strike="noStrike">
                          <a:effectLst/>
                          <a:latin typeface="Arial Narrow" panose="020B0606020202030204" pitchFamily="34" charset="0"/>
                        </a:rPr>
                        <a:t>COMFIAR</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b="0" u="none" strike="noStrike">
                          <a:effectLst/>
                          <a:latin typeface="Arial Narrow" panose="020B0606020202030204" pitchFamily="34" charset="0"/>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b="0" u="none" strike="noStrike" dirty="0">
                          <a:effectLst/>
                          <a:latin typeface="Arial Narrow" panose="020B0606020202030204" pitchFamily="34" charset="0"/>
                        </a:rPr>
                        <a:t>Cumple </a:t>
                      </a:r>
                      <a:endParaRPr lang="es-CO"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2730839055"/>
                  </a:ext>
                </a:extLst>
              </a:tr>
              <a:tr h="431952">
                <a:tc>
                  <a:txBody>
                    <a:bodyPr/>
                    <a:lstStyle/>
                    <a:p>
                      <a:pPr algn="ctr" fontAlgn="ctr"/>
                      <a:r>
                        <a:rPr lang="es-CO" sz="1400" b="0" u="none" strike="noStrike" dirty="0">
                          <a:effectLst/>
                          <a:latin typeface="Arial Narrow" panose="020B0606020202030204" pitchFamily="34" charset="0"/>
                        </a:rPr>
                        <a:t>COMFACA</a:t>
                      </a:r>
                      <a:endParaRPr lang="es-CO"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b="0" u="none" strike="noStrike" dirty="0">
                          <a:effectLst/>
                          <a:latin typeface="Arial Narrow" panose="020B0606020202030204" pitchFamily="34" charset="0"/>
                        </a:rPr>
                        <a:t>100%</a:t>
                      </a:r>
                      <a:endParaRPr lang="es-CO"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b"/>
                      <a:r>
                        <a:rPr lang="es-MX" sz="1400" b="0" u="none" strike="noStrike" dirty="0">
                          <a:effectLst/>
                          <a:latin typeface="Arial Narrow" panose="020B0606020202030204" pitchFamily="34" charset="0"/>
                        </a:rPr>
                        <a:t> Cuenta con procedimientos y personal debidamente capacitado e información incluida en el procedimiento de PQRSF</a:t>
                      </a:r>
                      <a:r>
                        <a:rPr lang="es-CO" sz="1400" b="0" u="none" strike="noStrike" dirty="0">
                          <a:effectLst/>
                          <a:latin typeface="Arial Narrow" panose="020B0606020202030204" pitchFamily="34" charset="0"/>
                        </a:rPr>
                        <a:t> </a:t>
                      </a:r>
                      <a:endParaRPr lang="es-CO"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140877393"/>
                  </a:ext>
                </a:extLst>
              </a:tr>
              <a:tr h="431952">
                <a:tc>
                  <a:txBody>
                    <a:bodyPr/>
                    <a:lstStyle/>
                    <a:p>
                      <a:pPr algn="ctr" fontAlgn="ctr"/>
                      <a:r>
                        <a:rPr lang="es-CO" sz="1400" b="0" u="none" strike="noStrike" dirty="0">
                          <a:effectLst/>
                          <a:latin typeface="Arial Narrow" panose="020B0606020202030204" pitchFamily="34" charset="0"/>
                        </a:rPr>
                        <a:t>COMFACASANARE</a:t>
                      </a:r>
                      <a:endParaRPr lang="es-CO"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b="0" u="none" strike="noStrike" dirty="0">
                          <a:effectLst/>
                          <a:latin typeface="Arial Narrow" panose="020B0606020202030204" pitchFamily="34" charset="0"/>
                        </a:rPr>
                        <a:t>100%</a:t>
                      </a:r>
                      <a:endParaRPr lang="es-CO"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b="0" i="0" u="none" strike="noStrike" dirty="0">
                          <a:solidFill>
                            <a:srgbClr val="000000"/>
                          </a:solidFill>
                          <a:effectLst/>
                          <a:latin typeface="Arial Narrow" panose="020B0606020202030204" pitchFamily="34" charset="0"/>
                        </a:rPr>
                        <a:t>Cumple</a:t>
                      </a:r>
                    </a:p>
                  </a:txBody>
                  <a:tcPr marL="9525" marR="9525" marT="9525" marB="0" anchor="ctr"/>
                </a:tc>
                <a:extLst>
                  <a:ext uri="{0D108BD9-81ED-4DB2-BD59-A6C34878D82A}">
                    <a16:rowId xmlns:a16="http://schemas.microsoft.com/office/drawing/2014/main" val="4093337948"/>
                  </a:ext>
                </a:extLst>
              </a:tr>
              <a:tr h="1727806">
                <a:tc>
                  <a:txBody>
                    <a:bodyPr/>
                    <a:lstStyle/>
                    <a:p>
                      <a:pPr algn="ctr" fontAlgn="ctr"/>
                      <a:r>
                        <a:rPr lang="es-CO" sz="1400" b="0" u="none" strike="noStrike" dirty="0">
                          <a:effectLst/>
                          <a:latin typeface="Arial Narrow" panose="020B0606020202030204" pitchFamily="34" charset="0"/>
                        </a:rPr>
                        <a:t>COMFAPUTUMAYO</a:t>
                      </a:r>
                      <a:endParaRPr lang="es-CO"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b="0" u="none" strike="noStrike" dirty="0">
                          <a:effectLst/>
                          <a:latin typeface="Arial Narrow" panose="020B0606020202030204" pitchFamily="34" charset="0"/>
                        </a:rPr>
                        <a:t>100%</a:t>
                      </a:r>
                      <a:endParaRPr lang="es-CO"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b="0" u="none" strike="noStrike" dirty="0">
                          <a:effectLst/>
                          <a:latin typeface="Arial Narrow" panose="020B0606020202030204" pitchFamily="34" charset="0"/>
                        </a:rPr>
                        <a:t>Permanentemente capacita al personal en lo correspondiente al subsidio familiar y las disposiciones normativas previstas que aplican a la Caja.</a:t>
                      </a:r>
                      <a:endParaRPr lang="es-MX"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2955469432"/>
                  </a:ext>
                </a:extLst>
              </a:tr>
            </a:tbl>
          </a:graphicData>
        </a:graphic>
      </p:graphicFrame>
      <p:graphicFrame>
        <p:nvGraphicFramePr>
          <p:cNvPr id="3" name="Gráfico 2">
            <a:extLst>
              <a:ext uri="{FF2B5EF4-FFF2-40B4-BE49-F238E27FC236}">
                <a16:creationId xmlns:a16="http://schemas.microsoft.com/office/drawing/2014/main" id="{0F323498-4D2B-F32F-FF9B-5E3022AF4F1D}"/>
              </a:ext>
            </a:extLst>
          </p:cNvPr>
          <p:cNvGraphicFramePr>
            <a:graphicFrameLocks/>
          </p:cNvGraphicFramePr>
          <p:nvPr>
            <p:extLst>
              <p:ext uri="{D42A27DB-BD31-4B8C-83A1-F6EECF244321}">
                <p14:modId xmlns:p14="http://schemas.microsoft.com/office/powerpoint/2010/main" val="4285607828"/>
              </p:ext>
            </p:extLst>
          </p:nvPr>
        </p:nvGraphicFramePr>
        <p:xfrm>
          <a:off x="7067550" y="1712793"/>
          <a:ext cx="4572000" cy="4660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3285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5" descr="P.G.D. PROGRAMA DE GESTION DOCUMENTAL"/>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5" descr="P.G.D. PROGRAMA DE GESTION DOCUMENTAL"/>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5"/>
          <p:cNvSpPr txBox="1"/>
          <p:nvPr/>
        </p:nvSpPr>
        <p:spPr>
          <a:xfrm>
            <a:off x="2352317" y="201939"/>
            <a:ext cx="7132524"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800" b="1" dirty="0">
                <a:solidFill>
                  <a:schemeClr val="dk1"/>
                </a:solidFill>
                <a:latin typeface="Arial Narrow" panose="020B0606020202030204" pitchFamily="34" charset="0"/>
                <a:ea typeface="Calibri"/>
                <a:cs typeface="Calibri"/>
                <a:sym typeface="Calibri"/>
              </a:rPr>
              <a:t>4.2. Canal telefónico</a:t>
            </a:r>
            <a:endParaRPr sz="2800" dirty="0">
              <a:solidFill>
                <a:schemeClr val="dk1"/>
              </a:solidFill>
              <a:latin typeface="Arial Narrow" panose="020B0606020202030204" pitchFamily="34" charset="0"/>
            </a:endParaRPr>
          </a:p>
        </p:txBody>
      </p:sp>
      <p:sp>
        <p:nvSpPr>
          <p:cNvPr id="135" name="Google Shape;135;p5"/>
          <p:cNvSpPr txBox="1"/>
          <p:nvPr/>
        </p:nvSpPr>
        <p:spPr>
          <a:xfrm>
            <a:off x="11639550" y="609063"/>
            <a:ext cx="5524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a:solidFill>
                  <a:schemeClr val="lt1"/>
                </a:solidFill>
                <a:latin typeface="Calibri"/>
                <a:ea typeface="Calibri"/>
                <a:cs typeface="Calibri"/>
                <a:sym typeface="Calibri"/>
              </a:rPr>
              <a:t>4</a:t>
            </a:r>
            <a:endParaRPr sz="3600">
              <a:solidFill>
                <a:schemeClr val="lt1"/>
              </a:solidFill>
              <a:latin typeface="Calibri"/>
              <a:ea typeface="Calibri"/>
              <a:cs typeface="Calibri"/>
              <a:sym typeface="Calibri"/>
            </a:endParaRPr>
          </a:p>
        </p:txBody>
      </p:sp>
      <p:graphicFrame>
        <p:nvGraphicFramePr>
          <p:cNvPr id="2" name="Gráfico 1">
            <a:extLst>
              <a:ext uri="{FF2B5EF4-FFF2-40B4-BE49-F238E27FC236}">
                <a16:creationId xmlns:a16="http://schemas.microsoft.com/office/drawing/2014/main" id="{2E73780C-7C3E-BD52-D899-AAD1E94E2102}"/>
              </a:ext>
            </a:extLst>
          </p:cNvPr>
          <p:cNvGraphicFramePr>
            <a:graphicFrameLocks/>
          </p:cNvGraphicFramePr>
          <p:nvPr>
            <p:extLst>
              <p:ext uri="{D42A27DB-BD31-4B8C-83A1-F6EECF244321}">
                <p14:modId xmlns:p14="http://schemas.microsoft.com/office/powerpoint/2010/main" val="62278037"/>
              </p:ext>
            </p:extLst>
          </p:nvPr>
        </p:nvGraphicFramePr>
        <p:xfrm>
          <a:off x="7438028" y="1132763"/>
          <a:ext cx="4342263" cy="48858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a 2">
            <a:extLst>
              <a:ext uri="{FF2B5EF4-FFF2-40B4-BE49-F238E27FC236}">
                <a16:creationId xmlns:a16="http://schemas.microsoft.com/office/drawing/2014/main" id="{AF365268-A7D5-687D-575D-C124CBC7322E}"/>
              </a:ext>
            </a:extLst>
          </p:cNvPr>
          <p:cNvGraphicFramePr>
            <a:graphicFrameLocks noGrp="1"/>
          </p:cNvGraphicFramePr>
          <p:nvPr>
            <p:extLst>
              <p:ext uri="{D42A27DB-BD31-4B8C-83A1-F6EECF244321}">
                <p14:modId xmlns:p14="http://schemas.microsoft.com/office/powerpoint/2010/main" val="2795586923"/>
              </p:ext>
            </p:extLst>
          </p:nvPr>
        </p:nvGraphicFramePr>
        <p:xfrm>
          <a:off x="1909173" y="1642848"/>
          <a:ext cx="5678982" cy="5001821"/>
        </p:xfrm>
        <a:graphic>
          <a:graphicData uri="http://schemas.openxmlformats.org/drawingml/2006/table">
            <a:tbl>
              <a:tblPr>
                <a:tableStyleId>{871C3A2B-C473-42CC-B773-086420458FF6}</a:tableStyleId>
              </a:tblPr>
              <a:tblGrid>
                <a:gridCol w="1508480">
                  <a:extLst>
                    <a:ext uri="{9D8B030D-6E8A-4147-A177-3AD203B41FA5}">
                      <a16:colId xmlns:a16="http://schemas.microsoft.com/office/drawing/2014/main" val="4022047250"/>
                    </a:ext>
                  </a:extLst>
                </a:gridCol>
                <a:gridCol w="760578">
                  <a:extLst>
                    <a:ext uri="{9D8B030D-6E8A-4147-A177-3AD203B41FA5}">
                      <a16:colId xmlns:a16="http://schemas.microsoft.com/office/drawing/2014/main" val="1412278128"/>
                    </a:ext>
                  </a:extLst>
                </a:gridCol>
                <a:gridCol w="3409924">
                  <a:extLst>
                    <a:ext uri="{9D8B030D-6E8A-4147-A177-3AD203B41FA5}">
                      <a16:colId xmlns:a16="http://schemas.microsoft.com/office/drawing/2014/main" val="2699242242"/>
                    </a:ext>
                  </a:extLst>
                </a:gridCol>
              </a:tblGrid>
              <a:tr h="2019606">
                <a:tc>
                  <a:txBody>
                    <a:bodyPr/>
                    <a:lstStyle/>
                    <a:p>
                      <a:pPr algn="ctr" fontAlgn="ctr"/>
                      <a:r>
                        <a:rPr lang="es-CO" sz="1400" u="none" strike="noStrike">
                          <a:effectLst/>
                        </a:rPr>
                        <a:t>COFREM</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a:effectLst/>
                        </a:rPr>
                        <a:t>Cuenta con la Línea Amiga,  habilitadas dos opciones que permiten atender a los usuarios de la  Caja de Compensación Y Mecanismo de Protección al Cesante, con personal debidamente entrenado en los dos temas que brindan una adecuada resolución de consultas.</a:t>
                      </a:r>
                      <a:endParaRPr lang="es-MX" sz="1400" b="0" i="0" u="none" strike="noStrike">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1718961126"/>
                  </a:ext>
                </a:extLst>
              </a:tr>
              <a:tr h="336601">
                <a:tc>
                  <a:txBody>
                    <a:bodyPr/>
                    <a:lstStyle/>
                    <a:p>
                      <a:pPr algn="ctr" fontAlgn="ctr"/>
                      <a:r>
                        <a:rPr lang="es-CO" sz="1400" u="none" strike="noStrike">
                          <a:effectLst/>
                        </a:rPr>
                        <a:t>COMFIAR</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dirty="0">
                          <a:effectLst/>
                        </a:rPr>
                        <a:t>Cuenta con linea de atención directa protocolizada </a:t>
                      </a:r>
                      <a:endParaRPr lang="es-CO"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441562522"/>
                  </a:ext>
                </a:extLst>
              </a:tr>
              <a:tr h="336601">
                <a:tc>
                  <a:txBody>
                    <a:bodyPr/>
                    <a:lstStyle/>
                    <a:p>
                      <a:pPr algn="ctr" fontAlgn="ctr"/>
                      <a:r>
                        <a:rPr lang="es-CO" sz="1400" u="none" strike="noStrike">
                          <a:effectLst/>
                        </a:rPr>
                        <a:t>COMFACA</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b"/>
                      <a:r>
                        <a:rPr lang="es-MX" sz="1400" u="none" strike="noStrike" dirty="0">
                          <a:effectLst/>
                        </a:rPr>
                        <a:t> se atiende de manera directa con identificación del funcionario y se monitorea desde el Área de Atención al afiliado y/o ciudadano</a:t>
                      </a:r>
                      <a:endParaRPr lang="es-CO"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2002324284"/>
                  </a:ext>
                </a:extLst>
              </a:tr>
              <a:tr h="336601">
                <a:tc>
                  <a:txBody>
                    <a:bodyPr/>
                    <a:lstStyle/>
                    <a:p>
                      <a:pPr algn="ctr" fontAlgn="ctr"/>
                      <a:r>
                        <a:rPr lang="es-CO" sz="1400" u="none" strike="noStrike">
                          <a:effectLst/>
                        </a:rPr>
                        <a:t>COMFACASANARE</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dirty="0">
                          <a:effectLst/>
                        </a:rPr>
                        <a:t> Cumple.</a:t>
                      </a:r>
                      <a:endParaRPr lang="es-CO"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1250249384"/>
                  </a:ext>
                </a:extLst>
              </a:tr>
              <a:tr h="1346404">
                <a:tc>
                  <a:txBody>
                    <a:bodyPr/>
                    <a:lstStyle/>
                    <a:p>
                      <a:pPr algn="ctr" fontAlgn="ctr"/>
                      <a:r>
                        <a:rPr lang="es-CO" sz="1400" u="none" strike="noStrike">
                          <a:effectLst/>
                        </a:rPr>
                        <a:t>COMFAPUTUMAYO</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dirty="0">
                          <a:effectLst/>
                        </a:rPr>
                        <a:t>Tiene dispuesto un protocolo de atención y servicio, en donde de manera específica se establece las pautas para una radicación de PQRSF vía telefónica. </a:t>
                      </a:r>
                      <a:endParaRPr lang="es-MX"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2027058701"/>
                  </a:ext>
                </a:extLst>
              </a:tr>
            </a:tbl>
          </a:graphicData>
        </a:graphic>
      </p:graphicFrame>
    </p:spTree>
    <p:extLst>
      <p:ext uri="{BB962C8B-B14F-4D97-AF65-F5344CB8AC3E}">
        <p14:creationId xmlns:p14="http://schemas.microsoft.com/office/powerpoint/2010/main" val="725173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5" descr="P.G.D. PROGRAMA DE GESTION DOCUMENTAL"/>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5" descr="P.G.D. PROGRAMA DE GESTION DOCUMENTAL"/>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5"/>
          <p:cNvSpPr txBox="1"/>
          <p:nvPr/>
        </p:nvSpPr>
        <p:spPr>
          <a:xfrm>
            <a:off x="2529738" y="207352"/>
            <a:ext cx="7132524"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800" b="1" dirty="0">
                <a:solidFill>
                  <a:schemeClr val="dk1"/>
                </a:solidFill>
                <a:latin typeface="Arial Narrow" panose="020B0606020202030204" pitchFamily="34" charset="0"/>
                <a:ea typeface="Calibri"/>
                <a:cs typeface="Calibri"/>
                <a:sym typeface="Calibri"/>
              </a:rPr>
              <a:t>4.3 Línea Gratuita.</a:t>
            </a:r>
            <a:endParaRPr sz="2800" dirty="0">
              <a:solidFill>
                <a:schemeClr val="dk1"/>
              </a:solidFill>
              <a:latin typeface="Arial Narrow" panose="020B0606020202030204" pitchFamily="34" charset="0"/>
            </a:endParaRPr>
          </a:p>
        </p:txBody>
      </p:sp>
      <p:sp>
        <p:nvSpPr>
          <p:cNvPr id="135" name="Google Shape;135;p5"/>
          <p:cNvSpPr txBox="1"/>
          <p:nvPr/>
        </p:nvSpPr>
        <p:spPr>
          <a:xfrm>
            <a:off x="11639550" y="609063"/>
            <a:ext cx="5524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a:solidFill>
                  <a:schemeClr val="lt1"/>
                </a:solidFill>
                <a:latin typeface="Calibri"/>
                <a:ea typeface="Calibri"/>
                <a:cs typeface="Calibri"/>
                <a:sym typeface="Calibri"/>
              </a:rPr>
              <a:t>4</a:t>
            </a:r>
            <a:endParaRPr sz="3600">
              <a:solidFill>
                <a:schemeClr val="lt1"/>
              </a:solidFill>
              <a:latin typeface="Calibri"/>
              <a:ea typeface="Calibri"/>
              <a:cs typeface="Calibri"/>
              <a:sym typeface="Calibri"/>
            </a:endParaRPr>
          </a:p>
        </p:txBody>
      </p:sp>
      <p:graphicFrame>
        <p:nvGraphicFramePr>
          <p:cNvPr id="2" name="Tabla 1">
            <a:extLst>
              <a:ext uri="{FF2B5EF4-FFF2-40B4-BE49-F238E27FC236}">
                <a16:creationId xmlns:a16="http://schemas.microsoft.com/office/drawing/2014/main" id="{9A84D188-BC81-9F3A-9B06-41EBD877E875}"/>
              </a:ext>
            </a:extLst>
          </p:cNvPr>
          <p:cNvGraphicFramePr>
            <a:graphicFrameLocks noGrp="1"/>
          </p:cNvGraphicFramePr>
          <p:nvPr>
            <p:extLst>
              <p:ext uri="{D42A27DB-BD31-4B8C-83A1-F6EECF244321}">
                <p14:modId xmlns:p14="http://schemas.microsoft.com/office/powerpoint/2010/main" val="1419441978"/>
              </p:ext>
            </p:extLst>
          </p:nvPr>
        </p:nvGraphicFramePr>
        <p:xfrm>
          <a:off x="1736298" y="1371599"/>
          <a:ext cx="5619845" cy="4524235"/>
        </p:xfrm>
        <a:graphic>
          <a:graphicData uri="http://schemas.openxmlformats.org/drawingml/2006/table">
            <a:tbl>
              <a:tblPr>
                <a:tableStyleId>{871C3A2B-C473-42CC-B773-086420458FF6}</a:tableStyleId>
              </a:tblPr>
              <a:tblGrid>
                <a:gridCol w="1492771">
                  <a:extLst>
                    <a:ext uri="{9D8B030D-6E8A-4147-A177-3AD203B41FA5}">
                      <a16:colId xmlns:a16="http://schemas.microsoft.com/office/drawing/2014/main" val="1132760783"/>
                    </a:ext>
                  </a:extLst>
                </a:gridCol>
                <a:gridCol w="752658">
                  <a:extLst>
                    <a:ext uri="{9D8B030D-6E8A-4147-A177-3AD203B41FA5}">
                      <a16:colId xmlns:a16="http://schemas.microsoft.com/office/drawing/2014/main" val="340778253"/>
                    </a:ext>
                  </a:extLst>
                </a:gridCol>
                <a:gridCol w="3374416">
                  <a:extLst>
                    <a:ext uri="{9D8B030D-6E8A-4147-A177-3AD203B41FA5}">
                      <a16:colId xmlns:a16="http://schemas.microsoft.com/office/drawing/2014/main" val="1093031596"/>
                    </a:ext>
                  </a:extLst>
                </a:gridCol>
              </a:tblGrid>
              <a:tr h="1508078">
                <a:tc>
                  <a:txBody>
                    <a:bodyPr/>
                    <a:lstStyle/>
                    <a:p>
                      <a:pPr algn="ctr" fontAlgn="ctr"/>
                      <a:r>
                        <a:rPr lang="es-CO" sz="1400" u="none" strike="noStrike">
                          <a:effectLst/>
                        </a:rPr>
                        <a:t>COFREM</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a:effectLst/>
                        </a:rPr>
                        <a:t>Cofrem: Cuenta con Línea gratuita 018000111879 publicada en la página web y divulgada</a:t>
                      </a:r>
                      <a:endParaRPr lang="es-MX" sz="1400" b="0" i="0" u="none" strike="noStrike">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1709780582"/>
                  </a:ext>
                </a:extLst>
              </a:tr>
              <a:tr h="502693">
                <a:tc>
                  <a:txBody>
                    <a:bodyPr/>
                    <a:lstStyle/>
                    <a:p>
                      <a:pPr algn="ctr" fontAlgn="ctr"/>
                      <a:r>
                        <a:rPr lang="es-CO" sz="1400" u="none" strike="noStrike">
                          <a:effectLst/>
                        </a:rPr>
                        <a:t>COMFIAR</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dirty="0">
                          <a:effectLst/>
                        </a:rPr>
                        <a:t>cumple </a:t>
                      </a:r>
                      <a:endParaRPr lang="es-CO"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3086467614"/>
                  </a:ext>
                </a:extLst>
              </a:tr>
              <a:tr h="502693">
                <a:tc>
                  <a:txBody>
                    <a:bodyPr/>
                    <a:lstStyle/>
                    <a:p>
                      <a:pPr algn="ctr" fontAlgn="ctr"/>
                      <a:r>
                        <a:rPr lang="es-CO" sz="1400" u="none" strike="noStrike" dirty="0">
                          <a:effectLst/>
                        </a:rPr>
                        <a:t>COMFACA</a:t>
                      </a:r>
                      <a:endParaRPr lang="es-CO" sz="14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b"/>
                      <a:r>
                        <a:rPr lang="es-CO" sz="1400" u="none" strike="noStrike" dirty="0">
                          <a:effectLst/>
                        </a:rPr>
                        <a:t>Cumple </a:t>
                      </a:r>
                      <a:endParaRPr lang="es-CO"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2164935919"/>
                  </a:ext>
                </a:extLst>
              </a:tr>
              <a:tr h="502693">
                <a:tc>
                  <a:txBody>
                    <a:bodyPr/>
                    <a:lstStyle/>
                    <a:p>
                      <a:pPr algn="ctr" fontAlgn="ctr"/>
                      <a:r>
                        <a:rPr lang="es-CO" sz="1400" u="none" strike="noStrike" dirty="0">
                          <a:effectLst/>
                        </a:rPr>
                        <a:t>COMFACASANARE</a:t>
                      </a:r>
                      <a:endParaRPr lang="es-CO" sz="14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dirty="0">
                          <a:effectLst/>
                        </a:rPr>
                        <a:t>100%</a:t>
                      </a:r>
                      <a:endParaRPr lang="es-CO"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dirty="0">
                          <a:effectLst/>
                        </a:rPr>
                        <a:t>Cumple</a:t>
                      </a:r>
                      <a:endParaRPr lang="es-CO"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1129474182"/>
                  </a:ext>
                </a:extLst>
              </a:tr>
              <a:tr h="1508078">
                <a:tc>
                  <a:txBody>
                    <a:bodyPr/>
                    <a:lstStyle/>
                    <a:p>
                      <a:pPr algn="ctr" fontAlgn="ctr"/>
                      <a:r>
                        <a:rPr lang="es-CO" sz="1400" u="none" strike="noStrike">
                          <a:effectLst/>
                        </a:rPr>
                        <a:t>COMFAPUTUMAYO</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dirty="0">
                          <a:effectLst/>
                        </a:rPr>
                        <a:t>Tiene dispuesta la línea gratuita 018000956321, para la atención y servicio al cliente. </a:t>
                      </a:r>
                      <a:endParaRPr lang="es-MX"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134112053"/>
                  </a:ext>
                </a:extLst>
              </a:tr>
            </a:tbl>
          </a:graphicData>
        </a:graphic>
      </p:graphicFrame>
      <p:graphicFrame>
        <p:nvGraphicFramePr>
          <p:cNvPr id="3" name="Gráfico 2">
            <a:extLst>
              <a:ext uri="{FF2B5EF4-FFF2-40B4-BE49-F238E27FC236}">
                <a16:creationId xmlns:a16="http://schemas.microsoft.com/office/drawing/2014/main" id="{BC167231-270B-E60C-9E00-989F8C58CB15}"/>
              </a:ext>
            </a:extLst>
          </p:cNvPr>
          <p:cNvGraphicFramePr>
            <a:graphicFrameLocks/>
          </p:cNvGraphicFramePr>
          <p:nvPr>
            <p:extLst>
              <p:ext uri="{D42A27DB-BD31-4B8C-83A1-F6EECF244321}">
                <p14:modId xmlns:p14="http://schemas.microsoft.com/office/powerpoint/2010/main" val="1893336518"/>
              </p:ext>
            </p:extLst>
          </p:nvPr>
        </p:nvGraphicFramePr>
        <p:xfrm>
          <a:off x="7356143" y="1371598"/>
          <a:ext cx="4724401" cy="45242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7253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5" descr="P.G.D. PROGRAMA DE GESTION DOCUMENTAL"/>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5" descr="P.G.D. PROGRAMA DE GESTION DOCUMENTAL"/>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5"/>
          <p:cNvSpPr txBox="1"/>
          <p:nvPr/>
        </p:nvSpPr>
        <p:spPr>
          <a:xfrm>
            <a:off x="2529738" y="207352"/>
            <a:ext cx="7132524"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800" b="1" dirty="0">
                <a:solidFill>
                  <a:schemeClr val="dk1"/>
                </a:solidFill>
                <a:latin typeface="Arial Narrow" panose="020B0606020202030204" pitchFamily="34" charset="0"/>
                <a:ea typeface="Calibri"/>
                <a:cs typeface="Calibri"/>
                <a:sym typeface="Calibri"/>
              </a:rPr>
              <a:t>4.5.1 Correo Electrónico.</a:t>
            </a:r>
            <a:endParaRPr sz="2800" dirty="0">
              <a:solidFill>
                <a:schemeClr val="dk1"/>
              </a:solidFill>
              <a:latin typeface="Arial Narrow" panose="020B0606020202030204" pitchFamily="34" charset="0"/>
            </a:endParaRPr>
          </a:p>
        </p:txBody>
      </p:sp>
      <p:sp>
        <p:nvSpPr>
          <p:cNvPr id="135" name="Google Shape;135;p5"/>
          <p:cNvSpPr txBox="1"/>
          <p:nvPr/>
        </p:nvSpPr>
        <p:spPr>
          <a:xfrm>
            <a:off x="11639550" y="609063"/>
            <a:ext cx="5524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a:solidFill>
                  <a:schemeClr val="lt1"/>
                </a:solidFill>
                <a:latin typeface="Calibri"/>
                <a:ea typeface="Calibri"/>
                <a:cs typeface="Calibri"/>
                <a:sym typeface="Calibri"/>
              </a:rPr>
              <a:t>4</a:t>
            </a:r>
            <a:endParaRPr sz="3600">
              <a:solidFill>
                <a:schemeClr val="lt1"/>
              </a:solidFill>
              <a:latin typeface="Calibri"/>
              <a:ea typeface="Calibri"/>
              <a:cs typeface="Calibri"/>
              <a:sym typeface="Calibri"/>
            </a:endParaRPr>
          </a:p>
        </p:txBody>
      </p:sp>
      <p:graphicFrame>
        <p:nvGraphicFramePr>
          <p:cNvPr id="2" name="Tabla 1">
            <a:extLst>
              <a:ext uri="{FF2B5EF4-FFF2-40B4-BE49-F238E27FC236}">
                <a16:creationId xmlns:a16="http://schemas.microsoft.com/office/drawing/2014/main" id="{75BB07CC-F2E6-27C0-8016-8E532397426E}"/>
              </a:ext>
            </a:extLst>
          </p:cNvPr>
          <p:cNvGraphicFramePr>
            <a:graphicFrameLocks noGrp="1"/>
          </p:cNvGraphicFramePr>
          <p:nvPr>
            <p:extLst>
              <p:ext uri="{D42A27DB-BD31-4B8C-83A1-F6EECF244321}">
                <p14:modId xmlns:p14="http://schemas.microsoft.com/office/powerpoint/2010/main" val="3797151711"/>
              </p:ext>
            </p:extLst>
          </p:nvPr>
        </p:nvGraphicFramePr>
        <p:xfrm>
          <a:off x="1845479" y="1360581"/>
          <a:ext cx="5210413" cy="5306712"/>
        </p:xfrm>
        <a:graphic>
          <a:graphicData uri="http://schemas.openxmlformats.org/drawingml/2006/table">
            <a:tbl>
              <a:tblPr>
                <a:tableStyleId>{871C3A2B-C473-42CC-B773-086420458FF6}</a:tableStyleId>
              </a:tblPr>
              <a:tblGrid>
                <a:gridCol w="1384017">
                  <a:extLst>
                    <a:ext uri="{9D8B030D-6E8A-4147-A177-3AD203B41FA5}">
                      <a16:colId xmlns:a16="http://schemas.microsoft.com/office/drawing/2014/main" val="799135249"/>
                    </a:ext>
                  </a:extLst>
                </a:gridCol>
                <a:gridCol w="697823">
                  <a:extLst>
                    <a:ext uri="{9D8B030D-6E8A-4147-A177-3AD203B41FA5}">
                      <a16:colId xmlns:a16="http://schemas.microsoft.com/office/drawing/2014/main" val="51195230"/>
                    </a:ext>
                  </a:extLst>
                </a:gridCol>
                <a:gridCol w="3128573">
                  <a:extLst>
                    <a:ext uri="{9D8B030D-6E8A-4147-A177-3AD203B41FA5}">
                      <a16:colId xmlns:a16="http://schemas.microsoft.com/office/drawing/2014/main" val="205913218"/>
                    </a:ext>
                  </a:extLst>
                </a:gridCol>
              </a:tblGrid>
              <a:tr h="2264284">
                <a:tc>
                  <a:txBody>
                    <a:bodyPr/>
                    <a:lstStyle/>
                    <a:p>
                      <a:pPr algn="ctr" fontAlgn="ctr"/>
                      <a:r>
                        <a:rPr lang="es-CO" sz="1400" u="none" strike="noStrike">
                          <a:effectLst/>
                          <a:latin typeface="Arial Narrow" panose="020B0606020202030204" pitchFamily="34" charset="0"/>
                        </a:rPr>
                        <a:t>COFREM</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latin typeface="Arial Narrow" panose="020B0606020202030204" pitchFamily="34" charset="0"/>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dirty="0">
                          <a:effectLst/>
                          <a:latin typeface="Arial Narrow" panose="020B0606020202030204" pitchFamily="34" charset="0"/>
                        </a:rPr>
                        <a:t>Se encuentra disponible el correo corporativo debidamente divulgado donde se reciben diferentes solicitudes de los usuarios igual que el correo de protección de datos y una opción de trámites de servicio al cliente desde el portal corporativo que direcciona a PQRSF virtuales.</a:t>
                      </a:r>
                      <a:endParaRPr lang="es-MX"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2898849198"/>
                  </a:ext>
                </a:extLst>
              </a:tr>
              <a:tr h="323469">
                <a:tc>
                  <a:txBody>
                    <a:bodyPr/>
                    <a:lstStyle/>
                    <a:p>
                      <a:pPr algn="ctr" fontAlgn="ctr"/>
                      <a:r>
                        <a:rPr lang="es-CO" sz="1400" u="none" strike="noStrike">
                          <a:effectLst/>
                          <a:latin typeface="Arial Narrow" panose="020B0606020202030204" pitchFamily="34" charset="0"/>
                        </a:rPr>
                        <a:t>COMFIAR</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latin typeface="Arial Narrow" panose="020B0606020202030204" pitchFamily="34" charset="0"/>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dirty="0">
                          <a:effectLst/>
                          <a:latin typeface="Arial Narrow" panose="020B0606020202030204" pitchFamily="34" charset="0"/>
                        </a:rPr>
                        <a:t>se estableció correo electrónico y se publica en todas la comunicaciones </a:t>
                      </a:r>
                      <a:r>
                        <a:rPr lang="es-CO" sz="1400" u="none" strike="noStrike" dirty="0">
                          <a:effectLst/>
                          <a:latin typeface="Arial Narrow" panose="020B0606020202030204" pitchFamily="34" charset="0"/>
                        </a:rPr>
                        <a:t> </a:t>
                      </a:r>
                      <a:endParaRPr lang="es-CO"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1422349977"/>
                  </a:ext>
                </a:extLst>
              </a:tr>
              <a:tr h="323469">
                <a:tc>
                  <a:txBody>
                    <a:bodyPr/>
                    <a:lstStyle/>
                    <a:p>
                      <a:pPr algn="ctr" fontAlgn="ctr"/>
                      <a:r>
                        <a:rPr lang="es-CO" sz="1400" u="none" strike="noStrike">
                          <a:effectLst/>
                          <a:latin typeface="Arial Narrow" panose="020B0606020202030204" pitchFamily="34" charset="0"/>
                        </a:rPr>
                        <a:t>COMFACA</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latin typeface="Arial Narrow" panose="020B0606020202030204" pitchFamily="34" charset="0"/>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b"/>
                      <a:r>
                        <a:rPr lang="es-MX" sz="1400" u="none" strike="noStrike" dirty="0">
                          <a:effectLst/>
                          <a:latin typeface="Arial Narrow" panose="020B0606020202030204" pitchFamily="34" charset="0"/>
                        </a:rPr>
                        <a:t>se estableció correo electrónico y se publica en todas la comunicaciones </a:t>
                      </a:r>
                      <a:r>
                        <a:rPr lang="es-CO" sz="1400" u="none" strike="noStrike" dirty="0">
                          <a:effectLst/>
                          <a:latin typeface="Arial Narrow" panose="020B0606020202030204" pitchFamily="34" charset="0"/>
                        </a:rPr>
                        <a:t> </a:t>
                      </a:r>
                      <a:endParaRPr lang="es-CO"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2485156198"/>
                  </a:ext>
                </a:extLst>
              </a:tr>
              <a:tr h="646938">
                <a:tc>
                  <a:txBody>
                    <a:bodyPr/>
                    <a:lstStyle/>
                    <a:p>
                      <a:pPr algn="ctr" fontAlgn="ctr"/>
                      <a:r>
                        <a:rPr lang="es-CO" sz="1400" u="none" strike="noStrike">
                          <a:effectLst/>
                          <a:latin typeface="Arial Narrow" panose="020B0606020202030204" pitchFamily="34" charset="0"/>
                        </a:rPr>
                        <a:t>COMFACASANARE</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latin typeface="Arial Narrow" panose="020B0606020202030204" pitchFamily="34" charset="0"/>
                        </a:rPr>
                        <a:t>70%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a:effectLst/>
                          <a:latin typeface="Arial Narrow" panose="020B0606020202030204" pitchFamily="34" charset="0"/>
                        </a:rPr>
                        <a:t>Se rediseño a codigo QR, aun falta instalación en algunas sedes</a:t>
                      </a:r>
                      <a:endParaRPr lang="es-MX" sz="1400" b="0" i="0" u="none" strike="noStrike">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2934968700"/>
                  </a:ext>
                </a:extLst>
              </a:tr>
              <a:tr h="1523000">
                <a:tc>
                  <a:txBody>
                    <a:bodyPr/>
                    <a:lstStyle/>
                    <a:p>
                      <a:pPr algn="ctr" fontAlgn="ctr"/>
                      <a:r>
                        <a:rPr lang="es-CO" sz="1400" u="none" strike="noStrike">
                          <a:effectLst/>
                          <a:latin typeface="Arial Narrow" panose="020B0606020202030204" pitchFamily="34" charset="0"/>
                        </a:rPr>
                        <a:t>COMFAPUTUMAYO</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latin typeface="Arial Narrow" panose="020B0606020202030204" pitchFamily="34" charset="0"/>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dirty="0">
                          <a:effectLst/>
                          <a:latin typeface="Arial Narrow" panose="020B0606020202030204" pitchFamily="34" charset="0"/>
                        </a:rPr>
                        <a:t>Tiene a disposición el buzón de sugerencias en las instalaciones físicas donde presta servicios, de manera accesible y con el formato que aplica para la interposición. </a:t>
                      </a:r>
                      <a:endParaRPr lang="es-MX"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2444475206"/>
                  </a:ext>
                </a:extLst>
              </a:tr>
            </a:tbl>
          </a:graphicData>
        </a:graphic>
      </p:graphicFrame>
      <p:graphicFrame>
        <p:nvGraphicFramePr>
          <p:cNvPr id="3" name="Gráfico 2">
            <a:extLst>
              <a:ext uri="{FF2B5EF4-FFF2-40B4-BE49-F238E27FC236}">
                <a16:creationId xmlns:a16="http://schemas.microsoft.com/office/drawing/2014/main" id="{BF78888B-8D76-F98D-DD9B-0E3F0CEDF725}"/>
              </a:ext>
            </a:extLst>
          </p:cNvPr>
          <p:cNvGraphicFramePr>
            <a:graphicFrameLocks/>
          </p:cNvGraphicFramePr>
          <p:nvPr>
            <p:extLst>
              <p:ext uri="{D42A27DB-BD31-4B8C-83A1-F6EECF244321}">
                <p14:modId xmlns:p14="http://schemas.microsoft.com/office/powerpoint/2010/main" val="670140495"/>
              </p:ext>
            </p:extLst>
          </p:nvPr>
        </p:nvGraphicFramePr>
        <p:xfrm>
          <a:off x="7343774" y="1360580"/>
          <a:ext cx="4475187" cy="50811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6375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2" name="Imagen 1">
            <a:extLst>
              <a:ext uri="{FF2B5EF4-FFF2-40B4-BE49-F238E27FC236}">
                <a16:creationId xmlns:a16="http://schemas.microsoft.com/office/drawing/2014/main" id="{9BC350A6-26D2-9BC0-21DA-9B19CCA8DEDA}"/>
              </a:ext>
            </a:extLst>
          </p:cNvPr>
          <p:cNvPicPr>
            <a:picLocks noChangeAspect="1"/>
          </p:cNvPicPr>
          <p:nvPr/>
        </p:nvPicPr>
        <p:blipFill>
          <a:blip r:embed="rId3"/>
          <a:stretch>
            <a:fillRect/>
          </a:stretch>
        </p:blipFill>
        <p:spPr>
          <a:xfrm>
            <a:off x="1" y="-92844"/>
            <a:ext cx="12198534" cy="7318848"/>
          </a:xfrm>
          <a:prstGeom prst="rect">
            <a:avLst/>
          </a:prstGeom>
        </p:spPr>
      </p:pic>
      <p:sp>
        <p:nvSpPr>
          <p:cNvPr id="4" name="CuadroTexto 3">
            <a:extLst>
              <a:ext uri="{FF2B5EF4-FFF2-40B4-BE49-F238E27FC236}">
                <a16:creationId xmlns:a16="http://schemas.microsoft.com/office/drawing/2014/main" id="{33BD387F-C144-BAA4-F9EC-C707AD030D41}"/>
              </a:ext>
            </a:extLst>
          </p:cNvPr>
          <p:cNvSpPr txBox="1"/>
          <p:nvPr/>
        </p:nvSpPr>
        <p:spPr>
          <a:xfrm>
            <a:off x="1336431" y="534572"/>
            <a:ext cx="9988061" cy="1754326"/>
          </a:xfrm>
          <a:prstGeom prst="rect">
            <a:avLst/>
          </a:prstGeom>
          <a:noFill/>
        </p:spPr>
        <p:txBody>
          <a:bodyPr wrap="square">
            <a:spAutoFit/>
          </a:bodyPr>
          <a:lstStyle/>
          <a:p>
            <a:pPr marL="0" marR="0" lvl="0" indent="0" algn="ctr" rtl="0">
              <a:spcBef>
                <a:spcPts val="0"/>
              </a:spcBef>
              <a:spcAft>
                <a:spcPts val="0"/>
              </a:spcAft>
              <a:buNone/>
            </a:pPr>
            <a:r>
              <a:rPr lang="es-MX" sz="3600" b="1" u="none" strike="noStrike" cap="none" dirty="0">
                <a:solidFill>
                  <a:schemeClr val="dk1"/>
                </a:solidFill>
                <a:latin typeface="Arial Narrow" panose="020B0606020202030204" pitchFamily="34" charset="0"/>
                <a:ea typeface="Montserrat"/>
                <a:cs typeface="Montserrat"/>
                <a:sym typeface="Montserrat"/>
              </a:rPr>
              <a:t>Informe consolidado de los resultados presentados por cada Caja de la zona </a:t>
            </a:r>
            <a:r>
              <a:rPr lang="es-MX" sz="3600" b="1" dirty="0">
                <a:solidFill>
                  <a:schemeClr val="dk1"/>
                </a:solidFill>
                <a:latin typeface="Arial Narrow" panose="020B0606020202030204" pitchFamily="34" charset="0"/>
                <a:ea typeface="Montserrat"/>
                <a:cs typeface="Montserrat"/>
                <a:sym typeface="Montserrat"/>
              </a:rPr>
              <a:t>Llanos Orientales</a:t>
            </a:r>
            <a:r>
              <a:rPr lang="es-MX" sz="3600" b="1" u="none" strike="noStrike" cap="none" dirty="0">
                <a:solidFill>
                  <a:schemeClr val="dk1"/>
                </a:solidFill>
                <a:latin typeface="Arial Narrow" panose="020B0606020202030204" pitchFamily="34" charset="0"/>
                <a:ea typeface="Montserrat"/>
                <a:cs typeface="Montserrat"/>
                <a:sym typeface="Montserrat"/>
              </a:rPr>
              <a:t>, según la Circular externa No.0008 de 2020.</a:t>
            </a:r>
            <a:endParaRPr lang="es-MX" sz="3600" b="1" dirty="0">
              <a:latin typeface="Arial Narrow" panose="020B0606020202030204" pitchFamily="34" charset="0"/>
            </a:endParaRPr>
          </a:p>
        </p:txBody>
      </p:sp>
    </p:spTree>
    <p:extLst>
      <p:ext uri="{BB962C8B-B14F-4D97-AF65-F5344CB8AC3E}">
        <p14:creationId xmlns:p14="http://schemas.microsoft.com/office/powerpoint/2010/main" val="312152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5" descr="P.G.D. PROGRAMA DE GESTION DOCUMENTAL"/>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5" descr="P.G.D. PROGRAMA DE GESTION DOCUMENTAL"/>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5"/>
          <p:cNvSpPr txBox="1"/>
          <p:nvPr/>
        </p:nvSpPr>
        <p:spPr>
          <a:xfrm>
            <a:off x="2529738" y="207352"/>
            <a:ext cx="7132524"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800" b="1" dirty="0">
                <a:solidFill>
                  <a:schemeClr val="dk1"/>
                </a:solidFill>
                <a:latin typeface="Arial Narrow" panose="020B0606020202030204" pitchFamily="34" charset="0"/>
                <a:ea typeface="Calibri"/>
                <a:cs typeface="Calibri"/>
                <a:sym typeface="Calibri"/>
              </a:rPr>
              <a:t>4.5.2 Chat.</a:t>
            </a:r>
            <a:endParaRPr sz="2800" dirty="0">
              <a:solidFill>
                <a:schemeClr val="dk1"/>
              </a:solidFill>
              <a:latin typeface="Arial Narrow" panose="020B0606020202030204" pitchFamily="34" charset="0"/>
            </a:endParaRPr>
          </a:p>
        </p:txBody>
      </p:sp>
      <p:sp>
        <p:nvSpPr>
          <p:cNvPr id="135" name="Google Shape;135;p5"/>
          <p:cNvSpPr txBox="1"/>
          <p:nvPr/>
        </p:nvSpPr>
        <p:spPr>
          <a:xfrm>
            <a:off x="11639550" y="609063"/>
            <a:ext cx="5524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a:solidFill>
                  <a:schemeClr val="lt1"/>
                </a:solidFill>
                <a:latin typeface="Calibri"/>
                <a:ea typeface="Calibri"/>
                <a:cs typeface="Calibri"/>
                <a:sym typeface="Calibri"/>
              </a:rPr>
              <a:t>4</a:t>
            </a:r>
            <a:endParaRPr sz="3600">
              <a:solidFill>
                <a:schemeClr val="lt1"/>
              </a:solidFill>
              <a:latin typeface="Calibri"/>
              <a:ea typeface="Calibri"/>
              <a:cs typeface="Calibri"/>
              <a:sym typeface="Calibri"/>
            </a:endParaRPr>
          </a:p>
        </p:txBody>
      </p:sp>
      <p:graphicFrame>
        <p:nvGraphicFramePr>
          <p:cNvPr id="2" name="Tabla 1">
            <a:extLst>
              <a:ext uri="{FF2B5EF4-FFF2-40B4-BE49-F238E27FC236}">
                <a16:creationId xmlns:a16="http://schemas.microsoft.com/office/drawing/2014/main" id="{BEE5D941-D226-04E1-617E-8DBC0E536CCB}"/>
              </a:ext>
            </a:extLst>
          </p:cNvPr>
          <p:cNvGraphicFramePr>
            <a:graphicFrameLocks noGrp="1"/>
          </p:cNvGraphicFramePr>
          <p:nvPr>
            <p:extLst>
              <p:ext uri="{D42A27DB-BD31-4B8C-83A1-F6EECF244321}">
                <p14:modId xmlns:p14="http://schemas.microsoft.com/office/powerpoint/2010/main" val="3907691481"/>
              </p:ext>
            </p:extLst>
          </p:nvPr>
        </p:nvGraphicFramePr>
        <p:xfrm>
          <a:off x="1681708" y="1028699"/>
          <a:ext cx="5224059" cy="5152506"/>
        </p:xfrm>
        <a:graphic>
          <a:graphicData uri="http://schemas.openxmlformats.org/drawingml/2006/table">
            <a:tbl>
              <a:tblPr>
                <a:tableStyleId>{871C3A2B-C473-42CC-B773-086420458FF6}</a:tableStyleId>
              </a:tblPr>
              <a:tblGrid>
                <a:gridCol w="1387640">
                  <a:extLst>
                    <a:ext uri="{9D8B030D-6E8A-4147-A177-3AD203B41FA5}">
                      <a16:colId xmlns:a16="http://schemas.microsoft.com/office/drawing/2014/main" val="1500345318"/>
                    </a:ext>
                  </a:extLst>
                </a:gridCol>
                <a:gridCol w="699651">
                  <a:extLst>
                    <a:ext uri="{9D8B030D-6E8A-4147-A177-3AD203B41FA5}">
                      <a16:colId xmlns:a16="http://schemas.microsoft.com/office/drawing/2014/main" val="2901111531"/>
                    </a:ext>
                  </a:extLst>
                </a:gridCol>
                <a:gridCol w="3136768">
                  <a:extLst>
                    <a:ext uri="{9D8B030D-6E8A-4147-A177-3AD203B41FA5}">
                      <a16:colId xmlns:a16="http://schemas.microsoft.com/office/drawing/2014/main" val="652910639"/>
                    </a:ext>
                  </a:extLst>
                </a:gridCol>
              </a:tblGrid>
              <a:tr h="1945462">
                <a:tc>
                  <a:txBody>
                    <a:bodyPr/>
                    <a:lstStyle/>
                    <a:p>
                      <a:pPr algn="ctr" fontAlgn="ctr"/>
                      <a:r>
                        <a:rPr lang="es-CO" sz="1400" u="none" strike="noStrike">
                          <a:effectLst/>
                        </a:rPr>
                        <a:t>COFREM</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dirty="0">
                          <a:effectLst/>
                        </a:rPr>
                        <a:t>100%</a:t>
                      </a:r>
                      <a:endParaRPr lang="es-CO"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a:effectLst/>
                        </a:rPr>
                        <a:t>Cofrem: Se cuenta con esta aplicación desde la página Web, atendido por un asesor entrenado en subsidios y servicios de la Caja y una línea de WhatsApp automatizada de respuesta inmediata de algunos servicios</a:t>
                      </a:r>
                      <a:endParaRPr lang="es-MX" sz="1400" b="0" i="0" u="none" strike="noStrike">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4004259723"/>
                  </a:ext>
                </a:extLst>
              </a:tr>
              <a:tr h="389092">
                <a:tc>
                  <a:txBody>
                    <a:bodyPr/>
                    <a:lstStyle/>
                    <a:p>
                      <a:pPr algn="ctr" fontAlgn="ctr"/>
                      <a:r>
                        <a:rPr lang="es-CO" sz="1400" u="none" strike="noStrike">
                          <a:effectLst/>
                        </a:rPr>
                        <a:t>COMFIAR</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dirty="0">
                          <a:effectLst/>
                        </a:rPr>
                        <a:t>Cuenta en pagina web con un chat interactivo </a:t>
                      </a:r>
                      <a:endParaRPr lang="es-CO"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1075988687"/>
                  </a:ext>
                </a:extLst>
              </a:tr>
              <a:tr h="389092">
                <a:tc>
                  <a:txBody>
                    <a:bodyPr/>
                    <a:lstStyle/>
                    <a:p>
                      <a:pPr algn="ctr" fontAlgn="ctr"/>
                      <a:r>
                        <a:rPr lang="es-CO" sz="1400" u="none" strike="noStrike" dirty="0">
                          <a:effectLst/>
                        </a:rPr>
                        <a:t>COMFACA</a:t>
                      </a:r>
                      <a:endParaRPr lang="es-CO" sz="14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dirty="0">
                          <a:effectLst/>
                        </a:rPr>
                        <a:t>100%</a:t>
                      </a:r>
                      <a:endParaRPr lang="es-CO"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b"/>
                      <a:r>
                        <a:rPr lang="es-CO" sz="1400" u="none" strike="noStrike" dirty="0">
                          <a:effectLst/>
                        </a:rPr>
                        <a:t>Cuenta en pagina web  con un chat interactivo</a:t>
                      </a:r>
                      <a:endParaRPr lang="es-CO"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1023791140"/>
                  </a:ext>
                </a:extLst>
              </a:tr>
              <a:tr h="1167277">
                <a:tc>
                  <a:txBody>
                    <a:bodyPr/>
                    <a:lstStyle/>
                    <a:p>
                      <a:pPr algn="ctr" fontAlgn="ctr"/>
                      <a:r>
                        <a:rPr lang="es-CO" sz="1400" u="none" strike="noStrike">
                          <a:effectLst/>
                        </a:rPr>
                        <a:t>COMFACASANARE</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a:effectLst/>
                        </a:rPr>
                        <a:t>Se habilitaron dos numeros de celular para atencion por Whatsapp en el area de Atención al Cliente</a:t>
                      </a:r>
                      <a:endParaRPr lang="es-MX" sz="1400" b="0" i="0" u="none" strike="noStrike">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189426549"/>
                  </a:ext>
                </a:extLst>
              </a:tr>
              <a:tr h="1167277">
                <a:tc>
                  <a:txBody>
                    <a:bodyPr/>
                    <a:lstStyle/>
                    <a:p>
                      <a:pPr algn="ctr" fontAlgn="ctr"/>
                      <a:r>
                        <a:rPr lang="es-CO" sz="1400" u="none" strike="noStrike">
                          <a:effectLst/>
                        </a:rPr>
                        <a:t>COMFAPUTUMAYO</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dirty="0">
                          <a:effectLst/>
                        </a:rPr>
                        <a:t>Tiene a disposición canales de WhatsApp para la consulta de servicios e información de las PQRSF . </a:t>
                      </a:r>
                      <a:endParaRPr lang="es-MX"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1388916199"/>
                  </a:ext>
                </a:extLst>
              </a:tr>
            </a:tbl>
          </a:graphicData>
        </a:graphic>
      </p:graphicFrame>
      <p:graphicFrame>
        <p:nvGraphicFramePr>
          <p:cNvPr id="3" name="Gráfico 2">
            <a:extLst>
              <a:ext uri="{FF2B5EF4-FFF2-40B4-BE49-F238E27FC236}">
                <a16:creationId xmlns:a16="http://schemas.microsoft.com/office/drawing/2014/main" id="{EF7FE9A6-6ABF-4E33-086A-7D69EE57D901}"/>
              </a:ext>
            </a:extLst>
          </p:cNvPr>
          <p:cNvGraphicFramePr>
            <a:graphicFrameLocks/>
          </p:cNvGraphicFramePr>
          <p:nvPr>
            <p:extLst>
              <p:ext uri="{D42A27DB-BD31-4B8C-83A1-F6EECF244321}">
                <p14:modId xmlns:p14="http://schemas.microsoft.com/office/powerpoint/2010/main" val="1176529754"/>
              </p:ext>
            </p:extLst>
          </p:nvPr>
        </p:nvGraphicFramePr>
        <p:xfrm>
          <a:off x="7166354" y="1093356"/>
          <a:ext cx="4572000" cy="49935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4498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5" descr="P.G.D. PROGRAMA DE GESTION DOCUMENTAL"/>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5" descr="P.G.D. PROGRAMA DE GESTION DOCUMENTAL"/>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5"/>
          <p:cNvSpPr txBox="1"/>
          <p:nvPr/>
        </p:nvSpPr>
        <p:spPr>
          <a:xfrm>
            <a:off x="2434204" y="301889"/>
            <a:ext cx="7132524"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800" b="1" dirty="0">
                <a:solidFill>
                  <a:schemeClr val="dk1"/>
                </a:solidFill>
                <a:latin typeface="Arial Narrow" panose="020B0606020202030204" pitchFamily="34" charset="0"/>
                <a:ea typeface="Calibri"/>
                <a:cs typeface="Calibri"/>
                <a:sym typeface="Calibri"/>
              </a:rPr>
              <a:t>4.5.3 Redes sociales</a:t>
            </a:r>
            <a:endParaRPr sz="2800" dirty="0">
              <a:solidFill>
                <a:schemeClr val="dk1"/>
              </a:solidFill>
              <a:latin typeface="Arial Narrow" panose="020B0606020202030204" pitchFamily="34" charset="0"/>
            </a:endParaRPr>
          </a:p>
        </p:txBody>
      </p:sp>
      <p:sp>
        <p:nvSpPr>
          <p:cNvPr id="135" name="Google Shape;135;p5"/>
          <p:cNvSpPr txBox="1"/>
          <p:nvPr/>
        </p:nvSpPr>
        <p:spPr>
          <a:xfrm>
            <a:off x="11639550" y="609063"/>
            <a:ext cx="5524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a:solidFill>
                  <a:schemeClr val="lt1"/>
                </a:solidFill>
                <a:latin typeface="Calibri"/>
                <a:ea typeface="Calibri"/>
                <a:cs typeface="Calibri"/>
                <a:sym typeface="Calibri"/>
              </a:rPr>
              <a:t>4</a:t>
            </a:r>
            <a:endParaRPr sz="3600">
              <a:solidFill>
                <a:schemeClr val="lt1"/>
              </a:solidFill>
              <a:latin typeface="Calibri"/>
              <a:ea typeface="Calibri"/>
              <a:cs typeface="Calibri"/>
              <a:sym typeface="Calibri"/>
            </a:endParaRPr>
          </a:p>
        </p:txBody>
      </p:sp>
      <p:graphicFrame>
        <p:nvGraphicFramePr>
          <p:cNvPr id="2" name="Tabla 1">
            <a:extLst>
              <a:ext uri="{FF2B5EF4-FFF2-40B4-BE49-F238E27FC236}">
                <a16:creationId xmlns:a16="http://schemas.microsoft.com/office/drawing/2014/main" id="{17AB118F-7645-C23C-60FD-103163DA95A3}"/>
              </a:ext>
            </a:extLst>
          </p:cNvPr>
          <p:cNvGraphicFramePr>
            <a:graphicFrameLocks noGrp="1"/>
          </p:cNvGraphicFramePr>
          <p:nvPr>
            <p:extLst>
              <p:ext uri="{D42A27DB-BD31-4B8C-83A1-F6EECF244321}">
                <p14:modId xmlns:p14="http://schemas.microsoft.com/office/powerpoint/2010/main" val="2128746909"/>
              </p:ext>
            </p:extLst>
          </p:nvPr>
        </p:nvGraphicFramePr>
        <p:xfrm>
          <a:off x="1681707" y="1549021"/>
          <a:ext cx="5947392" cy="4606262"/>
        </p:xfrm>
        <a:graphic>
          <a:graphicData uri="http://schemas.openxmlformats.org/drawingml/2006/table">
            <a:tbl>
              <a:tblPr>
                <a:tableStyleId>{871C3A2B-C473-42CC-B773-086420458FF6}</a:tableStyleId>
              </a:tblPr>
              <a:tblGrid>
                <a:gridCol w="1579776">
                  <a:extLst>
                    <a:ext uri="{9D8B030D-6E8A-4147-A177-3AD203B41FA5}">
                      <a16:colId xmlns:a16="http://schemas.microsoft.com/office/drawing/2014/main" val="2701889221"/>
                    </a:ext>
                  </a:extLst>
                </a:gridCol>
                <a:gridCol w="796526">
                  <a:extLst>
                    <a:ext uri="{9D8B030D-6E8A-4147-A177-3AD203B41FA5}">
                      <a16:colId xmlns:a16="http://schemas.microsoft.com/office/drawing/2014/main" val="1628775137"/>
                    </a:ext>
                  </a:extLst>
                </a:gridCol>
                <a:gridCol w="3571090">
                  <a:extLst>
                    <a:ext uri="{9D8B030D-6E8A-4147-A177-3AD203B41FA5}">
                      <a16:colId xmlns:a16="http://schemas.microsoft.com/office/drawing/2014/main" val="95019641"/>
                    </a:ext>
                  </a:extLst>
                </a:gridCol>
              </a:tblGrid>
              <a:tr h="1640461">
                <a:tc>
                  <a:txBody>
                    <a:bodyPr/>
                    <a:lstStyle/>
                    <a:p>
                      <a:pPr algn="ctr" fontAlgn="ctr"/>
                      <a:r>
                        <a:rPr lang="es-CO" sz="1400" u="none" strike="noStrike">
                          <a:effectLst/>
                        </a:rPr>
                        <a:t>COFREM</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a:effectLst/>
                        </a:rPr>
                        <a:t>Cofrem: Cuenta con facebook, instagram, twitter y youtube. se reciben y aclaran inquietudes a los usuarios, se generan referidos de servicios y solicitudes</a:t>
                      </a:r>
                      <a:endParaRPr lang="es-MX" sz="1400" b="0" i="0" u="none" strike="noStrike">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2662593771"/>
                  </a:ext>
                </a:extLst>
              </a:tr>
              <a:tr h="410115">
                <a:tc>
                  <a:txBody>
                    <a:bodyPr/>
                    <a:lstStyle/>
                    <a:p>
                      <a:pPr algn="ctr" fontAlgn="ctr"/>
                      <a:r>
                        <a:rPr lang="es-CO" sz="1400" u="none" strike="noStrike">
                          <a:effectLst/>
                        </a:rPr>
                        <a:t>COMFIAR</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b="0" i="0" u="none" strike="noStrike" dirty="0">
                          <a:solidFill>
                            <a:srgbClr val="000000"/>
                          </a:solidFill>
                          <a:effectLst/>
                          <a:latin typeface="Arial Narrow" panose="020B0606020202030204" pitchFamily="34" charset="0"/>
                        </a:rPr>
                        <a:t>Cuentan con redes sociales compartidas en la pagina web</a:t>
                      </a:r>
                    </a:p>
                  </a:txBody>
                  <a:tcPr marL="9525" marR="9525" marT="9525" marB="0" anchor="ctr"/>
                </a:tc>
                <a:extLst>
                  <a:ext uri="{0D108BD9-81ED-4DB2-BD59-A6C34878D82A}">
                    <a16:rowId xmlns:a16="http://schemas.microsoft.com/office/drawing/2014/main" val="1909382359"/>
                  </a:ext>
                </a:extLst>
              </a:tr>
              <a:tr h="410115">
                <a:tc>
                  <a:txBody>
                    <a:bodyPr/>
                    <a:lstStyle/>
                    <a:p>
                      <a:pPr algn="ctr" fontAlgn="ctr"/>
                      <a:r>
                        <a:rPr lang="es-CO" sz="1400" u="none" strike="noStrike">
                          <a:effectLst/>
                        </a:rPr>
                        <a:t>COMFACA</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CO" sz="1400" u="none" strike="noStrike" dirty="0">
                          <a:effectLst/>
                        </a:rPr>
                        <a:t> </a:t>
                      </a:r>
                      <a:r>
                        <a:rPr lang="es-CO" sz="1400" b="0" i="0" u="none" strike="noStrike" dirty="0">
                          <a:solidFill>
                            <a:srgbClr val="000000"/>
                          </a:solidFill>
                          <a:effectLst/>
                          <a:latin typeface="Arial Narrow" panose="020B0606020202030204" pitchFamily="34" charset="0"/>
                        </a:rPr>
                        <a:t>Cuentan con redes sociales compartidas en la pagina web</a:t>
                      </a:r>
                    </a:p>
                    <a:p>
                      <a:pPr algn="ctr" fontAlgn="b"/>
                      <a:endParaRPr lang="es-CO"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270637443"/>
                  </a:ext>
                </a:extLst>
              </a:tr>
              <a:tr h="410115">
                <a:tc>
                  <a:txBody>
                    <a:bodyPr/>
                    <a:lstStyle/>
                    <a:p>
                      <a:pPr algn="ctr" fontAlgn="ctr"/>
                      <a:r>
                        <a:rPr lang="es-CO" sz="1400" u="none" strike="noStrike">
                          <a:effectLst/>
                        </a:rPr>
                        <a:t>COMFACASANARE</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s-CO" sz="1400" b="0" i="0" u="none" strike="noStrike" dirty="0">
                          <a:solidFill>
                            <a:srgbClr val="000000"/>
                          </a:solidFill>
                          <a:effectLst/>
                          <a:latin typeface="Arial Narrow" panose="020B0606020202030204" pitchFamily="34" charset="0"/>
                        </a:rPr>
                        <a:t>Cuentan con redes sociales compartidas en la pagina web</a:t>
                      </a:r>
                    </a:p>
                    <a:p>
                      <a:pPr algn="ctr" fontAlgn="ctr"/>
                      <a:r>
                        <a:rPr lang="es-CO" sz="1400" u="none" strike="noStrike" dirty="0">
                          <a:effectLst/>
                        </a:rPr>
                        <a:t> </a:t>
                      </a:r>
                      <a:endParaRPr lang="es-CO"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249264107"/>
                  </a:ext>
                </a:extLst>
              </a:tr>
              <a:tr h="1230346">
                <a:tc>
                  <a:txBody>
                    <a:bodyPr/>
                    <a:lstStyle/>
                    <a:p>
                      <a:pPr algn="ctr" fontAlgn="ctr"/>
                      <a:r>
                        <a:rPr lang="es-CO" sz="1400" u="none" strike="noStrike">
                          <a:effectLst/>
                        </a:rPr>
                        <a:t>COMFAPUTUMAYO</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dirty="0">
                          <a:effectLst/>
                        </a:rPr>
                        <a:t>Tiene a disposición Instagram y Facebook como redes de contacto de la Caja y consulta de servicios</a:t>
                      </a:r>
                      <a:endParaRPr lang="es-MX"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393215541"/>
                  </a:ext>
                </a:extLst>
              </a:tr>
            </a:tbl>
          </a:graphicData>
        </a:graphic>
      </p:graphicFrame>
      <p:graphicFrame>
        <p:nvGraphicFramePr>
          <p:cNvPr id="3" name="Gráfico 2">
            <a:extLst>
              <a:ext uri="{FF2B5EF4-FFF2-40B4-BE49-F238E27FC236}">
                <a16:creationId xmlns:a16="http://schemas.microsoft.com/office/drawing/2014/main" id="{16EB3834-E004-50C5-F9A8-312C25092444}"/>
              </a:ext>
            </a:extLst>
          </p:cNvPr>
          <p:cNvGraphicFramePr>
            <a:graphicFrameLocks/>
          </p:cNvGraphicFramePr>
          <p:nvPr>
            <p:extLst>
              <p:ext uri="{D42A27DB-BD31-4B8C-83A1-F6EECF244321}">
                <p14:modId xmlns:p14="http://schemas.microsoft.com/office/powerpoint/2010/main" val="3513901613"/>
              </p:ext>
            </p:extLst>
          </p:nvPr>
        </p:nvGraphicFramePr>
        <p:xfrm>
          <a:off x="7343775" y="1549021"/>
          <a:ext cx="4848225" cy="45242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4718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5" descr="P.G.D. PROGRAMA DE GESTION DOCUMENTAL"/>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5" descr="P.G.D. PROGRAMA DE GESTION DOCUMENTAL"/>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5"/>
          <p:cNvSpPr txBox="1"/>
          <p:nvPr/>
        </p:nvSpPr>
        <p:spPr>
          <a:xfrm>
            <a:off x="2529738" y="207352"/>
            <a:ext cx="7132524"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800" b="1" dirty="0">
                <a:solidFill>
                  <a:schemeClr val="dk1"/>
                </a:solidFill>
                <a:latin typeface="Arial Narrow" panose="020B0606020202030204" pitchFamily="34" charset="0"/>
                <a:ea typeface="Calibri"/>
                <a:cs typeface="Calibri"/>
                <a:sym typeface="Calibri"/>
              </a:rPr>
              <a:t>4.5.4 Portal Corporativo</a:t>
            </a:r>
            <a:endParaRPr sz="2800" dirty="0">
              <a:solidFill>
                <a:schemeClr val="dk1"/>
              </a:solidFill>
              <a:latin typeface="Arial Narrow" panose="020B0606020202030204" pitchFamily="34" charset="0"/>
            </a:endParaRPr>
          </a:p>
        </p:txBody>
      </p:sp>
      <p:sp>
        <p:nvSpPr>
          <p:cNvPr id="135" name="Google Shape;135;p5"/>
          <p:cNvSpPr txBox="1"/>
          <p:nvPr/>
        </p:nvSpPr>
        <p:spPr>
          <a:xfrm>
            <a:off x="11639550" y="609063"/>
            <a:ext cx="5524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a:solidFill>
                  <a:schemeClr val="lt1"/>
                </a:solidFill>
                <a:latin typeface="Calibri"/>
                <a:ea typeface="Calibri"/>
                <a:cs typeface="Calibri"/>
                <a:sym typeface="Calibri"/>
              </a:rPr>
              <a:t>4</a:t>
            </a:r>
            <a:endParaRPr sz="3600">
              <a:solidFill>
                <a:schemeClr val="lt1"/>
              </a:solidFill>
              <a:latin typeface="Calibri"/>
              <a:ea typeface="Calibri"/>
              <a:cs typeface="Calibri"/>
              <a:sym typeface="Calibri"/>
            </a:endParaRPr>
          </a:p>
        </p:txBody>
      </p:sp>
      <p:graphicFrame>
        <p:nvGraphicFramePr>
          <p:cNvPr id="2" name="Tabla 1">
            <a:extLst>
              <a:ext uri="{FF2B5EF4-FFF2-40B4-BE49-F238E27FC236}">
                <a16:creationId xmlns:a16="http://schemas.microsoft.com/office/drawing/2014/main" id="{85A4547E-EFE5-0A4D-3AD7-BF8B2E06466B}"/>
              </a:ext>
            </a:extLst>
          </p:cNvPr>
          <p:cNvGraphicFramePr>
            <a:graphicFrameLocks noGrp="1"/>
          </p:cNvGraphicFramePr>
          <p:nvPr>
            <p:extLst>
              <p:ext uri="{D42A27DB-BD31-4B8C-83A1-F6EECF244321}">
                <p14:modId xmlns:p14="http://schemas.microsoft.com/office/powerpoint/2010/main" val="751245464"/>
              </p:ext>
            </p:extLst>
          </p:nvPr>
        </p:nvGraphicFramePr>
        <p:xfrm>
          <a:off x="1657446" y="932228"/>
          <a:ext cx="5838209" cy="5827387"/>
        </p:xfrm>
        <a:graphic>
          <a:graphicData uri="http://schemas.openxmlformats.org/drawingml/2006/table">
            <a:tbl>
              <a:tblPr>
                <a:tableStyleId>{871C3A2B-C473-42CC-B773-086420458FF6}</a:tableStyleId>
              </a:tblPr>
              <a:tblGrid>
                <a:gridCol w="1550774">
                  <a:extLst>
                    <a:ext uri="{9D8B030D-6E8A-4147-A177-3AD203B41FA5}">
                      <a16:colId xmlns:a16="http://schemas.microsoft.com/office/drawing/2014/main" val="833619179"/>
                    </a:ext>
                  </a:extLst>
                </a:gridCol>
                <a:gridCol w="781903">
                  <a:extLst>
                    <a:ext uri="{9D8B030D-6E8A-4147-A177-3AD203B41FA5}">
                      <a16:colId xmlns:a16="http://schemas.microsoft.com/office/drawing/2014/main" val="1805933153"/>
                    </a:ext>
                  </a:extLst>
                </a:gridCol>
                <a:gridCol w="3505532">
                  <a:extLst>
                    <a:ext uri="{9D8B030D-6E8A-4147-A177-3AD203B41FA5}">
                      <a16:colId xmlns:a16="http://schemas.microsoft.com/office/drawing/2014/main" val="1312570793"/>
                    </a:ext>
                  </a:extLst>
                </a:gridCol>
              </a:tblGrid>
              <a:tr h="2832876">
                <a:tc>
                  <a:txBody>
                    <a:bodyPr/>
                    <a:lstStyle/>
                    <a:p>
                      <a:pPr algn="ctr" fontAlgn="ctr"/>
                      <a:r>
                        <a:rPr lang="es-CO" sz="1400" u="none" strike="noStrike">
                          <a:effectLst/>
                        </a:rPr>
                        <a:t>COFREM</a:t>
                      </a:r>
                      <a:endParaRPr lang="es-CO" sz="14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es-MX" sz="1400" u="none" strike="noStrike" dirty="0">
                          <a:effectLst/>
                        </a:rPr>
                        <a:t>Se encuentra habilitada  el servicio en línea , con la opción de "Trámites de Servicio al Cliente" para en envío de PQRSF, solicitudes y afiliaciones, para mejorar la experiencia del cliente a través del portal corporativo, además de los portafolios de servicios y piezas comunicativas remitidas a través de correo electrónico donde se informan todos los canales de atención </a:t>
                      </a:r>
                      <a:endParaRPr lang="es-MX" sz="14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489693198"/>
                  </a:ext>
                </a:extLst>
              </a:tr>
              <a:tr h="314764">
                <a:tc>
                  <a:txBody>
                    <a:bodyPr/>
                    <a:lstStyle/>
                    <a:p>
                      <a:pPr algn="ctr" fontAlgn="ctr"/>
                      <a:r>
                        <a:rPr lang="es-CO" sz="1400" u="none" strike="noStrike">
                          <a:effectLst/>
                        </a:rPr>
                        <a:t>COMFIAR</a:t>
                      </a:r>
                      <a:endParaRPr lang="es-CO" sz="14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es-CO" sz="1400" u="none" strike="noStrike" dirty="0">
                          <a:effectLst/>
                        </a:rPr>
                        <a:t>Cumple con portal corporativo de fácil acceso para tramites </a:t>
                      </a:r>
                      <a:endParaRPr lang="es-CO" sz="14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4163407336"/>
                  </a:ext>
                </a:extLst>
              </a:tr>
              <a:tr h="314764">
                <a:tc>
                  <a:txBody>
                    <a:bodyPr/>
                    <a:lstStyle/>
                    <a:p>
                      <a:pPr algn="ctr" fontAlgn="ctr"/>
                      <a:r>
                        <a:rPr lang="es-CO" sz="1400" u="none" strike="noStrike">
                          <a:effectLst/>
                        </a:rPr>
                        <a:t>COMFACA</a:t>
                      </a:r>
                      <a:endParaRPr lang="es-CO" sz="14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ptos Narrow" panose="020B0004020202020204" pitchFamily="34" charset="0"/>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CO" sz="1400" u="none" strike="noStrike" dirty="0">
                          <a:effectLst/>
                        </a:rPr>
                        <a:t> Cumple con portal corporativo de fácil acceso para tramites </a:t>
                      </a:r>
                      <a:endParaRPr lang="es-CO" sz="1400" b="0" i="0" u="none" strike="noStrike" dirty="0">
                        <a:solidFill>
                          <a:srgbClr val="000000"/>
                        </a:solidFill>
                        <a:effectLst/>
                        <a:latin typeface="Aptos Narrow" panose="020B0004020202020204" pitchFamily="34" charset="0"/>
                      </a:endParaRPr>
                    </a:p>
                    <a:p>
                      <a:pPr algn="ctr" fontAlgn="b"/>
                      <a:endParaRPr lang="es-CO"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895445341"/>
                  </a:ext>
                </a:extLst>
              </a:tr>
              <a:tr h="314764">
                <a:tc>
                  <a:txBody>
                    <a:bodyPr/>
                    <a:lstStyle/>
                    <a:p>
                      <a:pPr algn="ctr" fontAlgn="ctr"/>
                      <a:r>
                        <a:rPr lang="es-CO" sz="1400" u="none" strike="noStrike">
                          <a:effectLst/>
                        </a:rPr>
                        <a:t>COMFACASANARE</a:t>
                      </a:r>
                      <a:endParaRPr lang="es-CO" sz="14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ptos Narrow" panose="020B0004020202020204" pitchFamily="34" charset="0"/>
                      </a:endParaRPr>
                    </a:p>
                  </a:txBody>
                  <a:tcPr marL="9525" marR="9525" marT="9525"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s-CO" sz="1400" u="none" strike="noStrike" dirty="0">
                          <a:effectLst/>
                        </a:rPr>
                        <a:t> Cumple con portal corporativo de fácil acceso para tramites </a:t>
                      </a:r>
                      <a:endParaRPr lang="es-CO" sz="1400" b="0" i="0" u="none" strike="noStrike" dirty="0">
                        <a:solidFill>
                          <a:srgbClr val="000000"/>
                        </a:solidFill>
                        <a:effectLst/>
                        <a:latin typeface="Aptos Narrow" panose="020B0004020202020204" pitchFamily="34" charset="0"/>
                      </a:endParaRPr>
                    </a:p>
                    <a:p>
                      <a:pPr algn="ctr" fontAlgn="ctr"/>
                      <a:endParaRPr lang="es-CO" sz="14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165053235"/>
                  </a:ext>
                </a:extLst>
              </a:tr>
              <a:tr h="1259056">
                <a:tc>
                  <a:txBody>
                    <a:bodyPr/>
                    <a:lstStyle/>
                    <a:p>
                      <a:pPr algn="ctr" fontAlgn="ctr"/>
                      <a:r>
                        <a:rPr lang="es-CO" sz="1400" u="none" strike="noStrike">
                          <a:effectLst/>
                        </a:rPr>
                        <a:t>COMFAPUTUMAYO</a:t>
                      </a:r>
                      <a:endParaRPr lang="es-CO" sz="14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es-MX" sz="1400" u="none" strike="noStrike" dirty="0">
                          <a:effectLst/>
                        </a:rPr>
                        <a:t>Tiene en su página web publicado los servicios que prestan, las noticias de interés y demás información relevante para los afiliados y usuarios.   </a:t>
                      </a:r>
                      <a:endParaRPr lang="es-MX" sz="14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500643749"/>
                  </a:ext>
                </a:extLst>
              </a:tr>
            </a:tbl>
          </a:graphicData>
        </a:graphic>
      </p:graphicFrame>
      <p:graphicFrame>
        <p:nvGraphicFramePr>
          <p:cNvPr id="3" name="Gráfico 2">
            <a:extLst>
              <a:ext uri="{FF2B5EF4-FFF2-40B4-BE49-F238E27FC236}">
                <a16:creationId xmlns:a16="http://schemas.microsoft.com/office/drawing/2014/main" id="{F320F635-2F4C-4B33-8537-FF4D38414FF7}"/>
              </a:ext>
            </a:extLst>
          </p:cNvPr>
          <p:cNvGraphicFramePr>
            <a:graphicFrameLocks/>
          </p:cNvGraphicFramePr>
          <p:nvPr>
            <p:extLst>
              <p:ext uri="{D42A27DB-BD31-4B8C-83A1-F6EECF244321}">
                <p14:modId xmlns:p14="http://schemas.microsoft.com/office/powerpoint/2010/main" val="4290330461"/>
              </p:ext>
            </p:extLst>
          </p:nvPr>
        </p:nvGraphicFramePr>
        <p:xfrm>
          <a:off x="7615450" y="1293622"/>
          <a:ext cx="4731224" cy="51466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4578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5" descr="P.G.D. PROGRAMA DE GESTION DOCUMENTAL"/>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5" descr="P.G.D. PROGRAMA DE GESTION DOCUMENTAL"/>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5"/>
          <p:cNvSpPr txBox="1"/>
          <p:nvPr/>
        </p:nvSpPr>
        <p:spPr>
          <a:xfrm>
            <a:off x="2529738" y="207352"/>
            <a:ext cx="7132524"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800" b="1" dirty="0">
                <a:solidFill>
                  <a:schemeClr val="dk1"/>
                </a:solidFill>
                <a:latin typeface="Arial Narrow" panose="020B0606020202030204" pitchFamily="34" charset="0"/>
                <a:ea typeface="Calibri"/>
                <a:cs typeface="Calibri"/>
                <a:sym typeface="Calibri"/>
              </a:rPr>
              <a:t>4.5.5. Carta de derechos y deberes</a:t>
            </a:r>
            <a:endParaRPr sz="2800" dirty="0">
              <a:solidFill>
                <a:schemeClr val="dk1"/>
              </a:solidFill>
              <a:latin typeface="Arial Narrow" panose="020B0606020202030204" pitchFamily="34" charset="0"/>
            </a:endParaRPr>
          </a:p>
        </p:txBody>
      </p:sp>
      <p:sp>
        <p:nvSpPr>
          <p:cNvPr id="135" name="Google Shape;135;p5"/>
          <p:cNvSpPr txBox="1"/>
          <p:nvPr/>
        </p:nvSpPr>
        <p:spPr>
          <a:xfrm>
            <a:off x="11639550" y="609063"/>
            <a:ext cx="5524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a:solidFill>
                  <a:schemeClr val="lt1"/>
                </a:solidFill>
                <a:latin typeface="Calibri"/>
                <a:ea typeface="Calibri"/>
                <a:cs typeface="Calibri"/>
                <a:sym typeface="Calibri"/>
              </a:rPr>
              <a:t>4</a:t>
            </a:r>
            <a:endParaRPr sz="3600">
              <a:solidFill>
                <a:schemeClr val="lt1"/>
              </a:solidFill>
              <a:latin typeface="Calibri"/>
              <a:ea typeface="Calibri"/>
              <a:cs typeface="Calibri"/>
              <a:sym typeface="Calibri"/>
            </a:endParaRPr>
          </a:p>
        </p:txBody>
      </p:sp>
      <p:graphicFrame>
        <p:nvGraphicFramePr>
          <p:cNvPr id="2" name="Tabla 1">
            <a:extLst>
              <a:ext uri="{FF2B5EF4-FFF2-40B4-BE49-F238E27FC236}">
                <a16:creationId xmlns:a16="http://schemas.microsoft.com/office/drawing/2014/main" id="{09B7DCC4-EC7D-A31A-BBF0-1CCB3DA16CDC}"/>
              </a:ext>
            </a:extLst>
          </p:cNvPr>
          <p:cNvGraphicFramePr>
            <a:graphicFrameLocks noGrp="1"/>
          </p:cNvGraphicFramePr>
          <p:nvPr>
            <p:extLst>
              <p:ext uri="{D42A27DB-BD31-4B8C-83A1-F6EECF244321}">
                <p14:modId xmlns:p14="http://schemas.microsoft.com/office/powerpoint/2010/main" val="1955553656"/>
              </p:ext>
            </p:extLst>
          </p:nvPr>
        </p:nvGraphicFramePr>
        <p:xfrm>
          <a:off x="2050197" y="1518811"/>
          <a:ext cx="6097517" cy="4601205"/>
        </p:xfrm>
        <a:graphic>
          <a:graphicData uri="http://schemas.openxmlformats.org/drawingml/2006/table">
            <a:tbl>
              <a:tblPr>
                <a:tableStyleId>{871C3A2B-C473-42CC-B773-086420458FF6}</a:tableStyleId>
              </a:tblPr>
              <a:tblGrid>
                <a:gridCol w="1619653">
                  <a:extLst>
                    <a:ext uri="{9D8B030D-6E8A-4147-A177-3AD203B41FA5}">
                      <a16:colId xmlns:a16="http://schemas.microsoft.com/office/drawing/2014/main" val="3008928492"/>
                    </a:ext>
                  </a:extLst>
                </a:gridCol>
                <a:gridCol w="816632">
                  <a:extLst>
                    <a:ext uri="{9D8B030D-6E8A-4147-A177-3AD203B41FA5}">
                      <a16:colId xmlns:a16="http://schemas.microsoft.com/office/drawing/2014/main" val="239747373"/>
                    </a:ext>
                  </a:extLst>
                </a:gridCol>
                <a:gridCol w="3661232">
                  <a:extLst>
                    <a:ext uri="{9D8B030D-6E8A-4147-A177-3AD203B41FA5}">
                      <a16:colId xmlns:a16="http://schemas.microsoft.com/office/drawing/2014/main" val="1301997610"/>
                    </a:ext>
                  </a:extLst>
                </a:gridCol>
              </a:tblGrid>
              <a:tr h="2057794">
                <a:tc>
                  <a:txBody>
                    <a:bodyPr/>
                    <a:lstStyle/>
                    <a:p>
                      <a:pPr algn="ctr" fontAlgn="ctr"/>
                      <a:r>
                        <a:rPr lang="es-CO" sz="1400" u="none" strike="noStrike" dirty="0">
                          <a:effectLst/>
                        </a:rPr>
                        <a:t>COFREM</a:t>
                      </a:r>
                      <a:endParaRPr lang="es-CO" sz="14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es-MX" sz="1400" u="none" strike="noStrike">
                          <a:effectLst/>
                        </a:rPr>
                        <a:t>La carta de derechos y deberes, se actualizo y está para aprobada por el Consejo Directivo y publicada en la página Web, una vez se cuente con el visto bueno de los ajustes solicitados por la Superintendencia.</a:t>
                      </a:r>
                      <a:endParaRPr lang="es-MX" sz="14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434091338"/>
                  </a:ext>
                </a:extLst>
              </a:tr>
              <a:tr h="411559">
                <a:tc>
                  <a:txBody>
                    <a:bodyPr/>
                    <a:lstStyle/>
                    <a:p>
                      <a:pPr algn="ctr" fontAlgn="ctr"/>
                      <a:r>
                        <a:rPr lang="es-CO" sz="1400" u="none" strike="noStrike" dirty="0">
                          <a:effectLst/>
                        </a:rPr>
                        <a:t>COMFIAR</a:t>
                      </a:r>
                      <a:endParaRPr lang="es-CO" sz="14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es-CO" sz="1400" u="none" strike="noStrike" dirty="0">
                          <a:effectLst/>
                        </a:rPr>
                        <a:t>100%</a:t>
                      </a:r>
                      <a:endParaRPr lang="es-CO" sz="14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es-MX" sz="1400" u="none" strike="noStrike" dirty="0">
                          <a:effectLst/>
                        </a:rPr>
                        <a:t>Cuenta con carta de derechos y deberes aprobada y publicada en la página y de en medio físico</a:t>
                      </a:r>
                      <a:r>
                        <a:rPr lang="es-CO" sz="1400" u="none" strike="noStrike" dirty="0">
                          <a:effectLst/>
                        </a:rPr>
                        <a:t> </a:t>
                      </a:r>
                      <a:endParaRPr lang="es-CO" sz="14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933021448"/>
                  </a:ext>
                </a:extLst>
              </a:tr>
              <a:tr h="411559">
                <a:tc>
                  <a:txBody>
                    <a:bodyPr/>
                    <a:lstStyle/>
                    <a:p>
                      <a:pPr algn="ctr" fontAlgn="ctr"/>
                      <a:r>
                        <a:rPr lang="es-CO" sz="1400" u="none" strike="noStrike">
                          <a:effectLst/>
                        </a:rPr>
                        <a:t>COMFACA</a:t>
                      </a:r>
                      <a:endParaRPr lang="es-CO" sz="14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es-CO" sz="1400" u="none" strike="noStrike">
                          <a:effectLst/>
                        </a:rPr>
                        <a:t>80%</a:t>
                      </a:r>
                      <a:endParaRPr lang="es-CO" sz="14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es-MX" sz="1400" u="none" strike="noStrike" dirty="0">
                          <a:effectLst/>
                        </a:rPr>
                        <a:t>Cuenta con carta de derechos y deberes aprobada y publicada en la página y de en medio físico</a:t>
                      </a:r>
                      <a:r>
                        <a:rPr lang="es-CO" sz="1400" u="none" strike="noStrike" dirty="0">
                          <a:effectLst/>
                        </a:rPr>
                        <a:t> </a:t>
                      </a:r>
                      <a:endParaRPr lang="es-CO"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894053247"/>
                  </a:ext>
                </a:extLst>
              </a:tr>
              <a:tr h="411559">
                <a:tc>
                  <a:txBody>
                    <a:bodyPr/>
                    <a:lstStyle/>
                    <a:p>
                      <a:pPr algn="ctr" fontAlgn="ctr"/>
                      <a:r>
                        <a:rPr lang="es-CO" sz="1400" u="none" strike="noStrike">
                          <a:effectLst/>
                        </a:rPr>
                        <a:t>COMFACASANARE</a:t>
                      </a:r>
                      <a:endParaRPr lang="es-CO" sz="14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es-MX" sz="1400" u="none" strike="noStrike" dirty="0">
                          <a:effectLst/>
                        </a:rPr>
                        <a:t>Cuenta con carta de derechos y deberes aprobada y publicada en la página y de en medio físico</a:t>
                      </a:r>
                      <a:r>
                        <a:rPr lang="es-CO" sz="1400" u="none" strike="noStrike" dirty="0">
                          <a:effectLst/>
                        </a:rPr>
                        <a:t> </a:t>
                      </a:r>
                      <a:endParaRPr lang="es-CO" sz="14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519836402"/>
                  </a:ext>
                </a:extLst>
              </a:tr>
              <a:tr h="1234676">
                <a:tc>
                  <a:txBody>
                    <a:bodyPr/>
                    <a:lstStyle/>
                    <a:p>
                      <a:pPr algn="ctr" fontAlgn="ctr"/>
                      <a:r>
                        <a:rPr lang="es-CO" sz="1400" u="none" strike="noStrike">
                          <a:effectLst/>
                        </a:rPr>
                        <a:t>COMFAPUTUMAYO</a:t>
                      </a:r>
                      <a:endParaRPr lang="es-CO" sz="14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es-MX" sz="1400" u="none" strike="noStrike" dirty="0">
                          <a:effectLst/>
                        </a:rPr>
                        <a:t>Tiene adoptada e implementada, la carta de derechos y deberes en versión 03 de 2024.  </a:t>
                      </a:r>
                      <a:endParaRPr lang="es-MX" sz="14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919619486"/>
                  </a:ext>
                </a:extLst>
              </a:tr>
            </a:tbl>
          </a:graphicData>
        </a:graphic>
      </p:graphicFrame>
      <p:graphicFrame>
        <p:nvGraphicFramePr>
          <p:cNvPr id="3" name="Gráfico 2">
            <a:extLst>
              <a:ext uri="{FF2B5EF4-FFF2-40B4-BE49-F238E27FC236}">
                <a16:creationId xmlns:a16="http://schemas.microsoft.com/office/drawing/2014/main" id="{CFA72D2E-95D1-4E61-BC24-EC05182ECB01}"/>
              </a:ext>
            </a:extLst>
          </p:cNvPr>
          <p:cNvGraphicFramePr>
            <a:graphicFrameLocks/>
          </p:cNvGraphicFramePr>
          <p:nvPr>
            <p:extLst>
              <p:ext uri="{D42A27DB-BD31-4B8C-83A1-F6EECF244321}">
                <p14:modId xmlns:p14="http://schemas.microsoft.com/office/powerpoint/2010/main" val="2047581015"/>
              </p:ext>
            </p:extLst>
          </p:nvPr>
        </p:nvGraphicFramePr>
        <p:xfrm>
          <a:off x="8113974" y="1283688"/>
          <a:ext cx="3964296" cy="47622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6829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5" descr="P.G.D. PROGRAMA DE GESTION DOCUMENTAL"/>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5" descr="P.G.D. PROGRAMA DE GESTION DOCUMENTAL"/>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5"/>
          <p:cNvSpPr txBox="1"/>
          <p:nvPr/>
        </p:nvSpPr>
        <p:spPr>
          <a:xfrm>
            <a:off x="2529737" y="207352"/>
            <a:ext cx="8402119"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800" b="1" dirty="0">
                <a:solidFill>
                  <a:schemeClr val="dk1"/>
                </a:solidFill>
                <a:latin typeface="Arial Narrow" panose="020B0606020202030204" pitchFamily="34" charset="0"/>
                <a:ea typeface="Calibri"/>
                <a:cs typeface="Calibri"/>
                <a:sym typeface="Calibri"/>
              </a:rPr>
              <a:t>5. Política de resarcimiento y/o reconexión con el afiliado</a:t>
            </a:r>
            <a:endParaRPr sz="2800" dirty="0">
              <a:solidFill>
                <a:schemeClr val="dk1"/>
              </a:solidFill>
              <a:latin typeface="Arial Narrow" panose="020B0606020202030204" pitchFamily="34" charset="0"/>
            </a:endParaRPr>
          </a:p>
        </p:txBody>
      </p:sp>
      <p:sp>
        <p:nvSpPr>
          <p:cNvPr id="135" name="Google Shape;135;p5"/>
          <p:cNvSpPr txBox="1"/>
          <p:nvPr/>
        </p:nvSpPr>
        <p:spPr>
          <a:xfrm>
            <a:off x="11639550" y="609063"/>
            <a:ext cx="5524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a:solidFill>
                  <a:schemeClr val="lt1"/>
                </a:solidFill>
                <a:latin typeface="Calibri"/>
                <a:ea typeface="Calibri"/>
                <a:cs typeface="Calibri"/>
                <a:sym typeface="Calibri"/>
              </a:rPr>
              <a:t>4</a:t>
            </a:r>
            <a:endParaRPr sz="3600">
              <a:solidFill>
                <a:schemeClr val="lt1"/>
              </a:solidFill>
              <a:latin typeface="Calibri"/>
              <a:ea typeface="Calibri"/>
              <a:cs typeface="Calibri"/>
              <a:sym typeface="Calibri"/>
            </a:endParaRPr>
          </a:p>
        </p:txBody>
      </p:sp>
      <p:graphicFrame>
        <p:nvGraphicFramePr>
          <p:cNvPr id="4" name="Tabla 3">
            <a:extLst>
              <a:ext uri="{FF2B5EF4-FFF2-40B4-BE49-F238E27FC236}">
                <a16:creationId xmlns:a16="http://schemas.microsoft.com/office/drawing/2014/main" id="{4BC0EA19-39F7-152A-10CF-761BF4ACE7D9}"/>
              </a:ext>
            </a:extLst>
          </p:cNvPr>
          <p:cNvGraphicFramePr>
            <a:graphicFrameLocks noGrp="1"/>
          </p:cNvGraphicFramePr>
          <p:nvPr>
            <p:extLst>
              <p:ext uri="{D42A27DB-BD31-4B8C-83A1-F6EECF244321}">
                <p14:modId xmlns:p14="http://schemas.microsoft.com/office/powerpoint/2010/main" val="2250214345"/>
              </p:ext>
            </p:extLst>
          </p:nvPr>
        </p:nvGraphicFramePr>
        <p:xfrm>
          <a:off x="1868986" y="1155384"/>
          <a:ext cx="5606197" cy="5495264"/>
        </p:xfrm>
        <a:graphic>
          <a:graphicData uri="http://schemas.openxmlformats.org/drawingml/2006/table">
            <a:tbl>
              <a:tblPr>
                <a:tableStyleId>{871C3A2B-C473-42CC-B773-086420458FF6}</a:tableStyleId>
              </a:tblPr>
              <a:tblGrid>
                <a:gridCol w="1489146">
                  <a:extLst>
                    <a:ext uri="{9D8B030D-6E8A-4147-A177-3AD203B41FA5}">
                      <a16:colId xmlns:a16="http://schemas.microsoft.com/office/drawing/2014/main" val="2754898119"/>
                    </a:ext>
                  </a:extLst>
                </a:gridCol>
                <a:gridCol w="750830">
                  <a:extLst>
                    <a:ext uri="{9D8B030D-6E8A-4147-A177-3AD203B41FA5}">
                      <a16:colId xmlns:a16="http://schemas.microsoft.com/office/drawing/2014/main" val="3886718530"/>
                    </a:ext>
                  </a:extLst>
                </a:gridCol>
                <a:gridCol w="3366221">
                  <a:extLst>
                    <a:ext uri="{9D8B030D-6E8A-4147-A177-3AD203B41FA5}">
                      <a16:colId xmlns:a16="http://schemas.microsoft.com/office/drawing/2014/main" val="2111158340"/>
                    </a:ext>
                  </a:extLst>
                </a:gridCol>
              </a:tblGrid>
              <a:tr h="1063935">
                <a:tc>
                  <a:txBody>
                    <a:bodyPr/>
                    <a:lstStyle/>
                    <a:p>
                      <a:pPr algn="ctr" fontAlgn="ctr"/>
                      <a:r>
                        <a:rPr lang="es-CO" sz="1400" u="none" strike="noStrike">
                          <a:effectLst/>
                        </a:rPr>
                        <a:t>COFREM</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dirty="0" err="1">
                          <a:effectLst/>
                        </a:rPr>
                        <a:t>Cofrem</a:t>
                      </a:r>
                      <a:r>
                        <a:rPr lang="es-MX" sz="1400" u="none" strike="noStrike" dirty="0">
                          <a:effectLst/>
                        </a:rPr>
                        <a:t>: La política de resarcimiento fue aprobada por el Consejo Directivo y socializada a las dependencias interesadas</a:t>
                      </a:r>
                      <a:endParaRPr lang="es-MX"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1770380093"/>
                  </a:ext>
                </a:extLst>
              </a:tr>
              <a:tr h="354645">
                <a:tc>
                  <a:txBody>
                    <a:bodyPr/>
                    <a:lstStyle/>
                    <a:p>
                      <a:pPr algn="ctr" fontAlgn="ctr"/>
                      <a:r>
                        <a:rPr lang="es-CO" sz="1400" u="none" strike="noStrike">
                          <a:effectLst/>
                        </a:rPr>
                        <a:t>COMFIAR</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dirty="0">
                          <a:effectLst/>
                        </a:rPr>
                        <a:t> </a:t>
                      </a:r>
                      <a:r>
                        <a:rPr lang="es-MX" sz="1400" u="none" strike="noStrike" dirty="0">
                          <a:effectLst/>
                        </a:rPr>
                        <a:t>La política de resarcimiento fue aprobada por el Consejo Directivo y socializada a las dependencias interesadas</a:t>
                      </a:r>
                      <a:endParaRPr lang="es-CO"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2357913900"/>
                  </a:ext>
                </a:extLst>
              </a:tr>
              <a:tr h="354645">
                <a:tc>
                  <a:txBody>
                    <a:bodyPr/>
                    <a:lstStyle/>
                    <a:p>
                      <a:pPr algn="ctr" fontAlgn="ctr"/>
                      <a:r>
                        <a:rPr lang="es-CO" sz="1400" u="none" strike="noStrike">
                          <a:effectLst/>
                        </a:rPr>
                        <a:t>COMFACA</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b"/>
                      <a:r>
                        <a:rPr lang="es-MX" sz="1400" u="none" strike="noStrike" dirty="0">
                          <a:effectLst/>
                        </a:rPr>
                        <a:t>La política de resarcimiento fue aprobada por el Consejo Directivo y socializada a las dependencias interesadas</a:t>
                      </a:r>
                      <a:r>
                        <a:rPr lang="es-CO" sz="1400" u="none" strike="noStrike" dirty="0">
                          <a:effectLst/>
                        </a:rPr>
                        <a:t> </a:t>
                      </a:r>
                      <a:endParaRPr lang="es-CO"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2504292245"/>
                  </a:ext>
                </a:extLst>
              </a:tr>
              <a:tr h="354645">
                <a:tc>
                  <a:txBody>
                    <a:bodyPr/>
                    <a:lstStyle/>
                    <a:p>
                      <a:pPr algn="ctr" fontAlgn="ctr"/>
                      <a:r>
                        <a:rPr lang="es-CO" sz="1400" u="none" strike="noStrike">
                          <a:effectLst/>
                        </a:rPr>
                        <a:t>COMFACASANARE</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dirty="0">
                          <a:effectLst/>
                        </a:rPr>
                        <a:t>La política de resarcimiento fue aprobada por el Consejo Directivo y socializada a las dependencias interesadas</a:t>
                      </a:r>
                      <a:r>
                        <a:rPr lang="es-CO" sz="1400" u="none" strike="noStrike" dirty="0">
                          <a:effectLst/>
                        </a:rPr>
                        <a:t> </a:t>
                      </a:r>
                      <a:endParaRPr lang="es-CO"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1955797643"/>
                  </a:ext>
                </a:extLst>
              </a:tr>
              <a:tr h="2482514">
                <a:tc>
                  <a:txBody>
                    <a:bodyPr/>
                    <a:lstStyle/>
                    <a:p>
                      <a:pPr algn="ctr" fontAlgn="ctr"/>
                      <a:r>
                        <a:rPr lang="es-CO" sz="1400" u="none" strike="noStrike">
                          <a:effectLst/>
                        </a:rPr>
                        <a:t>COMFAPUTUMAYO</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dirty="0">
                          <a:effectLst/>
                        </a:rPr>
                        <a:t>Tiene adoptada e implementada, la Política de resarcimiento, la cual se elaboró según los lineamientos establecidos por la Superintendencia del subsidio familiar, a través de la circular única, siendo conforme a los parámetros necesarios para resolver las inconformidades de los usuarios de servicio. </a:t>
                      </a:r>
                      <a:endParaRPr lang="es-MX"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3096359166"/>
                  </a:ext>
                </a:extLst>
              </a:tr>
            </a:tbl>
          </a:graphicData>
        </a:graphic>
      </p:graphicFrame>
      <p:graphicFrame>
        <p:nvGraphicFramePr>
          <p:cNvPr id="5" name="Gráfico 4">
            <a:extLst>
              <a:ext uri="{FF2B5EF4-FFF2-40B4-BE49-F238E27FC236}">
                <a16:creationId xmlns:a16="http://schemas.microsoft.com/office/drawing/2014/main" id="{84382CEE-BCBC-4182-8139-650668464EB1}"/>
              </a:ext>
            </a:extLst>
          </p:cNvPr>
          <p:cNvGraphicFramePr>
            <a:graphicFrameLocks/>
          </p:cNvGraphicFramePr>
          <p:nvPr>
            <p:extLst>
              <p:ext uri="{D42A27DB-BD31-4B8C-83A1-F6EECF244321}">
                <p14:modId xmlns:p14="http://schemas.microsoft.com/office/powerpoint/2010/main" val="1452379999"/>
              </p:ext>
            </p:extLst>
          </p:nvPr>
        </p:nvGraphicFramePr>
        <p:xfrm>
          <a:off x="7519916" y="1544756"/>
          <a:ext cx="4672084" cy="44891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2760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5" descr="P.G.D. PROGRAMA DE GESTION DOCUMENTAL"/>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5" descr="P.G.D. PROGRAMA DE GESTION DOCUMENTAL"/>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5"/>
          <p:cNvSpPr txBox="1"/>
          <p:nvPr/>
        </p:nvSpPr>
        <p:spPr>
          <a:xfrm>
            <a:off x="2529738" y="207352"/>
            <a:ext cx="7132524"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800" b="1" dirty="0">
                <a:solidFill>
                  <a:schemeClr val="dk1"/>
                </a:solidFill>
                <a:latin typeface="Arial Narrow" panose="020B0606020202030204" pitchFamily="34" charset="0"/>
                <a:ea typeface="Calibri"/>
                <a:cs typeface="Calibri"/>
                <a:sym typeface="Calibri"/>
              </a:rPr>
              <a:t>5.1 Buenas prácticas</a:t>
            </a:r>
            <a:endParaRPr sz="2800" dirty="0">
              <a:solidFill>
                <a:schemeClr val="dk1"/>
              </a:solidFill>
              <a:latin typeface="Arial Narrow" panose="020B0606020202030204" pitchFamily="34" charset="0"/>
            </a:endParaRPr>
          </a:p>
        </p:txBody>
      </p:sp>
      <p:sp>
        <p:nvSpPr>
          <p:cNvPr id="135" name="Google Shape;135;p5"/>
          <p:cNvSpPr txBox="1"/>
          <p:nvPr/>
        </p:nvSpPr>
        <p:spPr>
          <a:xfrm>
            <a:off x="11639550" y="609063"/>
            <a:ext cx="5524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a:solidFill>
                  <a:schemeClr val="lt1"/>
                </a:solidFill>
                <a:latin typeface="Calibri"/>
                <a:ea typeface="Calibri"/>
                <a:cs typeface="Calibri"/>
                <a:sym typeface="Calibri"/>
              </a:rPr>
              <a:t>4</a:t>
            </a:r>
            <a:endParaRPr sz="3600">
              <a:solidFill>
                <a:schemeClr val="lt1"/>
              </a:solidFill>
              <a:latin typeface="Calibri"/>
              <a:ea typeface="Calibri"/>
              <a:cs typeface="Calibri"/>
              <a:sym typeface="Calibri"/>
            </a:endParaRPr>
          </a:p>
        </p:txBody>
      </p:sp>
      <p:graphicFrame>
        <p:nvGraphicFramePr>
          <p:cNvPr id="4" name="Tabla 3">
            <a:extLst>
              <a:ext uri="{FF2B5EF4-FFF2-40B4-BE49-F238E27FC236}">
                <a16:creationId xmlns:a16="http://schemas.microsoft.com/office/drawing/2014/main" id="{32F9D15B-B8D5-F539-78DB-2DCC02F4A3AA}"/>
              </a:ext>
            </a:extLst>
          </p:cNvPr>
          <p:cNvGraphicFramePr>
            <a:graphicFrameLocks noGrp="1"/>
          </p:cNvGraphicFramePr>
          <p:nvPr>
            <p:extLst>
              <p:ext uri="{D42A27DB-BD31-4B8C-83A1-F6EECF244321}">
                <p14:modId xmlns:p14="http://schemas.microsoft.com/office/powerpoint/2010/main" val="1334483315"/>
              </p:ext>
            </p:extLst>
          </p:nvPr>
        </p:nvGraphicFramePr>
        <p:xfrm>
          <a:off x="1738573" y="1254074"/>
          <a:ext cx="5756322" cy="5396574"/>
        </p:xfrm>
        <a:graphic>
          <a:graphicData uri="http://schemas.openxmlformats.org/drawingml/2006/table">
            <a:tbl>
              <a:tblPr>
                <a:tableStyleId>{871C3A2B-C473-42CC-B773-086420458FF6}</a:tableStyleId>
              </a:tblPr>
              <a:tblGrid>
                <a:gridCol w="1529023">
                  <a:extLst>
                    <a:ext uri="{9D8B030D-6E8A-4147-A177-3AD203B41FA5}">
                      <a16:colId xmlns:a16="http://schemas.microsoft.com/office/drawing/2014/main" val="2650409544"/>
                    </a:ext>
                  </a:extLst>
                </a:gridCol>
                <a:gridCol w="770936">
                  <a:extLst>
                    <a:ext uri="{9D8B030D-6E8A-4147-A177-3AD203B41FA5}">
                      <a16:colId xmlns:a16="http://schemas.microsoft.com/office/drawing/2014/main" val="2031319251"/>
                    </a:ext>
                  </a:extLst>
                </a:gridCol>
                <a:gridCol w="3456363">
                  <a:extLst>
                    <a:ext uri="{9D8B030D-6E8A-4147-A177-3AD203B41FA5}">
                      <a16:colId xmlns:a16="http://schemas.microsoft.com/office/drawing/2014/main" val="1461956498"/>
                    </a:ext>
                  </a:extLst>
                </a:gridCol>
              </a:tblGrid>
              <a:tr h="1272511">
                <a:tc>
                  <a:txBody>
                    <a:bodyPr/>
                    <a:lstStyle/>
                    <a:p>
                      <a:pPr algn="ctr" fontAlgn="ctr"/>
                      <a:r>
                        <a:rPr lang="es-CO" sz="1400" u="none" strike="noStrike" dirty="0">
                          <a:effectLst/>
                        </a:rPr>
                        <a:t>COFREM</a:t>
                      </a:r>
                      <a:endParaRPr lang="es-CO" sz="14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a:effectLst/>
                        </a:rPr>
                        <a:t>Cofrem: dentro de la polítca se cuenta co las buenas prácticas, además del diseño e implementación del mapa de riesgos establecido para cada servicio</a:t>
                      </a:r>
                      <a:endParaRPr lang="es-MX" sz="1400" b="0" i="0" u="none" strike="noStrike">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1576895955"/>
                  </a:ext>
                </a:extLst>
              </a:tr>
              <a:tr h="318128">
                <a:tc>
                  <a:txBody>
                    <a:bodyPr/>
                    <a:lstStyle/>
                    <a:p>
                      <a:pPr algn="ctr" fontAlgn="ctr"/>
                      <a:r>
                        <a:rPr lang="es-CO" sz="1400" u="none" strike="noStrike" dirty="0">
                          <a:effectLst/>
                        </a:rPr>
                        <a:t>COMFIAR</a:t>
                      </a:r>
                      <a:endParaRPr lang="es-CO" sz="14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dirty="0">
                          <a:effectLst/>
                        </a:rPr>
                        <a:t>Cuenta con buenas practicas establecido y socializado </a:t>
                      </a:r>
                      <a:endParaRPr lang="es-CO"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734913809"/>
                  </a:ext>
                </a:extLst>
              </a:tr>
              <a:tr h="318128">
                <a:tc>
                  <a:txBody>
                    <a:bodyPr/>
                    <a:lstStyle/>
                    <a:p>
                      <a:pPr algn="ctr" fontAlgn="ctr"/>
                      <a:r>
                        <a:rPr lang="es-CO" sz="1400" u="none" strike="noStrike">
                          <a:effectLst/>
                        </a:rPr>
                        <a:t>COMFACA</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CO" sz="1400" u="none" strike="noStrike" dirty="0">
                          <a:effectLst/>
                        </a:rPr>
                        <a:t>Cuenta con buenas practicas establecido y socializado </a:t>
                      </a:r>
                      <a:endParaRPr lang="es-CO" sz="1400" b="0" i="0" u="none" strike="noStrike" dirty="0">
                        <a:solidFill>
                          <a:srgbClr val="000000"/>
                        </a:solidFill>
                        <a:effectLst/>
                        <a:latin typeface="Arial Narrow" panose="020B0606020202030204" pitchFamily="34" charset="0"/>
                      </a:endParaRPr>
                    </a:p>
                    <a:p>
                      <a:pPr algn="ctr" fontAlgn="b"/>
                      <a:r>
                        <a:rPr lang="es-CO" sz="1400" u="none" strike="noStrike" dirty="0">
                          <a:effectLst/>
                        </a:rPr>
                        <a:t> </a:t>
                      </a:r>
                      <a:endParaRPr lang="es-CO"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1362691305"/>
                  </a:ext>
                </a:extLst>
              </a:tr>
              <a:tr h="318128">
                <a:tc>
                  <a:txBody>
                    <a:bodyPr/>
                    <a:lstStyle/>
                    <a:p>
                      <a:pPr algn="ctr" fontAlgn="ctr"/>
                      <a:r>
                        <a:rPr lang="es-CO" sz="1400" u="none" strike="noStrike">
                          <a:effectLst/>
                        </a:rPr>
                        <a:t>COMFACASANARE</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s-CO" sz="1400" u="none" strike="noStrike" dirty="0">
                          <a:effectLst/>
                        </a:rPr>
                        <a:t>Cuenta con buenas practicas establecido y socializado </a:t>
                      </a:r>
                      <a:endParaRPr lang="es-CO" sz="1400" b="0" i="0" u="none" strike="noStrike" dirty="0">
                        <a:solidFill>
                          <a:srgbClr val="000000"/>
                        </a:solidFill>
                        <a:effectLst/>
                        <a:latin typeface="Arial Narrow" panose="020B0606020202030204" pitchFamily="34" charset="0"/>
                      </a:endParaRPr>
                    </a:p>
                    <a:p>
                      <a:pPr algn="ctr" fontAlgn="ctr"/>
                      <a:r>
                        <a:rPr lang="es-CO" sz="1400" u="none" strike="noStrike" dirty="0">
                          <a:effectLst/>
                        </a:rPr>
                        <a:t> </a:t>
                      </a:r>
                      <a:endParaRPr lang="es-CO"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1324436332"/>
                  </a:ext>
                </a:extLst>
              </a:tr>
              <a:tr h="2388608">
                <a:tc>
                  <a:txBody>
                    <a:bodyPr/>
                    <a:lstStyle/>
                    <a:p>
                      <a:pPr algn="ctr" fontAlgn="ctr"/>
                      <a:r>
                        <a:rPr lang="es-CO" sz="1400" u="none" strike="noStrike" dirty="0">
                          <a:effectLst/>
                        </a:rPr>
                        <a:t>COMFAPUTUMAYO</a:t>
                      </a:r>
                      <a:endParaRPr lang="es-CO" sz="14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dirty="0" err="1">
                          <a:effectLst/>
                        </a:rPr>
                        <a:t>Comfamiliar</a:t>
                      </a:r>
                      <a:r>
                        <a:rPr lang="es-MX" sz="1400" u="none" strike="noStrike" dirty="0">
                          <a:effectLst/>
                        </a:rPr>
                        <a:t> Putumayo, tiene adoptada e implementada, la Política de resarcimiento, la cual se elaboró según los lineamientos establecidos por la Superintendencia del subsidio familiar, a través de la circular única, siendo conforme a los parámetros necesarios para resolver las inconformidades de los usuarios de servicio. </a:t>
                      </a:r>
                      <a:endParaRPr lang="es-MX"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413888159"/>
                  </a:ext>
                </a:extLst>
              </a:tr>
            </a:tbl>
          </a:graphicData>
        </a:graphic>
      </p:graphicFrame>
      <p:graphicFrame>
        <p:nvGraphicFramePr>
          <p:cNvPr id="5" name="Gráfico 4">
            <a:extLst>
              <a:ext uri="{FF2B5EF4-FFF2-40B4-BE49-F238E27FC236}">
                <a16:creationId xmlns:a16="http://schemas.microsoft.com/office/drawing/2014/main" id="{44BC5FAC-5650-4B0D-A87C-4D9DB6F43775}"/>
              </a:ext>
            </a:extLst>
          </p:cNvPr>
          <p:cNvGraphicFramePr>
            <a:graphicFrameLocks/>
          </p:cNvGraphicFramePr>
          <p:nvPr>
            <p:extLst>
              <p:ext uri="{D42A27DB-BD31-4B8C-83A1-F6EECF244321}">
                <p14:modId xmlns:p14="http://schemas.microsoft.com/office/powerpoint/2010/main" val="1880777165"/>
              </p:ext>
            </p:extLst>
          </p:nvPr>
        </p:nvGraphicFramePr>
        <p:xfrm>
          <a:off x="7494895" y="1553108"/>
          <a:ext cx="4433248" cy="46155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5014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5" descr="P.G.D. PROGRAMA DE GESTION DOCUMENTAL"/>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5" descr="P.G.D. PROGRAMA DE GESTION DOCUMENTAL"/>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5"/>
          <p:cNvSpPr txBox="1"/>
          <p:nvPr/>
        </p:nvSpPr>
        <p:spPr>
          <a:xfrm>
            <a:off x="2529738" y="207353"/>
            <a:ext cx="8074572"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800" b="1" dirty="0">
                <a:solidFill>
                  <a:schemeClr val="dk1"/>
                </a:solidFill>
                <a:latin typeface="Arial Narrow" panose="020B0606020202030204" pitchFamily="34" charset="0"/>
                <a:ea typeface="Calibri"/>
                <a:cs typeface="Calibri"/>
                <a:sym typeface="Calibri"/>
              </a:rPr>
              <a:t>5.2 Etapas asociadas al proceso de resarcimiento</a:t>
            </a:r>
            <a:endParaRPr sz="2800" dirty="0">
              <a:solidFill>
                <a:schemeClr val="dk1"/>
              </a:solidFill>
              <a:latin typeface="Arial Narrow" panose="020B0606020202030204" pitchFamily="34" charset="0"/>
            </a:endParaRPr>
          </a:p>
        </p:txBody>
      </p:sp>
      <p:sp>
        <p:nvSpPr>
          <p:cNvPr id="135" name="Google Shape;135;p5"/>
          <p:cNvSpPr txBox="1"/>
          <p:nvPr/>
        </p:nvSpPr>
        <p:spPr>
          <a:xfrm>
            <a:off x="11639550" y="609063"/>
            <a:ext cx="5524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a:solidFill>
                  <a:schemeClr val="lt1"/>
                </a:solidFill>
                <a:latin typeface="Calibri"/>
                <a:ea typeface="Calibri"/>
                <a:cs typeface="Calibri"/>
                <a:sym typeface="Calibri"/>
              </a:rPr>
              <a:t>4</a:t>
            </a:r>
            <a:endParaRPr sz="3600">
              <a:solidFill>
                <a:schemeClr val="lt1"/>
              </a:solidFill>
              <a:latin typeface="Calibri"/>
              <a:ea typeface="Calibri"/>
              <a:cs typeface="Calibri"/>
              <a:sym typeface="Calibri"/>
            </a:endParaRPr>
          </a:p>
        </p:txBody>
      </p:sp>
      <p:graphicFrame>
        <p:nvGraphicFramePr>
          <p:cNvPr id="4" name="Tabla 3">
            <a:extLst>
              <a:ext uri="{FF2B5EF4-FFF2-40B4-BE49-F238E27FC236}">
                <a16:creationId xmlns:a16="http://schemas.microsoft.com/office/drawing/2014/main" id="{E7253897-3921-69DE-C7F4-8CE9A384B251}"/>
              </a:ext>
            </a:extLst>
          </p:cNvPr>
          <p:cNvGraphicFramePr>
            <a:graphicFrameLocks noGrp="1"/>
          </p:cNvGraphicFramePr>
          <p:nvPr>
            <p:extLst>
              <p:ext uri="{D42A27DB-BD31-4B8C-83A1-F6EECF244321}">
                <p14:modId xmlns:p14="http://schemas.microsoft.com/office/powerpoint/2010/main" val="3188649952"/>
              </p:ext>
            </p:extLst>
          </p:nvPr>
        </p:nvGraphicFramePr>
        <p:xfrm>
          <a:off x="1818185" y="1863772"/>
          <a:ext cx="5551606" cy="4250424"/>
        </p:xfrm>
        <a:graphic>
          <a:graphicData uri="http://schemas.openxmlformats.org/drawingml/2006/table">
            <a:tbl>
              <a:tblPr>
                <a:tableStyleId>{871C3A2B-C473-42CC-B773-086420458FF6}</a:tableStyleId>
              </a:tblPr>
              <a:tblGrid>
                <a:gridCol w="1474645">
                  <a:extLst>
                    <a:ext uri="{9D8B030D-6E8A-4147-A177-3AD203B41FA5}">
                      <a16:colId xmlns:a16="http://schemas.microsoft.com/office/drawing/2014/main" val="1509232505"/>
                    </a:ext>
                  </a:extLst>
                </a:gridCol>
                <a:gridCol w="743519">
                  <a:extLst>
                    <a:ext uri="{9D8B030D-6E8A-4147-A177-3AD203B41FA5}">
                      <a16:colId xmlns:a16="http://schemas.microsoft.com/office/drawing/2014/main" val="4193802698"/>
                    </a:ext>
                  </a:extLst>
                </a:gridCol>
                <a:gridCol w="3333442">
                  <a:extLst>
                    <a:ext uri="{9D8B030D-6E8A-4147-A177-3AD203B41FA5}">
                      <a16:colId xmlns:a16="http://schemas.microsoft.com/office/drawing/2014/main" val="3405184749"/>
                    </a:ext>
                  </a:extLst>
                </a:gridCol>
              </a:tblGrid>
              <a:tr h="679615">
                <a:tc>
                  <a:txBody>
                    <a:bodyPr/>
                    <a:lstStyle/>
                    <a:p>
                      <a:pPr algn="ctr" fontAlgn="ctr"/>
                      <a:r>
                        <a:rPr lang="es-CO" sz="1400" u="none" strike="noStrike">
                          <a:effectLst/>
                        </a:rPr>
                        <a:t>COFREM</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a:effectLst/>
                        </a:rPr>
                        <a:t>Cofrem: Cuenta con la politica y aplica los pasos para resarcir los casos evidenciados</a:t>
                      </a:r>
                      <a:endParaRPr lang="es-MX" sz="1400" b="0" i="0" u="none" strike="noStrike">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1774806713"/>
                  </a:ext>
                </a:extLst>
              </a:tr>
              <a:tr h="339807">
                <a:tc>
                  <a:txBody>
                    <a:bodyPr/>
                    <a:lstStyle/>
                    <a:p>
                      <a:pPr algn="ctr" fontAlgn="ctr"/>
                      <a:r>
                        <a:rPr lang="es-CO" sz="1400" u="none" strike="noStrike">
                          <a:effectLst/>
                        </a:rPr>
                        <a:t>COMFIAR</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dirty="0">
                          <a:effectLst/>
                        </a:rPr>
                        <a:t> Cuenta con las políticas aprobadas. </a:t>
                      </a:r>
                      <a:endParaRPr lang="es-CO"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794715642"/>
                  </a:ext>
                </a:extLst>
              </a:tr>
              <a:tr h="339807">
                <a:tc>
                  <a:txBody>
                    <a:bodyPr/>
                    <a:lstStyle/>
                    <a:p>
                      <a:pPr algn="ctr" fontAlgn="ctr"/>
                      <a:r>
                        <a:rPr lang="es-CO" sz="1400" u="none" strike="noStrike">
                          <a:effectLst/>
                        </a:rPr>
                        <a:t>COMFACA</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b"/>
                      <a:r>
                        <a:rPr lang="es-CO" sz="1400" u="none" strike="noStrike" dirty="0">
                          <a:effectLst/>
                        </a:rPr>
                        <a:t>  Cuenta con las políticas aprobadas</a:t>
                      </a:r>
                      <a:endParaRPr lang="es-CO"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3731643214"/>
                  </a:ext>
                </a:extLst>
              </a:tr>
              <a:tr h="339807">
                <a:tc>
                  <a:txBody>
                    <a:bodyPr/>
                    <a:lstStyle/>
                    <a:p>
                      <a:pPr algn="ctr" fontAlgn="ctr"/>
                      <a:r>
                        <a:rPr lang="es-CO" sz="1400" u="none" strike="noStrike">
                          <a:effectLst/>
                        </a:rPr>
                        <a:t>COMFACASANARE</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dirty="0">
                          <a:effectLst/>
                        </a:rPr>
                        <a:t>  Cuenta con las políticas aprobadas</a:t>
                      </a:r>
                      <a:endParaRPr lang="es-CO"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3603105326"/>
                  </a:ext>
                </a:extLst>
              </a:tr>
              <a:tr h="2551388">
                <a:tc>
                  <a:txBody>
                    <a:bodyPr/>
                    <a:lstStyle/>
                    <a:p>
                      <a:pPr algn="ctr" fontAlgn="ctr"/>
                      <a:r>
                        <a:rPr lang="es-CO" sz="1400" u="none" strike="noStrike">
                          <a:effectLst/>
                        </a:rPr>
                        <a:t>COMFAPUTUMAYO</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dirty="0" err="1">
                          <a:effectLst/>
                        </a:rPr>
                        <a:t>Comfamiliar</a:t>
                      </a:r>
                      <a:r>
                        <a:rPr lang="es-MX" sz="1400" u="none" strike="noStrike" dirty="0">
                          <a:effectLst/>
                        </a:rPr>
                        <a:t> Putumayo, tiene adoptada e implementada, la Política de resarcimiento, la cual se elaboró según los lineamientos establecidos por la Superintendencia del subsidio familiar, a través de la circular única, siendo conforme a los parámetros necesarios para resolver las inconformidades de los usuarios de servicio. </a:t>
                      </a:r>
                      <a:endParaRPr lang="es-MX"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3453565515"/>
                  </a:ext>
                </a:extLst>
              </a:tr>
            </a:tbl>
          </a:graphicData>
        </a:graphic>
      </p:graphicFrame>
      <p:graphicFrame>
        <p:nvGraphicFramePr>
          <p:cNvPr id="5" name="Gráfico 4">
            <a:extLst>
              <a:ext uri="{FF2B5EF4-FFF2-40B4-BE49-F238E27FC236}">
                <a16:creationId xmlns:a16="http://schemas.microsoft.com/office/drawing/2014/main" id="{D079A7B2-6695-4AC0-B1EE-F16956DF6A6B}"/>
              </a:ext>
            </a:extLst>
          </p:cNvPr>
          <p:cNvGraphicFramePr>
            <a:graphicFrameLocks/>
          </p:cNvGraphicFramePr>
          <p:nvPr>
            <p:extLst>
              <p:ext uri="{D42A27DB-BD31-4B8C-83A1-F6EECF244321}">
                <p14:modId xmlns:p14="http://schemas.microsoft.com/office/powerpoint/2010/main" val="3370254550"/>
              </p:ext>
            </p:extLst>
          </p:nvPr>
        </p:nvGraphicFramePr>
        <p:xfrm>
          <a:off x="7369791" y="1737566"/>
          <a:ext cx="4708478" cy="45113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8725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5" descr="P.G.D. PROGRAMA DE GESTION DOCUMENTAL"/>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5" descr="P.G.D. PROGRAMA DE GESTION DOCUMENTAL"/>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5"/>
          <p:cNvSpPr txBox="1"/>
          <p:nvPr/>
        </p:nvSpPr>
        <p:spPr>
          <a:xfrm>
            <a:off x="2529738" y="207352"/>
            <a:ext cx="9109812"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400" b="1" i="0" u="none" strike="noStrike" dirty="0">
                <a:solidFill>
                  <a:srgbClr val="000000"/>
                </a:solidFill>
                <a:effectLst/>
                <a:latin typeface="Arial" panose="020B0604020202020204" pitchFamily="34" charset="0"/>
              </a:rPr>
              <a:t>5.2 Etapas asociadas al proceso de resarcimiento</a:t>
            </a:r>
            <a:r>
              <a:rPr lang="es-MX" sz="2800" dirty="0"/>
              <a:t> </a:t>
            </a:r>
            <a:endParaRPr sz="2800" dirty="0">
              <a:solidFill>
                <a:schemeClr val="dk1"/>
              </a:solidFill>
              <a:latin typeface="Arial Narrow" panose="020B0606020202030204" pitchFamily="34" charset="0"/>
            </a:endParaRPr>
          </a:p>
        </p:txBody>
      </p:sp>
      <p:sp>
        <p:nvSpPr>
          <p:cNvPr id="135" name="Google Shape;135;p5"/>
          <p:cNvSpPr txBox="1"/>
          <p:nvPr/>
        </p:nvSpPr>
        <p:spPr>
          <a:xfrm>
            <a:off x="11639550" y="609063"/>
            <a:ext cx="5524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a:solidFill>
                  <a:schemeClr val="lt1"/>
                </a:solidFill>
                <a:latin typeface="Calibri"/>
                <a:ea typeface="Calibri"/>
                <a:cs typeface="Calibri"/>
                <a:sym typeface="Calibri"/>
              </a:rPr>
              <a:t>4</a:t>
            </a:r>
            <a:endParaRPr sz="3600">
              <a:solidFill>
                <a:schemeClr val="lt1"/>
              </a:solidFill>
              <a:latin typeface="Calibri"/>
              <a:ea typeface="Calibri"/>
              <a:cs typeface="Calibri"/>
              <a:sym typeface="Calibri"/>
            </a:endParaRPr>
          </a:p>
        </p:txBody>
      </p:sp>
      <p:graphicFrame>
        <p:nvGraphicFramePr>
          <p:cNvPr id="4" name="Tabla 3">
            <a:extLst>
              <a:ext uri="{FF2B5EF4-FFF2-40B4-BE49-F238E27FC236}">
                <a16:creationId xmlns:a16="http://schemas.microsoft.com/office/drawing/2014/main" id="{714F728B-0763-941C-6AE6-038ACE9BD088}"/>
              </a:ext>
            </a:extLst>
          </p:cNvPr>
          <p:cNvGraphicFramePr>
            <a:graphicFrameLocks noGrp="1"/>
          </p:cNvGraphicFramePr>
          <p:nvPr>
            <p:extLst>
              <p:ext uri="{D42A27DB-BD31-4B8C-83A1-F6EECF244321}">
                <p14:modId xmlns:p14="http://schemas.microsoft.com/office/powerpoint/2010/main" val="1974123646"/>
              </p:ext>
            </p:extLst>
          </p:nvPr>
        </p:nvGraphicFramePr>
        <p:xfrm>
          <a:off x="1406038" y="873458"/>
          <a:ext cx="5689600" cy="5595583"/>
        </p:xfrm>
        <a:graphic>
          <a:graphicData uri="http://schemas.openxmlformats.org/drawingml/2006/table">
            <a:tbl>
              <a:tblPr>
                <a:tableStyleId>{871C3A2B-C473-42CC-B773-086420458FF6}</a:tableStyleId>
              </a:tblPr>
              <a:tblGrid>
                <a:gridCol w="1511300">
                  <a:extLst>
                    <a:ext uri="{9D8B030D-6E8A-4147-A177-3AD203B41FA5}">
                      <a16:colId xmlns:a16="http://schemas.microsoft.com/office/drawing/2014/main" val="4266355363"/>
                    </a:ext>
                  </a:extLst>
                </a:gridCol>
                <a:gridCol w="762000">
                  <a:extLst>
                    <a:ext uri="{9D8B030D-6E8A-4147-A177-3AD203B41FA5}">
                      <a16:colId xmlns:a16="http://schemas.microsoft.com/office/drawing/2014/main" val="2501206688"/>
                    </a:ext>
                  </a:extLst>
                </a:gridCol>
                <a:gridCol w="3416300">
                  <a:extLst>
                    <a:ext uri="{9D8B030D-6E8A-4147-A177-3AD203B41FA5}">
                      <a16:colId xmlns:a16="http://schemas.microsoft.com/office/drawing/2014/main" val="3315686678"/>
                    </a:ext>
                  </a:extLst>
                </a:gridCol>
              </a:tblGrid>
              <a:tr h="894696">
                <a:tc>
                  <a:txBody>
                    <a:bodyPr/>
                    <a:lstStyle/>
                    <a:p>
                      <a:pPr algn="ctr" fontAlgn="ctr"/>
                      <a:r>
                        <a:rPr lang="es-CO" sz="1400" u="none" strike="noStrike">
                          <a:effectLst/>
                        </a:rPr>
                        <a:t>COFREM</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a:effectLst/>
                        </a:rPr>
                        <a:t>Cofrem: Cuenta con la politica y aplica los pasos para resarcir los casos evidenciados</a:t>
                      </a:r>
                      <a:endParaRPr lang="es-MX" sz="1400" b="0" i="0" u="none" strike="noStrike">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1040673342"/>
                  </a:ext>
                </a:extLst>
              </a:tr>
              <a:tr h="447349">
                <a:tc>
                  <a:txBody>
                    <a:bodyPr/>
                    <a:lstStyle/>
                    <a:p>
                      <a:pPr algn="ctr" fontAlgn="ctr"/>
                      <a:r>
                        <a:rPr lang="es-CO" sz="1400" u="none" strike="noStrike">
                          <a:effectLst/>
                        </a:rPr>
                        <a:t>COMFIAR</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dirty="0">
                          <a:effectLst/>
                        </a:rPr>
                        <a:t> Cuenta con las políticas aprobadas </a:t>
                      </a:r>
                      <a:endParaRPr lang="es-CO"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1773628584"/>
                  </a:ext>
                </a:extLst>
              </a:tr>
              <a:tr h="447349">
                <a:tc>
                  <a:txBody>
                    <a:bodyPr/>
                    <a:lstStyle/>
                    <a:p>
                      <a:pPr algn="ctr" fontAlgn="ctr"/>
                      <a:r>
                        <a:rPr lang="es-CO" sz="1400" u="none" strike="noStrike">
                          <a:effectLst/>
                        </a:rPr>
                        <a:t>COMFACA</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b"/>
                      <a:r>
                        <a:rPr lang="es-CO" sz="1400" u="none" strike="noStrike" dirty="0">
                          <a:effectLst/>
                        </a:rPr>
                        <a:t> Cuenta con las políticas aprobadas </a:t>
                      </a:r>
                      <a:endParaRPr lang="es-CO"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4245931793"/>
                  </a:ext>
                </a:extLst>
              </a:tr>
              <a:tr h="447349">
                <a:tc>
                  <a:txBody>
                    <a:bodyPr/>
                    <a:lstStyle/>
                    <a:p>
                      <a:pPr algn="ctr" fontAlgn="ctr"/>
                      <a:r>
                        <a:rPr lang="es-CO" sz="1400" u="none" strike="noStrike">
                          <a:effectLst/>
                        </a:rPr>
                        <a:t>COMFACASANARE</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dirty="0">
                          <a:effectLst/>
                        </a:rPr>
                        <a:t> Cuenta con las políticas aprobadas </a:t>
                      </a:r>
                      <a:endParaRPr lang="es-CO"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4148951142"/>
                  </a:ext>
                </a:extLst>
              </a:tr>
              <a:tr h="3358840">
                <a:tc>
                  <a:txBody>
                    <a:bodyPr/>
                    <a:lstStyle/>
                    <a:p>
                      <a:pPr algn="ctr" fontAlgn="ctr"/>
                      <a:r>
                        <a:rPr lang="es-CO" sz="1400" u="none" strike="noStrike">
                          <a:effectLst/>
                        </a:rPr>
                        <a:t>COMFAPUTUMAYO</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dirty="0" err="1">
                          <a:effectLst/>
                        </a:rPr>
                        <a:t>Comfamiliar</a:t>
                      </a:r>
                      <a:r>
                        <a:rPr lang="es-MX" sz="1400" u="none" strike="noStrike" dirty="0">
                          <a:effectLst/>
                        </a:rPr>
                        <a:t> Putumayo, tiene adoptada e implementada, la Política de resarcimiento, la cual se elaboró según los lineamientos establecidos por la Superintendencia del subsidio familiar, a través de la circular única, siendo conforme a los parámetros necesarios para resolver las inconformidades de los usuarios de servicio. </a:t>
                      </a:r>
                      <a:endParaRPr lang="es-MX"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3780828859"/>
                  </a:ext>
                </a:extLst>
              </a:tr>
            </a:tbl>
          </a:graphicData>
        </a:graphic>
      </p:graphicFrame>
      <p:graphicFrame>
        <p:nvGraphicFramePr>
          <p:cNvPr id="5" name="Gráfico 4">
            <a:extLst>
              <a:ext uri="{FF2B5EF4-FFF2-40B4-BE49-F238E27FC236}">
                <a16:creationId xmlns:a16="http://schemas.microsoft.com/office/drawing/2014/main" id="{D079A7B2-6695-4AC0-B1EE-F16956DF6A6B}"/>
              </a:ext>
            </a:extLst>
          </p:cNvPr>
          <p:cNvGraphicFramePr>
            <a:graphicFrameLocks/>
          </p:cNvGraphicFramePr>
          <p:nvPr>
            <p:extLst>
              <p:ext uri="{D42A27DB-BD31-4B8C-83A1-F6EECF244321}">
                <p14:modId xmlns:p14="http://schemas.microsoft.com/office/powerpoint/2010/main" val="1347272511"/>
              </p:ext>
            </p:extLst>
          </p:nvPr>
        </p:nvGraphicFramePr>
        <p:xfrm>
          <a:off x="7095638" y="873458"/>
          <a:ext cx="4572000" cy="55955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6112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5" descr="P.G.D. PROGRAMA DE GESTION DOCUMENTAL"/>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5" descr="P.G.D. PROGRAMA DE GESTION DOCUMENTAL"/>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5"/>
          <p:cNvSpPr txBox="1"/>
          <p:nvPr/>
        </p:nvSpPr>
        <p:spPr>
          <a:xfrm>
            <a:off x="2529738" y="288862"/>
            <a:ext cx="7132524"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2400" b="1" dirty="0">
                <a:solidFill>
                  <a:schemeClr val="dk1"/>
                </a:solidFill>
                <a:latin typeface="Arial" panose="020B0604020202020204" pitchFamily="34" charset="0"/>
                <a:cs typeface="Arial" panose="020B0604020202020204" pitchFamily="34" charset="0"/>
              </a:rPr>
              <a:t>5.3 Tipos de resarcimiento</a:t>
            </a:r>
            <a:endParaRPr sz="2400" b="1" dirty="0">
              <a:solidFill>
                <a:schemeClr val="dk1"/>
              </a:solidFill>
              <a:latin typeface="Arial" panose="020B0604020202020204" pitchFamily="34" charset="0"/>
              <a:cs typeface="Arial" panose="020B0604020202020204" pitchFamily="34" charset="0"/>
            </a:endParaRPr>
          </a:p>
        </p:txBody>
      </p:sp>
      <p:sp>
        <p:nvSpPr>
          <p:cNvPr id="135" name="Google Shape;135;p5"/>
          <p:cNvSpPr txBox="1"/>
          <p:nvPr/>
        </p:nvSpPr>
        <p:spPr>
          <a:xfrm>
            <a:off x="11639550" y="609063"/>
            <a:ext cx="5524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a:solidFill>
                  <a:schemeClr val="lt1"/>
                </a:solidFill>
                <a:latin typeface="Calibri"/>
                <a:ea typeface="Calibri"/>
                <a:cs typeface="Calibri"/>
                <a:sym typeface="Calibri"/>
              </a:rPr>
              <a:t>4</a:t>
            </a:r>
            <a:endParaRPr sz="3600">
              <a:solidFill>
                <a:schemeClr val="lt1"/>
              </a:solidFill>
              <a:latin typeface="Calibri"/>
              <a:ea typeface="Calibri"/>
              <a:cs typeface="Calibri"/>
              <a:sym typeface="Calibri"/>
            </a:endParaRPr>
          </a:p>
        </p:txBody>
      </p:sp>
      <p:graphicFrame>
        <p:nvGraphicFramePr>
          <p:cNvPr id="4" name="Tabla 3">
            <a:extLst>
              <a:ext uri="{FF2B5EF4-FFF2-40B4-BE49-F238E27FC236}">
                <a16:creationId xmlns:a16="http://schemas.microsoft.com/office/drawing/2014/main" id="{B5F09108-ECC2-D6F1-C243-3A58E7C2AE70}"/>
              </a:ext>
            </a:extLst>
          </p:cNvPr>
          <p:cNvGraphicFramePr>
            <a:graphicFrameLocks noGrp="1"/>
          </p:cNvGraphicFramePr>
          <p:nvPr>
            <p:extLst>
              <p:ext uri="{D42A27DB-BD31-4B8C-83A1-F6EECF244321}">
                <p14:modId xmlns:p14="http://schemas.microsoft.com/office/powerpoint/2010/main" val="2045363525"/>
              </p:ext>
            </p:extLst>
          </p:nvPr>
        </p:nvGraphicFramePr>
        <p:xfrm>
          <a:off x="1885949" y="1009650"/>
          <a:ext cx="4830264" cy="5530032"/>
        </p:xfrm>
        <a:graphic>
          <a:graphicData uri="http://schemas.openxmlformats.org/drawingml/2006/table">
            <a:tbl>
              <a:tblPr>
                <a:tableStyleId>{871C3A2B-C473-42CC-B773-086420458FF6}</a:tableStyleId>
              </a:tblPr>
              <a:tblGrid>
                <a:gridCol w="1283039">
                  <a:extLst>
                    <a:ext uri="{9D8B030D-6E8A-4147-A177-3AD203B41FA5}">
                      <a16:colId xmlns:a16="http://schemas.microsoft.com/office/drawing/2014/main" val="4000703801"/>
                    </a:ext>
                  </a:extLst>
                </a:gridCol>
                <a:gridCol w="646910">
                  <a:extLst>
                    <a:ext uri="{9D8B030D-6E8A-4147-A177-3AD203B41FA5}">
                      <a16:colId xmlns:a16="http://schemas.microsoft.com/office/drawing/2014/main" val="3750581940"/>
                    </a:ext>
                  </a:extLst>
                </a:gridCol>
                <a:gridCol w="2900315">
                  <a:extLst>
                    <a:ext uri="{9D8B030D-6E8A-4147-A177-3AD203B41FA5}">
                      <a16:colId xmlns:a16="http://schemas.microsoft.com/office/drawing/2014/main" val="2526882078"/>
                    </a:ext>
                  </a:extLst>
                </a:gridCol>
              </a:tblGrid>
              <a:tr h="989423">
                <a:tc>
                  <a:txBody>
                    <a:bodyPr/>
                    <a:lstStyle/>
                    <a:p>
                      <a:pPr algn="ctr" fontAlgn="ctr"/>
                      <a:r>
                        <a:rPr lang="es-CO" sz="1400" u="none" strike="noStrike" dirty="0">
                          <a:effectLst/>
                          <a:latin typeface="Aptos Narrow" panose="020B0004020202020204" pitchFamily="34" charset="0"/>
                          <a:cs typeface="Arial" panose="020B0604020202020204" pitchFamily="34" charset="0"/>
                        </a:rPr>
                        <a:t>COFREM</a:t>
                      </a:r>
                      <a:endParaRPr lang="es-CO" sz="1400" b="1" i="0" u="none" strike="noStrike" dirty="0">
                        <a:solidFill>
                          <a:srgbClr val="000000"/>
                        </a:solidFill>
                        <a:effectLst/>
                        <a:latin typeface="Aptos Narrow" panose="020B0004020202020204" pitchFamily="34" charset="0"/>
                        <a:cs typeface="Arial" panose="020B0604020202020204" pitchFamily="34" charset="0"/>
                      </a:endParaRPr>
                    </a:p>
                  </a:txBody>
                  <a:tcPr marL="9525" marR="9525" marT="9525" marB="0" anchor="ctr"/>
                </a:tc>
                <a:tc>
                  <a:txBody>
                    <a:bodyPr/>
                    <a:lstStyle/>
                    <a:p>
                      <a:pPr algn="ctr" fontAlgn="ctr"/>
                      <a:r>
                        <a:rPr lang="es-CO" sz="1400" u="none" strike="noStrike">
                          <a:effectLst/>
                          <a:latin typeface="Aptos Narrow" panose="020B0004020202020204" pitchFamily="34" charset="0"/>
                          <a:cs typeface="Arial" panose="020B0604020202020204" pitchFamily="34" charset="0"/>
                        </a:rPr>
                        <a:t>100%</a:t>
                      </a:r>
                      <a:endParaRPr lang="es-CO" sz="1400" b="0" i="0" u="none" strike="noStrike">
                        <a:solidFill>
                          <a:srgbClr val="000000"/>
                        </a:solidFill>
                        <a:effectLst/>
                        <a:latin typeface="Aptos Narrow" panose="020B0004020202020204" pitchFamily="34" charset="0"/>
                        <a:cs typeface="Arial" panose="020B0604020202020204" pitchFamily="34" charset="0"/>
                      </a:endParaRPr>
                    </a:p>
                  </a:txBody>
                  <a:tcPr marL="9525" marR="9525" marT="9525" marB="0" anchor="ctr"/>
                </a:tc>
                <a:tc>
                  <a:txBody>
                    <a:bodyPr/>
                    <a:lstStyle/>
                    <a:p>
                      <a:pPr algn="ctr" fontAlgn="ctr"/>
                      <a:r>
                        <a:rPr lang="es-MX" sz="1400" u="none" strike="noStrike" dirty="0">
                          <a:effectLst/>
                          <a:latin typeface="Aptos Narrow" panose="020B0004020202020204" pitchFamily="34" charset="0"/>
                          <a:cs typeface="Arial" panose="020B0604020202020204" pitchFamily="34" charset="0"/>
                        </a:rPr>
                        <a:t>La política se alinea a los tipos de resarcimiento definidos en la Circular 0008 de 2020</a:t>
                      </a:r>
                      <a:endParaRPr lang="es-MX" sz="1400" b="0" i="0" u="none" strike="noStrike" dirty="0">
                        <a:solidFill>
                          <a:srgbClr val="000000"/>
                        </a:solidFill>
                        <a:effectLst/>
                        <a:latin typeface="Aptos Narrow" panose="020B00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728879846"/>
                  </a:ext>
                </a:extLst>
              </a:tr>
              <a:tr h="659615">
                <a:tc>
                  <a:txBody>
                    <a:bodyPr/>
                    <a:lstStyle/>
                    <a:p>
                      <a:pPr algn="ctr" fontAlgn="ctr"/>
                      <a:r>
                        <a:rPr lang="es-CO" sz="1400" u="none" strike="noStrike" dirty="0">
                          <a:effectLst/>
                          <a:latin typeface="Aptos Narrow" panose="020B0004020202020204" pitchFamily="34" charset="0"/>
                          <a:cs typeface="Arial" panose="020B0604020202020204" pitchFamily="34" charset="0"/>
                        </a:rPr>
                        <a:t>COMFIAR</a:t>
                      </a:r>
                      <a:endParaRPr lang="es-CO" sz="1400" b="1" i="0" u="none" strike="noStrike" dirty="0">
                        <a:solidFill>
                          <a:srgbClr val="000000"/>
                        </a:solidFill>
                        <a:effectLst/>
                        <a:latin typeface="Aptos Narrow" panose="020B0004020202020204" pitchFamily="34" charset="0"/>
                        <a:cs typeface="Arial" panose="020B0604020202020204" pitchFamily="34" charset="0"/>
                      </a:endParaRPr>
                    </a:p>
                  </a:txBody>
                  <a:tcPr marL="9525" marR="9525" marT="9525" marB="0" anchor="ctr"/>
                </a:tc>
                <a:tc>
                  <a:txBody>
                    <a:bodyPr/>
                    <a:lstStyle/>
                    <a:p>
                      <a:pPr algn="ctr" fontAlgn="ctr"/>
                      <a:r>
                        <a:rPr lang="es-CO" sz="1400" u="none" strike="noStrike">
                          <a:effectLst/>
                          <a:latin typeface="Aptos Narrow" panose="020B0004020202020204" pitchFamily="34" charset="0"/>
                          <a:cs typeface="Arial" panose="020B0604020202020204" pitchFamily="34" charset="0"/>
                        </a:rPr>
                        <a:t>100%</a:t>
                      </a:r>
                      <a:endParaRPr lang="es-CO" sz="1400" b="0" i="0" u="none" strike="noStrike">
                        <a:solidFill>
                          <a:srgbClr val="000000"/>
                        </a:solidFill>
                        <a:effectLst/>
                        <a:latin typeface="Aptos Narrow" panose="020B0004020202020204" pitchFamily="34" charset="0"/>
                        <a:cs typeface="Arial" panose="020B0604020202020204" pitchFamily="34" charset="0"/>
                      </a:endParaRPr>
                    </a:p>
                  </a:txBody>
                  <a:tcPr marL="9525" marR="9525" marT="9525" marB="0" anchor="ctr"/>
                </a:tc>
                <a:tc>
                  <a:txBody>
                    <a:bodyPr/>
                    <a:lstStyle/>
                    <a:p>
                      <a:pPr algn="ctr" fontAlgn="ctr"/>
                      <a:r>
                        <a:rPr lang="es-CO" sz="1400" u="none" strike="noStrike" dirty="0">
                          <a:effectLst/>
                        </a:rPr>
                        <a:t> Cuenta con las políticas aprobadas</a:t>
                      </a:r>
                      <a:r>
                        <a:rPr lang="es-CO" sz="1400" u="none" strike="noStrike" dirty="0">
                          <a:effectLst/>
                          <a:latin typeface="Aptos Narrow" panose="020B0004020202020204" pitchFamily="34" charset="0"/>
                          <a:cs typeface="Arial" panose="020B0604020202020204" pitchFamily="34" charset="0"/>
                        </a:rPr>
                        <a:t> </a:t>
                      </a:r>
                      <a:endParaRPr lang="es-CO" sz="1400" b="0" i="0" u="none" strike="noStrike" dirty="0">
                        <a:solidFill>
                          <a:srgbClr val="000000"/>
                        </a:solidFill>
                        <a:effectLst/>
                        <a:latin typeface="Aptos Narrow" panose="020B00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063511800"/>
                  </a:ext>
                </a:extLst>
              </a:tr>
              <a:tr h="659615">
                <a:tc>
                  <a:txBody>
                    <a:bodyPr/>
                    <a:lstStyle/>
                    <a:p>
                      <a:pPr algn="ctr" fontAlgn="ctr"/>
                      <a:r>
                        <a:rPr lang="es-CO" sz="1400" u="none" strike="noStrike" dirty="0">
                          <a:effectLst/>
                          <a:latin typeface="Aptos Narrow" panose="020B0004020202020204" pitchFamily="34" charset="0"/>
                          <a:cs typeface="Arial" panose="020B0604020202020204" pitchFamily="34" charset="0"/>
                        </a:rPr>
                        <a:t>COMFACA</a:t>
                      </a:r>
                      <a:endParaRPr lang="es-CO" sz="1400" b="1" i="0" u="none" strike="noStrike" dirty="0">
                        <a:solidFill>
                          <a:srgbClr val="000000"/>
                        </a:solidFill>
                        <a:effectLst/>
                        <a:latin typeface="Aptos Narrow" panose="020B0004020202020204" pitchFamily="34" charset="0"/>
                        <a:cs typeface="Arial" panose="020B0604020202020204" pitchFamily="34" charset="0"/>
                      </a:endParaRPr>
                    </a:p>
                  </a:txBody>
                  <a:tcPr marL="9525" marR="9525" marT="9525" marB="0" anchor="ctr"/>
                </a:tc>
                <a:tc>
                  <a:txBody>
                    <a:bodyPr/>
                    <a:lstStyle/>
                    <a:p>
                      <a:pPr algn="ctr" fontAlgn="ctr"/>
                      <a:r>
                        <a:rPr lang="es-CO" sz="1400" u="none" strike="noStrike">
                          <a:effectLst/>
                          <a:latin typeface="Aptos Narrow" panose="020B0004020202020204" pitchFamily="34" charset="0"/>
                          <a:cs typeface="Arial" panose="020B0604020202020204" pitchFamily="34" charset="0"/>
                        </a:rPr>
                        <a:t>100%</a:t>
                      </a:r>
                      <a:endParaRPr lang="es-CO" sz="1400" b="0" i="0" u="none" strike="noStrike">
                        <a:solidFill>
                          <a:srgbClr val="000000"/>
                        </a:solidFill>
                        <a:effectLst/>
                        <a:latin typeface="Aptos Narrow" panose="020B0004020202020204" pitchFamily="34" charset="0"/>
                        <a:cs typeface="Arial" panose="020B0604020202020204" pitchFamily="34" charset="0"/>
                      </a:endParaRPr>
                    </a:p>
                  </a:txBody>
                  <a:tcPr marL="9525" marR="9525" marT="9525" marB="0" anchor="ctr"/>
                </a:tc>
                <a:tc>
                  <a:txBody>
                    <a:bodyPr/>
                    <a:lstStyle/>
                    <a:p>
                      <a:pPr algn="ctr" fontAlgn="b"/>
                      <a:r>
                        <a:rPr lang="es-CO" sz="1400" u="none" strike="noStrike" dirty="0">
                          <a:effectLst/>
                        </a:rPr>
                        <a:t> Cuenta con las políticas aprobadas</a:t>
                      </a:r>
                      <a:endParaRPr lang="es-CO" sz="1400" b="0" i="0" u="none" strike="noStrike" dirty="0">
                        <a:solidFill>
                          <a:srgbClr val="000000"/>
                        </a:solidFill>
                        <a:effectLst/>
                        <a:latin typeface="Aptos Narrow" panose="020B00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931088081"/>
                  </a:ext>
                </a:extLst>
              </a:tr>
              <a:tr h="659615">
                <a:tc>
                  <a:txBody>
                    <a:bodyPr/>
                    <a:lstStyle/>
                    <a:p>
                      <a:pPr algn="ctr" fontAlgn="ctr"/>
                      <a:r>
                        <a:rPr lang="es-CO" sz="1400" u="none" strike="noStrike" dirty="0">
                          <a:effectLst/>
                          <a:latin typeface="Aptos Narrow" panose="020B0004020202020204" pitchFamily="34" charset="0"/>
                          <a:cs typeface="Arial" panose="020B0604020202020204" pitchFamily="34" charset="0"/>
                        </a:rPr>
                        <a:t>COMFACASANARE</a:t>
                      </a:r>
                      <a:endParaRPr lang="es-CO" sz="1400" b="1" i="0" u="none" strike="noStrike" dirty="0">
                        <a:solidFill>
                          <a:srgbClr val="000000"/>
                        </a:solidFill>
                        <a:effectLst/>
                        <a:latin typeface="Aptos Narrow" panose="020B0004020202020204" pitchFamily="34" charset="0"/>
                        <a:cs typeface="Arial" panose="020B0604020202020204" pitchFamily="34" charset="0"/>
                      </a:endParaRPr>
                    </a:p>
                  </a:txBody>
                  <a:tcPr marL="9525" marR="9525" marT="9525" marB="0" anchor="ctr"/>
                </a:tc>
                <a:tc>
                  <a:txBody>
                    <a:bodyPr/>
                    <a:lstStyle/>
                    <a:p>
                      <a:pPr algn="ctr" fontAlgn="ctr"/>
                      <a:r>
                        <a:rPr lang="es-CO" sz="1400" u="none" strike="noStrike">
                          <a:effectLst/>
                          <a:latin typeface="Aptos Narrow" panose="020B0004020202020204" pitchFamily="34" charset="0"/>
                          <a:cs typeface="Arial" panose="020B0604020202020204" pitchFamily="34" charset="0"/>
                        </a:rPr>
                        <a:t>100%</a:t>
                      </a:r>
                      <a:endParaRPr lang="es-CO" sz="1400" b="0" i="0" u="none" strike="noStrike">
                        <a:solidFill>
                          <a:srgbClr val="000000"/>
                        </a:solidFill>
                        <a:effectLst/>
                        <a:latin typeface="Aptos Narrow" panose="020B0004020202020204" pitchFamily="34" charset="0"/>
                        <a:cs typeface="Arial" panose="020B0604020202020204" pitchFamily="34" charset="0"/>
                      </a:endParaRPr>
                    </a:p>
                  </a:txBody>
                  <a:tcPr marL="9525" marR="9525" marT="9525" marB="0" anchor="ctr"/>
                </a:tc>
                <a:tc>
                  <a:txBody>
                    <a:bodyPr/>
                    <a:lstStyle/>
                    <a:p>
                      <a:pPr algn="ctr" fontAlgn="ctr"/>
                      <a:r>
                        <a:rPr lang="es-CO" sz="1400" u="none" strike="noStrike" dirty="0">
                          <a:effectLst/>
                        </a:rPr>
                        <a:t> Cuenta con las políticas aprobadas</a:t>
                      </a:r>
                      <a:r>
                        <a:rPr lang="es-CO" sz="1400" u="none" strike="noStrike" dirty="0">
                          <a:effectLst/>
                          <a:latin typeface="Aptos Narrow" panose="020B0004020202020204" pitchFamily="34" charset="0"/>
                          <a:cs typeface="Arial" panose="020B0604020202020204" pitchFamily="34" charset="0"/>
                        </a:rPr>
                        <a:t> </a:t>
                      </a:r>
                      <a:endParaRPr lang="es-CO" sz="1400" b="0" i="0" u="none" strike="noStrike" dirty="0">
                        <a:solidFill>
                          <a:srgbClr val="000000"/>
                        </a:solidFill>
                        <a:effectLst/>
                        <a:latin typeface="Aptos Narrow" panose="020B00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203088872"/>
                  </a:ext>
                </a:extLst>
              </a:tr>
              <a:tr h="2561764">
                <a:tc>
                  <a:txBody>
                    <a:bodyPr/>
                    <a:lstStyle/>
                    <a:p>
                      <a:pPr algn="ctr" fontAlgn="ctr"/>
                      <a:r>
                        <a:rPr lang="es-CO" sz="1400" u="none" strike="noStrike" dirty="0">
                          <a:effectLst/>
                          <a:latin typeface="Aptos Narrow" panose="020B0004020202020204" pitchFamily="34" charset="0"/>
                          <a:cs typeface="Arial" panose="020B0604020202020204" pitchFamily="34" charset="0"/>
                        </a:rPr>
                        <a:t>COMFAPUTUMAYO</a:t>
                      </a:r>
                      <a:endParaRPr lang="es-CO" sz="1400" b="1" i="0" u="none" strike="noStrike" dirty="0">
                        <a:solidFill>
                          <a:srgbClr val="000000"/>
                        </a:solidFill>
                        <a:effectLst/>
                        <a:latin typeface="Aptos Narrow" panose="020B0004020202020204" pitchFamily="34" charset="0"/>
                        <a:cs typeface="Arial" panose="020B0604020202020204" pitchFamily="34" charset="0"/>
                      </a:endParaRPr>
                    </a:p>
                  </a:txBody>
                  <a:tcPr marL="9525" marR="9525" marT="9525" marB="0" anchor="ctr"/>
                </a:tc>
                <a:tc>
                  <a:txBody>
                    <a:bodyPr/>
                    <a:lstStyle/>
                    <a:p>
                      <a:pPr algn="ctr" fontAlgn="ctr"/>
                      <a:r>
                        <a:rPr lang="es-CO" sz="1400" u="none" strike="noStrike" dirty="0">
                          <a:effectLst/>
                          <a:latin typeface="Aptos Narrow" panose="020B0004020202020204" pitchFamily="34" charset="0"/>
                          <a:cs typeface="Arial" panose="020B0604020202020204" pitchFamily="34" charset="0"/>
                        </a:rPr>
                        <a:t>100%</a:t>
                      </a:r>
                      <a:endParaRPr lang="es-CO" sz="1400" b="0" i="0" u="none" strike="noStrike" dirty="0">
                        <a:solidFill>
                          <a:srgbClr val="000000"/>
                        </a:solidFill>
                        <a:effectLst/>
                        <a:latin typeface="Aptos Narrow" panose="020B0004020202020204" pitchFamily="34" charset="0"/>
                        <a:cs typeface="Arial" panose="020B0604020202020204" pitchFamily="34" charset="0"/>
                      </a:endParaRPr>
                    </a:p>
                  </a:txBody>
                  <a:tcPr marL="9525" marR="9525" marT="9525" marB="0" anchor="ctr"/>
                </a:tc>
                <a:tc>
                  <a:txBody>
                    <a:bodyPr/>
                    <a:lstStyle/>
                    <a:p>
                      <a:pPr algn="ctr" fontAlgn="ctr"/>
                      <a:r>
                        <a:rPr lang="es-MX" sz="1400" u="none" strike="noStrike" dirty="0">
                          <a:effectLst/>
                          <a:latin typeface="Aptos Narrow" panose="020B0004020202020204" pitchFamily="34" charset="0"/>
                          <a:cs typeface="Arial" panose="020B0604020202020204" pitchFamily="34" charset="0"/>
                        </a:rPr>
                        <a:t>Tiene adoptada e implementada, la Política de resarcimiento, la cual se elaboró según los lineamientos establecidos por la Superintendencia del subsidio familiar, a través de la circular única, siendo conforme a los parámetros necesarios para resolver las inconformidades de los usuarios de servicio. </a:t>
                      </a:r>
                      <a:endParaRPr lang="es-MX" sz="1400" b="0" i="0" u="none" strike="noStrike" dirty="0">
                        <a:solidFill>
                          <a:srgbClr val="000000"/>
                        </a:solidFill>
                        <a:effectLst/>
                        <a:latin typeface="Aptos Narrow" panose="020B00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051342069"/>
                  </a:ext>
                </a:extLst>
              </a:tr>
            </a:tbl>
          </a:graphicData>
        </a:graphic>
      </p:graphicFrame>
      <p:graphicFrame>
        <p:nvGraphicFramePr>
          <p:cNvPr id="6" name="Gráfico 5">
            <a:extLst>
              <a:ext uri="{FF2B5EF4-FFF2-40B4-BE49-F238E27FC236}">
                <a16:creationId xmlns:a16="http://schemas.microsoft.com/office/drawing/2014/main" id="{A80D6ABA-77B1-443C-9BE3-48A39D14A112}"/>
              </a:ext>
            </a:extLst>
          </p:cNvPr>
          <p:cNvGraphicFramePr>
            <a:graphicFrameLocks/>
          </p:cNvGraphicFramePr>
          <p:nvPr>
            <p:extLst>
              <p:ext uri="{D42A27DB-BD31-4B8C-83A1-F6EECF244321}">
                <p14:modId xmlns:p14="http://schemas.microsoft.com/office/powerpoint/2010/main" val="3363273406"/>
              </p:ext>
            </p:extLst>
          </p:nvPr>
        </p:nvGraphicFramePr>
        <p:xfrm>
          <a:off x="7114086" y="1009649"/>
          <a:ext cx="4830264" cy="52392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056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5" descr="P.G.D. PROGRAMA DE GESTION DOCUMENTAL"/>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5" descr="P.G.D. PROGRAMA DE GESTION DOCUMENTAL"/>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5"/>
          <p:cNvSpPr txBox="1"/>
          <p:nvPr/>
        </p:nvSpPr>
        <p:spPr>
          <a:xfrm>
            <a:off x="2529738" y="288862"/>
            <a:ext cx="7947762"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400" b="1" dirty="0">
                <a:solidFill>
                  <a:schemeClr val="dk1"/>
                </a:solidFill>
                <a:latin typeface="Arial" panose="020B0604020202020204" pitchFamily="34" charset="0"/>
                <a:cs typeface="Arial" panose="020B0604020202020204" pitchFamily="34" charset="0"/>
              </a:rPr>
              <a:t>5.4 Casos en los cuales no aplicaría el resarcimiento</a:t>
            </a:r>
            <a:endParaRPr sz="2400" b="1" dirty="0">
              <a:solidFill>
                <a:schemeClr val="dk1"/>
              </a:solidFill>
              <a:latin typeface="Arial" panose="020B0604020202020204" pitchFamily="34" charset="0"/>
              <a:cs typeface="Arial" panose="020B0604020202020204" pitchFamily="34" charset="0"/>
            </a:endParaRPr>
          </a:p>
        </p:txBody>
      </p:sp>
      <p:sp>
        <p:nvSpPr>
          <p:cNvPr id="135" name="Google Shape;135;p5"/>
          <p:cNvSpPr txBox="1"/>
          <p:nvPr/>
        </p:nvSpPr>
        <p:spPr>
          <a:xfrm>
            <a:off x="11639550" y="609063"/>
            <a:ext cx="5524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a:solidFill>
                  <a:schemeClr val="lt1"/>
                </a:solidFill>
                <a:latin typeface="Calibri"/>
                <a:ea typeface="Calibri"/>
                <a:cs typeface="Calibri"/>
                <a:sym typeface="Calibri"/>
              </a:rPr>
              <a:t>4</a:t>
            </a:r>
            <a:endParaRPr sz="3600">
              <a:solidFill>
                <a:schemeClr val="lt1"/>
              </a:solidFill>
              <a:latin typeface="Calibri"/>
              <a:ea typeface="Calibri"/>
              <a:cs typeface="Calibri"/>
              <a:sym typeface="Calibri"/>
            </a:endParaRPr>
          </a:p>
        </p:txBody>
      </p:sp>
      <p:graphicFrame>
        <p:nvGraphicFramePr>
          <p:cNvPr id="2" name="Tabla 1">
            <a:extLst>
              <a:ext uri="{FF2B5EF4-FFF2-40B4-BE49-F238E27FC236}">
                <a16:creationId xmlns:a16="http://schemas.microsoft.com/office/drawing/2014/main" id="{449E3EC9-187B-6CF9-40CB-E17F6A84ADBB}"/>
              </a:ext>
            </a:extLst>
          </p:cNvPr>
          <p:cNvGraphicFramePr>
            <a:graphicFrameLocks noGrp="1"/>
          </p:cNvGraphicFramePr>
          <p:nvPr>
            <p:extLst>
              <p:ext uri="{D42A27DB-BD31-4B8C-83A1-F6EECF244321}">
                <p14:modId xmlns:p14="http://schemas.microsoft.com/office/powerpoint/2010/main" val="3864154772"/>
              </p:ext>
            </p:extLst>
          </p:nvPr>
        </p:nvGraphicFramePr>
        <p:xfrm>
          <a:off x="1670050" y="1390650"/>
          <a:ext cx="6350000" cy="5222972"/>
        </p:xfrm>
        <a:graphic>
          <a:graphicData uri="http://schemas.openxmlformats.org/drawingml/2006/table">
            <a:tbl>
              <a:tblPr>
                <a:tableStyleId>{871C3A2B-C473-42CC-B773-086420458FF6}</a:tableStyleId>
              </a:tblPr>
              <a:tblGrid>
                <a:gridCol w="1686719">
                  <a:extLst>
                    <a:ext uri="{9D8B030D-6E8A-4147-A177-3AD203B41FA5}">
                      <a16:colId xmlns:a16="http://schemas.microsoft.com/office/drawing/2014/main" val="3620406472"/>
                    </a:ext>
                  </a:extLst>
                </a:gridCol>
                <a:gridCol w="850446">
                  <a:extLst>
                    <a:ext uri="{9D8B030D-6E8A-4147-A177-3AD203B41FA5}">
                      <a16:colId xmlns:a16="http://schemas.microsoft.com/office/drawing/2014/main" val="3641150368"/>
                    </a:ext>
                  </a:extLst>
                </a:gridCol>
                <a:gridCol w="3812835">
                  <a:extLst>
                    <a:ext uri="{9D8B030D-6E8A-4147-A177-3AD203B41FA5}">
                      <a16:colId xmlns:a16="http://schemas.microsoft.com/office/drawing/2014/main" val="57890041"/>
                    </a:ext>
                  </a:extLst>
                </a:gridCol>
              </a:tblGrid>
              <a:tr h="828006">
                <a:tc>
                  <a:txBody>
                    <a:bodyPr/>
                    <a:lstStyle/>
                    <a:p>
                      <a:pPr algn="ctr" fontAlgn="ctr"/>
                      <a:r>
                        <a:rPr lang="es-CO" sz="1400" u="none" strike="noStrike">
                          <a:effectLst/>
                        </a:rPr>
                        <a:t>COFREM</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a:effectLst/>
                        </a:rPr>
                        <a:t>Definidos y se aplican en  estos casos según la circular y se incluyeron en la política</a:t>
                      </a:r>
                      <a:endParaRPr lang="es-MX" sz="1400" b="0" i="0" u="none" strike="noStrike">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843335343"/>
                  </a:ext>
                </a:extLst>
              </a:tr>
              <a:tr h="414003">
                <a:tc>
                  <a:txBody>
                    <a:bodyPr/>
                    <a:lstStyle/>
                    <a:p>
                      <a:pPr algn="ctr" fontAlgn="ctr"/>
                      <a:r>
                        <a:rPr lang="es-CO" sz="1400" u="none" strike="noStrike">
                          <a:effectLst/>
                        </a:rPr>
                        <a:t>COMFIAR</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dirty="0">
                          <a:effectLst/>
                        </a:rPr>
                        <a:t>Da cumplimiento  a las  política aprobadas</a:t>
                      </a:r>
                      <a:r>
                        <a:rPr lang="es-CO" sz="1400" u="none" strike="noStrike" dirty="0">
                          <a:effectLst/>
                        </a:rPr>
                        <a:t> </a:t>
                      </a:r>
                      <a:endParaRPr lang="es-CO"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428734004"/>
                  </a:ext>
                </a:extLst>
              </a:tr>
              <a:tr h="414003">
                <a:tc>
                  <a:txBody>
                    <a:bodyPr/>
                    <a:lstStyle/>
                    <a:p>
                      <a:pPr algn="ctr" fontAlgn="ctr"/>
                      <a:r>
                        <a:rPr lang="es-CO" sz="1400" u="none" strike="noStrike">
                          <a:effectLst/>
                        </a:rPr>
                        <a:t>COMFACA</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MX" sz="1400" u="none" strike="noStrike" dirty="0">
                          <a:effectLst/>
                        </a:rPr>
                        <a:t>Da cumplimiento  a las  política aprobadas</a:t>
                      </a:r>
                      <a:r>
                        <a:rPr lang="es-CO" sz="1400" u="none" strike="noStrike" dirty="0">
                          <a:effectLst/>
                        </a:rPr>
                        <a:t> </a:t>
                      </a:r>
                      <a:endParaRPr lang="es-CO" sz="1400" b="0" i="0" u="none" strike="noStrike" dirty="0">
                        <a:solidFill>
                          <a:srgbClr val="000000"/>
                        </a:solidFill>
                        <a:effectLst/>
                        <a:latin typeface="Arial Narrow" panose="020B0606020202030204" pitchFamily="34" charset="0"/>
                      </a:endParaRPr>
                    </a:p>
                    <a:p>
                      <a:pPr algn="ctr" fontAlgn="b"/>
                      <a:r>
                        <a:rPr lang="es-CO" sz="1400" u="none" strike="noStrike" dirty="0">
                          <a:effectLst/>
                        </a:rPr>
                        <a:t> </a:t>
                      </a:r>
                      <a:endParaRPr lang="es-CO"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2772325500"/>
                  </a:ext>
                </a:extLst>
              </a:tr>
              <a:tr h="414003">
                <a:tc>
                  <a:txBody>
                    <a:bodyPr/>
                    <a:lstStyle/>
                    <a:p>
                      <a:pPr algn="ctr" fontAlgn="ctr"/>
                      <a:r>
                        <a:rPr lang="es-CO" sz="1400" u="none" strike="noStrike">
                          <a:effectLst/>
                        </a:rPr>
                        <a:t>COMFACASANARE</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s-MX" sz="1400" u="none" strike="noStrike" dirty="0">
                          <a:effectLst/>
                        </a:rPr>
                        <a:t>Da cumplimiento  a las  política aprobadas</a:t>
                      </a:r>
                      <a:r>
                        <a:rPr lang="es-CO" sz="1400" u="none" strike="noStrike" dirty="0">
                          <a:effectLst/>
                        </a:rPr>
                        <a:t> </a:t>
                      </a:r>
                      <a:endParaRPr lang="es-CO" sz="1400" b="0" i="0" u="none" strike="noStrike" dirty="0">
                        <a:solidFill>
                          <a:srgbClr val="000000"/>
                        </a:solidFill>
                        <a:effectLst/>
                        <a:latin typeface="Arial Narrow" panose="020B0606020202030204" pitchFamily="34" charset="0"/>
                      </a:endParaRPr>
                    </a:p>
                    <a:p>
                      <a:pPr algn="ctr" fontAlgn="ctr"/>
                      <a:r>
                        <a:rPr lang="es-CO" sz="1400" u="none" strike="noStrike" dirty="0">
                          <a:effectLst/>
                        </a:rPr>
                        <a:t> </a:t>
                      </a:r>
                      <a:endParaRPr lang="es-CO"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1504779207"/>
                  </a:ext>
                </a:extLst>
              </a:tr>
              <a:tr h="3108473">
                <a:tc>
                  <a:txBody>
                    <a:bodyPr/>
                    <a:lstStyle/>
                    <a:p>
                      <a:pPr algn="ctr" fontAlgn="ctr"/>
                      <a:r>
                        <a:rPr lang="es-CO" sz="1400" u="none" strike="noStrike">
                          <a:effectLst/>
                        </a:rPr>
                        <a:t>COMFAPUTUMAYO</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dirty="0" err="1">
                          <a:effectLst/>
                        </a:rPr>
                        <a:t>Comfamiliar</a:t>
                      </a:r>
                      <a:r>
                        <a:rPr lang="es-MX" sz="1400" u="none" strike="noStrike" dirty="0">
                          <a:effectLst/>
                        </a:rPr>
                        <a:t> Putumayo, tiene adoptada e implementada, la Política de resarcimiento, la cual se elaboró según los lineamientos establecidos por la Superintendencia del subsidio familiar, a través de la circular única, siendo conforme a los parámetros necesarios para resolver las inconformidades de los usuarios de servicio. </a:t>
                      </a:r>
                      <a:endParaRPr lang="es-MX"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4094896244"/>
                  </a:ext>
                </a:extLst>
              </a:tr>
            </a:tbl>
          </a:graphicData>
        </a:graphic>
      </p:graphicFrame>
      <p:graphicFrame>
        <p:nvGraphicFramePr>
          <p:cNvPr id="3" name="Gráfico 2">
            <a:extLst>
              <a:ext uri="{FF2B5EF4-FFF2-40B4-BE49-F238E27FC236}">
                <a16:creationId xmlns:a16="http://schemas.microsoft.com/office/drawing/2014/main" id="{6A5A2C0E-EC5E-487C-96B1-07E4A2E499E1}"/>
              </a:ext>
            </a:extLst>
          </p:cNvPr>
          <p:cNvGraphicFramePr>
            <a:graphicFrameLocks/>
          </p:cNvGraphicFramePr>
          <p:nvPr>
            <p:extLst>
              <p:ext uri="{D42A27DB-BD31-4B8C-83A1-F6EECF244321}">
                <p14:modId xmlns:p14="http://schemas.microsoft.com/office/powerpoint/2010/main" val="1237242886"/>
              </p:ext>
            </p:extLst>
          </p:nvPr>
        </p:nvGraphicFramePr>
        <p:xfrm>
          <a:off x="8020050" y="1255395"/>
          <a:ext cx="4171950" cy="53137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2827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8" name="Google Shape;98;p2" descr="P.G.D. PROGRAMA DE GESTION DOCUMENTAL"/>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Narrow" panose="020B0606020202030204" pitchFamily="34" charset="0"/>
              <a:ea typeface="Calibri"/>
              <a:cs typeface="Calibri"/>
              <a:sym typeface="Calibri"/>
            </a:endParaRPr>
          </a:p>
        </p:txBody>
      </p:sp>
      <p:sp>
        <p:nvSpPr>
          <p:cNvPr id="99" name="Google Shape;99;p2" descr="P.G.D. PROGRAMA DE GESTION DOCUMENTAL"/>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Narrow" panose="020B0606020202030204" pitchFamily="34" charset="0"/>
              <a:ea typeface="Calibri"/>
              <a:cs typeface="Calibri"/>
              <a:sym typeface="Calibri"/>
            </a:endParaRPr>
          </a:p>
        </p:txBody>
      </p:sp>
      <p:sp>
        <p:nvSpPr>
          <p:cNvPr id="102" name="Google Shape;102;p2"/>
          <p:cNvSpPr txBox="1"/>
          <p:nvPr/>
        </p:nvSpPr>
        <p:spPr>
          <a:xfrm>
            <a:off x="11639550" y="609063"/>
            <a:ext cx="5524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a:solidFill>
                  <a:schemeClr val="lt1"/>
                </a:solidFill>
                <a:latin typeface="Arial Narrow" panose="020B0606020202030204" pitchFamily="34" charset="0"/>
                <a:ea typeface="Calibri"/>
                <a:cs typeface="Calibri"/>
                <a:sym typeface="Calibri"/>
              </a:rPr>
              <a:t>1</a:t>
            </a:r>
            <a:endParaRPr sz="3600">
              <a:solidFill>
                <a:schemeClr val="lt1"/>
              </a:solidFill>
              <a:latin typeface="Arial Narrow" panose="020B0606020202030204" pitchFamily="34" charset="0"/>
              <a:ea typeface="Calibri"/>
              <a:cs typeface="Calibri"/>
              <a:sym typeface="Calibri"/>
            </a:endParaRPr>
          </a:p>
        </p:txBody>
      </p:sp>
      <p:graphicFrame>
        <p:nvGraphicFramePr>
          <p:cNvPr id="2" name="Gráfico 1">
            <a:extLst>
              <a:ext uri="{FF2B5EF4-FFF2-40B4-BE49-F238E27FC236}">
                <a16:creationId xmlns:a16="http://schemas.microsoft.com/office/drawing/2014/main" id="{77D05D1B-66DF-897D-28C4-5CB7CCA1FADC}"/>
              </a:ext>
            </a:extLst>
          </p:cNvPr>
          <p:cNvGraphicFramePr>
            <a:graphicFrameLocks/>
          </p:cNvGraphicFramePr>
          <p:nvPr>
            <p:extLst>
              <p:ext uri="{D42A27DB-BD31-4B8C-83A1-F6EECF244321}">
                <p14:modId xmlns:p14="http://schemas.microsoft.com/office/powerpoint/2010/main" val="1491452479"/>
              </p:ext>
            </p:extLst>
          </p:nvPr>
        </p:nvGraphicFramePr>
        <p:xfrm>
          <a:off x="7638756" y="1984123"/>
          <a:ext cx="4402089" cy="42428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a 3">
            <a:extLst>
              <a:ext uri="{FF2B5EF4-FFF2-40B4-BE49-F238E27FC236}">
                <a16:creationId xmlns:a16="http://schemas.microsoft.com/office/drawing/2014/main" id="{E23B9C8C-6491-A89D-10CB-3B0B239C84C8}"/>
              </a:ext>
            </a:extLst>
          </p:cNvPr>
          <p:cNvGraphicFramePr>
            <a:graphicFrameLocks noGrp="1"/>
          </p:cNvGraphicFramePr>
          <p:nvPr>
            <p:extLst>
              <p:ext uri="{D42A27DB-BD31-4B8C-83A1-F6EECF244321}">
                <p14:modId xmlns:p14="http://schemas.microsoft.com/office/powerpoint/2010/main" val="274271237"/>
              </p:ext>
            </p:extLst>
          </p:nvPr>
        </p:nvGraphicFramePr>
        <p:xfrm>
          <a:off x="1441158" y="1524786"/>
          <a:ext cx="5775567" cy="5161485"/>
        </p:xfrm>
        <a:graphic>
          <a:graphicData uri="http://schemas.openxmlformats.org/drawingml/2006/table">
            <a:tbl>
              <a:tblPr>
                <a:tableStyleId>{871C3A2B-C473-42CC-B773-086420458FF6}</a:tableStyleId>
              </a:tblPr>
              <a:tblGrid>
                <a:gridCol w="1534135">
                  <a:extLst>
                    <a:ext uri="{9D8B030D-6E8A-4147-A177-3AD203B41FA5}">
                      <a16:colId xmlns:a16="http://schemas.microsoft.com/office/drawing/2014/main" val="1133579806"/>
                    </a:ext>
                  </a:extLst>
                </a:gridCol>
                <a:gridCol w="773513">
                  <a:extLst>
                    <a:ext uri="{9D8B030D-6E8A-4147-A177-3AD203B41FA5}">
                      <a16:colId xmlns:a16="http://schemas.microsoft.com/office/drawing/2014/main" val="3842165283"/>
                    </a:ext>
                  </a:extLst>
                </a:gridCol>
                <a:gridCol w="3467919">
                  <a:extLst>
                    <a:ext uri="{9D8B030D-6E8A-4147-A177-3AD203B41FA5}">
                      <a16:colId xmlns:a16="http://schemas.microsoft.com/office/drawing/2014/main" val="3638566237"/>
                    </a:ext>
                  </a:extLst>
                </a:gridCol>
              </a:tblGrid>
              <a:tr h="1216962">
                <a:tc>
                  <a:txBody>
                    <a:bodyPr/>
                    <a:lstStyle/>
                    <a:p>
                      <a:pPr algn="ctr" fontAlgn="ctr"/>
                      <a:r>
                        <a:rPr lang="es-CO" sz="1400" u="none" strike="noStrike">
                          <a:effectLst/>
                          <a:latin typeface="Arial Narrow" panose="020B0606020202030204" pitchFamily="34" charset="0"/>
                        </a:rPr>
                        <a:t>COFREM</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latin typeface="Arial Narrow" panose="020B0606020202030204" pitchFamily="34" charset="0"/>
                        </a:rPr>
                        <a:t>98%</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dirty="0">
                          <a:effectLst/>
                          <a:latin typeface="Arial Narrow" panose="020B0606020202030204" pitchFamily="34" charset="0"/>
                        </a:rPr>
                        <a:t>Cuenta con procedimientos claramente definidos y documentados en materia de atención al cliente actualizados, de conformidad con lo dispuesto en la circular 0008 de 2020, que permiten dar alcance a lo concerniente en materia de atención y voz del cliente.</a:t>
                      </a:r>
                      <a:endParaRPr lang="es-MX"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849462886"/>
                  </a:ext>
                </a:extLst>
              </a:tr>
              <a:tr h="399004">
                <a:tc>
                  <a:txBody>
                    <a:bodyPr/>
                    <a:lstStyle/>
                    <a:p>
                      <a:pPr algn="ctr" fontAlgn="ctr"/>
                      <a:r>
                        <a:rPr lang="es-CO" sz="1400" u="none" strike="noStrike">
                          <a:effectLst/>
                          <a:latin typeface="Arial Narrow" panose="020B0606020202030204" pitchFamily="34" charset="0"/>
                        </a:rPr>
                        <a:t>COMFIAR</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b"/>
                      <a:r>
                        <a:rPr lang="es-CO" sz="1400" u="none" strike="noStrike">
                          <a:effectLst/>
                          <a:latin typeface="Arial Narrow" panose="020B0606020202030204" pitchFamily="34" charset="0"/>
                        </a:rPr>
                        <a:t>100%</a:t>
                      </a:r>
                      <a:endParaRPr lang="es-CO" sz="14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s-CO" sz="1400" u="none" strike="noStrike" dirty="0">
                          <a:effectLst/>
                          <a:latin typeface="Arial Narrow" panose="020B0606020202030204" pitchFamily="34" charset="0"/>
                        </a:rPr>
                        <a:t>Reporta cumplimiento porque cuenta </a:t>
                      </a:r>
                      <a:r>
                        <a:rPr lang="es-MX" sz="1400" u="none" strike="noStrike" dirty="0">
                          <a:effectLst/>
                          <a:latin typeface="Arial Narrow" panose="020B0606020202030204" pitchFamily="34" charset="0"/>
                        </a:rPr>
                        <a:t>con procesos claramente definidos y documentados en materia de atención y voz del cliente.</a:t>
                      </a:r>
                      <a:r>
                        <a:rPr lang="es-CO" sz="1400" u="none" strike="noStrike" dirty="0">
                          <a:effectLst/>
                          <a:latin typeface="Arial Narrow" panose="020B0606020202030204" pitchFamily="34" charset="0"/>
                        </a:rPr>
                        <a:t>  </a:t>
                      </a:r>
                      <a:endParaRPr lang="es-CO"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3264388484"/>
                  </a:ext>
                </a:extLst>
              </a:tr>
              <a:tr h="399004">
                <a:tc>
                  <a:txBody>
                    <a:bodyPr/>
                    <a:lstStyle/>
                    <a:p>
                      <a:pPr algn="ctr" fontAlgn="ctr"/>
                      <a:r>
                        <a:rPr lang="es-CO" sz="1400" u="none" strike="noStrike">
                          <a:effectLst/>
                          <a:latin typeface="Arial Narrow" panose="020B0606020202030204" pitchFamily="34" charset="0"/>
                        </a:rPr>
                        <a:t>COMFACA</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latin typeface="Arial Narrow" panose="020B0606020202030204" pitchFamily="34" charset="0"/>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CO" sz="1400" u="none" strike="noStrike" dirty="0">
                          <a:effectLst/>
                          <a:latin typeface="Arial Narrow" panose="020B0606020202030204" pitchFamily="34" charset="0"/>
                        </a:rPr>
                        <a:t> Reporta cumplimiento porque cuenta </a:t>
                      </a:r>
                      <a:r>
                        <a:rPr lang="es-MX" sz="1400" u="none" strike="noStrike" dirty="0">
                          <a:effectLst/>
                          <a:latin typeface="Arial Narrow" panose="020B0606020202030204" pitchFamily="34" charset="0"/>
                        </a:rPr>
                        <a:t>con procesos claramente definidos y documentados en materia de atención y voz del cliente.</a:t>
                      </a:r>
                      <a:r>
                        <a:rPr lang="es-CO" sz="1400" u="none" strike="noStrike" dirty="0">
                          <a:effectLst/>
                          <a:latin typeface="Arial Narrow" panose="020B0606020202030204" pitchFamily="34" charset="0"/>
                        </a:rPr>
                        <a:t>  </a:t>
                      </a:r>
                      <a:endParaRPr lang="es-CO" sz="1400" b="0" i="0" u="none" strike="noStrike" dirty="0">
                        <a:solidFill>
                          <a:srgbClr val="000000"/>
                        </a:solidFill>
                        <a:effectLst/>
                        <a:latin typeface="Arial Narrow" panose="020B0606020202030204" pitchFamily="34" charset="0"/>
                      </a:endParaRPr>
                    </a:p>
                    <a:p>
                      <a:pPr algn="ctr" fontAlgn="b"/>
                      <a:endParaRPr lang="es-CO"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1488028925"/>
                  </a:ext>
                </a:extLst>
              </a:tr>
              <a:tr h="399004">
                <a:tc>
                  <a:txBody>
                    <a:bodyPr/>
                    <a:lstStyle/>
                    <a:p>
                      <a:pPr algn="ctr" fontAlgn="ctr"/>
                      <a:r>
                        <a:rPr lang="es-CO" sz="1400" u="none" strike="noStrike">
                          <a:effectLst/>
                          <a:latin typeface="Arial Narrow" panose="020B0606020202030204" pitchFamily="34" charset="0"/>
                        </a:rPr>
                        <a:t>COMFACASANARE</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latin typeface="Arial Narrow" panose="020B0606020202030204" pitchFamily="34" charset="0"/>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CO" sz="1400" u="none" strike="noStrike" dirty="0">
                          <a:effectLst/>
                          <a:latin typeface="Arial Narrow" panose="020B0606020202030204" pitchFamily="34" charset="0"/>
                        </a:rPr>
                        <a:t> Reporta cumplimiento porque cuenta </a:t>
                      </a:r>
                      <a:r>
                        <a:rPr lang="es-MX" sz="1400" u="none" strike="noStrike" dirty="0">
                          <a:effectLst/>
                          <a:latin typeface="Arial Narrow" panose="020B0606020202030204" pitchFamily="34" charset="0"/>
                        </a:rPr>
                        <a:t>con procesos claramente definidos y documentados en materia de atención y voz del cliente.</a:t>
                      </a:r>
                      <a:r>
                        <a:rPr lang="es-CO" sz="1400" u="none" strike="noStrike" dirty="0">
                          <a:effectLst/>
                          <a:latin typeface="Arial Narrow" panose="020B0606020202030204" pitchFamily="34" charset="0"/>
                        </a:rPr>
                        <a:t>  </a:t>
                      </a:r>
                      <a:endParaRPr lang="es-CO" sz="1400" b="0" i="0" u="none" strike="noStrike" dirty="0">
                        <a:solidFill>
                          <a:srgbClr val="000000"/>
                        </a:solidFill>
                        <a:effectLst/>
                        <a:latin typeface="Arial Narrow" panose="020B0606020202030204" pitchFamily="34" charset="0"/>
                      </a:endParaRPr>
                    </a:p>
                    <a:p>
                      <a:pPr algn="ctr" fontAlgn="b"/>
                      <a:endParaRPr lang="es-CO"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393569268"/>
                  </a:ext>
                </a:extLst>
              </a:tr>
              <a:tr h="1496265">
                <a:tc>
                  <a:txBody>
                    <a:bodyPr/>
                    <a:lstStyle/>
                    <a:p>
                      <a:pPr algn="ctr" fontAlgn="ctr"/>
                      <a:r>
                        <a:rPr lang="es-CO" sz="1400" u="none" strike="noStrike" dirty="0">
                          <a:effectLst/>
                          <a:latin typeface="Arial Narrow" panose="020B0606020202030204" pitchFamily="34" charset="0"/>
                        </a:rPr>
                        <a:t>COMFAPUTUMAYO</a:t>
                      </a:r>
                      <a:endParaRPr lang="es-CO" sz="14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latin typeface="Arial Narrow" panose="020B0606020202030204" pitchFamily="34" charset="0"/>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dirty="0">
                          <a:effectLst/>
                          <a:latin typeface="Arial Narrow" panose="020B0606020202030204" pitchFamily="34" charset="0"/>
                        </a:rPr>
                        <a:t>Putumayo, dentro de su sistema de gestión de calidad, tiene documentando e implementado los procedimientos y guías en materia de voz de atención al afiliado, los cuales están alineados a las disposiciones que establece la circular única de la Superintendencia del Subsidio Familiar. </a:t>
                      </a:r>
                      <a:endParaRPr lang="es-MX"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1575492105"/>
                  </a:ext>
                </a:extLst>
              </a:tr>
            </a:tbl>
          </a:graphicData>
        </a:graphic>
      </p:graphicFrame>
      <p:sp>
        <p:nvSpPr>
          <p:cNvPr id="5" name="Google Shape;112;p3">
            <a:extLst>
              <a:ext uri="{FF2B5EF4-FFF2-40B4-BE49-F238E27FC236}">
                <a16:creationId xmlns:a16="http://schemas.microsoft.com/office/drawing/2014/main" id="{D79013DC-768F-1BBC-9A71-795DD31FE2B4}"/>
              </a:ext>
            </a:extLst>
          </p:cNvPr>
          <p:cNvSpPr txBox="1"/>
          <p:nvPr/>
        </p:nvSpPr>
        <p:spPr>
          <a:xfrm>
            <a:off x="4192480" y="732214"/>
            <a:ext cx="536966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2800" b="1" dirty="0">
                <a:solidFill>
                  <a:schemeClr val="dk1"/>
                </a:solidFill>
                <a:latin typeface="Arial Narrow" panose="020B0606020202030204" pitchFamily="34" charset="0"/>
                <a:ea typeface="Calibri"/>
                <a:cs typeface="Calibri"/>
                <a:sym typeface="Calibri"/>
              </a:rPr>
              <a:t>2. Estructura Administrativa.</a:t>
            </a:r>
            <a:endParaRPr sz="2800" dirty="0">
              <a:latin typeface="Arial Narrow" panose="020B0606020202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5" descr="P.G.D. PROGRAMA DE GESTION DOCUMENTAL"/>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5" descr="P.G.D. PROGRAMA DE GESTION DOCUMENTAL"/>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5"/>
          <p:cNvSpPr txBox="1"/>
          <p:nvPr/>
        </p:nvSpPr>
        <p:spPr>
          <a:xfrm>
            <a:off x="2529738" y="288862"/>
            <a:ext cx="7132524"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400" b="1" dirty="0">
                <a:solidFill>
                  <a:schemeClr val="dk1"/>
                </a:solidFill>
                <a:latin typeface="Arial" panose="020B0604020202020204" pitchFamily="34" charset="0"/>
                <a:cs typeface="Arial" panose="020B0604020202020204" pitchFamily="34" charset="0"/>
              </a:rPr>
              <a:t>5.5 Fuerza mayor y Caso Fortuito</a:t>
            </a:r>
            <a:endParaRPr sz="2400" b="1" dirty="0">
              <a:solidFill>
                <a:schemeClr val="dk1"/>
              </a:solidFill>
              <a:latin typeface="Arial" panose="020B0604020202020204" pitchFamily="34" charset="0"/>
              <a:cs typeface="Arial" panose="020B0604020202020204" pitchFamily="34" charset="0"/>
            </a:endParaRPr>
          </a:p>
        </p:txBody>
      </p:sp>
      <p:sp>
        <p:nvSpPr>
          <p:cNvPr id="135" name="Google Shape;135;p5"/>
          <p:cNvSpPr txBox="1"/>
          <p:nvPr/>
        </p:nvSpPr>
        <p:spPr>
          <a:xfrm>
            <a:off x="11639550" y="609063"/>
            <a:ext cx="5524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a:solidFill>
                  <a:schemeClr val="lt1"/>
                </a:solidFill>
                <a:latin typeface="Calibri"/>
                <a:ea typeface="Calibri"/>
                <a:cs typeface="Calibri"/>
                <a:sym typeface="Calibri"/>
              </a:rPr>
              <a:t>4</a:t>
            </a:r>
            <a:endParaRPr sz="3600">
              <a:solidFill>
                <a:schemeClr val="lt1"/>
              </a:solidFill>
              <a:latin typeface="Calibri"/>
              <a:ea typeface="Calibri"/>
              <a:cs typeface="Calibri"/>
              <a:sym typeface="Calibri"/>
            </a:endParaRPr>
          </a:p>
        </p:txBody>
      </p:sp>
      <p:graphicFrame>
        <p:nvGraphicFramePr>
          <p:cNvPr id="2" name="Tabla 1">
            <a:extLst>
              <a:ext uri="{FF2B5EF4-FFF2-40B4-BE49-F238E27FC236}">
                <a16:creationId xmlns:a16="http://schemas.microsoft.com/office/drawing/2014/main" id="{17941843-8BCB-67EA-898B-7EB22D3C6098}"/>
              </a:ext>
            </a:extLst>
          </p:cNvPr>
          <p:cNvGraphicFramePr>
            <a:graphicFrameLocks noGrp="1"/>
          </p:cNvGraphicFramePr>
          <p:nvPr>
            <p:extLst>
              <p:ext uri="{D42A27DB-BD31-4B8C-83A1-F6EECF244321}">
                <p14:modId xmlns:p14="http://schemas.microsoft.com/office/powerpoint/2010/main" val="463238498"/>
              </p:ext>
            </p:extLst>
          </p:nvPr>
        </p:nvGraphicFramePr>
        <p:xfrm>
          <a:off x="1727200" y="1522412"/>
          <a:ext cx="5988050" cy="5046725"/>
        </p:xfrm>
        <a:graphic>
          <a:graphicData uri="http://schemas.openxmlformats.org/drawingml/2006/table">
            <a:tbl>
              <a:tblPr>
                <a:tableStyleId>{871C3A2B-C473-42CC-B773-086420458FF6}</a:tableStyleId>
              </a:tblPr>
              <a:tblGrid>
                <a:gridCol w="1590576">
                  <a:extLst>
                    <a:ext uri="{9D8B030D-6E8A-4147-A177-3AD203B41FA5}">
                      <a16:colId xmlns:a16="http://schemas.microsoft.com/office/drawing/2014/main" val="1394356475"/>
                    </a:ext>
                  </a:extLst>
                </a:gridCol>
                <a:gridCol w="801971">
                  <a:extLst>
                    <a:ext uri="{9D8B030D-6E8A-4147-A177-3AD203B41FA5}">
                      <a16:colId xmlns:a16="http://schemas.microsoft.com/office/drawing/2014/main" val="2616004385"/>
                    </a:ext>
                  </a:extLst>
                </a:gridCol>
                <a:gridCol w="3595503">
                  <a:extLst>
                    <a:ext uri="{9D8B030D-6E8A-4147-A177-3AD203B41FA5}">
                      <a16:colId xmlns:a16="http://schemas.microsoft.com/office/drawing/2014/main" val="1802341353"/>
                    </a:ext>
                  </a:extLst>
                </a:gridCol>
              </a:tblGrid>
              <a:tr h="1074240">
                <a:tc>
                  <a:txBody>
                    <a:bodyPr/>
                    <a:lstStyle/>
                    <a:p>
                      <a:pPr algn="ctr" fontAlgn="ctr"/>
                      <a:r>
                        <a:rPr lang="es-CO" sz="1400" u="none" strike="noStrike">
                          <a:effectLst/>
                        </a:rPr>
                        <a:t>COFREM</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a:effectLst/>
                        </a:rPr>
                        <a:t>El caso fortuito se contempa en la política y de ser necesario se aplica como está comtemplado.</a:t>
                      </a:r>
                      <a:endParaRPr lang="es-MX" sz="1400" b="0" i="0" u="none" strike="noStrike">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2877378388"/>
                  </a:ext>
                </a:extLst>
              </a:tr>
              <a:tr h="378032">
                <a:tc>
                  <a:txBody>
                    <a:bodyPr/>
                    <a:lstStyle/>
                    <a:p>
                      <a:pPr algn="ctr" fontAlgn="ctr"/>
                      <a:r>
                        <a:rPr lang="es-CO" sz="1400" u="none" strike="noStrike">
                          <a:effectLst/>
                        </a:rPr>
                        <a:t>COMFIAR</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dirty="0">
                          <a:effectLst/>
                        </a:rPr>
                        <a:t>Cumplimiento a las política  </a:t>
                      </a:r>
                      <a:endParaRPr lang="es-CO"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1803930669"/>
                  </a:ext>
                </a:extLst>
              </a:tr>
              <a:tr h="378032">
                <a:tc>
                  <a:txBody>
                    <a:bodyPr/>
                    <a:lstStyle/>
                    <a:p>
                      <a:pPr algn="ctr" fontAlgn="ctr"/>
                      <a:r>
                        <a:rPr lang="es-CO" sz="1400" u="none" strike="noStrike">
                          <a:effectLst/>
                        </a:rPr>
                        <a:t>COMFACA</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b"/>
                      <a:r>
                        <a:rPr lang="es-CO" sz="1400" u="none" strike="noStrike" dirty="0">
                          <a:effectLst/>
                        </a:rPr>
                        <a:t> Cumplimiento a las política</a:t>
                      </a:r>
                      <a:endParaRPr lang="es-CO"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305320103"/>
                  </a:ext>
                </a:extLst>
              </a:tr>
              <a:tr h="378032">
                <a:tc>
                  <a:txBody>
                    <a:bodyPr/>
                    <a:lstStyle/>
                    <a:p>
                      <a:pPr algn="ctr" fontAlgn="ctr"/>
                      <a:r>
                        <a:rPr lang="es-CO" sz="1400" u="none" strike="noStrike">
                          <a:effectLst/>
                        </a:rPr>
                        <a:t>COMFACASANARE</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dirty="0">
                          <a:effectLst/>
                        </a:rPr>
                        <a:t> Cumplimiento a las política</a:t>
                      </a:r>
                      <a:endParaRPr lang="es-CO"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1937796816"/>
                  </a:ext>
                </a:extLst>
              </a:tr>
              <a:tr h="2838389">
                <a:tc>
                  <a:txBody>
                    <a:bodyPr/>
                    <a:lstStyle/>
                    <a:p>
                      <a:pPr algn="ctr" fontAlgn="ctr"/>
                      <a:r>
                        <a:rPr lang="es-CO" sz="1400" u="none" strike="noStrike">
                          <a:effectLst/>
                        </a:rPr>
                        <a:t>COMFAPUTUMAYO</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dirty="0">
                          <a:effectLst/>
                        </a:rPr>
                        <a:t>Tiene adoptada e implementada, la Política de resarcimiento, la cual se elaboró según los lineamientos establecidos por la Superintendencia del subsidio familiar, a través de la circular única, siendo conforme a los parámetros necesarios para resolver las inconformidades de los usuarios de servicio. </a:t>
                      </a:r>
                      <a:endParaRPr lang="es-MX"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919518158"/>
                  </a:ext>
                </a:extLst>
              </a:tr>
            </a:tbl>
          </a:graphicData>
        </a:graphic>
      </p:graphicFrame>
      <p:graphicFrame>
        <p:nvGraphicFramePr>
          <p:cNvPr id="3" name="Gráfico 2">
            <a:extLst>
              <a:ext uri="{FF2B5EF4-FFF2-40B4-BE49-F238E27FC236}">
                <a16:creationId xmlns:a16="http://schemas.microsoft.com/office/drawing/2014/main" id="{1E1479C7-1E76-402C-8AA4-4BF4100CABFC}"/>
              </a:ext>
            </a:extLst>
          </p:cNvPr>
          <p:cNvGraphicFramePr>
            <a:graphicFrameLocks/>
          </p:cNvGraphicFramePr>
          <p:nvPr>
            <p:extLst>
              <p:ext uri="{D42A27DB-BD31-4B8C-83A1-F6EECF244321}">
                <p14:modId xmlns:p14="http://schemas.microsoft.com/office/powerpoint/2010/main" val="2343105234"/>
              </p:ext>
            </p:extLst>
          </p:nvPr>
        </p:nvGraphicFramePr>
        <p:xfrm>
          <a:off x="7439451" y="1522412"/>
          <a:ext cx="4752549" cy="5046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8676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5" descr="P.G.D. PROGRAMA DE GESTION DOCUMENTAL"/>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5" descr="P.G.D. PROGRAMA DE GESTION DOCUMENTAL"/>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5"/>
          <p:cNvSpPr txBox="1"/>
          <p:nvPr/>
        </p:nvSpPr>
        <p:spPr>
          <a:xfrm>
            <a:off x="2529738" y="288862"/>
            <a:ext cx="7132524"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2400" b="1" dirty="0">
                <a:solidFill>
                  <a:schemeClr val="dk1"/>
                </a:solidFill>
                <a:latin typeface="Arial" panose="020B0604020202020204" pitchFamily="34" charset="0"/>
                <a:cs typeface="Arial" panose="020B0604020202020204" pitchFamily="34" charset="0"/>
              </a:rPr>
              <a:t>5.6 Riesgos</a:t>
            </a:r>
            <a:endParaRPr sz="2400" b="1" dirty="0">
              <a:solidFill>
                <a:schemeClr val="dk1"/>
              </a:solidFill>
              <a:latin typeface="Arial" panose="020B0604020202020204" pitchFamily="34" charset="0"/>
              <a:cs typeface="Arial" panose="020B0604020202020204" pitchFamily="34" charset="0"/>
            </a:endParaRPr>
          </a:p>
        </p:txBody>
      </p:sp>
      <p:sp>
        <p:nvSpPr>
          <p:cNvPr id="135" name="Google Shape;135;p5"/>
          <p:cNvSpPr txBox="1"/>
          <p:nvPr/>
        </p:nvSpPr>
        <p:spPr>
          <a:xfrm>
            <a:off x="11639550" y="609063"/>
            <a:ext cx="5524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a:solidFill>
                  <a:schemeClr val="lt1"/>
                </a:solidFill>
                <a:latin typeface="Calibri"/>
                <a:ea typeface="Calibri"/>
                <a:cs typeface="Calibri"/>
                <a:sym typeface="Calibri"/>
              </a:rPr>
              <a:t>4</a:t>
            </a:r>
            <a:endParaRPr sz="3600">
              <a:solidFill>
                <a:schemeClr val="lt1"/>
              </a:solidFill>
              <a:latin typeface="Calibri"/>
              <a:ea typeface="Calibri"/>
              <a:cs typeface="Calibri"/>
              <a:sym typeface="Calibri"/>
            </a:endParaRPr>
          </a:p>
        </p:txBody>
      </p:sp>
      <p:graphicFrame>
        <p:nvGraphicFramePr>
          <p:cNvPr id="2" name="Tabla 1">
            <a:extLst>
              <a:ext uri="{FF2B5EF4-FFF2-40B4-BE49-F238E27FC236}">
                <a16:creationId xmlns:a16="http://schemas.microsoft.com/office/drawing/2014/main" id="{D960ED56-DE85-7E1A-7835-5E0D724FA504}"/>
              </a:ext>
            </a:extLst>
          </p:cNvPr>
          <p:cNvGraphicFramePr>
            <a:graphicFrameLocks noGrp="1"/>
          </p:cNvGraphicFramePr>
          <p:nvPr>
            <p:extLst>
              <p:ext uri="{D42A27DB-BD31-4B8C-83A1-F6EECF244321}">
                <p14:modId xmlns:p14="http://schemas.microsoft.com/office/powerpoint/2010/main" val="773318455"/>
              </p:ext>
            </p:extLst>
          </p:nvPr>
        </p:nvGraphicFramePr>
        <p:xfrm>
          <a:off x="1804537" y="1444104"/>
          <a:ext cx="5633494" cy="4875269"/>
        </p:xfrm>
        <a:graphic>
          <a:graphicData uri="http://schemas.openxmlformats.org/drawingml/2006/table">
            <a:tbl>
              <a:tblPr>
                <a:tableStyleId>{871C3A2B-C473-42CC-B773-086420458FF6}</a:tableStyleId>
              </a:tblPr>
              <a:tblGrid>
                <a:gridCol w="1496397">
                  <a:extLst>
                    <a:ext uri="{9D8B030D-6E8A-4147-A177-3AD203B41FA5}">
                      <a16:colId xmlns:a16="http://schemas.microsoft.com/office/drawing/2014/main" val="2077396106"/>
                    </a:ext>
                  </a:extLst>
                </a:gridCol>
                <a:gridCol w="754486">
                  <a:extLst>
                    <a:ext uri="{9D8B030D-6E8A-4147-A177-3AD203B41FA5}">
                      <a16:colId xmlns:a16="http://schemas.microsoft.com/office/drawing/2014/main" val="2073739776"/>
                    </a:ext>
                  </a:extLst>
                </a:gridCol>
                <a:gridCol w="3382611">
                  <a:extLst>
                    <a:ext uri="{9D8B030D-6E8A-4147-A177-3AD203B41FA5}">
                      <a16:colId xmlns:a16="http://schemas.microsoft.com/office/drawing/2014/main" val="2188350696"/>
                    </a:ext>
                  </a:extLst>
                </a:gridCol>
              </a:tblGrid>
              <a:tr h="1280036">
                <a:tc>
                  <a:txBody>
                    <a:bodyPr/>
                    <a:lstStyle/>
                    <a:p>
                      <a:pPr algn="ctr" fontAlgn="ctr"/>
                      <a:r>
                        <a:rPr lang="es-CO" sz="1400" u="none" strike="noStrike">
                          <a:effectLst/>
                        </a:rPr>
                        <a:t>COFREM</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a:effectLst/>
                        </a:rPr>
                        <a:t> Incluidos en el mapa de riesgos de cada dependencia los casos asociados a cada procedimiento, incluyendo causas, efectos, controles, acciones y responsables</a:t>
                      </a:r>
                      <a:endParaRPr lang="es-MX" sz="1400" b="0" i="0" u="none" strike="noStrike">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1004301018"/>
                  </a:ext>
                </a:extLst>
              </a:tr>
              <a:tr h="320009">
                <a:tc>
                  <a:txBody>
                    <a:bodyPr/>
                    <a:lstStyle/>
                    <a:p>
                      <a:pPr algn="ctr" fontAlgn="ctr"/>
                      <a:r>
                        <a:rPr lang="es-CO" sz="1400" u="none" strike="noStrike">
                          <a:effectLst/>
                        </a:rPr>
                        <a:t>COMFIAR</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dirty="0">
                          <a:effectLst/>
                        </a:rPr>
                        <a:t>da cumplimiento política  aprobadas </a:t>
                      </a:r>
                      <a:endParaRPr lang="es-CO"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1096375487"/>
                  </a:ext>
                </a:extLst>
              </a:tr>
              <a:tr h="320009">
                <a:tc>
                  <a:txBody>
                    <a:bodyPr/>
                    <a:lstStyle/>
                    <a:p>
                      <a:pPr algn="ctr" fontAlgn="ctr"/>
                      <a:r>
                        <a:rPr lang="es-CO" sz="1400" u="none" strike="noStrike">
                          <a:effectLst/>
                        </a:rPr>
                        <a:t>COMFACA</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CO" sz="1400" u="none" strike="noStrike" dirty="0">
                          <a:effectLst/>
                        </a:rPr>
                        <a:t>da cumplimiento política  aprobadas </a:t>
                      </a:r>
                      <a:endParaRPr lang="es-CO" sz="1400" b="0" i="0" u="none" strike="noStrike" dirty="0">
                        <a:solidFill>
                          <a:srgbClr val="000000"/>
                        </a:solidFill>
                        <a:effectLst/>
                        <a:latin typeface="Arial Narrow" panose="020B0606020202030204" pitchFamily="34" charset="0"/>
                      </a:endParaRPr>
                    </a:p>
                    <a:p>
                      <a:pPr algn="ctr" fontAlgn="b"/>
                      <a:r>
                        <a:rPr lang="es-CO" sz="1400" u="none" strike="noStrike" dirty="0">
                          <a:effectLst/>
                        </a:rPr>
                        <a:t> </a:t>
                      </a:r>
                      <a:endParaRPr lang="es-CO"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4040008295"/>
                  </a:ext>
                </a:extLst>
              </a:tr>
              <a:tr h="320009">
                <a:tc>
                  <a:txBody>
                    <a:bodyPr/>
                    <a:lstStyle/>
                    <a:p>
                      <a:pPr algn="ctr" fontAlgn="ctr"/>
                      <a:r>
                        <a:rPr lang="es-CO" sz="1400" u="none" strike="noStrike">
                          <a:effectLst/>
                        </a:rPr>
                        <a:t>COMFACASANARE</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s-CO" sz="1400" u="none" strike="noStrike" dirty="0">
                          <a:effectLst/>
                        </a:rPr>
                        <a:t>da cumplimiento política  aprobadas </a:t>
                      </a:r>
                      <a:endParaRPr lang="es-CO" sz="1400" b="0" i="0" u="none" strike="noStrike" dirty="0">
                        <a:solidFill>
                          <a:srgbClr val="000000"/>
                        </a:solidFill>
                        <a:effectLst/>
                        <a:latin typeface="Arial Narrow" panose="020B0606020202030204" pitchFamily="34" charset="0"/>
                      </a:endParaRPr>
                    </a:p>
                    <a:p>
                      <a:pPr algn="ctr" fontAlgn="ctr"/>
                      <a:r>
                        <a:rPr lang="es-CO" sz="1400" u="none" strike="noStrike" dirty="0">
                          <a:effectLst/>
                        </a:rPr>
                        <a:t> </a:t>
                      </a:r>
                      <a:endParaRPr lang="es-CO"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1391955324"/>
                  </a:ext>
                </a:extLst>
              </a:tr>
              <a:tr h="2402734">
                <a:tc>
                  <a:txBody>
                    <a:bodyPr/>
                    <a:lstStyle/>
                    <a:p>
                      <a:pPr algn="ctr" fontAlgn="ctr"/>
                      <a:r>
                        <a:rPr lang="es-CO" sz="1400" u="none" strike="noStrike">
                          <a:effectLst/>
                        </a:rPr>
                        <a:t>COMFAPUTUMAYO</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dirty="0" err="1">
                          <a:effectLst/>
                        </a:rPr>
                        <a:t>Comfamiliar</a:t>
                      </a:r>
                      <a:r>
                        <a:rPr lang="es-MX" sz="1400" u="none" strike="noStrike" dirty="0">
                          <a:effectLst/>
                        </a:rPr>
                        <a:t> Putumayo, tiene adoptada e implementada, la Política de resarcimiento, la cual se elaboró según los lineamientos establecidos por la Superintendencia del subsidio familiar, a través de la circular única, siendo conforme a los parámetros necesarios para resolver las inconformidades de los usuarios de servicio. </a:t>
                      </a:r>
                      <a:endParaRPr lang="es-MX"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3263777048"/>
                  </a:ext>
                </a:extLst>
              </a:tr>
            </a:tbl>
          </a:graphicData>
        </a:graphic>
      </p:graphicFrame>
      <p:graphicFrame>
        <p:nvGraphicFramePr>
          <p:cNvPr id="3" name="Gráfico 2">
            <a:extLst>
              <a:ext uri="{FF2B5EF4-FFF2-40B4-BE49-F238E27FC236}">
                <a16:creationId xmlns:a16="http://schemas.microsoft.com/office/drawing/2014/main" id="{79EF96A7-B7BD-4ECD-8E24-B65F39B11FDF}"/>
              </a:ext>
            </a:extLst>
          </p:cNvPr>
          <p:cNvGraphicFramePr>
            <a:graphicFrameLocks/>
          </p:cNvGraphicFramePr>
          <p:nvPr>
            <p:extLst>
              <p:ext uri="{D42A27DB-BD31-4B8C-83A1-F6EECF244321}">
                <p14:modId xmlns:p14="http://schemas.microsoft.com/office/powerpoint/2010/main" val="198882165"/>
              </p:ext>
            </p:extLst>
          </p:nvPr>
        </p:nvGraphicFramePr>
        <p:xfrm>
          <a:off x="7324725" y="1444103"/>
          <a:ext cx="4698953" cy="46427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6318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5" descr="P.G.D. PROGRAMA DE GESTION DOCUMENTAL"/>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5" descr="P.G.D. PROGRAMA DE GESTION DOCUMENTAL"/>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5"/>
          <p:cNvSpPr txBox="1"/>
          <p:nvPr/>
        </p:nvSpPr>
        <p:spPr>
          <a:xfrm>
            <a:off x="2529738" y="288862"/>
            <a:ext cx="7132524"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2400" b="1" dirty="0">
                <a:solidFill>
                  <a:schemeClr val="dk1"/>
                </a:solidFill>
                <a:latin typeface="Arial" panose="020B0604020202020204" pitchFamily="34" charset="0"/>
                <a:cs typeface="Arial" panose="020B0604020202020204" pitchFamily="34" charset="0"/>
              </a:rPr>
              <a:t>6. Manejo de concesiones</a:t>
            </a:r>
            <a:endParaRPr sz="2400" b="1" dirty="0">
              <a:solidFill>
                <a:schemeClr val="dk1"/>
              </a:solidFill>
              <a:latin typeface="Arial" panose="020B0604020202020204" pitchFamily="34" charset="0"/>
              <a:cs typeface="Arial" panose="020B0604020202020204" pitchFamily="34" charset="0"/>
            </a:endParaRPr>
          </a:p>
        </p:txBody>
      </p:sp>
      <p:sp>
        <p:nvSpPr>
          <p:cNvPr id="135" name="Google Shape;135;p5"/>
          <p:cNvSpPr txBox="1"/>
          <p:nvPr/>
        </p:nvSpPr>
        <p:spPr>
          <a:xfrm>
            <a:off x="11639550" y="609063"/>
            <a:ext cx="5524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a:solidFill>
                  <a:schemeClr val="lt1"/>
                </a:solidFill>
                <a:latin typeface="Calibri"/>
                <a:ea typeface="Calibri"/>
                <a:cs typeface="Calibri"/>
                <a:sym typeface="Calibri"/>
              </a:rPr>
              <a:t>4</a:t>
            </a:r>
            <a:endParaRPr sz="3600">
              <a:solidFill>
                <a:schemeClr val="lt1"/>
              </a:solidFill>
              <a:latin typeface="Calibri"/>
              <a:ea typeface="Calibri"/>
              <a:cs typeface="Calibri"/>
              <a:sym typeface="Calibri"/>
            </a:endParaRPr>
          </a:p>
        </p:txBody>
      </p:sp>
      <p:graphicFrame>
        <p:nvGraphicFramePr>
          <p:cNvPr id="4" name="Tabla 3">
            <a:extLst>
              <a:ext uri="{FF2B5EF4-FFF2-40B4-BE49-F238E27FC236}">
                <a16:creationId xmlns:a16="http://schemas.microsoft.com/office/drawing/2014/main" id="{8DEE18C1-565F-9CBC-4256-6B589B93E4FA}"/>
              </a:ext>
            </a:extLst>
          </p:cNvPr>
          <p:cNvGraphicFramePr>
            <a:graphicFrameLocks noGrp="1"/>
          </p:cNvGraphicFramePr>
          <p:nvPr>
            <p:extLst>
              <p:ext uri="{D42A27DB-BD31-4B8C-83A1-F6EECF244321}">
                <p14:modId xmlns:p14="http://schemas.microsoft.com/office/powerpoint/2010/main" val="3394666781"/>
              </p:ext>
            </p:extLst>
          </p:nvPr>
        </p:nvGraphicFramePr>
        <p:xfrm>
          <a:off x="1749946" y="1525138"/>
          <a:ext cx="5769970" cy="4781237"/>
        </p:xfrm>
        <a:graphic>
          <a:graphicData uri="http://schemas.openxmlformats.org/drawingml/2006/table">
            <a:tbl>
              <a:tblPr>
                <a:tableStyleId>{871C3A2B-C473-42CC-B773-086420458FF6}</a:tableStyleId>
              </a:tblPr>
              <a:tblGrid>
                <a:gridCol w="1532648">
                  <a:extLst>
                    <a:ext uri="{9D8B030D-6E8A-4147-A177-3AD203B41FA5}">
                      <a16:colId xmlns:a16="http://schemas.microsoft.com/office/drawing/2014/main" val="1373480721"/>
                    </a:ext>
                  </a:extLst>
                </a:gridCol>
                <a:gridCol w="772764">
                  <a:extLst>
                    <a:ext uri="{9D8B030D-6E8A-4147-A177-3AD203B41FA5}">
                      <a16:colId xmlns:a16="http://schemas.microsoft.com/office/drawing/2014/main" val="3852840706"/>
                    </a:ext>
                  </a:extLst>
                </a:gridCol>
                <a:gridCol w="3464558">
                  <a:extLst>
                    <a:ext uri="{9D8B030D-6E8A-4147-A177-3AD203B41FA5}">
                      <a16:colId xmlns:a16="http://schemas.microsoft.com/office/drawing/2014/main" val="2446006481"/>
                    </a:ext>
                  </a:extLst>
                </a:gridCol>
              </a:tblGrid>
              <a:tr h="1157501">
                <a:tc>
                  <a:txBody>
                    <a:bodyPr/>
                    <a:lstStyle/>
                    <a:p>
                      <a:pPr algn="ctr" fontAlgn="ctr"/>
                      <a:r>
                        <a:rPr lang="es-CO" sz="1400" u="none" strike="noStrike">
                          <a:effectLst/>
                        </a:rPr>
                        <a:t>COFREM</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a:effectLst/>
                        </a:rPr>
                        <a:t>Incluidaen  la cláusula, en los contratos de los concesionarios a través de otrosí, se entregó protocolo de Servicio al Cliente.</a:t>
                      </a:r>
                      <a:endParaRPr lang="es-MX" sz="1400" b="0" i="0" u="none" strike="noStrike">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1659945220"/>
                  </a:ext>
                </a:extLst>
              </a:tr>
              <a:tr h="385834">
                <a:tc>
                  <a:txBody>
                    <a:bodyPr/>
                    <a:lstStyle/>
                    <a:p>
                      <a:pPr algn="ctr" fontAlgn="ctr"/>
                      <a:r>
                        <a:rPr lang="es-CO" sz="1400" u="none" strike="noStrike">
                          <a:effectLst/>
                        </a:rPr>
                        <a:t>COMFIAR</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s-CO" sz="1400" u="none" strike="noStrike" dirty="0">
                          <a:effectLst/>
                        </a:rPr>
                        <a:t>da cumplimiento política  aprobadas </a:t>
                      </a:r>
                      <a:endParaRPr lang="es-CO" sz="1400" b="0" i="0" u="none" strike="noStrike" dirty="0">
                        <a:solidFill>
                          <a:srgbClr val="000000"/>
                        </a:solidFill>
                        <a:effectLst/>
                        <a:latin typeface="Arial Narrow" panose="020B0606020202030204" pitchFamily="34" charset="0"/>
                      </a:endParaRPr>
                    </a:p>
                    <a:p>
                      <a:pPr algn="ctr" fontAlgn="ctr"/>
                      <a:r>
                        <a:rPr lang="es-CO" sz="1400" u="none" strike="noStrike" dirty="0">
                          <a:effectLst/>
                        </a:rPr>
                        <a:t> </a:t>
                      </a:r>
                      <a:endParaRPr lang="es-CO"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2538756988"/>
                  </a:ext>
                </a:extLst>
              </a:tr>
              <a:tr h="385834">
                <a:tc>
                  <a:txBody>
                    <a:bodyPr/>
                    <a:lstStyle/>
                    <a:p>
                      <a:pPr algn="ctr" fontAlgn="ctr"/>
                      <a:r>
                        <a:rPr lang="es-CO" sz="1400" u="none" strike="noStrike">
                          <a:effectLst/>
                        </a:rPr>
                        <a:t>COMFACA</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CO" sz="1400" u="none" strike="noStrike" dirty="0">
                          <a:effectLst/>
                        </a:rPr>
                        <a:t>da cumplimiento política  aprobadas </a:t>
                      </a:r>
                      <a:endParaRPr lang="es-CO" sz="1400" b="0" i="0" u="none" strike="noStrike" dirty="0">
                        <a:solidFill>
                          <a:srgbClr val="000000"/>
                        </a:solidFill>
                        <a:effectLst/>
                        <a:latin typeface="Arial Narrow" panose="020B0606020202030204" pitchFamily="34" charset="0"/>
                      </a:endParaRPr>
                    </a:p>
                    <a:p>
                      <a:pPr algn="ctr" fontAlgn="b"/>
                      <a:r>
                        <a:rPr lang="es-CO" sz="1400" u="none" strike="noStrike" dirty="0">
                          <a:effectLst/>
                        </a:rPr>
                        <a:t> </a:t>
                      </a:r>
                      <a:endParaRPr lang="es-CO"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2397526300"/>
                  </a:ext>
                </a:extLst>
              </a:tr>
              <a:tr h="385834">
                <a:tc>
                  <a:txBody>
                    <a:bodyPr/>
                    <a:lstStyle/>
                    <a:p>
                      <a:pPr algn="ctr" fontAlgn="ctr"/>
                      <a:r>
                        <a:rPr lang="es-CO" sz="1400" u="none" strike="noStrike">
                          <a:effectLst/>
                        </a:rPr>
                        <a:t>COMFACASANARE</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s-CO" sz="1400" u="none" strike="noStrike" dirty="0">
                          <a:effectLst/>
                        </a:rPr>
                        <a:t>da cumplimiento política  aprobadas </a:t>
                      </a:r>
                      <a:endParaRPr lang="es-CO" sz="1400" b="0" i="0" u="none" strike="noStrike" dirty="0">
                        <a:solidFill>
                          <a:srgbClr val="000000"/>
                        </a:solidFill>
                        <a:effectLst/>
                        <a:latin typeface="Arial Narrow" panose="020B0606020202030204" pitchFamily="34" charset="0"/>
                      </a:endParaRPr>
                    </a:p>
                    <a:p>
                      <a:pPr algn="ctr" fontAlgn="ctr"/>
                      <a:r>
                        <a:rPr lang="es-CO" sz="1400" u="none" strike="noStrike" dirty="0">
                          <a:effectLst/>
                        </a:rPr>
                        <a:t> </a:t>
                      </a:r>
                      <a:endParaRPr lang="es-CO"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191967562"/>
                  </a:ext>
                </a:extLst>
              </a:tr>
              <a:tr h="2315001">
                <a:tc>
                  <a:txBody>
                    <a:bodyPr/>
                    <a:lstStyle/>
                    <a:p>
                      <a:pPr algn="ctr" fontAlgn="ctr"/>
                      <a:r>
                        <a:rPr lang="es-CO" sz="1400" u="none" strike="noStrike">
                          <a:effectLst/>
                        </a:rPr>
                        <a:t>COMFAPUTUMAYO</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dirty="0" err="1">
                          <a:effectLst/>
                        </a:rPr>
                        <a:t>Comfamiliar</a:t>
                      </a:r>
                      <a:r>
                        <a:rPr lang="es-MX" sz="1400" u="none" strike="noStrike" dirty="0">
                          <a:effectLst/>
                        </a:rPr>
                        <a:t> Putumayo, dentro de los contratos de concesiones o arrendamiento tiene incluida la cláusula, que garantiza un servicio de calidad, y una atención adecuada, respetando los lineamientos de atención definidos por la CCF en la guía prevista.</a:t>
                      </a:r>
                      <a:endParaRPr lang="es-MX"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2058708739"/>
                  </a:ext>
                </a:extLst>
              </a:tr>
            </a:tbl>
          </a:graphicData>
        </a:graphic>
      </p:graphicFrame>
      <p:graphicFrame>
        <p:nvGraphicFramePr>
          <p:cNvPr id="5" name="Gráfico 4">
            <a:extLst>
              <a:ext uri="{FF2B5EF4-FFF2-40B4-BE49-F238E27FC236}">
                <a16:creationId xmlns:a16="http://schemas.microsoft.com/office/drawing/2014/main" id="{819A8A51-95DE-4005-9DAE-3DD076916F7B}"/>
              </a:ext>
            </a:extLst>
          </p:cNvPr>
          <p:cNvGraphicFramePr>
            <a:graphicFrameLocks/>
          </p:cNvGraphicFramePr>
          <p:nvPr>
            <p:extLst>
              <p:ext uri="{D42A27DB-BD31-4B8C-83A1-F6EECF244321}">
                <p14:modId xmlns:p14="http://schemas.microsoft.com/office/powerpoint/2010/main" val="2677570059"/>
              </p:ext>
            </p:extLst>
          </p:nvPr>
        </p:nvGraphicFramePr>
        <p:xfrm>
          <a:off x="7519916" y="1525138"/>
          <a:ext cx="4672084" cy="46300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9631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5" descr="P.G.D. PROGRAMA DE GESTION DOCUMENTAL"/>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5" descr="P.G.D. PROGRAMA DE GESTION DOCUMENTAL"/>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5"/>
          <p:cNvSpPr txBox="1"/>
          <p:nvPr/>
        </p:nvSpPr>
        <p:spPr>
          <a:xfrm>
            <a:off x="2529738" y="288862"/>
            <a:ext cx="7132524"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2400" b="1" dirty="0">
                <a:solidFill>
                  <a:schemeClr val="dk1"/>
                </a:solidFill>
                <a:latin typeface="Arial" panose="020B0604020202020204" pitchFamily="34" charset="0"/>
                <a:cs typeface="Arial" panose="020B0604020202020204" pitchFamily="34" charset="0"/>
              </a:rPr>
              <a:t>6. Manejo de concesiones</a:t>
            </a:r>
            <a:endParaRPr sz="2400" b="1" dirty="0">
              <a:solidFill>
                <a:schemeClr val="dk1"/>
              </a:solidFill>
              <a:latin typeface="Arial" panose="020B0604020202020204" pitchFamily="34" charset="0"/>
              <a:cs typeface="Arial" panose="020B0604020202020204" pitchFamily="34" charset="0"/>
            </a:endParaRPr>
          </a:p>
        </p:txBody>
      </p:sp>
      <p:sp>
        <p:nvSpPr>
          <p:cNvPr id="135" name="Google Shape;135;p5"/>
          <p:cNvSpPr txBox="1"/>
          <p:nvPr/>
        </p:nvSpPr>
        <p:spPr>
          <a:xfrm>
            <a:off x="11639550" y="609063"/>
            <a:ext cx="5524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a:solidFill>
                  <a:schemeClr val="lt1"/>
                </a:solidFill>
                <a:latin typeface="Calibri"/>
                <a:ea typeface="Calibri"/>
                <a:cs typeface="Calibri"/>
                <a:sym typeface="Calibri"/>
              </a:rPr>
              <a:t>4</a:t>
            </a:r>
            <a:endParaRPr sz="3600">
              <a:solidFill>
                <a:schemeClr val="lt1"/>
              </a:solidFill>
              <a:latin typeface="Calibri"/>
              <a:ea typeface="Calibri"/>
              <a:cs typeface="Calibri"/>
              <a:sym typeface="Calibri"/>
            </a:endParaRPr>
          </a:p>
        </p:txBody>
      </p:sp>
      <p:graphicFrame>
        <p:nvGraphicFramePr>
          <p:cNvPr id="2" name="Tabla 1">
            <a:extLst>
              <a:ext uri="{FF2B5EF4-FFF2-40B4-BE49-F238E27FC236}">
                <a16:creationId xmlns:a16="http://schemas.microsoft.com/office/drawing/2014/main" id="{8B9B8C52-3222-C0CB-D221-49528ABC12F7}"/>
              </a:ext>
            </a:extLst>
          </p:cNvPr>
          <p:cNvGraphicFramePr>
            <a:graphicFrameLocks noGrp="1"/>
          </p:cNvGraphicFramePr>
          <p:nvPr>
            <p:extLst>
              <p:ext uri="{D42A27DB-BD31-4B8C-83A1-F6EECF244321}">
                <p14:modId xmlns:p14="http://schemas.microsoft.com/office/powerpoint/2010/main" val="1243164297"/>
              </p:ext>
            </p:extLst>
          </p:nvPr>
        </p:nvGraphicFramePr>
        <p:xfrm>
          <a:off x="1818184" y="1255394"/>
          <a:ext cx="5933743" cy="4817860"/>
        </p:xfrm>
        <a:graphic>
          <a:graphicData uri="http://schemas.openxmlformats.org/drawingml/2006/table">
            <a:tbl>
              <a:tblPr>
                <a:tableStyleId>{871C3A2B-C473-42CC-B773-086420458FF6}</a:tableStyleId>
              </a:tblPr>
              <a:tblGrid>
                <a:gridCol w="1576150">
                  <a:extLst>
                    <a:ext uri="{9D8B030D-6E8A-4147-A177-3AD203B41FA5}">
                      <a16:colId xmlns:a16="http://schemas.microsoft.com/office/drawing/2014/main" val="309032201"/>
                    </a:ext>
                  </a:extLst>
                </a:gridCol>
                <a:gridCol w="794698">
                  <a:extLst>
                    <a:ext uri="{9D8B030D-6E8A-4147-A177-3AD203B41FA5}">
                      <a16:colId xmlns:a16="http://schemas.microsoft.com/office/drawing/2014/main" val="3388095593"/>
                    </a:ext>
                  </a:extLst>
                </a:gridCol>
                <a:gridCol w="3562895">
                  <a:extLst>
                    <a:ext uri="{9D8B030D-6E8A-4147-A177-3AD203B41FA5}">
                      <a16:colId xmlns:a16="http://schemas.microsoft.com/office/drawing/2014/main" val="1907957165"/>
                    </a:ext>
                  </a:extLst>
                </a:gridCol>
              </a:tblGrid>
              <a:tr h="875975">
                <a:tc>
                  <a:txBody>
                    <a:bodyPr/>
                    <a:lstStyle/>
                    <a:p>
                      <a:pPr algn="ctr" fontAlgn="ctr"/>
                      <a:r>
                        <a:rPr lang="es-CO" sz="1400" u="none" strike="noStrike">
                          <a:effectLst/>
                        </a:rPr>
                        <a:t>COFREM</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a:effectLst/>
                        </a:rPr>
                        <a:t>Se incluyó la cláusula y se entregó protocolo de servicio al cliente</a:t>
                      </a:r>
                      <a:endParaRPr lang="es-MX" sz="1400" b="0" i="0" u="none" strike="noStrike">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371842871"/>
                  </a:ext>
                </a:extLst>
              </a:tr>
              <a:tr h="437987">
                <a:tc>
                  <a:txBody>
                    <a:bodyPr/>
                    <a:lstStyle/>
                    <a:p>
                      <a:pPr algn="ctr" fontAlgn="ctr"/>
                      <a:r>
                        <a:rPr lang="es-CO" sz="1400" u="none" strike="noStrike">
                          <a:effectLst/>
                        </a:rPr>
                        <a:t>COMFIAR</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s-CO" sz="1400" u="none" strike="noStrike" dirty="0">
                          <a:effectLst/>
                        </a:rPr>
                        <a:t> da cumplimiento política  aprobadas </a:t>
                      </a:r>
                      <a:endParaRPr lang="es-CO" sz="1400" b="0" i="0" u="none" strike="noStrike" dirty="0">
                        <a:solidFill>
                          <a:srgbClr val="000000"/>
                        </a:solidFill>
                        <a:effectLst/>
                        <a:latin typeface="Arial Narrow" panose="020B0606020202030204" pitchFamily="34" charset="0"/>
                      </a:endParaRPr>
                    </a:p>
                    <a:p>
                      <a:pPr algn="ctr" fontAlgn="ctr"/>
                      <a:endParaRPr lang="es-CO"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303217788"/>
                  </a:ext>
                </a:extLst>
              </a:tr>
              <a:tr h="437987">
                <a:tc>
                  <a:txBody>
                    <a:bodyPr/>
                    <a:lstStyle/>
                    <a:p>
                      <a:pPr algn="ctr" fontAlgn="ctr"/>
                      <a:r>
                        <a:rPr lang="es-CO" sz="1400" u="none" strike="noStrike">
                          <a:effectLst/>
                        </a:rPr>
                        <a:t>COMFACA</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CO" sz="1400" u="none" strike="noStrike" dirty="0">
                          <a:effectLst/>
                        </a:rPr>
                        <a:t>da cumplimiento política  aprobadas </a:t>
                      </a:r>
                      <a:endParaRPr lang="es-CO" sz="1400" b="0" i="0" u="none" strike="noStrike" dirty="0">
                        <a:solidFill>
                          <a:srgbClr val="000000"/>
                        </a:solidFill>
                        <a:effectLst/>
                        <a:latin typeface="Arial Narrow" panose="020B0606020202030204" pitchFamily="34" charset="0"/>
                      </a:endParaRPr>
                    </a:p>
                    <a:p>
                      <a:pPr algn="ctr" fontAlgn="b"/>
                      <a:r>
                        <a:rPr lang="es-CO" sz="1400" u="none" strike="noStrike" dirty="0">
                          <a:effectLst/>
                        </a:rPr>
                        <a:t> </a:t>
                      </a:r>
                      <a:endParaRPr lang="es-CO"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1479714101"/>
                  </a:ext>
                </a:extLst>
              </a:tr>
              <a:tr h="437987">
                <a:tc>
                  <a:txBody>
                    <a:bodyPr/>
                    <a:lstStyle/>
                    <a:p>
                      <a:pPr algn="ctr" fontAlgn="ctr"/>
                      <a:r>
                        <a:rPr lang="es-CO" sz="1400" u="none" strike="noStrike">
                          <a:effectLst/>
                        </a:rPr>
                        <a:t>COMFACASANARE</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s-CO" sz="1400" u="none" strike="noStrike" dirty="0">
                          <a:effectLst/>
                        </a:rPr>
                        <a:t>da cumplimiento política  aprobadas </a:t>
                      </a:r>
                      <a:endParaRPr lang="es-CO" sz="1400" b="0" i="0" u="none" strike="noStrike" dirty="0">
                        <a:solidFill>
                          <a:srgbClr val="000000"/>
                        </a:solidFill>
                        <a:effectLst/>
                        <a:latin typeface="Arial Narrow" panose="020B0606020202030204" pitchFamily="34" charset="0"/>
                      </a:endParaRPr>
                    </a:p>
                    <a:p>
                      <a:pPr algn="ctr" fontAlgn="ctr"/>
                      <a:r>
                        <a:rPr lang="es-CO" sz="1400" u="none" strike="noStrike" dirty="0">
                          <a:effectLst/>
                        </a:rPr>
                        <a:t> </a:t>
                      </a:r>
                      <a:endParaRPr lang="es-CO"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1019198397"/>
                  </a:ext>
                </a:extLst>
              </a:tr>
              <a:tr h="2627924">
                <a:tc>
                  <a:txBody>
                    <a:bodyPr/>
                    <a:lstStyle/>
                    <a:p>
                      <a:pPr algn="ctr" fontAlgn="ctr"/>
                      <a:r>
                        <a:rPr lang="es-CO" sz="1400" u="none" strike="noStrike">
                          <a:effectLst/>
                        </a:rPr>
                        <a:t>COMFAPUTUMAYO</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dirty="0" err="1">
                          <a:effectLst/>
                        </a:rPr>
                        <a:t>Comfamiliar</a:t>
                      </a:r>
                      <a:r>
                        <a:rPr lang="es-MX" sz="1400" u="none" strike="noStrike" dirty="0">
                          <a:effectLst/>
                        </a:rPr>
                        <a:t> Putumayo, dentro de los contratos de concesiones o arrendamiento tiene incluida la cláusula, que garantiza un servicio de calidad, y una atención adecuada, respetando los lineamientos de atención definidos por la CCF en la guía prevista.</a:t>
                      </a:r>
                      <a:endParaRPr lang="es-MX"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668132259"/>
                  </a:ext>
                </a:extLst>
              </a:tr>
            </a:tbl>
          </a:graphicData>
        </a:graphic>
      </p:graphicFrame>
      <p:graphicFrame>
        <p:nvGraphicFramePr>
          <p:cNvPr id="3" name="Gráfico 2">
            <a:extLst>
              <a:ext uri="{FF2B5EF4-FFF2-40B4-BE49-F238E27FC236}">
                <a16:creationId xmlns:a16="http://schemas.microsoft.com/office/drawing/2014/main" id="{91CDE585-B7E0-4D59-826D-700AF3236950}"/>
              </a:ext>
            </a:extLst>
          </p:cNvPr>
          <p:cNvGraphicFramePr>
            <a:graphicFrameLocks/>
          </p:cNvGraphicFramePr>
          <p:nvPr>
            <p:extLst>
              <p:ext uri="{D42A27DB-BD31-4B8C-83A1-F6EECF244321}">
                <p14:modId xmlns:p14="http://schemas.microsoft.com/office/powerpoint/2010/main" val="4162633148"/>
              </p:ext>
            </p:extLst>
          </p:nvPr>
        </p:nvGraphicFramePr>
        <p:xfrm>
          <a:off x="7505700" y="1373945"/>
          <a:ext cx="4686300" cy="44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8867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5" descr="P.G.D. PROGRAMA DE GESTION DOCUMENTAL"/>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5" descr="P.G.D. PROGRAMA DE GESTION DOCUMENTAL"/>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5"/>
          <p:cNvSpPr txBox="1"/>
          <p:nvPr/>
        </p:nvSpPr>
        <p:spPr>
          <a:xfrm>
            <a:off x="2529738" y="288862"/>
            <a:ext cx="7132524"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2400" b="1" dirty="0">
                <a:solidFill>
                  <a:schemeClr val="dk1"/>
                </a:solidFill>
                <a:latin typeface="Arial" panose="020B0604020202020204" pitchFamily="34" charset="0"/>
                <a:cs typeface="Arial" panose="020B0604020202020204" pitchFamily="34" charset="0"/>
              </a:rPr>
              <a:t>7. Capacitación</a:t>
            </a:r>
            <a:endParaRPr sz="2400" b="1" dirty="0">
              <a:solidFill>
                <a:schemeClr val="dk1"/>
              </a:solidFill>
              <a:latin typeface="Arial" panose="020B0604020202020204" pitchFamily="34" charset="0"/>
              <a:cs typeface="Arial" panose="020B0604020202020204" pitchFamily="34" charset="0"/>
            </a:endParaRPr>
          </a:p>
        </p:txBody>
      </p:sp>
      <p:sp>
        <p:nvSpPr>
          <p:cNvPr id="135" name="Google Shape;135;p5"/>
          <p:cNvSpPr txBox="1"/>
          <p:nvPr/>
        </p:nvSpPr>
        <p:spPr>
          <a:xfrm>
            <a:off x="11639550" y="609063"/>
            <a:ext cx="5524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a:solidFill>
                  <a:schemeClr val="lt1"/>
                </a:solidFill>
                <a:latin typeface="Calibri"/>
                <a:ea typeface="Calibri"/>
                <a:cs typeface="Calibri"/>
                <a:sym typeface="Calibri"/>
              </a:rPr>
              <a:t>4</a:t>
            </a:r>
            <a:endParaRPr sz="3600">
              <a:solidFill>
                <a:schemeClr val="lt1"/>
              </a:solidFill>
              <a:latin typeface="Calibri"/>
              <a:ea typeface="Calibri"/>
              <a:cs typeface="Calibri"/>
              <a:sym typeface="Calibri"/>
            </a:endParaRPr>
          </a:p>
        </p:txBody>
      </p:sp>
      <p:graphicFrame>
        <p:nvGraphicFramePr>
          <p:cNvPr id="2" name="Tabla 1">
            <a:extLst>
              <a:ext uri="{FF2B5EF4-FFF2-40B4-BE49-F238E27FC236}">
                <a16:creationId xmlns:a16="http://schemas.microsoft.com/office/drawing/2014/main" id="{F9B32789-F1FD-BE7E-B42E-D6F82C385D58}"/>
              </a:ext>
            </a:extLst>
          </p:cNvPr>
          <p:cNvGraphicFramePr>
            <a:graphicFrameLocks noGrp="1"/>
          </p:cNvGraphicFramePr>
          <p:nvPr>
            <p:extLst>
              <p:ext uri="{D42A27DB-BD31-4B8C-83A1-F6EECF244321}">
                <p14:modId xmlns:p14="http://schemas.microsoft.com/office/powerpoint/2010/main" val="3051636376"/>
              </p:ext>
            </p:extLst>
          </p:nvPr>
        </p:nvGraphicFramePr>
        <p:xfrm>
          <a:off x="1631852" y="1026943"/>
          <a:ext cx="5767755" cy="5837037"/>
        </p:xfrm>
        <a:graphic>
          <a:graphicData uri="http://schemas.openxmlformats.org/drawingml/2006/table">
            <a:tbl>
              <a:tblPr>
                <a:tableStyleId>{871C3A2B-C473-42CC-B773-086420458FF6}</a:tableStyleId>
              </a:tblPr>
              <a:tblGrid>
                <a:gridCol w="1532060">
                  <a:extLst>
                    <a:ext uri="{9D8B030D-6E8A-4147-A177-3AD203B41FA5}">
                      <a16:colId xmlns:a16="http://schemas.microsoft.com/office/drawing/2014/main" val="2637998699"/>
                    </a:ext>
                  </a:extLst>
                </a:gridCol>
                <a:gridCol w="772467">
                  <a:extLst>
                    <a:ext uri="{9D8B030D-6E8A-4147-A177-3AD203B41FA5}">
                      <a16:colId xmlns:a16="http://schemas.microsoft.com/office/drawing/2014/main" val="1592382380"/>
                    </a:ext>
                  </a:extLst>
                </a:gridCol>
                <a:gridCol w="3463228">
                  <a:extLst>
                    <a:ext uri="{9D8B030D-6E8A-4147-A177-3AD203B41FA5}">
                      <a16:colId xmlns:a16="http://schemas.microsoft.com/office/drawing/2014/main" val="1633974896"/>
                    </a:ext>
                  </a:extLst>
                </a:gridCol>
              </a:tblGrid>
              <a:tr h="1007499">
                <a:tc>
                  <a:txBody>
                    <a:bodyPr/>
                    <a:lstStyle/>
                    <a:p>
                      <a:pPr algn="ctr" fontAlgn="ctr"/>
                      <a:r>
                        <a:rPr lang="es-CO" sz="1400" u="none" strike="noStrike" dirty="0">
                          <a:effectLst/>
                          <a:latin typeface="Arial Narrow" panose="020B0606020202030204" pitchFamily="34" charset="0"/>
                        </a:rPr>
                        <a:t>COFREM</a:t>
                      </a:r>
                      <a:endParaRPr lang="es-CO" sz="1400" b="1" i="0" u="none" strike="noStrike" dirty="0">
                        <a:solidFill>
                          <a:srgbClr val="000000"/>
                        </a:solidFill>
                        <a:effectLst/>
                        <a:latin typeface="Arial Narrow" panose="020B0606020202030204" pitchFamily="34" charset="0"/>
                      </a:endParaRPr>
                    </a:p>
                  </a:txBody>
                  <a:tcPr marL="7711" marR="7711" marT="7711" marB="0" anchor="ctr"/>
                </a:tc>
                <a:tc>
                  <a:txBody>
                    <a:bodyPr/>
                    <a:lstStyle/>
                    <a:p>
                      <a:pPr algn="ctr" fontAlgn="ctr"/>
                      <a:r>
                        <a:rPr lang="es-CO" sz="1400" u="none" strike="noStrike" dirty="0">
                          <a:effectLst/>
                          <a:latin typeface="Arial Narrow" panose="020B0606020202030204" pitchFamily="34" charset="0"/>
                        </a:rPr>
                        <a:t>100%</a:t>
                      </a:r>
                      <a:endParaRPr lang="es-CO" sz="1400" b="0" i="0" u="none" strike="noStrike" dirty="0">
                        <a:solidFill>
                          <a:srgbClr val="000000"/>
                        </a:solidFill>
                        <a:effectLst/>
                        <a:latin typeface="Arial Narrow" panose="020B0606020202030204" pitchFamily="34" charset="0"/>
                      </a:endParaRPr>
                    </a:p>
                  </a:txBody>
                  <a:tcPr marL="7711" marR="7711" marT="7711" marB="0" anchor="ctr"/>
                </a:tc>
                <a:tc>
                  <a:txBody>
                    <a:bodyPr/>
                    <a:lstStyle/>
                    <a:p>
                      <a:pPr algn="ctr" fontAlgn="ctr"/>
                      <a:r>
                        <a:rPr lang="es-MX" sz="1400" u="none" strike="noStrike">
                          <a:effectLst/>
                          <a:latin typeface="Arial Narrow" panose="020B0606020202030204" pitchFamily="34" charset="0"/>
                        </a:rPr>
                        <a:t>Cofrem: Se está actualizando al personal en los diferentes servicios de la Caja, además que se trabaja en la escuela de atención al afiliado. Se evalúa la recomedabilidad de los servicios</a:t>
                      </a:r>
                      <a:endParaRPr lang="es-MX" sz="1400" b="0" i="0" u="none" strike="noStrike">
                        <a:solidFill>
                          <a:srgbClr val="000000"/>
                        </a:solidFill>
                        <a:effectLst/>
                        <a:latin typeface="Arial Narrow" panose="020B0606020202030204" pitchFamily="34" charset="0"/>
                      </a:endParaRPr>
                    </a:p>
                  </a:txBody>
                  <a:tcPr marL="7711" marR="7711" marT="7711" marB="0" anchor="ctr"/>
                </a:tc>
                <a:extLst>
                  <a:ext uri="{0D108BD9-81ED-4DB2-BD59-A6C34878D82A}">
                    <a16:rowId xmlns:a16="http://schemas.microsoft.com/office/drawing/2014/main" val="3616005065"/>
                  </a:ext>
                </a:extLst>
              </a:tr>
              <a:tr h="432438">
                <a:tc>
                  <a:txBody>
                    <a:bodyPr/>
                    <a:lstStyle/>
                    <a:p>
                      <a:pPr algn="ctr" fontAlgn="ctr"/>
                      <a:r>
                        <a:rPr lang="es-CO" sz="1400" u="none" strike="noStrike">
                          <a:effectLst/>
                          <a:latin typeface="Arial Narrow" panose="020B0606020202030204" pitchFamily="34" charset="0"/>
                        </a:rPr>
                        <a:t>COMFIAR</a:t>
                      </a:r>
                      <a:endParaRPr lang="es-CO" sz="1400" b="1" i="0" u="none" strike="noStrike">
                        <a:solidFill>
                          <a:srgbClr val="000000"/>
                        </a:solidFill>
                        <a:effectLst/>
                        <a:latin typeface="Arial Narrow" panose="020B0606020202030204" pitchFamily="34" charset="0"/>
                      </a:endParaRPr>
                    </a:p>
                  </a:txBody>
                  <a:tcPr marL="7711" marR="7711" marT="7711" marB="0" anchor="ctr"/>
                </a:tc>
                <a:tc>
                  <a:txBody>
                    <a:bodyPr/>
                    <a:lstStyle/>
                    <a:p>
                      <a:pPr algn="ctr" fontAlgn="ctr"/>
                      <a:r>
                        <a:rPr lang="es-CO" sz="1400" u="none" strike="noStrike">
                          <a:effectLst/>
                          <a:latin typeface="Arial Narrow" panose="020B0606020202030204" pitchFamily="34" charset="0"/>
                        </a:rPr>
                        <a:t>100%</a:t>
                      </a:r>
                      <a:endParaRPr lang="es-CO" sz="1400" b="0" i="0" u="none" strike="noStrike">
                        <a:solidFill>
                          <a:srgbClr val="000000"/>
                        </a:solidFill>
                        <a:effectLst/>
                        <a:latin typeface="Arial Narrow" panose="020B0606020202030204" pitchFamily="34" charset="0"/>
                      </a:endParaRPr>
                    </a:p>
                  </a:txBody>
                  <a:tcPr marL="7711" marR="7711" marT="7711" marB="0" anchor="ctr"/>
                </a:tc>
                <a:tc>
                  <a:txBody>
                    <a:bodyPr/>
                    <a:lstStyle/>
                    <a:p>
                      <a:pPr algn="ctr" fontAlgn="ctr"/>
                      <a:r>
                        <a:rPr lang="es-CO" sz="1400" u="none" strike="noStrike" dirty="0">
                          <a:effectLst/>
                          <a:latin typeface="Arial Narrow" panose="020B0606020202030204" pitchFamily="34" charset="0"/>
                        </a:rPr>
                        <a:t>Realiza de manera constante y frecuente programa de capacitación. </a:t>
                      </a:r>
                      <a:endParaRPr lang="es-CO" sz="1400" b="0" i="0" u="none" strike="noStrike" dirty="0">
                        <a:solidFill>
                          <a:srgbClr val="000000"/>
                        </a:solidFill>
                        <a:effectLst/>
                        <a:latin typeface="Arial Narrow" panose="020B0606020202030204" pitchFamily="34" charset="0"/>
                      </a:endParaRPr>
                    </a:p>
                  </a:txBody>
                  <a:tcPr marL="7711" marR="7711" marT="7711" marB="0" anchor="ctr"/>
                </a:tc>
                <a:extLst>
                  <a:ext uri="{0D108BD9-81ED-4DB2-BD59-A6C34878D82A}">
                    <a16:rowId xmlns:a16="http://schemas.microsoft.com/office/drawing/2014/main" val="716994760"/>
                  </a:ext>
                </a:extLst>
              </a:tr>
              <a:tr h="432438">
                <a:tc>
                  <a:txBody>
                    <a:bodyPr/>
                    <a:lstStyle/>
                    <a:p>
                      <a:pPr algn="ctr" fontAlgn="ctr"/>
                      <a:r>
                        <a:rPr lang="es-CO" sz="1400" u="none" strike="noStrike">
                          <a:effectLst/>
                          <a:latin typeface="Arial Narrow" panose="020B0606020202030204" pitchFamily="34" charset="0"/>
                        </a:rPr>
                        <a:t>COMFACA</a:t>
                      </a:r>
                      <a:endParaRPr lang="es-CO" sz="1400" b="1" i="0" u="none" strike="noStrike">
                        <a:solidFill>
                          <a:srgbClr val="000000"/>
                        </a:solidFill>
                        <a:effectLst/>
                        <a:latin typeface="Arial Narrow" panose="020B0606020202030204" pitchFamily="34" charset="0"/>
                      </a:endParaRPr>
                    </a:p>
                  </a:txBody>
                  <a:tcPr marL="7711" marR="7711" marT="7711" marB="0" anchor="ctr"/>
                </a:tc>
                <a:tc>
                  <a:txBody>
                    <a:bodyPr/>
                    <a:lstStyle/>
                    <a:p>
                      <a:pPr algn="ctr" fontAlgn="ctr"/>
                      <a:r>
                        <a:rPr lang="es-CO" sz="1400" u="none" strike="noStrike">
                          <a:effectLst/>
                          <a:latin typeface="Arial Narrow" panose="020B0606020202030204" pitchFamily="34" charset="0"/>
                        </a:rPr>
                        <a:t>100%</a:t>
                      </a:r>
                      <a:endParaRPr lang="es-CO" sz="1400" b="0" i="0" u="none" strike="noStrike">
                        <a:solidFill>
                          <a:srgbClr val="000000"/>
                        </a:solidFill>
                        <a:effectLst/>
                        <a:latin typeface="Arial Narrow" panose="020B0606020202030204" pitchFamily="34" charset="0"/>
                      </a:endParaRPr>
                    </a:p>
                  </a:txBody>
                  <a:tcPr marL="7711" marR="7711" marT="7711" marB="0" anchor="ctr"/>
                </a:tc>
                <a:tc>
                  <a:txBody>
                    <a:bodyPr/>
                    <a:lstStyle/>
                    <a:p>
                      <a:pPr algn="ctr" fontAlgn="b"/>
                      <a:r>
                        <a:rPr lang="es-CO" sz="1400" u="none" strike="noStrike" dirty="0">
                          <a:effectLst/>
                          <a:latin typeface="Arial Narrow" panose="020B0606020202030204" pitchFamily="34" charset="0"/>
                        </a:rPr>
                        <a:t> Realiza de manera constante y frecuente programa de capacitación.</a:t>
                      </a:r>
                      <a:endParaRPr lang="es-CO" sz="1400" b="0" i="0" u="none" strike="noStrike" dirty="0">
                        <a:solidFill>
                          <a:srgbClr val="000000"/>
                        </a:solidFill>
                        <a:effectLst/>
                        <a:latin typeface="Arial Narrow" panose="020B0606020202030204" pitchFamily="34" charset="0"/>
                      </a:endParaRPr>
                    </a:p>
                  </a:txBody>
                  <a:tcPr marL="7711" marR="7711" marT="7711" marB="0" anchor="b"/>
                </a:tc>
                <a:extLst>
                  <a:ext uri="{0D108BD9-81ED-4DB2-BD59-A6C34878D82A}">
                    <a16:rowId xmlns:a16="http://schemas.microsoft.com/office/drawing/2014/main" val="3161825674"/>
                  </a:ext>
                </a:extLst>
              </a:tr>
              <a:tr h="432438">
                <a:tc>
                  <a:txBody>
                    <a:bodyPr/>
                    <a:lstStyle/>
                    <a:p>
                      <a:pPr algn="ctr" fontAlgn="ctr"/>
                      <a:r>
                        <a:rPr lang="es-CO" sz="1400" u="none" strike="noStrike">
                          <a:effectLst/>
                          <a:latin typeface="Arial Narrow" panose="020B0606020202030204" pitchFamily="34" charset="0"/>
                        </a:rPr>
                        <a:t>COMFACASANARE</a:t>
                      </a:r>
                      <a:endParaRPr lang="es-CO" sz="1400" b="1" i="0" u="none" strike="noStrike">
                        <a:solidFill>
                          <a:srgbClr val="000000"/>
                        </a:solidFill>
                        <a:effectLst/>
                        <a:latin typeface="Arial Narrow" panose="020B0606020202030204" pitchFamily="34" charset="0"/>
                      </a:endParaRPr>
                    </a:p>
                  </a:txBody>
                  <a:tcPr marL="7711" marR="7711" marT="7711" marB="0" anchor="ctr"/>
                </a:tc>
                <a:tc>
                  <a:txBody>
                    <a:bodyPr/>
                    <a:lstStyle/>
                    <a:p>
                      <a:pPr algn="ctr" fontAlgn="ctr"/>
                      <a:r>
                        <a:rPr lang="es-CO" sz="1400" u="none" strike="noStrike">
                          <a:effectLst/>
                          <a:latin typeface="Arial Narrow" panose="020B0606020202030204" pitchFamily="34" charset="0"/>
                        </a:rPr>
                        <a:t>100%</a:t>
                      </a:r>
                      <a:endParaRPr lang="es-CO" sz="1400" b="0" i="0" u="none" strike="noStrike">
                        <a:solidFill>
                          <a:srgbClr val="000000"/>
                        </a:solidFill>
                        <a:effectLst/>
                        <a:latin typeface="Arial Narrow" panose="020B0606020202030204" pitchFamily="34" charset="0"/>
                      </a:endParaRPr>
                    </a:p>
                  </a:txBody>
                  <a:tcPr marL="7711" marR="7711" marT="7711" marB="0" anchor="ctr"/>
                </a:tc>
                <a:tc>
                  <a:txBody>
                    <a:bodyPr/>
                    <a:lstStyle/>
                    <a:p>
                      <a:pPr algn="ctr" fontAlgn="ctr"/>
                      <a:r>
                        <a:rPr lang="es-CO" sz="1400" u="none" strike="noStrike" dirty="0">
                          <a:effectLst/>
                          <a:latin typeface="Arial Narrow" panose="020B0606020202030204" pitchFamily="34" charset="0"/>
                        </a:rPr>
                        <a:t> Realiza de manera constante y frecuente programa de capacitación.</a:t>
                      </a:r>
                      <a:endParaRPr lang="es-CO" sz="1400" b="0" i="0" u="none" strike="noStrike" dirty="0">
                        <a:solidFill>
                          <a:srgbClr val="000000"/>
                        </a:solidFill>
                        <a:effectLst/>
                        <a:latin typeface="Arial Narrow" panose="020B0606020202030204" pitchFamily="34" charset="0"/>
                      </a:endParaRPr>
                    </a:p>
                  </a:txBody>
                  <a:tcPr marL="7711" marR="7711" marT="7711" marB="0" anchor="ctr"/>
                </a:tc>
                <a:extLst>
                  <a:ext uri="{0D108BD9-81ED-4DB2-BD59-A6C34878D82A}">
                    <a16:rowId xmlns:a16="http://schemas.microsoft.com/office/drawing/2014/main" val="795463337"/>
                  </a:ext>
                </a:extLst>
              </a:tr>
              <a:tr h="3526245">
                <a:tc>
                  <a:txBody>
                    <a:bodyPr/>
                    <a:lstStyle/>
                    <a:p>
                      <a:pPr algn="ctr" fontAlgn="ctr"/>
                      <a:r>
                        <a:rPr lang="es-CO" sz="1400" u="none" strike="noStrike">
                          <a:effectLst/>
                          <a:latin typeface="Arial Narrow" panose="020B0606020202030204" pitchFamily="34" charset="0"/>
                        </a:rPr>
                        <a:t>COMFAPUTUMAYO</a:t>
                      </a:r>
                      <a:endParaRPr lang="es-CO" sz="1400" b="1" i="0" u="none" strike="noStrike">
                        <a:solidFill>
                          <a:srgbClr val="000000"/>
                        </a:solidFill>
                        <a:effectLst/>
                        <a:latin typeface="Arial Narrow" panose="020B0606020202030204" pitchFamily="34" charset="0"/>
                      </a:endParaRPr>
                    </a:p>
                  </a:txBody>
                  <a:tcPr marL="7711" marR="7711" marT="7711" marB="0" anchor="ctr"/>
                </a:tc>
                <a:tc>
                  <a:txBody>
                    <a:bodyPr/>
                    <a:lstStyle/>
                    <a:p>
                      <a:pPr algn="ctr" fontAlgn="ctr"/>
                      <a:r>
                        <a:rPr lang="es-CO" sz="1400" u="none" strike="noStrike">
                          <a:effectLst/>
                          <a:latin typeface="Arial Narrow" panose="020B0606020202030204" pitchFamily="34" charset="0"/>
                        </a:rPr>
                        <a:t>100%</a:t>
                      </a:r>
                      <a:endParaRPr lang="es-CO" sz="1400" b="0" i="0" u="none" strike="noStrike">
                        <a:solidFill>
                          <a:srgbClr val="000000"/>
                        </a:solidFill>
                        <a:effectLst/>
                        <a:latin typeface="Arial Narrow" panose="020B0606020202030204" pitchFamily="34" charset="0"/>
                      </a:endParaRPr>
                    </a:p>
                  </a:txBody>
                  <a:tcPr marL="7711" marR="7711" marT="7711" marB="0" anchor="ctr"/>
                </a:tc>
                <a:tc>
                  <a:txBody>
                    <a:bodyPr/>
                    <a:lstStyle/>
                    <a:p>
                      <a:pPr algn="ctr" fontAlgn="ctr"/>
                      <a:r>
                        <a:rPr lang="es-MX" sz="1400" u="none" strike="noStrike" dirty="0">
                          <a:effectLst/>
                          <a:latin typeface="Arial Narrow" panose="020B0606020202030204" pitchFamily="34" charset="0"/>
                        </a:rPr>
                        <a:t>Dentro de su programa de capacitación en cabeza de la oficina de gestión humana, de manera permanente realiza capacitaciones al personal, para mejorar sus habilidades y capacidades, y que el usuario tenga una experiencia en el servicio que cumpla con las expectativas. </a:t>
                      </a:r>
                      <a:br>
                        <a:rPr lang="es-MX" sz="1400" u="none" strike="noStrike" dirty="0">
                          <a:effectLst/>
                          <a:latin typeface="Arial Narrow" panose="020B0606020202030204" pitchFamily="34" charset="0"/>
                        </a:rPr>
                      </a:br>
                      <a:r>
                        <a:rPr lang="es-MX" sz="1400" u="none" strike="noStrike" dirty="0">
                          <a:effectLst/>
                          <a:latin typeface="Arial Narrow" panose="020B0606020202030204" pitchFamily="34" charset="0"/>
                        </a:rPr>
                        <a:t>Nuestra iniciativa como Caja, es garantizar el conocimiento sobre el sistema del subsidio familiar y buenas practicas que estén en la vanguardia, con el propósito de mejorar los procesos de atención y servicio de manera continua. </a:t>
                      </a:r>
                      <a:br>
                        <a:rPr lang="es-MX" sz="1400" u="none" strike="noStrike" dirty="0">
                          <a:effectLst/>
                          <a:latin typeface="Arial Narrow" panose="020B0606020202030204" pitchFamily="34" charset="0"/>
                        </a:rPr>
                      </a:br>
                      <a:endParaRPr lang="es-MX" sz="1400" b="0" i="0" u="none" strike="noStrike" dirty="0">
                        <a:solidFill>
                          <a:srgbClr val="000000"/>
                        </a:solidFill>
                        <a:effectLst/>
                        <a:latin typeface="Arial Narrow" panose="020B0606020202030204" pitchFamily="34" charset="0"/>
                      </a:endParaRPr>
                    </a:p>
                  </a:txBody>
                  <a:tcPr marL="7711" marR="7711" marT="7711" marB="0" anchor="ctr"/>
                </a:tc>
                <a:extLst>
                  <a:ext uri="{0D108BD9-81ED-4DB2-BD59-A6C34878D82A}">
                    <a16:rowId xmlns:a16="http://schemas.microsoft.com/office/drawing/2014/main" val="1459692185"/>
                  </a:ext>
                </a:extLst>
              </a:tr>
            </a:tbl>
          </a:graphicData>
        </a:graphic>
      </p:graphicFrame>
      <p:graphicFrame>
        <p:nvGraphicFramePr>
          <p:cNvPr id="3" name="Gráfico 2">
            <a:extLst>
              <a:ext uri="{FF2B5EF4-FFF2-40B4-BE49-F238E27FC236}">
                <a16:creationId xmlns:a16="http://schemas.microsoft.com/office/drawing/2014/main" id="{B8498D04-6F20-4691-92CA-F84AA5CF1FD6}"/>
              </a:ext>
            </a:extLst>
          </p:cNvPr>
          <p:cNvGraphicFramePr>
            <a:graphicFrameLocks/>
          </p:cNvGraphicFramePr>
          <p:nvPr>
            <p:extLst>
              <p:ext uri="{D42A27DB-BD31-4B8C-83A1-F6EECF244321}">
                <p14:modId xmlns:p14="http://schemas.microsoft.com/office/powerpoint/2010/main" val="2689291865"/>
              </p:ext>
            </p:extLst>
          </p:nvPr>
        </p:nvGraphicFramePr>
        <p:xfrm>
          <a:off x="6877049" y="1421641"/>
          <a:ext cx="5160393" cy="51474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2250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5" descr="P.G.D. PROGRAMA DE GESTION DOCUMENTAL"/>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5" descr="P.G.D. PROGRAMA DE GESTION DOCUMENTAL"/>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5"/>
          <p:cNvSpPr txBox="1"/>
          <p:nvPr/>
        </p:nvSpPr>
        <p:spPr>
          <a:xfrm>
            <a:off x="2529738" y="288862"/>
            <a:ext cx="7132524"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2400" b="1" dirty="0">
                <a:solidFill>
                  <a:schemeClr val="dk1"/>
                </a:solidFill>
                <a:latin typeface="Arial" panose="020B0604020202020204" pitchFamily="34" charset="0"/>
                <a:cs typeface="Arial" panose="020B0604020202020204" pitchFamily="34" charset="0"/>
              </a:rPr>
              <a:t>8. Indicadores</a:t>
            </a:r>
            <a:endParaRPr sz="2400" b="1" dirty="0">
              <a:solidFill>
                <a:schemeClr val="dk1"/>
              </a:solidFill>
              <a:latin typeface="Arial" panose="020B0604020202020204" pitchFamily="34" charset="0"/>
              <a:cs typeface="Arial" panose="020B0604020202020204" pitchFamily="34" charset="0"/>
            </a:endParaRPr>
          </a:p>
        </p:txBody>
      </p:sp>
      <p:sp>
        <p:nvSpPr>
          <p:cNvPr id="135" name="Google Shape;135;p5"/>
          <p:cNvSpPr txBox="1"/>
          <p:nvPr/>
        </p:nvSpPr>
        <p:spPr>
          <a:xfrm>
            <a:off x="11639550" y="609063"/>
            <a:ext cx="5524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a:solidFill>
                  <a:schemeClr val="lt1"/>
                </a:solidFill>
                <a:latin typeface="Calibri"/>
                <a:ea typeface="Calibri"/>
                <a:cs typeface="Calibri"/>
                <a:sym typeface="Calibri"/>
              </a:rPr>
              <a:t>4</a:t>
            </a:r>
            <a:endParaRPr sz="3600">
              <a:solidFill>
                <a:schemeClr val="lt1"/>
              </a:solidFill>
              <a:latin typeface="Calibri"/>
              <a:ea typeface="Calibri"/>
              <a:cs typeface="Calibri"/>
              <a:sym typeface="Calibri"/>
            </a:endParaRPr>
          </a:p>
        </p:txBody>
      </p:sp>
      <p:graphicFrame>
        <p:nvGraphicFramePr>
          <p:cNvPr id="2" name="Tabla 1">
            <a:extLst>
              <a:ext uri="{FF2B5EF4-FFF2-40B4-BE49-F238E27FC236}">
                <a16:creationId xmlns:a16="http://schemas.microsoft.com/office/drawing/2014/main" id="{4A15714D-A371-1D69-DDE1-9335BDF96909}"/>
              </a:ext>
            </a:extLst>
          </p:cNvPr>
          <p:cNvGraphicFramePr>
            <a:graphicFrameLocks noGrp="1"/>
          </p:cNvGraphicFramePr>
          <p:nvPr>
            <p:extLst>
              <p:ext uri="{D42A27DB-BD31-4B8C-83A1-F6EECF244321}">
                <p14:modId xmlns:p14="http://schemas.microsoft.com/office/powerpoint/2010/main" val="296043382"/>
              </p:ext>
            </p:extLst>
          </p:nvPr>
        </p:nvGraphicFramePr>
        <p:xfrm>
          <a:off x="1981957" y="1371600"/>
          <a:ext cx="5756323" cy="4565177"/>
        </p:xfrm>
        <a:graphic>
          <a:graphicData uri="http://schemas.openxmlformats.org/drawingml/2006/table">
            <a:tbl>
              <a:tblPr>
                <a:tableStyleId>{871C3A2B-C473-42CC-B773-086420458FF6}</a:tableStyleId>
              </a:tblPr>
              <a:tblGrid>
                <a:gridCol w="1529023">
                  <a:extLst>
                    <a:ext uri="{9D8B030D-6E8A-4147-A177-3AD203B41FA5}">
                      <a16:colId xmlns:a16="http://schemas.microsoft.com/office/drawing/2014/main" val="1405354132"/>
                    </a:ext>
                  </a:extLst>
                </a:gridCol>
                <a:gridCol w="770936">
                  <a:extLst>
                    <a:ext uri="{9D8B030D-6E8A-4147-A177-3AD203B41FA5}">
                      <a16:colId xmlns:a16="http://schemas.microsoft.com/office/drawing/2014/main" val="3337248076"/>
                    </a:ext>
                  </a:extLst>
                </a:gridCol>
                <a:gridCol w="3456364">
                  <a:extLst>
                    <a:ext uri="{9D8B030D-6E8A-4147-A177-3AD203B41FA5}">
                      <a16:colId xmlns:a16="http://schemas.microsoft.com/office/drawing/2014/main" val="3896889212"/>
                    </a:ext>
                  </a:extLst>
                </a:gridCol>
              </a:tblGrid>
              <a:tr h="1014484">
                <a:tc>
                  <a:txBody>
                    <a:bodyPr/>
                    <a:lstStyle/>
                    <a:p>
                      <a:pPr algn="ctr" fontAlgn="ctr"/>
                      <a:r>
                        <a:rPr lang="es-CO" sz="1400" u="none" strike="noStrike">
                          <a:effectLst/>
                        </a:rPr>
                        <a:t>COFREM</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a:effectLst/>
                        </a:rPr>
                        <a:t>Cofrem: Cumple cada trimestre con el reporte oportuno de indicadores</a:t>
                      </a:r>
                      <a:endParaRPr lang="es-MX" sz="1400" b="0" i="0" u="none" strike="noStrike">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1657990336"/>
                  </a:ext>
                </a:extLst>
              </a:tr>
              <a:tr h="507242">
                <a:tc>
                  <a:txBody>
                    <a:bodyPr/>
                    <a:lstStyle/>
                    <a:p>
                      <a:pPr algn="ctr" fontAlgn="ctr"/>
                      <a:r>
                        <a:rPr lang="es-CO" sz="1400" u="none" strike="noStrike">
                          <a:effectLst/>
                        </a:rPr>
                        <a:t>COMFIAR</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dirty="0">
                          <a:effectLst/>
                        </a:rPr>
                        <a:t> </a:t>
                      </a:r>
                      <a:r>
                        <a:rPr lang="es-MX" sz="1400" u="none" strike="noStrike" dirty="0">
                          <a:effectLst/>
                        </a:rPr>
                        <a:t>Cumple con el envío de los resultados de los indicadores.</a:t>
                      </a:r>
                      <a:endParaRPr lang="es-CO"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2063720884"/>
                  </a:ext>
                </a:extLst>
              </a:tr>
              <a:tr h="507242">
                <a:tc>
                  <a:txBody>
                    <a:bodyPr/>
                    <a:lstStyle/>
                    <a:p>
                      <a:pPr algn="ctr" fontAlgn="ctr"/>
                      <a:r>
                        <a:rPr lang="es-CO" sz="1400" u="none" strike="noStrike">
                          <a:effectLst/>
                        </a:rPr>
                        <a:t>COMFACA</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b"/>
                      <a:r>
                        <a:rPr lang="es-CO" sz="1400" u="none" strike="noStrike" dirty="0">
                          <a:effectLst/>
                        </a:rPr>
                        <a:t>  </a:t>
                      </a:r>
                      <a:r>
                        <a:rPr lang="es-MX" sz="1400" u="none" strike="noStrike" dirty="0">
                          <a:effectLst/>
                        </a:rPr>
                        <a:t>Cumple con el envío de los resultados de los indicadores.</a:t>
                      </a:r>
                      <a:endParaRPr lang="es-CO"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1507862641"/>
                  </a:ext>
                </a:extLst>
              </a:tr>
              <a:tr h="507242">
                <a:tc>
                  <a:txBody>
                    <a:bodyPr/>
                    <a:lstStyle/>
                    <a:p>
                      <a:pPr algn="ctr" fontAlgn="ctr"/>
                      <a:r>
                        <a:rPr lang="es-CO" sz="1400" u="none" strike="noStrike">
                          <a:effectLst/>
                        </a:rPr>
                        <a:t>COMFACASANARE</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dirty="0">
                          <a:effectLst/>
                        </a:rPr>
                        <a:t>  </a:t>
                      </a:r>
                      <a:r>
                        <a:rPr lang="es-MX" sz="1400" u="none" strike="noStrike" dirty="0">
                          <a:effectLst/>
                        </a:rPr>
                        <a:t>Cumple con el envío de los resultados de los indicadores.</a:t>
                      </a:r>
                      <a:endParaRPr lang="es-CO"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2494910609"/>
                  </a:ext>
                </a:extLst>
              </a:tr>
              <a:tr h="2028967">
                <a:tc>
                  <a:txBody>
                    <a:bodyPr/>
                    <a:lstStyle/>
                    <a:p>
                      <a:pPr algn="ctr" fontAlgn="ctr"/>
                      <a:r>
                        <a:rPr lang="es-CO" sz="1400" u="none" strike="noStrike">
                          <a:effectLst/>
                        </a:rPr>
                        <a:t>COMFAPUTUMAYO</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dirty="0">
                          <a:effectLst/>
                        </a:rPr>
                        <a:t>Dentro del reporte de gestión trimestral de la oficina de atención al ciudadano, incluye los indicadores de: Satisfacción en respuesta y oportunidad.</a:t>
                      </a:r>
                      <a:endParaRPr lang="es-MX"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380437567"/>
                  </a:ext>
                </a:extLst>
              </a:tr>
            </a:tbl>
          </a:graphicData>
        </a:graphic>
      </p:graphicFrame>
      <p:graphicFrame>
        <p:nvGraphicFramePr>
          <p:cNvPr id="3" name="Gráfico 2">
            <a:extLst>
              <a:ext uri="{FF2B5EF4-FFF2-40B4-BE49-F238E27FC236}">
                <a16:creationId xmlns:a16="http://schemas.microsoft.com/office/drawing/2014/main" id="{FA609C10-3C94-49C1-8EBC-FC8FF8885C40}"/>
              </a:ext>
            </a:extLst>
          </p:cNvPr>
          <p:cNvGraphicFramePr>
            <a:graphicFrameLocks/>
          </p:cNvGraphicFramePr>
          <p:nvPr>
            <p:extLst>
              <p:ext uri="{D42A27DB-BD31-4B8C-83A1-F6EECF244321}">
                <p14:modId xmlns:p14="http://schemas.microsoft.com/office/powerpoint/2010/main" val="3701389033"/>
              </p:ext>
            </p:extLst>
          </p:nvPr>
        </p:nvGraphicFramePr>
        <p:xfrm>
          <a:off x="7874758" y="1371600"/>
          <a:ext cx="4026090" cy="45651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48984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7" name="Google Shape;197;p10" descr="P.G.D. PROGRAMA DE GESTION DOCUMENTAL"/>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98;p10" descr="P.G.D. PROGRAMA DE GESTION DOCUMENTAL"/>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10"/>
          <p:cNvSpPr txBox="1"/>
          <p:nvPr/>
        </p:nvSpPr>
        <p:spPr>
          <a:xfrm>
            <a:off x="911733" y="316498"/>
            <a:ext cx="10097038"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O" sz="1600" i="1">
                <a:solidFill>
                  <a:schemeClr val="dk1"/>
                </a:solidFill>
                <a:latin typeface="Montserrat"/>
                <a:ea typeface="Montserrat"/>
                <a:cs typeface="Montserrat"/>
                <a:sym typeface="Montserrat"/>
              </a:rPr>
              <a:t>Informe consolidado de los resultados presentados por cada Caja de la zona Santander, según la Circular externa No.0008 de 2020.</a:t>
            </a:r>
            <a:endParaRPr/>
          </a:p>
        </p:txBody>
      </p:sp>
      <p:sp>
        <p:nvSpPr>
          <p:cNvPr id="200" name="Google Shape;200;p10"/>
          <p:cNvSpPr txBox="1"/>
          <p:nvPr/>
        </p:nvSpPr>
        <p:spPr>
          <a:xfrm>
            <a:off x="3666821" y="1330842"/>
            <a:ext cx="4610700"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2800" b="1" dirty="0">
                <a:solidFill>
                  <a:schemeClr val="dk1"/>
                </a:solidFill>
                <a:latin typeface="Calibri"/>
                <a:ea typeface="Calibri"/>
                <a:cs typeface="Calibri"/>
                <a:sym typeface="Calibri"/>
              </a:rPr>
              <a:t>NIVEL DE AVANCE TOTAL </a:t>
            </a:r>
            <a:endParaRPr sz="1600" dirty="0"/>
          </a:p>
        </p:txBody>
      </p:sp>
      <p:grpSp>
        <p:nvGrpSpPr>
          <p:cNvPr id="206" name="Google Shape;206;p10"/>
          <p:cNvGrpSpPr/>
          <p:nvPr/>
        </p:nvGrpSpPr>
        <p:grpSpPr>
          <a:xfrm>
            <a:off x="131577" y="2075306"/>
            <a:ext cx="3248484" cy="2041421"/>
            <a:chOff x="0" y="0"/>
            <a:chExt cx="2738436" cy="2085974"/>
          </a:xfrm>
        </p:grpSpPr>
        <p:graphicFrame>
          <p:nvGraphicFramePr>
            <p:cNvPr id="207" name="Google Shape;207;p10"/>
            <p:cNvGraphicFramePr/>
            <p:nvPr/>
          </p:nvGraphicFramePr>
          <p:xfrm>
            <a:off x="0" y="338137"/>
            <a:ext cx="2738436" cy="1747837"/>
          </p:xfrm>
          <a:graphic>
            <a:graphicData uri="http://schemas.openxmlformats.org/drawingml/2006/chart">
              <c:chart xmlns:c="http://schemas.openxmlformats.org/drawingml/2006/chart" xmlns:r="http://schemas.openxmlformats.org/officeDocument/2006/relationships" r:id="rId3"/>
            </a:graphicData>
          </a:graphic>
        </p:graphicFrame>
        <p:sp>
          <p:nvSpPr>
            <p:cNvPr id="208" name="Google Shape;208;p10"/>
            <p:cNvSpPr/>
            <p:nvPr/>
          </p:nvSpPr>
          <p:spPr>
            <a:xfrm>
              <a:off x="1072128" y="931194"/>
              <a:ext cx="828674" cy="5810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a:t> </a:t>
              </a:r>
              <a:endParaRPr sz="2800" b="1" i="0" u="none" strike="noStrike">
                <a:solidFill>
                  <a:srgbClr val="1F3864"/>
                </a:solidFill>
                <a:latin typeface="Arial Narrow"/>
                <a:ea typeface="Arial Narrow"/>
                <a:cs typeface="Arial Narrow"/>
                <a:sym typeface="Arial Narrow"/>
              </a:endParaRPr>
            </a:p>
          </p:txBody>
        </p:sp>
        <p:sp>
          <p:nvSpPr>
            <p:cNvPr id="209" name="Google Shape;209;p10"/>
            <p:cNvSpPr/>
            <p:nvPr/>
          </p:nvSpPr>
          <p:spPr>
            <a:xfrm>
              <a:off x="514350" y="0"/>
              <a:ext cx="1666875" cy="4762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CO"/>
                <a:t> </a:t>
              </a:r>
              <a:endParaRPr sz="1100" b="1" i="0" u="none" strike="noStrike">
                <a:solidFill>
                  <a:srgbClr val="1F3864"/>
                </a:solidFill>
                <a:latin typeface="Arial Narrow"/>
                <a:ea typeface="Arial Narrow"/>
                <a:cs typeface="Arial Narrow"/>
                <a:sym typeface="Arial Narrow"/>
              </a:endParaRPr>
            </a:p>
          </p:txBody>
        </p:sp>
        <p:sp>
          <p:nvSpPr>
            <p:cNvPr id="210" name="Google Shape;210;p10"/>
            <p:cNvSpPr/>
            <p:nvPr/>
          </p:nvSpPr>
          <p:spPr>
            <a:xfrm>
              <a:off x="1087183" y="187741"/>
              <a:ext cx="636691" cy="5810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CO" sz="2000" dirty="0">
                  <a:solidFill>
                    <a:schemeClr val="dk1"/>
                  </a:solidFill>
                  <a:latin typeface="Arial Narrow"/>
                  <a:ea typeface="Arial Narrow"/>
                  <a:cs typeface="Arial Narrow"/>
                  <a:sym typeface="Arial Narrow"/>
                </a:rPr>
                <a:t>99</a:t>
              </a:r>
              <a:r>
                <a:rPr lang="es-CO" sz="2000" b="0" i="0" u="none" strike="noStrike" dirty="0">
                  <a:solidFill>
                    <a:schemeClr val="dk1"/>
                  </a:solidFill>
                  <a:latin typeface="Arial Narrow"/>
                  <a:ea typeface="Arial Narrow"/>
                  <a:cs typeface="Arial Narrow"/>
                  <a:sym typeface="Arial Narrow"/>
                </a:rPr>
                <a:t>%</a:t>
              </a:r>
              <a:endParaRPr sz="2000" b="0" i="0" u="none" strike="noStrike" dirty="0">
                <a:solidFill>
                  <a:schemeClr val="dk1"/>
                </a:solidFill>
                <a:latin typeface="Arial Narrow"/>
                <a:ea typeface="Arial Narrow"/>
                <a:cs typeface="Arial Narrow"/>
                <a:sym typeface="Arial Narrow"/>
              </a:endParaRPr>
            </a:p>
          </p:txBody>
        </p:sp>
      </p:grpSp>
      <p:grpSp>
        <p:nvGrpSpPr>
          <p:cNvPr id="211" name="Google Shape;211;p10"/>
          <p:cNvGrpSpPr/>
          <p:nvPr/>
        </p:nvGrpSpPr>
        <p:grpSpPr>
          <a:xfrm>
            <a:off x="4472392" y="2108200"/>
            <a:ext cx="3245722" cy="2130923"/>
            <a:chOff x="0" y="0"/>
            <a:chExt cx="2738436" cy="2085974"/>
          </a:xfrm>
        </p:grpSpPr>
        <p:graphicFrame>
          <p:nvGraphicFramePr>
            <p:cNvPr id="212" name="Google Shape;212;p10"/>
            <p:cNvGraphicFramePr/>
            <p:nvPr/>
          </p:nvGraphicFramePr>
          <p:xfrm>
            <a:off x="0" y="338137"/>
            <a:ext cx="2738436" cy="1747837"/>
          </p:xfrm>
          <a:graphic>
            <a:graphicData uri="http://schemas.openxmlformats.org/drawingml/2006/chart">
              <c:chart xmlns:c="http://schemas.openxmlformats.org/drawingml/2006/chart" xmlns:r="http://schemas.openxmlformats.org/officeDocument/2006/relationships" r:id="rId4"/>
            </a:graphicData>
          </a:graphic>
        </p:graphicFrame>
        <p:sp>
          <p:nvSpPr>
            <p:cNvPr id="213" name="Google Shape;213;p10"/>
            <p:cNvSpPr/>
            <p:nvPr/>
          </p:nvSpPr>
          <p:spPr>
            <a:xfrm>
              <a:off x="1072164" y="942695"/>
              <a:ext cx="828674" cy="5810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a:t> </a:t>
              </a:r>
              <a:endParaRPr sz="2800" b="1" i="0" u="none" strike="noStrike">
                <a:solidFill>
                  <a:srgbClr val="1F3864"/>
                </a:solidFill>
                <a:latin typeface="Arial Narrow"/>
                <a:ea typeface="Arial Narrow"/>
                <a:cs typeface="Arial Narrow"/>
                <a:sym typeface="Arial Narrow"/>
              </a:endParaRPr>
            </a:p>
          </p:txBody>
        </p:sp>
        <p:sp>
          <p:nvSpPr>
            <p:cNvPr id="214" name="Google Shape;214;p10"/>
            <p:cNvSpPr/>
            <p:nvPr/>
          </p:nvSpPr>
          <p:spPr>
            <a:xfrm>
              <a:off x="514350" y="0"/>
              <a:ext cx="1666875" cy="4762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CO"/>
                <a:t> </a:t>
              </a:r>
              <a:endParaRPr sz="1100" b="1" i="0" u="none" strike="noStrike">
                <a:solidFill>
                  <a:srgbClr val="1F3864"/>
                </a:solidFill>
                <a:latin typeface="Arial Narrow"/>
                <a:ea typeface="Arial Narrow"/>
                <a:cs typeface="Arial Narrow"/>
                <a:sym typeface="Arial Narrow"/>
              </a:endParaRPr>
            </a:p>
          </p:txBody>
        </p:sp>
        <p:sp>
          <p:nvSpPr>
            <p:cNvPr id="215" name="Google Shape;215;p10"/>
            <p:cNvSpPr/>
            <p:nvPr/>
          </p:nvSpPr>
          <p:spPr>
            <a:xfrm>
              <a:off x="1131558" y="192103"/>
              <a:ext cx="657300" cy="581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sz="1800" dirty="0">
                  <a:solidFill>
                    <a:schemeClr val="dk1"/>
                  </a:solidFill>
                  <a:latin typeface="Arial Narrow"/>
                  <a:ea typeface="Arial Narrow"/>
                  <a:cs typeface="Arial Narrow"/>
                  <a:sym typeface="Arial Narrow"/>
                </a:rPr>
                <a:t>94</a:t>
              </a:r>
              <a:r>
                <a:rPr lang="es-CO" sz="1800" b="0" i="0" u="none" strike="noStrike" dirty="0">
                  <a:solidFill>
                    <a:schemeClr val="dk1"/>
                  </a:solidFill>
                  <a:latin typeface="Arial Narrow"/>
                  <a:ea typeface="Arial Narrow"/>
                  <a:cs typeface="Arial Narrow"/>
                  <a:sym typeface="Arial Narrow"/>
                </a:rPr>
                <a:t>%</a:t>
              </a:r>
              <a:endParaRPr sz="1800" b="0" i="0" u="none" strike="noStrike" dirty="0">
                <a:solidFill>
                  <a:schemeClr val="dk1"/>
                </a:solidFill>
                <a:latin typeface="Arial Narrow"/>
                <a:ea typeface="Arial Narrow"/>
                <a:cs typeface="Arial Narrow"/>
                <a:sym typeface="Arial Narrow"/>
              </a:endParaRPr>
            </a:p>
          </p:txBody>
        </p:sp>
      </p:grpSp>
      <p:grpSp>
        <p:nvGrpSpPr>
          <p:cNvPr id="216" name="Google Shape;216;p10"/>
          <p:cNvGrpSpPr/>
          <p:nvPr/>
        </p:nvGrpSpPr>
        <p:grpSpPr>
          <a:xfrm>
            <a:off x="2399758" y="2099638"/>
            <a:ext cx="3255195" cy="2070028"/>
            <a:chOff x="0" y="0"/>
            <a:chExt cx="2738436" cy="2085974"/>
          </a:xfrm>
        </p:grpSpPr>
        <p:graphicFrame>
          <p:nvGraphicFramePr>
            <p:cNvPr id="217" name="Google Shape;217;p10"/>
            <p:cNvGraphicFramePr/>
            <p:nvPr/>
          </p:nvGraphicFramePr>
          <p:xfrm>
            <a:off x="0" y="338137"/>
            <a:ext cx="2738436" cy="1747837"/>
          </p:xfrm>
          <a:graphic>
            <a:graphicData uri="http://schemas.openxmlformats.org/drawingml/2006/chart">
              <c:chart xmlns:c="http://schemas.openxmlformats.org/drawingml/2006/chart" xmlns:r="http://schemas.openxmlformats.org/officeDocument/2006/relationships" r:id="rId5"/>
            </a:graphicData>
          </a:graphic>
        </p:graphicFrame>
        <p:sp>
          <p:nvSpPr>
            <p:cNvPr id="218" name="Google Shape;218;p10"/>
            <p:cNvSpPr/>
            <p:nvPr/>
          </p:nvSpPr>
          <p:spPr>
            <a:xfrm>
              <a:off x="1093708" y="930831"/>
              <a:ext cx="828674" cy="5810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a:t> </a:t>
              </a:r>
              <a:endParaRPr sz="2800" b="1" i="0" u="none" strike="noStrike">
                <a:solidFill>
                  <a:srgbClr val="1F3864"/>
                </a:solidFill>
                <a:latin typeface="Arial Narrow"/>
                <a:ea typeface="Arial Narrow"/>
                <a:cs typeface="Arial Narrow"/>
                <a:sym typeface="Arial Narrow"/>
              </a:endParaRPr>
            </a:p>
          </p:txBody>
        </p:sp>
        <p:sp>
          <p:nvSpPr>
            <p:cNvPr id="219" name="Google Shape;219;p10"/>
            <p:cNvSpPr/>
            <p:nvPr/>
          </p:nvSpPr>
          <p:spPr>
            <a:xfrm>
              <a:off x="514350" y="0"/>
              <a:ext cx="1666875" cy="4762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CO"/>
                <a:t> </a:t>
              </a:r>
              <a:endParaRPr sz="1100" b="1" i="0" u="none" strike="noStrike">
                <a:solidFill>
                  <a:srgbClr val="1F3864"/>
                </a:solidFill>
                <a:latin typeface="Arial Narrow"/>
                <a:ea typeface="Arial Narrow"/>
                <a:cs typeface="Arial Narrow"/>
                <a:sym typeface="Arial Narrow"/>
              </a:endParaRPr>
            </a:p>
          </p:txBody>
        </p:sp>
        <p:sp>
          <p:nvSpPr>
            <p:cNvPr id="220" name="Google Shape;220;p10"/>
            <p:cNvSpPr/>
            <p:nvPr/>
          </p:nvSpPr>
          <p:spPr>
            <a:xfrm>
              <a:off x="1140429" y="189915"/>
              <a:ext cx="657300" cy="581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sz="2000" b="0" i="0" u="none" strike="noStrike" dirty="0">
                  <a:solidFill>
                    <a:srgbClr val="000000"/>
                  </a:solidFill>
                  <a:latin typeface="Arial Narrow"/>
                  <a:ea typeface="Arial Narrow"/>
                  <a:cs typeface="Arial Narrow"/>
                  <a:sym typeface="Arial Narrow"/>
                </a:rPr>
                <a:t>94%</a:t>
              </a:r>
              <a:endParaRPr sz="2000" b="0" i="0" u="none" strike="noStrike" dirty="0">
                <a:solidFill>
                  <a:srgbClr val="000000"/>
                </a:solidFill>
                <a:latin typeface="Arial Narrow"/>
                <a:ea typeface="Arial Narrow"/>
                <a:cs typeface="Arial Narrow"/>
                <a:sym typeface="Arial Narrow"/>
              </a:endParaRPr>
            </a:p>
          </p:txBody>
        </p:sp>
      </p:grpSp>
      <p:grpSp>
        <p:nvGrpSpPr>
          <p:cNvPr id="221" name="Google Shape;221;p10"/>
          <p:cNvGrpSpPr/>
          <p:nvPr/>
        </p:nvGrpSpPr>
        <p:grpSpPr>
          <a:xfrm>
            <a:off x="9061950" y="2047805"/>
            <a:ext cx="3245675" cy="2314204"/>
            <a:chOff x="10" y="0"/>
            <a:chExt cx="2730900" cy="2304525"/>
          </a:xfrm>
        </p:grpSpPr>
        <p:graphicFrame>
          <p:nvGraphicFramePr>
            <p:cNvPr id="222" name="Google Shape;222;p10"/>
            <p:cNvGraphicFramePr/>
            <p:nvPr/>
          </p:nvGraphicFramePr>
          <p:xfrm>
            <a:off x="10" y="385725"/>
            <a:ext cx="2730900" cy="1918800"/>
          </p:xfrm>
          <a:graphic>
            <a:graphicData uri="http://schemas.openxmlformats.org/drawingml/2006/chart">
              <c:chart xmlns:c="http://schemas.openxmlformats.org/drawingml/2006/chart" xmlns:r="http://schemas.openxmlformats.org/officeDocument/2006/relationships" r:id="rId6"/>
            </a:graphicData>
          </a:graphic>
        </p:graphicFrame>
        <p:sp>
          <p:nvSpPr>
            <p:cNvPr id="223" name="Google Shape;223;p10"/>
            <p:cNvSpPr/>
            <p:nvPr/>
          </p:nvSpPr>
          <p:spPr>
            <a:xfrm>
              <a:off x="1028701" y="1045943"/>
              <a:ext cx="828674" cy="5810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a:t> </a:t>
              </a:r>
              <a:endParaRPr sz="2800" b="1" i="0" u="none" strike="noStrike">
                <a:solidFill>
                  <a:srgbClr val="1F3864"/>
                </a:solidFill>
                <a:latin typeface="Arial Narrow"/>
                <a:ea typeface="Arial Narrow"/>
                <a:cs typeface="Arial Narrow"/>
                <a:sym typeface="Arial Narrow"/>
              </a:endParaRPr>
            </a:p>
          </p:txBody>
        </p:sp>
        <p:sp>
          <p:nvSpPr>
            <p:cNvPr id="224" name="Google Shape;224;p10"/>
            <p:cNvSpPr/>
            <p:nvPr/>
          </p:nvSpPr>
          <p:spPr>
            <a:xfrm>
              <a:off x="514350" y="0"/>
              <a:ext cx="1666875" cy="4762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CO"/>
                <a:t> </a:t>
              </a:r>
              <a:endParaRPr sz="1100" b="1" i="0" u="none" strike="noStrike">
                <a:solidFill>
                  <a:srgbClr val="1F3864"/>
                </a:solidFill>
                <a:latin typeface="Arial Narrow"/>
                <a:ea typeface="Arial Narrow"/>
                <a:cs typeface="Arial Narrow"/>
                <a:sym typeface="Arial Narrow"/>
              </a:endParaRPr>
            </a:p>
          </p:txBody>
        </p:sp>
        <p:sp>
          <p:nvSpPr>
            <p:cNvPr id="225" name="Google Shape;225;p10"/>
            <p:cNvSpPr/>
            <p:nvPr/>
          </p:nvSpPr>
          <p:spPr>
            <a:xfrm>
              <a:off x="1076325" y="266699"/>
              <a:ext cx="657300" cy="581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sz="2000" dirty="0">
                  <a:latin typeface="Arial Narrow"/>
                  <a:ea typeface="Arial Narrow"/>
                  <a:cs typeface="Arial Narrow"/>
                  <a:sym typeface="Arial Narrow"/>
                </a:rPr>
                <a:t>90</a:t>
              </a:r>
              <a:r>
                <a:rPr lang="es-CO" sz="2000" b="0" i="0" u="none" strike="noStrike" dirty="0">
                  <a:solidFill>
                    <a:srgbClr val="000000"/>
                  </a:solidFill>
                  <a:latin typeface="Arial Narrow"/>
                  <a:ea typeface="Arial Narrow"/>
                  <a:cs typeface="Arial Narrow"/>
                  <a:sym typeface="Arial Narrow"/>
                </a:rPr>
                <a:t>%</a:t>
              </a:r>
              <a:endParaRPr sz="2000" b="0" i="0" u="none" strike="noStrike" dirty="0">
                <a:solidFill>
                  <a:srgbClr val="000000"/>
                </a:solidFill>
                <a:latin typeface="Arial Narrow"/>
                <a:ea typeface="Arial Narrow"/>
                <a:cs typeface="Arial Narrow"/>
                <a:sym typeface="Arial Narrow"/>
              </a:endParaRPr>
            </a:p>
          </p:txBody>
        </p:sp>
      </p:grpSp>
      <p:grpSp>
        <p:nvGrpSpPr>
          <p:cNvPr id="226" name="Google Shape;226;p10"/>
          <p:cNvGrpSpPr/>
          <p:nvPr/>
        </p:nvGrpSpPr>
        <p:grpSpPr>
          <a:xfrm>
            <a:off x="6602952" y="2038921"/>
            <a:ext cx="3415613" cy="2250835"/>
            <a:chOff x="0" y="0"/>
            <a:chExt cx="2687766" cy="1983814"/>
          </a:xfrm>
        </p:grpSpPr>
        <p:graphicFrame>
          <p:nvGraphicFramePr>
            <p:cNvPr id="227" name="Google Shape;227;p10"/>
            <p:cNvGraphicFramePr/>
            <p:nvPr/>
          </p:nvGraphicFramePr>
          <p:xfrm>
            <a:off x="0" y="338137"/>
            <a:ext cx="2687766" cy="1645677"/>
          </p:xfrm>
          <a:graphic>
            <a:graphicData uri="http://schemas.openxmlformats.org/drawingml/2006/chart">
              <c:chart xmlns:c="http://schemas.openxmlformats.org/drawingml/2006/chart" xmlns:r="http://schemas.openxmlformats.org/officeDocument/2006/relationships" r:id="rId7"/>
            </a:graphicData>
          </a:graphic>
        </p:graphicFrame>
        <p:sp>
          <p:nvSpPr>
            <p:cNvPr id="228" name="Google Shape;228;p10"/>
            <p:cNvSpPr/>
            <p:nvPr/>
          </p:nvSpPr>
          <p:spPr>
            <a:xfrm>
              <a:off x="1069237" y="904874"/>
              <a:ext cx="828674" cy="5810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a:t> </a:t>
              </a:r>
              <a:endParaRPr sz="2800" b="1" i="0" u="none" strike="noStrike">
                <a:solidFill>
                  <a:srgbClr val="1F3864"/>
                </a:solidFill>
                <a:latin typeface="Arial Narrow"/>
                <a:ea typeface="Arial Narrow"/>
                <a:cs typeface="Arial Narrow"/>
                <a:sym typeface="Arial Narrow"/>
              </a:endParaRPr>
            </a:p>
          </p:txBody>
        </p:sp>
        <p:sp>
          <p:nvSpPr>
            <p:cNvPr id="229" name="Google Shape;229;p10"/>
            <p:cNvSpPr/>
            <p:nvPr/>
          </p:nvSpPr>
          <p:spPr>
            <a:xfrm>
              <a:off x="514350" y="0"/>
              <a:ext cx="1666875" cy="4762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CO"/>
                <a:t> </a:t>
              </a:r>
              <a:endParaRPr sz="1100" b="1" i="0" u="none" strike="noStrike">
                <a:solidFill>
                  <a:srgbClr val="1F3864"/>
                </a:solidFill>
                <a:latin typeface="Arial Narrow"/>
                <a:ea typeface="Arial Narrow"/>
                <a:cs typeface="Arial Narrow"/>
                <a:sym typeface="Arial Narrow"/>
              </a:endParaRPr>
            </a:p>
          </p:txBody>
        </p:sp>
        <p:sp>
          <p:nvSpPr>
            <p:cNvPr id="230" name="Google Shape;230;p10"/>
            <p:cNvSpPr/>
            <p:nvPr/>
          </p:nvSpPr>
          <p:spPr>
            <a:xfrm>
              <a:off x="1147263" y="176836"/>
              <a:ext cx="657300" cy="581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sz="2000" dirty="0">
                  <a:solidFill>
                    <a:srgbClr val="000000"/>
                  </a:solidFill>
                  <a:latin typeface="Arial Narrow"/>
                  <a:ea typeface="Arial Narrow"/>
                  <a:cs typeface="Arial Narrow"/>
                  <a:sym typeface="Arial Narrow"/>
                </a:rPr>
                <a:t>93%</a:t>
              </a:r>
              <a:endParaRPr sz="2000" b="0" i="0" u="none" strike="noStrike" dirty="0">
                <a:solidFill>
                  <a:srgbClr val="000000"/>
                </a:solidFill>
                <a:latin typeface="Arial Narrow"/>
                <a:ea typeface="Arial Narrow"/>
                <a:cs typeface="Arial Narrow"/>
                <a:sym typeface="Arial Narrow"/>
              </a:endParaRPr>
            </a:p>
          </p:txBody>
        </p:sp>
      </p:grpSp>
      <p:sp>
        <p:nvSpPr>
          <p:cNvPr id="231" name="Google Shape;231;p10"/>
          <p:cNvSpPr txBox="1"/>
          <p:nvPr/>
        </p:nvSpPr>
        <p:spPr>
          <a:xfrm>
            <a:off x="11639550" y="609063"/>
            <a:ext cx="5524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a:solidFill>
                  <a:schemeClr val="lt1"/>
                </a:solidFill>
                <a:latin typeface="Calibri"/>
                <a:ea typeface="Calibri"/>
                <a:cs typeface="Calibri"/>
                <a:sym typeface="Calibri"/>
              </a:rPr>
              <a:t>9</a:t>
            </a:r>
            <a:endParaRPr sz="3600">
              <a:solidFill>
                <a:schemeClr val="lt1"/>
              </a:solidFill>
              <a:latin typeface="Calibri"/>
              <a:ea typeface="Calibri"/>
              <a:cs typeface="Calibri"/>
              <a:sym typeface="Calibri"/>
            </a:endParaRPr>
          </a:p>
        </p:txBody>
      </p:sp>
      <p:pic>
        <p:nvPicPr>
          <p:cNvPr id="5" name="Imagen 4">
            <a:extLst>
              <a:ext uri="{FF2B5EF4-FFF2-40B4-BE49-F238E27FC236}">
                <a16:creationId xmlns:a16="http://schemas.microsoft.com/office/drawing/2014/main" id="{A1E0BC49-A945-0A1E-8873-D09C6D5FFF1F}"/>
              </a:ext>
            </a:extLst>
          </p:cNvPr>
          <p:cNvPicPr>
            <a:picLocks noChangeAspect="1"/>
          </p:cNvPicPr>
          <p:nvPr/>
        </p:nvPicPr>
        <p:blipFill>
          <a:blip r:embed="rId8"/>
          <a:stretch>
            <a:fillRect/>
          </a:stretch>
        </p:blipFill>
        <p:spPr>
          <a:xfrm>
            <a:off x="10033485" y="4926942"/>
            <a:ext cx="2158515" cy="841821"/>
          </a:xfrm>
          <a:prstGeom prst="rect">
            <a:avLst/>
          </a:prstGeom>
        </p:spPr>
      </p:pic>
      <p:pic>
        <p:nvPicPr>
          <p:cNvPr id="7" name="Imagen 6">
            <a:extLst>
              <a:ext uri="{FF2B5EF4-FFF2-40B4-BE49-F238E27FC236}">
                <a16:creationId xmlns:a16="http://schemas.microsoft.com/office/drawing/2014/main" id="{C4C5B1CF-0410-5929-7507-B414253F36AA}"/>
              </a:ext>
            </a:extLst>
          </p:cNvPr>
          <p:cNvPicPr>
            <a:picLocks noChangeAspect="1"/>
          </p:cNvPicPr>
          <p:nvPr/>
        </p:nvPicPr>
        <p:blipFill>
          <a:blip r:embed="rId9"/>
          <a:stretch>
            <a:fillRect/>
          </a:stretch>
        </p:blipFill>
        <p:spPr>
          <a:xfrm>
            <a:off x="7180522" y="4289756"/>
            <a:ext cx="3104027" cy="1676174"/>
          </a:xfrm>
          <a:prstGeom prst="rect">
            <a:avLst/>
          </a:prstGeom>
        </p:spPr>
      </p:pic>
      <p:pic>
        <p:nvPicPr>
          <p:cNvPr id="9" name="Imagen 8">
            <a:extLst>
              <a:ext uri="{FF2B5EF4-FFF2-40B4-BE49-F238E27FC236}">
                <a16:creationId xmlns:a16="http://schemas.microsoft.com/office/drawing/2014/main" id="{28069544-A997-E47D-399F-CF1F03FB21CD}"/>
              </a:ext>
            </a:extLst>
          </p:cNvPr>
          <p:cNvPicPr>
            <a:picLocks noChangeAspect="1"/>
          </p:cNvPicPr>
          <p:nvPr/>
        </p:nvPicPr>
        <p:blipFill>
          <a:blip r:embed="rId10"/>
          <a:stretch>
            <a:fillRect/>
          </a:stretch>
        </p:blipFill>
        <p:spPr>
          <a:xfrm>
            <a:off x="4949229" y="4188099"/>
            <a:ext cx="2393130" cy="2119169"/>
          </a:xfrm>
          <a:prstGeom prst="rect">
            <a:avLst/>
          </a:prstGeom>
        </p:spPr>
      </p:pic>
      <p:pic>
        <p:nvPicPr>
          <p:cNvPr id="11" name="Imagen 10">
            <a:extLst>
              <a:ext uri="{FF2B5EF4-FFF2-40B4-BE49-F238E27FC236}">
                <a16:creationId xmlns:a16="http://schemas.microsoft.com/office/drawing/2014/main" id="{2868018F-C3C8-2198-33A2-5A6DF4D2D33C}"/>
              </a:ext>
            </a:extLst>
          </p:cNvPr>
          <p:cNvPicPr>
            <a:picLocks noChangeAspect="1"/>
          </p:cNvPicPr>
          <p:nvPr/>
        </p:nvPicPr>
        <p:blipFill>
          <a:blip r:embed="rId11"/>
          <a:stretch>
            <a:fillRect/>
          </a:stretch>
        </p:blipFill>
        <p:spPr>
          <a:xfrm>
            <a:off x="2851427" y="4210510"/>
            <a:ext cx="2227858" cy="1897447"/>
          </a:xfrm>
          <a:prstGeom prst="rect">
            <a:avLst/>
          </a:prstGeom>
        </p:spPr>
      </p:pic>
      <p:pic>
        <p:nvPicPr>
          <p:cNvPr id="15" name="Imagen 14">
            <a:extLst>
              <a:ext uri="{FF2B5EF4-FFF2-40B4-BE49-F238E27FC236}">
                <a16:creationId xmlns:a16="http://schemas.microsoft.com/office/drawing/2014/main" id="{4D2CAB6D-1879-DF10-3B5F-07ADD2789BFB}"/>
              </a:ext>
            </a:extLst>
          </p:cNvPr>
          <p:cNvPicPr>
            <a:picLocks noChangeAspect="1"/>
          </p:cNvPicPr>
          <p:nvPr/>
        </p:nvPicPr>
        <p:blipFill>
          <a:blip r:embed="rId12"/>
          <a:stretch>
            <a:fillRect/>
          </a:stretch>
        </p:blipFill>
        <p:spPr>
          <a:xfrm>
            <a:off x="860469" y="4152810"/>
            <a:ext cx="1790700" cy="2057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10" name="Google Shape;110;p3" descr="P.G.D. PROGRAMA DE GESTION DOCUMENTAL"/>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p3" descr="P.G.D. PROGRAMA DE GESTION DOCUMENTAL"/>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 name="Google Shape;112;p3"/>
          <p:cNvSpPr txBox="1"/>
          <p:nvPr/>
        </p:nvSpPr>
        <p:spPr>
          <a:xfrm>
            <a:off x="4037734" y="747562"/>
            <a:ext cx="536966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2800" b="1" dirty="0">
                <a:solidFill>
                  <a:schemeClr val="dk1"/>
                </a:solidFill>
                <a:latin typeface="Aptos Narrow" panose="020B0004020202020204" pitchFamily="34" charset="0"/>
                <a:ea typeface="Calibri"/>
                <a:cs typeface="Calibri"/>
                <a:sym typeface="Calibri"/>
              </a:rPr>
              <a:t>2. Estructura Administrativa.</a:t>
            </a:r>
            <a:endParaRPr sz="2800" dirty="0">
              <a:latin typeface="Aptos Narrow" panose="020B0004020202020204" pitchFamily="34" charset="0"/>
            </a:endParaRPr>
          </a:p>
        </p:txBody>
      </p:sp>
      <p:sp>
        <p:nvSpPr>
          <p:cNvPr id="114" name="Google Shape;114;p3"/>
          <p:cNvSpPr txBox="1"/>
          <p:nvPr/>
        </p:nvSpPr>
        <p:spPr>
          <a:xfrm>
            <a:off x="11639550" y="609063"/>
            <a:ext cx="5524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a:solidFill>
                  <a:schemeClr val="lt1"/>
                </a:solidFill>
                <a:latin typeface="Calibri"/>
                <a:ea typeface="Calibri"/>
                <a:cs typeface="Calibri"/>
                <a:sym typeface="Calibri"/>
              </a:rPr>
              <a:t>2</a:t>
            </a:r>
            <a:endParaRPr sz="3600">
              <a:solidFill>
                <a:schemeClr val="lt1"/>
              </a:solidFill>
              <a:latin typeface="Calibri"/>
              <a:ea typeface="Calibri"/>
              <a:cs typeface="Calibri"/>
              <a:sym typeface="Calibri"/>
            </a:endParaRPr>
          </a:p>
        </p:txBody>
      </p:sp>
      <p:graphicFrame>
        <p:nvGraphicFramePr>
          <p:cNvPr id="2" name="Gráfico 1">
            <a:extLst>
              <a:ext uri="{FF2B5EF4-FFF2-40B4-BE49-F238E27FC236}">
                <a16:creationId xmlns:a16="http://schemas.microsoft.com/office/drawing/2014/main" id="{3AA83C26-B0D8-6BE7-3B86-A2BB509DEBD8}"/>
              </a:ext>
            </a:extLst>
          </p:cNvPr>
          <p:cNvGraphicFramePr>
            <a:graphicFrameLocks/>
          </p:cNvGraphicFramePr>
          <p:nvPr>
            <p:extLst>
              <p:ext uri="{D42A27DB-BD31-4B8C-83A1-F6EECF244321}">
                <p14:modId xmlns:p14="http://schemas.microsoft.com/office/powerpoint/2010/main" val="1530186843"/>
              </p:ext>
            </p:extLst>
          </p:nvPr>
        </p:nvGraphicFramePr>
        <p:xfrm>
          <a:off x="7709095" y="1734357"/>
          <a:ext cx="4345599" cy="42444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a 2">
            <a:extLst>
              <a:ext uri="{FF2B5EF4-FFF2-40B4-BE49-F238E27FC236}">
                <a16:creationId xmlns:a16="http://schemas.microsoft.com/office/drawing/2014/main" id="{07FA133E-83C4-3075-CB4A-43AECC44C344}"/>
              </a:ext>
            </a:extLst>
          </p:cNvPr>
          <p:cNvGraphicFramePr>
            <a:graphicFrameLocks noGrp="1"/>
          </p:cNvGraphicFramePr>
          <p:nvPr>
            <p:extLst>
              <p:ext uri="{D42A27DB-BD31-4B8C-83A1-F6EECF244321}">
                <p14:modId xmlns:p14="http://schemas.microsoft.com/office/powerpoint/2010/main" val="739484409"/>
              </p:ext>
            </p:extLst>
          </p:nvPr>
        </p:nvGraphicFramePr>
        <p:xfrm>
          <a:off x="1872566" y="1579611"/>
          <a:ext cx="5836529" cy="4974602"/>
        </p:xfrm>
        <a:graphic>
          <a:graphicData uri="http://schemas.openxmlformats.org/drawingml/2006/table">
            <a:tbl>
              <a:tblPr>
                <a:tableStyleId>{871C3A2B-C473-42CC-B773-086420458FF6}</a:tableStyleId>
              </a:tblPr>
              <a:tblGrid>
                <a:gridCol w="1550328">
                  <a:extLst>
                    <a:ext uri="{9D8B030D-6E8A-4147-A177-3AD203B41FA5}">
                      <a16:colId xmlns:a16="http://schemas.microsoft.com/office/drawing/2014/main" val="2779497481"/>
                    </a:ext>
                  </a:extLst>
                </a:gridCol>
                <a:gridCol w="781678">
                  <a:extLst>
                    <a:ext uri="{9D8B030D-6E8A-4147-A177-3AD203B41FA5}">
                      <a16:colId xmlns:a16="http://schemas.microsoft.com/office/drawing/2014/main" val="2148761854"/>
                    </a:ext>
                  </a:extLst>
                </a:gridCol>
                <a:gridCol w="3504523">
                  <a:extLst>
                    <a:ext uri="{9D8B030D-6E8A-4147-A177-3AD203B41FA5}">
                      <a16:colId xmlns:a16="http://schemas.microsoft.com/office/drawing/2014/main" val="3478103469"/>
                    </a:ext>
                  </a:extLst>
                </a:gridCol>
              </a:tblGrid>
              <a:tr h="1251808">
                <a:tc>
                  <a:txBody>
                    <a:bodyPr/>
                    <a:lstStyle/>
                    <a:p>
                      <a:pPr algn="ctr" fontAlgn="ctr"/>
                      <a:r>
                        <a:rPr lang="es-CO" sz="1400" u="none" strike="noStrike">
                          <a:effectLst/>
                          <a:latin typeface="Arial Narrow" panose="020B0606020202030204" pitchFamily="34" charset="0"/>
                        </a:rPr>
                        <a:t>COFREM</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latin typeface="Arial Narrow" panose="020B0606020202030204" pitchFamily="34" charset="0"/>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dirty="0">
                          <a:effectLst/>
                          <a:latin typeface="Arial Narrow" panose="020B0606020202030204" pitchFamily="34" charset="0"/>
                        </a:rPr>
                        <a:t>Se dispondrá de un nuevo punto de atención al usuario, trabajadores, beneficiarios y clientes en general, con oficina de servicio al cliente en el centro comercial Unicentro, ajustado a la normatividad NTC 6047.</a:t>
                      </a:r>
                      <a:endParaRPr lang="es-MX"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3696953197"/>
                  </a:ext>
                </a:extLst>
              </a:tr>
              <a:tr h="1271368">
                <a:tc>
                  <a:txBody>
                    <a:bodyPr/>
                    <a:lstStyle/>
                    <a:p>
                      <a:pPr algn="ctr" fontAlgn="ctr"/>
                      <a:r>
                        <a:rPr lang="es-CO" sz="1400" u="none" strike="noStrike" dirty="0">
                          <a:effectLst/>
                          <a:latin typeface="Arial Narrow" panose="020B0606020202030204" pitchFamily="34" charset="0"/>
                        </a:rPr>
                        <a:t>COMFIAR</a:t>
                      </a:r>
                      <a:endParaRPr lang="es-CO" sz="14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b"/>
                      <a:r>
                        <a:rPr lang="es-CO" sz="1400" u="none" strike="noStrike" dirty="0">
                          <a:effectLst/>
                          <a:latin typeface="Arial Narrow" panose="020B0606020202030204" pitchFamily="34" charset="0"/>
                        </a:rPr>
                        <a:t>90%</a:t>
                      </a:r>
                      <a:endParaRPr lang="es-CO" sz="14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s-MX" sz="1400" u="none" strike="noStrike">
                          <a:effectLst/>
                          <a:latin typeface="Arial Narrow" panose="020B0606020202030204" pitchFamily="34" charset="0"/>
                        </a:rPr>
                        <a:t>Estamos en proceso de  reubicaciòn del mòdulo de atención integral en la sede Servicios Sociales - Fondos. *Se ha proyectado la implementaciòn del digiturno para la sede Divisiòn Servicios Sociales - Fondos, sede Saravena.</a:t>
                      </a:r>
                      <a:endParaRPr lang="es-MX" sz="1400" b="0" i="0" u="none" strike="noStrike">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2699804624"/>
                  </a:ext>
                </a:extLst>
              </a:tr>
              <a:tr h="391190">
                <a:tc>
                  <a:txBody>
                    <a:bodyPr/>
                    <a:lstStyle/>
                    <a:p>
                      <a:pPr algn="ctr" fontAlgn="ctr"/>
                      <a:r>
                        <a:rPr lang="es-CO" sz="1400" u="none" strike="noStrike" dirty="0">
                          <a:effectLst/>
                          <a:latin typeface="Arial Narrow" panose="020B0606020202030204" pitchFamily="34" charset="0"/>
                        </a:rPr>
                        <a:t>COMFACA</a:t>
                      </a:r>
                      <a:endParaRPr lang="es-CO" sz="14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dirty="0">
                          <a:effectLst/>
                          <a:latin typeface="Arial Narrow" panose="020B0606020202030204" pitchFamily="34" charset="0"/>
                        </a:rPr>
                        <a:t>100%</a:t>
                      </a:r>
                      <a:endParaRPr lang="es-CO"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b"/>
                      <a:r>
                        <a:rPr lang="es-MX" sz="1400" u="none" strike="noStrike" dirty="0">
                          <a:effectLst/>
                          <a:latin typeface="Arial Narrow" panose="020B0606020202030204" pitchFamily="34" charset="0"/>
                        </a:rPr>
                        <a:t>Dispone de los recursos humanos, materiales y financieros para que la atención sea eficiente, eficaz y oportuna.</a:t>
                      </a:r>
                      <a:r>
                        <a:rPr lang="es-CO" sz="1400" u="none" strike="noStrike" dirty="0">
                          <a:effectLst/>
                          <a:latin typeface="Arial Narrow" panose="020B0606020202030204" pitchFamily="34" charset="0"/>
                        </a:rPr>
                        <a:t> </a:t>
                      </a:r>
                      <a:endParaRPr lang="es-CO"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1968463502"/>
                  </a:ext>
                </a:extLst>
              </a:tr>
              <a:tr h="391190">
                <a:tc>
                  <a:txBody>
                    <a:bodyPr/>
                    <a:lstStyle/>
                    <a:p>
                      <a:pPr algn="ctr" fontAlgn="ctr"/>
                      <a:r>
                        <a:rPr lang="es-CO" sz="1400" u="none" strike="noStrike" dirty="0">
                          <a:effectLst/>
                          <a:latin typeface="Arial Narrow" panose="020B0606020202030204" pitchFamily="34" charset="0"/>
                        </a:rPr>
                        <a:t>COMFACASANARE</a:t>
                      </a:r>
                      <a:endParaRPr lang="es-CO" sz="14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latin typeface="Arial Narrow" panose="020B0606020202030204" pitchFamily="34" charset="0"/>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CO" sz="1400" u="none" strike="noStrike" dirty="0">
                          <a:effectLst/>
                          <a:latin typeface="Arial Narrow" panose="020B0606020202030204" pitchFamily="34" charset="0"/>
                        </a:rPr>
                        <a:t> </a:t>
                      </a:r>
                      <a:r>
                        <a:rPr lang="es-MX" sz="1400" u="none" strike="noStrike" dirty="0">
                          <a:effectLst/>
                          <a:latin typeface="Arial Narrow" panose="020B0606020202030204" pitchFamily="34" charset="0"/>
                        </a:rPr>
                        <a:t>Dispone de los recursos humanos, materiales y financieros para que la atención sea eficiente, eficaz y oportuna.</a:t>
                      </a:r>
                      <a:r>
                        <a:rPr lang="es-CO" sz="1400" u="none" strike="noStrike" dirty="0">
                          <a:effectLst/>
                          <a:latin typeface="Arial Narrow" panose="020B0606020202030204" pitchFamily="34" charset="0"/>
                        </a:rPr>
                        <a:t> </a:t>
                      </a:r>
                      <a:endParaRPr lang="es-CO" sz="1400" b="0" i="0" u="none" strike="noStrike" dirty="0">
                        <a:solidFill>
                          <a:srgbClr val="000000"/>
                        </a:solidFill>
                        <a:effectLst/>
                        <a:latin typeface="Arial Narrow" panose="020B0606020202030204" pitchFamily="34" charset="0"/>
                      </a:endParaRPr>
                    </a:p>
                    <a:p>
                      <a:pPr algn="ctr" fontAlgn="b"/>
                      <a:endParaRPr lang="es-CO"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4212755349"/>
                  </a:ext>
                </a:extLst>
              </a:tr>
              <a:tr h="938856">
                <a:tc>
                  <a:txBody>
                    <a:bodyPr/>
                    <a:lstStyle/>
                    <a:p>
                      <a:pPr algn="ctr" fontAlgn="ctr"/>
                      <a:r>
                        <a:rPr lang="es-CO" sz="1400" u="none" strike="noStrike">
                          <a:effectLst/>
                          <a:latin typeface="Arial Narrow" panose="020B0606020202030204" pitchFamily="34" charset="0"/>
                        </a:rPr>
                        <a:t>COMFAPUTUMAYO</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latin typeface="Arial Narrow" panose="020B0606020202030204" pitchFamily="34" charset="0"/>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dirty="0">
                          <a:effectLst/>
                          <a:latin typeface="Arial Narrow" panose="020B0606020202030204" pitchFamily="34" charset="0"/>
                        </a:rPr>
                        <a:t>Putumayo, permanentemente capacita al personal responsable en la atención y servicio al cliente, y garantiza el recurso financiero asegurando la calidad en el servicio.   </a:t>
                      </a:r>
                      <a:endParaRPr lang="es-MX"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20768236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1" name="Google Shape;121;p4" descr="P.G.D. PROGRAMA DE GESTION DOCUMENTAL"/>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 name="Google Shape;122;p4" descr="P.G.D. PROGRAMA DE GESTION DOCUMENTAL"/>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4"/>
          <p:cNvSpPr txBox="1"/>
          <p:nvPr/>
        </p:nvSpPr>
        <p:spPr>
          <a:xfrm>
            <a:off x="2829975" y="887105"/>
            <a:ext cx="6328091"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2800" b="1" dirty="0">
                <a:solidFill>
                  <a:schemeClr val="dk1"/>
                </a:solidFill>
                <a:latin typeface="Arial Narrow" panose="020B0606020202030204" pitchFamily="34" charset="0"/>
                <a:ea typeface="Calibri"/>
                <a:cs typeface="Calibri"/>
                <a:sym typeface="Calibri"/>
              </a:rPr>
              <a:t>3.3 Procedimiento Interno : Política de gestión de PQRSF</a:t>
            </a:r>
            <a:endParaRPr sz="2800" dirty="0">
              <a:latin typeface="Arial Narrow" panose="020B0606020202030204" pitchFamily="34" charset="0"/>
            </a:endParaRPr>
          </a:p>
        </p:txBody>
      </p:sp>
      <p:sp>
        <p:nvSpPr>
          <p:cNvPr id="125" name="Google Shape;125;p4"/>
          <p:cNvSpPr txBox="1"/>
          <p:nvPr/>
        </p:nvSpPr>
        <p:spPr>
          <a:xfrm>
            <a:off x="11639550" y="609063"/>
            <a:ext cx="5524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a:solidFill>
                  <a:schemeClr val="lt1"/>
                </a:solidFill>
                <a:latin typeface="Calibri"/>
                <a:ea typeface="Calibri"/>
                <a:cs typeface="Calibri"/>
                <a:sym typeface="Calibri"/>
              </a:rPr>
              <a:t>3</a:t>
            </a:r>
            <a:endParaRPr sz="3600">
              <a:solidFill>
                <a:schemeClr val="lt1"/>
              </a:solidFill>
              <a:latin typeface="Calibri"/>
              <a:ea typeface="Calibri"/>
              <a:cs typeface="Calibri"/>
              <a:sym typeface="Calibri"/>
            </a:endParaRPr>
          </a:p>
        </p:txBody>
      </p:sp>
      <p:graphicFrame>
        <p:nvGraphicFramePr>
          <p:cNvPr id="2" name="Gráfico 1">
            <a:extLst>
              <a:ext uri="{FF2B5EF4-FFF2-40B4-BE49-F238E27FC236}">
                <a16:creationId xmlns:a16="http://schemas.microsoft.com/office/drawing/2014/main" id="{6DA4EA0D-B362-BF90-8912-FDB480690A78}"/>
              </a:ext>
            </a:extLst>
          </p:cNvPr>
          <p:cNvGraphicFramePr>
            <a:graphicFrameLocks/>
          </p:cNvGraphicFramePr>
          <p:nvPr>
            <p:extLst>
              <p:ext uri="{D42A27DB-BD31-4B8C-83A1-F6EECF244321}">
                <p14:modId xmlns:p14="http://schemas.microsoft.com/office/powerpoint/2010/main" val="2817320821"/>
              </p:ext>
            </p:extLst>
          </p:nvPr>
        </p:nvGraphicFramePr>
        <p:xfrm>
          <a:off x="7583586" y="1727613"/>
          <a:ext cx="4055964" cy="39275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a 2">
            <a:extLst>
              <a:ext uri="{FF2B5EF4-FFF2-40B4-BE49-F238E27FC236}">
                <a16:creationId xmlns:a16="http://schemas.microsoft.com/office/drawing/2014/main" id="{9CC1C4A5-A117-1485-FD7E-758B3C96F072}"/>
              </a:ext>
            </a:extLst>
          </p:cNvPr>
          <p:cNvGraphicFramePr>
            <a:graphicFrameLocks noGrp="1"/>
          </p:cNvGraphicFramePr>
          <p:nvPr>
            <p:extLst>
              <p:ext uri="{D42A27DB-BD31-4B8C-83A1-F6EECF244321}">
                <p14:modId xmlns:p14="http://schemas.microsoft.com/office/powerpoint/2010/main" val="3801130880"/>
              </p:ext>
            </p:extLst>
          </p:nvPr>
        </p:nvGraphicFramePr>
        <p:xfrm>
          <a:off x="1786597" y="2199833"/>
          <a:ext cx="6077243" cy="3932433"/>
        </p:xfrm>
        <a:graphic>
          <a:graphicData uri="http://schemas.openxmlformats.org/drawingml/2006/table">
            <a:tbl>
              <a:tblPr>
                <a:tableStyleId>{871C3A2B-C473-42CC-B773-086420458FF6}</a:tableStyleId>
              </a:tblPr>
              <a:tblGrid>
                <a:gridCol w="1614268">
                  <a:extLst>
                    <a:ext uri="{9D8B030D-6E8A-4147-A177-3AD203B41FA5}">
                      <a16:colId xmlns:a16="http://schemas.microsoft.com/office/drawing/2014/main" val="3817078755"/>
                    </a:ext>
                  </a:extLst>
                </a:gridCol>
                <a:gridCol w="813916">
                  <a:extLst>
                    <a:ext uri="{9D8B030D-6E8A-4147-A177-3AD203B41FA5}">
                      <a16:colId xmlns:a16="http://schemas.microsoft.com/office/drawing/2014/main" val="1912894436"/>
                    </a:ext>
                  </a:extLst>
                </a:gridCol>
                <a:gridCol w="3649059">
                  <a:extLst>
                    <a:ext uri="{9D8B030D-6E8A-4147-A177-3AD203B41FA5}">
                      <a16:colId xmlns:a16="http://schemas.microsoft.com/office/drawing/2014/main" val="1795235954"/>
                    </a:ext>
                  </a:extLst>
                </a:gridCol>
              </a:tblGrid>
              <a:tr h="701593">
                <a:tc>
                  <a:txBody>
                    <a:bodyPr/>
                    <a:lstStyle/>
                    <a:p>
                      <a:pPr algn="ctr" fontAlgn="ctr"/>
                      <a:r>
                        <a:rPr lang="es-CO" sz="1400" u="none" strike="noStrike">
                          <a:effectLst/>
                        </a:rPr>
                        <a:t>COFREM</a:t>
                      </a:r>
                      <a:endParaRPr lang="es-CO" sz="14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CO" sz="1400" u="none" strike="noStrike">
                          <a:effectLst/>
                        </a:rPr>
                        <a:t>98%</a:t>
                      </a:r>
                      <a:endParaRPr lang="es-CO" sz="14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MX" sz="1400" u="none" strike="noStrike" dirty="0">
                          <a:effectLst/>
                        </a:rPr>
                        <a:t>Cuenta con la política de Gestión de PQRSF, aprobada por el Consejo Directivo, salvaguardado con sistemas de información y seguridad suficiente.</a:t>
                      </a:r>
                      <a:endParaRPr lang="es-MX" sz="14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374146527"/>
                  </a:ext>
                </a:extLst>
              </a:tr>
              <a:tr h="438495">
                <a:tc>
                  <a:txBody>
                    <a:bodyPr/>
                    <a:lstStyle/>
                    <a:p>
                      <a:pPr algn="ctr" fontAlgn="ctr"/>
                      <a:r>
                        <a:rPr lang="es-CO" sz="1400" u="none" strike="noStrike">
                          <a:effectLst/>
                        </a:rPr>
                        <a:t>COMFIAR</a:t>
                      </a:r>
                      <a:endParaRPr lang="es-CO" sz="14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s-CO" sz="1400" u="none" strike="noStrike" dirty="0">
                          <a:effectLst/>
                        </a:rPr>
                        <a:t>Cuenta con procesos claros y establecidos para el manejo y control de PQRSF </a:t>
                      </a:r>
                      <a:endParaRPr lang="es-CO" sz="14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578630238"/>
                  </a:ext>
                </a:extLst>
              </a:tr>
              <a:tr h="438495">
                <a:tc>
                  <a:txBody>
                    <a:bodyPr/>
                    <a:lstStyle/>
                    <a:p>
                      <a:pPr algn="ctr" fontAlgn="ctr"/>
                      <a:r>
                        <a:rPr lang="es-CO" sz="1400" u="none" strike="noStrike">
                          <a:effectLst/>
                        </a:rPr>
                        <a:t>COMFACA</a:t>
                      </a:r>
                      <a:endParaRPr lang="es-CO" sz="14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CO" sz="1400" u="none" strike="noStrike">
                          <a:effectLst/>
                        </a:rPr>
                        <a:t>90%</a:t>
                      </a:r>
                      <a:endParaRPr lang="es-CO" sz="14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es-CO" sz="1400" u="none" strike="noStrike" dirty="0">
                          <a:effectLst/>
                        </a:rPr>
                        <a:t> Cuenta con procesos claros y establecidos para el manejo y control de PQRSF</a:t>
                      </a:r>
                      <a:endParaRPr lang="es-CO" sz="14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90801715"/>
                  </a:ext>
                </a:extLst>
              </a:tr>
              <a:tr h="438495">
                <a:tc>
                  <a:txBody>
                    <a:bodyPr/>
                    <a:lstStyle/>
                    <a:p>
                      <a:pPr algn="ctr" fontAlgn="ctr"/>
                      <a:r>
                        <a:rPr lang="es-CO" sz="1400" u="none" strike="noStrike">
                          <a:effectLst/>
                        </a:rPr>
                        <a:t>COMFACASANARE</a:t>
                      </a:r>
                      <a:endParaRPr lang="es-CO" sz="14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es-CO" sz="1400" u="none" strike="noStrike" dirty="0">
                          <a:effectLst/>
                        </a:rPr>
                        <a:t> Cuenta con procesos claros y establecidos para el manejo y control de PQRSF</a:t>
                      </a:r>
                      <a:endParaRPr lang="es-CO" sz="14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208071732"/>
                  </a:ext>
                </a:extLst>
              </a:tr>
              <a:tr h="1753983">
                <a:tc>
                  <a:txBody>
                    <a:bodyPr/>
                    <a:lstStyle/>
                    <a:p>
                      <a:pPr algn="ctr" fontAlgn="ctr"/>
                      <a:r>
                        <a:rPr lang="es-CO" sz="1400" u="none" strike="noStrike">
                          <a:effectLst/>
                        </a:rPr>
                        <a:t>COMFAPUTUMAYO</a:t>
                      </a:r>
                      <a:endParaRPr lang="es-CO" sz="14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MX" sz="1400" u="none" strike="noStrike" dirty="0">
                          <a:effectLst/>
                        </a:rPr>
                        <a:t>Aprobó en la vigencia 2020, “la Política de atención y servicio al cliente”, la cual establece lineamientos claros en materia de atención y tratamiento de PQRSF y demás buenas practicas que define la circular única de la Superintendencia del Subsidio Familiar</a:t>
                      </a:r>
                      <a:endParaRPr lang="es-MX" sz="14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82893406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5" descr="P.G.D. PROGRAMA DE GESTION DOCUMENTAL"/>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5" descr="P.G.D. PROGRAMA DE GESTION DOCUMENTAL"/>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5"/>
          <p:cNvSpPr txBox="1"/>
          <p:nvPr/>
        </p:nvSpPr>
        <p:spPr>
          <a:xfrm>
            <a:off x="2529738" y="207352"/>
            <a:ext cx="7132524" cy="9668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800" b="1" dirty="0">
                <a:solidFill>
                  <a:schemeClr val="dk1"/>
                </a:solidFill>
                <a:latin typeface="Arial Narrow" panose="020B0606020202030204" pitchFamily="34" charset="0"/>
                <a:ea typeface="Calibri"/>
                <a:cs typeface="Calibri"/>
                <a:sym typeface="Calibri"/>
              </a:rPr>
              <a:t>3.3.1 Procedimiento Interno: Características de la respuesta</a:t>
            </a:r>
            <a:endParaRPr sz="2800" dirty="0">
              <a:solidFill>
                <a:schemeClr val="dk1"/>
              </a:solidFill>
              <a:latin typeface="Arial Narrow" panose="020B0606020202030204" pitchFamily="34" charset="0"/>
            </a:endParaRPr>
          </a:p>
        </p:txBody>
      </p:sp>
      <p:sp>
        <p:nvSpPr>
          <p:cNvPr id="135" name="Google Shape;135;p5"/>
          <p:cNvSpPr txBox="1"/>
          <p:nvPr/>
        </p:nvSpPr>
        <p:spPr>
          <a:xfrm>
            <a:off x="11639550" y="609063"/>
            <a:ext cx="5524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a:solidFill>
                  <a:schemeClr val="lt1"/>
                </a:solidFill>
                <a:latin typeface="Calibri"/>
                <a:ea typeface="Calibri"/>
                <a:cs typeface="Calibri"/>
                <a:sym typeface="Calibri"/>
              </a:rPr>
              <a:t>4</a:t>
            </a:r>
            <a:endParaRPr sz="3600">
              <a:solidFill>
                <a:schemeClr val="lt1"/>
              </a:solidFill>
              <a:latin typeface="Calibri"/>
              <a:ea typeface="Calibri"/>
              <a:cs typeface="Calibri"/>
              <a:sym typeface="Calibri"/>
            </a:endParaRPr>
          </a:p>
        </p:txBody>
      </p:sp>
      <p:graphicFrame>
        <p:nvGraphicFramePr>
          <p:cNvPr id="2" name="Gráfico 1">
            <a:extLst>
              <a:ext uri="{FF2B5EF4-FFF2-40B4-BE49-F238E27FC236}">
                <a16:creationId xmlns:a16="http://schemas.microsoft.com/office/drawing/2014/main" id="{6D1701D7-33AF-1600-7C1C-2BC29184F047}"/>
              </a:ext>
            </a:extLst>
          </p:cNvPr>
          <p:cNvGraphicFramePr>
            <a:graphicFrameLocks/>
          </p:cNvGraphicFramePr>
          <p:nvPr>
            <p:extLst>
              <p:ext uri="{D42A27DB-BD31-4B8C-83A1-F6EECF244321}">
                <p14:modId xmlns:p14="http://schemas.microsoft.com/office/powerpoint/2010/main" val="417865563"/>
              </p:ext>
            </p:extLst>
          </p:nvPr>
        </p:nvGraphicFramePr>
        <p:xfrm>
          <a:off x="7315200" y="1174237"/>
          <a:ext cx="4171143" cy="51140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a 2">
            <a:extLst>
              <a:ext uri="{FF2B5EF4-FFF2-40B4-BE49-F238E27FC236}">
                <a16:creationId xmlns:a16="http://schemas.microsoft.com/office/drawing/2014/main" id="{D9315D15-E68D-578D-5B6B-723745A14149}"/>
              </a:ext>
            </a:extLst>
          </p:cNvPr>
          <p:cNvGraphicFramePr>
            <a:graphicFrameLocks noGrp="1"/>
          </p:cNvGraphicFramePr>
          <p:nvPr>
            <p:extLst>
              <p:ext uri="{D42A27DB-BD31-4B8C-83A1-F6EECF244321}">
                <p14:modId xmlns:p14="http://schemas.microsoft.com/office/powerpoint/2010/main" val="2267470905"/>
              </p:ext>
            </p:extLst>
          </p:nvPr>
        </p:nvGraphicFramePr>
        <p:xfrm>
          <a:off x="1760025" y="1589650"/>
          <a:ext cx="5766190" cy="4646834"/>
        </p:xfrm>
        <a:graphic>
          <a:graphicData uri="http://schemas.openxmlformats.org/drawingml/2006/table">
            <a:tbl>
              <a:tblPr>
                <a:tableStyleId>{871C3A2B-C473-42CC-B773-086420458FF6}</a:tableStyleId>
              </a:tblPr>
              <a:tblGrid>
                <a:gridCol w="1531644">
                  <a:extLst>
                    <a:ext uri="{9D8B030D-6E8A-4147-A177-3AD203B41FA5}">
                      <a16:colId xmlns:a16="http://schemas.microsoft.com/office/drawing/2014/main" val="3451205892"/>
                    </a:ext>
                  </a:extLst>
                </a:gridCol>
                <a:gridCol w="772258">
                  <a:extLst>
                    <a:ext uri="{9D8B030D-6E8A-4147-A177-3AD203B41FA5}">
                      <a16:colId xmlns:a16="http://schemas.microsoft.com/office/drawing/2014/main" val="2219210203"/>
                    </a:ext>
                  </a:extLst>
                </a:gridCol>
                <a:gridCol w="3462288">
                  <a:extLst>
                    <a:ext uri="{9D8B030D-6E8A-4147-A177-3AD203B41FA5}">
                      <a16:colId xmlns:a16="http://schemas.microsoft.com/office/drawing/2014/main" val="3583990259"/>
                    </a:ext>
                  </a:extLst>
                </a:gridCol>
              </a:tblGrid>
              <a:tr h="824415">
                <a:tc>
                  <a:txBody>
                    <a:bodyPr/>
                    <a:lstStyle/>
                    <a:p>
                      <a:pPr algn="ctr" fontAlgn="b"/>
                      <a:r>
                        <a:rPr lang="es-CO" sz="1400" u="none" strike="noStrike">
                          <a:effectLst/>
                          <a:latin typeface="Arial Narrow" panose="020B0606020202030204" pitchFamily="34" charset="0"/>
                        </a:rPr>
                        <a:t>COFREM</a:t>
                      </a:r>
                      <a:endParaRPr lang="es-CO" sz="1400" b="1"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s-CO" sz="1400" u="none" strike="noStrike">
                          <a:effectLst/>
                          <a:latin typeface="Arial Narrow" panose="020B0606020202030204" pitchFamily="34" charset="0"/>
                        </a:rPr>
                        <a:t>100%</a:t>
                      </a:r>
                      <a:endParaRPr lang="es-CO" sz="14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s-MX" sz="1400" u="none" strike="noStrike" dirty="0">
                          <a:effectLst/>
                          <a:latin typeface="Arial Narrow" panose="020B0606020202030204" pitchFamily="34" charset="0"/>
                        </a:rPr>
                        <a:t>El procedimiento actualizado y socializado se aplica correctamente PD-362-01 2024-03-13, se garantizan los tiempos, procesos y controles establecidos.</a:t>
                      </a:r>
                      <a:endParaRPr lang="es-MX"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2994655837"/>
                  </a:ext>
                </a:extLst>
              </a:tr>
              <a:tr h="499645">
                <a:tc>
                  <a:txBody>
                    <a:bodyPr/>
                    <a:lstStyle/>
                    <a:p>
                      <a:pPr algn="ctr" fontAlgn="b"/>
                      <a:r>
                        <a:rPr lang="es-CO" sz="1400" u="none" strike="noStrike" dirty="0">
                          <a:effectLst/>
                          <a:latin typeface="Arial Narrow" panose="020B0606020202030204" pitchFamily="34" charset="0"/>
                        </a:rPr>
                        <a:t>COMFIAR</a:t>
                      </a:r>
                      <a:endParaRPr lang="es-CO" sz="140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s-CO" sz="1400" u="none" strike="noStrike">
                          <a:effectLst/>
                          <a:latin typeface="Arial Narrow" panose="020B0606020202030204" pitchFamily="34" charset="0"/>
                        </a:rPr>
                        <a:t>100%</a:t>
                      </a:r>
                      <a:endParaRPr lang="es-CO" sz="14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s-CO" sz="1400" u="none" strike="noStrike" dirty="0">
                          <a:effectLst/>
                          <a:latin typeface="Arial Narrow" panose="020B0606020202030204" pitchFamily="34" charset="0"/>
                        </a:rPr>
                        <a:t> cuenta con procesos claros, se cumple en tiempos, de acuerdo a la normatividad..</a:t>
                      </a:r>
                      <a:endParaRPr lang="es-CO"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3092517065"/>
                  </a:ext>
                </a:extLst>
              </a:tr>
              <a:tr h="499645">
                <a:tc>
                  <a:txBody>
                    <a:bodyPr/>
                    <a:lstStyle/>
                    <a:p>
                      <a:pPr algn="ctr" fontAlgn="b"/>
                      <a:r>
                        <a:rPr lang="es-CO" sz="1400" u="none" strike="noStrike">
                          <a:effectLst/>
                          <a:latin typeface="Arial Narrow" panose="020B0606020202030204" pitchFamily="34" charset="0"/>
                        </a:rPr>
                        <a:t>COMFACA</a:t>
                      </a:r>
                      <a:endParaRPr lang="es-CO" sz="1400" b="1"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s-CO" sz="1400" u="none" strike="noStrike">
                          <a:effectLst/>
                          <a:latin typeface="Arial Narrow" panose="020B0606020202030204" pitchFamily="34" charset="0"/>
                        </a:rPr>
                        <a:t>100%</a:t>
                      </a:r>
                      <a:endParaRPr lang="es-CO" sz="1400" b="0" i="0" u="none" strike="noStrike">
                        <a:solidFill>
                          <a:srgbClr val="000000"/>
                        </a:solidFill>
                        <a:effectLst/>
                        <a:latin typeface="Arial Narrow" panose="020B0606020202030204" pitchFamily="34" charset="0"/>
                      </a:endParaRPr>
                    </a:p>
                  </a:txBody>
                  <a:tcPr marL="9525" marR="9525" marT="9525" marB="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CO" sz="1400" u="none" strike="noStrike" dirty="0">
                          <a:effectLst/>
                          <a:latin typeface="Arial Narrow" panose="020B0606020202030204" pitchFamily="34" charset="0"/>
                        </a:rPr>
                        <a:t>  cuenta con procesos claros, se cumple en tiempos, de acuerdo a la normatividad..</a:t>
                      </a:r>
                      <a:endParaRPr lang="es-CO" sz="1400" b="0" i="0" u="none" strike="noStrike" dirty="0">
                        <a:solidFill>
                          <a:srgbClr val="000000"/>
                        </a:solidFill>
                        <a:effectLst/>
                        <a:latin typeface="Arial Narrow" panose="020B0606020202030204" pitchFamily="34" charset="0"/>
                      </a:endParaRPr>
                    </a:p>
                    <a:p>
                      <a:pPr algn="ctr" fontAlgn="b"/>
                      <a:endParaRPr lang="es-CO"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3315955743"/>
                  </a:ext>
                </a:extLst>
              </a:tr>
              <a:tr h="499645">
                <a:tc>
                  <a:txBody>
                    <a:bodyPr/>
                    <a:lstStyle/>
                    <a:p>
                      <a:pPr algn="ctr" fontAlgn="b"/>
                      <a:r>
                        <a:rPr lang="es-CO" sz="1400" u="none" strike="noStrike">
                          <a:effectLst/>
                          <a:latin typeface="Arial Narrow" panose="020B0606020202030204" pitchFamily="34" charset="0"/>
                        </a:rPr>
                        <a:t>COMFACASANARE</a:t>
                      </a:r>
                      <a:endParaRPr lang="es-CO" sz="1400" b="1"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s-CO" sz="1400" u="none" strike="noStrike">
                          <a:effectLst/>
                          <a:latin typeface="Arial Narrow" panose="020B0606020202030204" pitchFamily="34" charset="0"/>
                        </a:rPr>
                        <a:t>100%</a:t>
                      </a:r>
                      <a:endParaRPr lang="es-CO" sz="1400" b="0" i="0" u="none" strike="noStrike">
                        <a:solidFill>
                          <a:srgbClr val="000000"/>
                        </a:solidFill>
                        <a:effectLst/>
                        <a:latin typeface="Arial Narrow" panose="020B0606020202030204" pitchFamily="34" charset="0"/>
                      </a:endParaRPr>
                    </a:p>
                  </a:txBody>
                  <a:tcPr marL="9525" marR="9525" marT="9525" marB="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CO" sz="1400" u="none" strike="noStrike" dirty="0">
                          <a:effectLst/>
                          <a:latin typeface="Arial Narrow" panose="020B0606020202030204" pitchFamily="34" charset="0"/>
                        </a:rPr>
                        <a:t> cuenta con procesos claros, se cumple en tiempos, de acuerdo a la normatividad..</a:t>
                      </a:r>
                      <a:endParaRPr lang="es-CO" sz="1400" b="0" i="0" u="none" strike="noStrike" dirty="0">
                        <a:solidFill>
                          <a:srgbClr val="000000"/>
                        </a:solidFill>
                        <a:effectLst/>
                        <a:latin typeface="Arial Narrow" panose="020B0606020202030204" pitchFamily="34" charset="0"/>
                      </a:endParaRPr>
                    </a:p>
                    <a:p>
                      <a:pPr algn="ctr" fontAlgn="b"/>
                      <a:r>
                        <a:rPr lang="es-CO" sz="1400" u="none" strike="noStrike" dirty="0">
                          <a:effectLst/>
                          <a:latin typeface="Arial Narrow" panose="020B0606020202030204" pitchFamily="34" charset="0"/>
                        </a:rPr>
                        <a:t> </a:t>
                      </a:r>
                      <a:endParaRPr lang="es-CO"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2808503372"/>
                  </a:ext>
                </a:extLst>
              </a:tr>
              <a:tr h="2023564">
                <a:tc>
                  <a:txBody>
                    <a:bodyPr/>
                    <a:lstStyle/>
                    <a:p>
                      <a:pPr algn="ctr" fontAlgn="b"/>
                      <a:r>
                        <a:rPr lang="es-CO" sz="1400" u="none" strike="noStrike">
                          <a:effectLst/>
                          <a:latin typeface="Arial Narrow" panose="020B0606020202030204" pitchFamily="34" charset="0"/>
                        </a:rPr>
                        <a:t>COMFAPUTUMAYO</a:t>
                      </a:r>
                      <a:endParaRPr lang="es-CO" sz="1400" b="1"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s-CO" sz="1400" u="none" strike="noStrike" dirty="0">
                          <a:effectLst/>
                          <a:latin typeface="Arial Narrow" panose="020B0606020202030204" pitchFamily="34" charset="0"/>
                        </a:rPr>
                        <a:t>100%</a:t>
                      </a:r>
                      <a:endParaRPr lang="es-CO" sz="14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s-MX" sz="1400" u="none" strike="noStrike" dirty="0">
                          <a:effectLst/>
                          <a:latin typeface="Arial Narrow" panose="020B0606020202030204" pitchFamily="34" charset="0"/>
                        </a:rPr>
                        <a:t>El procedimiento “SC-P-04 Respuesta de PQRSF”, esta alineado a las directrices que emitió la superintendencia del subsidio familiar, respecto a las características que debe contener la respuesta a los derechos de petición, lo cual se está aplicando en la Caja al momento de emitir la respuesta.  </a:t>
                      </a:r>
                      <a:endParaRPr lang="es-MX"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764918396"/>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5" descr="P.G.D. PROGRAMA DE GESTION DOCUMENTAL"/>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5" descr="P.G.D. PROGRAMA DE GESTION DOCUMENTAL"/>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5"/>
          <p:cNvSpPr txBox="1"/>
          <p:nvPr/>
        </p:nvSpPr>
        <p:spPr>
          <a:xfrm>
            <a:off x="2529738" y="207352"/>
            <a:ext cx="7132524"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800" b="1" dirty="0">
                <a:solidFill>
                  <a:schemeClr val="dk1"/>
                </a:solidFill>
                <a:latin typeface="Arial Narrow" panose="020B0606020202030204" pitchFamily="34" charset="0"/>
                <a:ea typeface="Calibri"/>
                <a:cs typeface="Calibri"/>
                <a:sym typeface="Calibri"/>
              </a:rPr>
              <a:t>3.4 Lenguaje Claro e Incluyente</a:t>
            </a:r>
            <a:endParaRPr sz="2800" dirty="0">
              <a:solidFill>
                <a:schemeClr val="dk1"/>
              </a:solidFill>
              <a:latin typeface="Arial Narrow" panose="020B0606020202030204" pitchFamily="34" charset="0"/>
            </a:endParaRPr>
          </a:p>
        </p:txBody>
      </p:sp>
      <p:sp>
        <p:nvSpPr>
          <p:cNvPr id="135" name="Google Shape;135;p5"/>
          <p:cNvSpPr txBox="1"/>
          <p:nvPr/>
        </p:nvSpPr>
        <p:spPr>
          <a:xfrm>
            <a:off x="11639550" y="609063"/>
            <a:ext cx="5524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a:solidFill>
                  <a:schemeClr val="lt1"/>
                </a:solidFill>
                <a:latin typeface="Calibri"/>
                <a:ea typeface="Calibri"/>
                <a:cs typeface="Calibri"/>
                <a:sym typeface="Calibri"/>
              </a:rPr>
              <a:t>4</a:t>
            </a:r>
            <a:endParaRPr sz="3600">
              <a:solidFill>
                <a:schemeClr val="lt1"/>
              </a:solidFill>
              <a:latin typeface="Calibri"/>
              <a:ea typeface="Calibri"/>
              <a:cs typeface="Calibri"/>
              <a:sym typeface="Calibri"/>
            </a:endParaRPr>
          </a:p>
        </p:txBody>
      </p:sp>
      <p:graphicFrame>
        <p:nvGraphicFramePr>
          <p:cNvPr id="4" name="Tabla 3">
            <a:extLst>
              <a:ext uri="{FF2B5EF4-FFF2-40B4-BE49-F238E27FC236}">
                <a16:creationId xmlns:a16="http://schemas.microsoft.com/office/drawing/2014/main" id="{861913E0-D40F-690C-BADE-2D3B514FC1F8}"/>
              </a:ext>
            </a:extLst>
          </p:cNvPr>
          <p:cNvGraphicFramePr>
            <a:graphicFrameLocks noGrp="1"/>
          </p:cNvGraphicFramePr>
          <p:nvPr>
            <p:extLst>
              <p:ext uri="{D42A27DB-BD31-4B8C-83A1-F6EECF244321}">
                <p14:modId xmlns:p14="http://schemas.microsoft.com/office/powerpoint/2010/main" val="1159911616"/>
              </p:ext>
            </p:extLst>
          </p:nvPr>
        </p:nvGraphicFramePr>
        <p:xfrm>
          <a:off x="1985109" y="989714"/>
          <a:ext cx="4851789" cy="5868286"/>
        </p:xfrm>
        <a:graphic>
          <a:graphicData uri="http://schemas.openxmlformats.org/drawingml/2006/table">
            <a:tbl>
              <a:tblPr>
                <a:tableStyleId>{871C3A2B-C473-42CC-B773-086420458FF6}</a:tableStyleId>
              </a:tblPr>
              <a:tblGrid>
                <a:gridCol w="1288756">
                  <a:extLst>
                    <a:ext uri="{9D8B030D-6E8A-4147-A177-3AD203B41FA5}">
                      <a16:colId xmlns:a16="http://schemas.microsoft.com/office/drawing/2014/main" val="1543021356"/>
                    </a:ext>
                  </a:extLst>
                </a:gridCol>
                <a:gridCol w="649793">
                  <a:extLst>
                    <a:ext uri="{9D8B030D-6E8A-4147-A177-3AD203B41FA5}">
                      <a16:colId xmlns:a16="http://schemas.microsoft.com/office/drawing/2014/main" val="353689991"/>
                    </a:ext>
                  </a:extLst>
                </a:gridCol>
                <a:gridCol w="2913240">
                  <a:extLst>
                    <a:ext uri="{9D8B030D-6E8A-4147-A177-3AD203B41FA5}">
                      <a16:colId xmlns:a16="http://schemas.microsoft.com/office/drawing/2014/main" val="1490301362"/>
                    </a:ext>
                  </a:extLst>
                </a:gridCol>
              </a:tblGrid>
              <a:tr h="1093131">
                <a:tc>
                  <a:txBody>
                    <a:bodyPr/>
                    <a:lstStyle/>
                    <a:p>
                      <a:pPr algn="ctr" fontAlgn="ctr"/>
                      <a:r>
                        <a:rPr lang="es-CO" sz="1200" u="none" strike="noStrike">
                          <a:effectLst/>
                        </a:rPr>
                        <a:t>COFREM</a:t>
                      </a:r>
                      <a:endParaRPr lang="es-CO" sz="12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es-CO" sz="1200" u="none" strike="noStrike">
                          <a:effectLst/>
                        </a:rPr>
                        <a:t>98%</a:t>
                      </a:r>
                      <a:endParaRPr lang="es-CO" sz="12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es-MX" sz="1200" u="none" strike="noStrike">
                          <a:effectLst/>
                        </a:rPr>
                        <a:t>Criterios establecidos en el procedimiento  de atención de PQRSF y aplicados en la emisión de la respuesta</a:t>
                      </a:r>
                      <a:endParaRPr lang="es-MX" sz="12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570312224"/>
                  </a:ext>
                </a:extLst>
              </a:tr>
              <a:tr h="364377">
                <a:tc>
                  <a:txBody>
                    <a:bodyPr/>
                    <a:lstStyle/>
                    <a:p>
                      <a:pPr algn="ctr" fontAlgn="ctr"/>
                      <a:r>
                        <a:rPr lang="es-CO" sz="1200" u="none" strike="noStrike">
                          <a:effectLst/>
                        </a:rPr>
                        <a:t>COMFIAR</a:t>
                      </a:r>
                      <a:endParaRPr lang="es-CO" sz="12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es-CO" sz="1200" u="none" strike="noStrike">
                          <a:effectLst/>
                        </a:rPr>
                        <a:t>100%</a:t>
                      </a:r>
                      <a:endParaRPr lang="es-CO"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s-CO" sz="1200" u="none" strike="noStrike" dirty="0">
                          <a:effectLst/>
                        </a:rPr>
                        <a:t>Cumple con lo establecido con </a:t>
                      </a:r>
                      <a:r>
                        <a:rPr lang="es-MX" sz="1200" u="none" strike="noStrike" dirty="0">
                          <a:effectLst/>
                        </a:rPr>
                        <a:t> un estilo de redacción simple y eficiente que ayude a los peticionarios a comprender con facilidad la respuesta.</a:t>
                      </a:r>
                      <a:r>
                        <a:rPr lang="es-CO" sz="1200" u="none" strike="noStrike" dirty="0">
                          <a:effectLst/>
                        </a:rPr>
                        <a:t> </a:t>
                      </a:r>
                      <a:endParaRPr lang="es-CO" sz="12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963354259"/>
                  </a:ext>
                </a:extLst>
              </a:tr>
              <a:tr h="364377">
                <a:tc>
                  <a:txBody>
                    <a:bodyPr/>
                    <a:lstStyle/>
                    <a:p>
                      <a:pPr algn="ctr" fontAlgn="ctr"/>
                      <a:r>
                        <a:rPr lang="es-CO" sz="1200" u="none" strike="noStrike">
                          <a:effectLst/>
                        </a:rPr>
                        <a:t>COMFACA</a:t>
                      </a:r>
                      <a:endParaRPr lang="es-CO" sz="12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es-CO" sz="1200" u="none" strike="noStrike">
                          <a:effectLst/>
                        </a:rPr>
                        <a:t>95%</a:t>
                      </a:r>
                      <a:endParaRPr lang="es-CO" sz="1200" b="0" i="0" u="none" strike="noStrike">
                        <a:solidFill>
                          <a:srgbClr val="000000"/>
                        </a:solidFill>
                        <a:effectLst/>
                        <a:latin typeface="Aptos Narrow" panose="020B0004020202020204" pitchFamily="34" charset="0"/>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CO" sz="1200" u="none" strike="noStrike" dirty="0">
                          <a:effectLst/>
                        </a:rPr>
                        <a:t>Cumple con lo establecido con </a:t>
                      </a:r>
                      <a:r>
                        <a:rPr lang="es-MX" sz="1200" u="none" strike="noStrike" dirty="0">
                          <a:effectLst/>
                        </a:rPr>
                        <a:t> un estilo de redacción simple y eficiente que ayude a los peticionarios a comprender con facilidad la respuesta.</a:t>
                      </a:r>
                      <a:r>
                        <a:rPr lang="es-CO" sz="1200" u="none" strike="noStrike" dirty="0">
                          <a:effectLst/>
                        </a:rPr>
                        <a:t> </a:t>
                      </a:r>
                      <a:endParaRPr lang="es-CO" sz="1200" b="0" i="0" u="none" strike="noStrike" dirty="0">
                        <a:solidFill>
                          <a:srgbClr val="000000"/>
                        </a:solidFill>
                        <a:effectLst/>
                        <a:latin typeface="Aptos Narrow" panose="020B0004020202020204" pitchFamily="34" charset="0"/>
                      </a:endParaRPr>
                    </a:p>
                    <a:p>
                      <a:pPr algn="ctr" fontAlgn="b"/>
                      <a:r>
                        <a:rPr lang="es-CO" sz="1200" u="none" strike="noStrike" dirty="0">
                          <a:effectLst/>
                        </a:rPr>
                        <a:t> </a:t>
                      </a:r>
                      <a:endParaRPr lang="es-CO" sz="12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049969844"/>
                  </a:ext>
                </a:extLst>
              </a:tr>
              <a:tr h="518283">
                <a:tc>
                  <a:txBody>
                    <a:bodyPr/>
                    <a:lstStyle/>
                    <a:p>
                      <a:pPr algn="ctr" fontAlgn="ctr"/>
                      <a:r>
                        <a:rPr lang="es-CO" sz="1200" u="none" strike="noStrike">
                          <a:effectLst/>
                        </a:rPr>
                        <a:t>COMFACASANARE</a:t>
                      </a:r>
                      <a:endParaRPr lang="es-CO" sz="12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es-CO" sz="1200" u="none" strike="noStrike">
                          <a:effectLst/>
                        </a:rPr>
                        <a:t>100%</a:t>
                      </a:r>
                      <a:endParaRPr lang="es-CO" sz="1200" b="0" i="0" u="none" strike="noStrike">
                        <a:solidFill>
                          <a:srgbClr val="000000"/>
                        </a:solidFill>
                        <a:effectLst/>
                        <a:latin typeface="Aptos Narrow" panose="020B0004020202020204" pitchFamily="34" charset="0"/>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CO" sz="1200" u="none" strike="noStrike" dirty="0">
                          <a:effectLst/>
                        </a:rPr>
                        <a:t>Cumple con lo establecido con </a:t>
                      </a:r>
                      <a:r>
                        <a:rPr lang="es-MX" sz="1200" u="none" strike="noStrike" dirty="0">
                          <a:effectLst/>
                        </a:rPr>
                        <a:t> un estilo de redacción simple y eficiente que ayude a los peticionarios a comprender con facilidad la respuesta.</a:t>
                      </a:r>
                      <a:r>
                        <a:rPr lang="es-CO" sz="1200" u="none" strike="noStrike" dirty="0">
                          <a:effectLst/>
                        </a:rPr>
                        <a:t> </a:t>
                      </a:r>
                      <a:endParaRPr lang="es-CO" sz="1200" b="0" i="0" u="none" strike="noStrike" dirty="0">
                        <a:solidFill>
                          <a:srgbClr val="000000"/>
                        </a:solidFill>
                        <a:effectLst/>
                        <a:latin typeface="Aptos Narrow" panose="020B0004020202020204" pitchFamily="34" charset="0"/>
                      </a:endParaRPr>
                    </a:p>
                    <a:p>
                      <a:pPr algn="ctr" fontAlgn="b"/>
                      <a:r>
                        <a:rPr lang="es-CO" sz="1200" u="none" strike="noStrike" dirty="0">
                          <a:effectLst/>
                        </a:rPr>
                        <a:t> </a:t>
                      </a:r>
                      <a:endParaRPr lang="es-CO" sz="12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830291237"/>
                  </a:ext>
                </a:extLst>
              </a:tr>
              <a:tr h="2186260">
                <a:tc>
                  <a:txBody>
                    <a:bodyPr/>
                    <a:lstStyle/>
                    <a:p>
                      <a:pPr algn="ctr" fontAlgn="ctr"/>
                      <a:r>
                        <a:rPr lang="es-CO" sz="1200" u="none" strike="noStrike">
                          <a:effectLst/>
                        </a:rPr>
                        <a:t>COMFAPUTUMAYO</a:t>
                      </a:r>
                      <a:endParaRPr lang="es-CO" sz="12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es-CO" sz="1200" u="none" strike="noStrike">
                          <a:effectLst/>
                        </a:rPr>
                        <a:t>100%</a:t>
                      </a:r>
                      <a:endParaRPr lang="es-CO" sz="12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es-MX" sz="1200" u="none" strike="noStrike" dirty="0">
                          <a:effectLst/>
                        </a:rPr>
                        <a:t>Adopto un lenguaje sencillo y sin limitaciones textuales o de compresión, que pongan al peticionario en una posición de no entendimiento al momento de tomar lectura, garantizando un estilo de redacción simple y eficiente.   </a:t>
                      </a:r>
                      <a:endParaRPr lang="es-MX" sz="12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189254127"/>
                  </a:ext>
                </a:extLst>
              </a:tr>
            </a:tbl>
          </a:graphicData>
        </a:graphic>
      </p:graphicFrame>
      <p:graphicFrame>
        <p:nvGraphicFramePr>
          <p:cNvPr id="5" name="Gráfico 4">
            <a:extLst>
              <a:ext uri="{FF2B5EF4-FFF2-40B4-BE49-F238E27FC236}">
                <a16:creationId xmlns:a16="http://schemas.microsoft.com/office/drawing/2014/main" id="{7ACE3B0D-74E4-4996-27F7-6E958D3BB76D}"/>
              </a:ext>
            </a:extLst>
          </p:cNvPr>
          <p:cNvGraphicFramePr>
            <a:graphicFrameLocks/>
          </p:cNvGraphicFramePr>
          <p:nvPr>
            <p:extLst>
              <p:ext uri="{D42A27DB-BD31-4B8C-83A1-F6EECF244321}">
                <p14:modId xmlns:p14="http://schemas.microsoft.com/office/powerpoint/2010/main" val="3217957334"/>
              </p:ext>
            </p:extLst>
          </p:nvPr>
        </p:nvGraphicFramePr>
        <p:xfrm>
          <a:off x="7387589" y="1255394"/>
          <a:ext cx="4429273" cy="45264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8290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5" descr="P.G.D. PROGRAMA DE GESTION DOCUMENTAL"/>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5" descr="P.G.D. PROGRAMA DE GESTION DOCUMENTAL"/>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5"/>
          <p:cNvSpPr txBox="1"/>
          <p:nvPr/>
        </p:nvSpPr>
        <p:spPr>
          <a:xfrm>
            <a:off x="2529737" y="207352"/>
            <a:ext cx="8288317"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800" b="1" dirty="0">
                <a:solidFill>
                  <a:schemeClr val="dk1"/>
                </a:solidFill>
                <a:latin typeface="Arial Narrow" panose="020B0606020202030204" pitchFamily="34" charset="0"/>
              </a:rPr>
              <a:t>3.5 Términos de respuesta a las peticiones presentadas por los trabajadores, afiliados y usuarios</a:t>
            </a:r>
            <a:endParaRPr sz="2800" b="1" dirty="0">
              <a:solidFill>
                <a:schemeClr val="dk1"/>
              </a:solidFill>
              <a:latin typeface="Arial Narrow" panose="020B0606020202030204" pitchFamily="34" charset="0"/>
            </a:endParaRPr>
          </a:p>
        </p:txBody>
      </p:sp>
      <p:sp>
        <p:nvSpPr>
          <p:cNvPr id="135" name="Google Shape;135;p5"/>
          <p:cNvSpPr txBox="1"/>
          <p:nvPr/>
        </p:nvSpPr>
        <p:spPr>
          <a:xfrm>
            <a:off x="11639550" y="609063"/>
            <a:ext cx="5524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a:solidFill>
                  <a:schemeClr val="lt1"/>
                </a:solidFill>
                <a:latin typeface="Calibri"/>
                <a:ea typeface="Calibri"/>
                <a:cs typeface="Calibri"/>
                <a:sym typeface="Calibri"/>
              </a:rPr>
              <a:t>4</a:t>
            </a:r>
            <a:endParaRPr sz="3600">
              <a:solidFill>
                <a:schemeClr val="lt1"/>
              </a:solidFill>
              <a:latin typeface="Calibri"/>
              <a:ea typeface="Calibri"/>
              <a:cs typeface="Calibri"/>
              <a:sym typeface="Calibri"/>
            </a:endParaRPr>
          </a:p>
        </p:txBody>
      </p:sp>
      <p:graphicFrame>
        <p:nvGraphicFramePr>
          <p:cNvPr id="4" name="Gráfico 3">
            <a:extLst>
              <a:ext uri="{FF2B5EF4-FFF2-40B4-BE49-F238E27FC236}">
                <a16:creationId xmlns:a16="http://schemas.microsoft.com/office/drawing/2014/main" id="{0C7DDCC4-D396-7BBB-6C63-ECD5190D288C}"/>
              </a:ext>
            </a:extLst>
          </p:cNvPr>
          <p:cNvGraphicFramePr>
            <a:graphicFrameLocks/>
          </p:cNvGraphicFramePr>
          <p:nvPr>
            <p:extLst>
              <p:ext uri="{D42A27DB-BD31-4B8C-83A1-F6EECF244321}">
                <p14:modId xmlns:p14="http://schemas.microsoft.com/office/powerpoint/2010/main" val="3362792961"/>
              </p:ext>
            </p:extLst>
          </p:nvPr>
        </p:nvGraphicFramePr>
        <p:xfrm>
          <a:off x="7709095" y="1718090"/>
          <a:ext cx="4206680" cy="47530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a 4">
            <a:extLst>
              <a:ext uri="{FF2B5EF4-FFF2-40B4-BE49-F238E27FC236}">
                <a16:creationId xmlns:a16="http://schemas.microsoft.com/office/drawing/2014/main" id="{F7DFBC07-1B7F-3F35-4384-B3460010212D}"/>
              </a:ext>
            </a:extLst>
          </p:cNvPr>
          <p:cNvGraphicFramePr>
            <a:graphicFrameLocks noGrp="1"/>
          </p:cNvGraphicFramePr>
          <p:nvPr>
            <p:extLst>
              <p:ext uri="{D42A27DB-BD31-4B8C-83A1-F6EECF244321}">
                <p14:modId xmlns:p14="http://schemas.microsoft.com/office/powerpoint/2010/main" val="4078263084"/>
              </p:ext>
            </p:extLst>
          </p:nvPr>
        </p:nvGraphicFramePr>
        <p:xfrm>
          <a:off x="1669368" y="1289136"/>
          <a:ext cx="5627076" cy="5610956"/>
        </p:xfrm>
        <a:graphic>
          <a:graphicData uri="http://schemas.openxmlformats.org/drawingml/2006/table">
            <a:tbl>
              <a:tblPr>
                <a:tableStyleId>{871C3A2B-C473-42CC-B773-086420458FF6}</a:tableStyleId>
              </a:tblPr>
              <a:tblGrid>
                <a:gridCol w="1494692">
                  <a:extLst>
                    <a:ext uri="{9D8B030D-6E8A-4147-A177-3AD203B41FA5}">
                      <a16:colId xmlns:a16="http://schemas.microsoft.com/office/drawing/2014/main" val="3981376920"/>
                    </a:ext>
                  </a:extLst>
                </a:gridCol>
                <a:gridCol w="753626">
                  <a:extLst>
                    <a:ext uri="{9D8B030D-6E8A-4147-A177-3AD203B41FA5}">
                      <a16:colId xmlns:a16="http://schemas.microsoft.com/office/drawing/2014/main" val="1923939772"/>
                    </a:ext>
                  </a:extLst>
                </a:gridCol>
                <a:gridCol w="3378758">
                  <a:extLst>
                    <a:ext uri="{9D8B030D-6E8A-4147-A177-3AD203B41FA5}">
                      <a16:colId xmlns:a16="http://schemas.microsoft.com/office/drawing/2014/main" val="4149124075"/>
                    </a:ext>
                  </a:extLst>
                </a:gridCol>
              </a:tblGrid>
              <a:tr h="1037492">
                <a:tc>
                  <a:txBody>
                    <a:bodyPr/>
                    <a:lstStyle/>
                    <a:p>
                      <a:pPr algn="ctr" fontAlgn="ctr"/>
                      <a:r>
                        <a:rPr lang="es-CO" sz="1400" u="none" strike="noStrike">
                          <a:effectLst/>
                        </a:rPr>
                        <a:t>COFREM</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98%</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dirty="0">
                          <a:effectLst/>
                        </a:rPr>
                        <a:t>Criterios establecidos en el procedimiento  de atención de PQRSF y aplicados en la emisión de la respuesta</a:t>
                      </a:r>
                      <a:endParaRPr lang="es-MX"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2936038672"/>
                  </a:ext>
                </a:extLst>
              </a:tr>
              <a:tr h="345830">
                <a:tc>
                  <a:txBody>
                    <a:bodyPr/>
                    <a:lstStyle/>
                    <a:p>
                      <a:pPr algn="ctr" fontAlgn="ctr"/>
                      <a:r>
                        <a:rPr lang="es-CO" sz="1400" u="none" strike="noStrike">
                          <a:effectLst/>
                        </a:rPr>
                        <a:t>COMFIAR</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b"/>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s-CO" sz="1400" u="none" strike="noStrike" dirty="0">
                          <a:effectLst/>
                        </a:rPr>
                        <a:t> </a:t>
                      </a:r>
                      <a:r>
                        <a:rPr lang="es-MX" sz="1400" u="none" strike="noStrike" dirty="0">
                          <a:effectLst/>
                        </a:rPr>
                        <a:t>Da estricto cumplimiento a los términos legales establecidos , para que los trabajadores y la ciudadanía en general, ejerzan el derecho de petición y se garantice su derecho fundamental</a:t>
                      </a:r>
                      <a:endParaRPr lang="es-CO"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4193264106"/>
                  </a:ext>
                </a:extLst>
              </a:tr>
              <a:tr h="345830">
                <a:tc>
                  <a:txBody>
                    <a:bodyPr/>
                    <a:lstStyle/>
                    <a:p>
                      <a:pPr algn="ctr" fontAlgn="ctr"/>
                      <a:r>
                        <a:rPr lang="es-CO" sz="1400" u="none" strike="noStrike">
                          <a:effectLst/>
                        </a:rPr>
                        <a:t>COMFACA</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95%</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b"/>
                      <a:r>
                        <a:rPr lang="es-CO" sz="1400" u="none" strike="noStrike" dirty="0">
                          <a:effectLst/>
                        </a:rPr>
                        <a:t>  </a:t>
                      </a:r>
                      <a:endParaRPr lang="es-CO"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163576502"/>
                  </a:ext>
                </a:extLst>
              </a:tr>
              <a:tr h="345830">
                <a:tc>
                  <a:txBody>
                    <a:bodyPr/>
                    <a:lstStyle/>
                    <a:p>
                      <a:pPr algn="ctr" fontAlgn="ctr"/>
                      <a:r>
                        <a:rPr lang="es-CO" sz="1400" u="none" strike="noStrike">
                          <a:effectLst/>
                        </a:rPr>
                        <a:t>COMFACASANARE</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b"/>
                      <a:r>
                        <a:rPr lang="es-MX" sz="1400" u="none" strike="noStrike" dirty="0">
                          <a:effectLst/>
                        </a:rPr>
                        <a:t>Dar estricto cumplimiento a los términos legales establecidos , para que los trabajadores y la ciudadanía en general, ejerzan el derecho de petición y se garantice su derecho fundamental</a:t>
                      </a:r>
                      <a:r>
                        <a:rPr lang="es-CO" sz="1400" u="none" strike="noStrike" dirty="0">
                          <a:effectLst/>
                        </a:rPr>
                        <a:t> </a:t>
                      </a:r>
                      <a:endParaRPr lang="es-CO"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2951997375"/>
                  </a:ext>
                </a:extLst>
              </a:tr>
              <a:tr h="2074984">
                <a:tc>
                  <a:txBody>
                    <a:bodyPr/>
                    <a:lstStyle/>
                    <a:p>
                      <a:pPr algn="ctr" fontAlgn="ctr"/>
                      <a:r>
                        <a:rPr lang="es-CO" sz="1400" u="none" strike="noStrike">
                          <a:effectLst/>
                        </a:rPr>
                        <a:t>COMFAPUTUMAYO</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dirty="0">
                          <a:effectLst/>
                        </a:rPr>
                        <a:t>Adopto un lenguaje sencillo y sin limitaciones textuales o de compresión, que pongan al peticionario en una posición de no entendimiento al momento de tomar lectura, garantizando un estilo de redacción simple y eficiente.   </a:t>
                      </a:r>
                      <a:endParaRPr lang="es-MX"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2108183023"/>
                  </a:ext>
                </a:extLst>
              </a:tr>
            </a:tbl>
          </a:graphicData>
        </a:graphic>
      </p:graphicFrame>
    </p:spTree>
    <p:extLst>
      <p:ext uri="{BB962C8B-B14F-4D97-AF65-F5344CB8AC3E}">
        <p14:creationId xmlns:p14="http://schemas.microsoft.com/office/powerpoint/2010/main" val="1216923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5" descr="P.G.D. PROGRAMA DE GESTION DOCUMENTAL"/>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5" descr="P.G.D. PROGRAMA DE GESTION DOCUMENTAL"/>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5"/>
          <p:cNvSpPr txBox="1"/>
          <p:nvPr/>
        </p:nvSpPr>
        <p:spPr>
          <a:xfrm>
            <a:off x="2529738" y="207352"/>
            <a:ext cx="7697474"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800" b="1" dirty="0">
                <a:solidFill>
                  <a:schemeClr val="dk1"/>
                </a:solidFill>
                <a:latin typeface="Arial Narrow" panose="020B0606020202030204" pitchFamily="34" charset="0"/>
                <a:ea typeface="Calibri"/>
                <a:cs typeface="Calibri"/>
                <a:sym typeface="Calibri"/>
              </a:rPr>
              <a:t>3.6 Términos de respuesta a los requerimientos de la Superintendencia.</a:t>
            </a:r>
            <a:endParaRPr sz="2800" dirty="0">
              <a:solidFill>
                <a:schemeClr val="dk1"/>
              </a:solidFill>
              <a:latin typeface="Arial Narrow" panose="020B0606020202030204" pitchFamily="34" charset="0"/>
            </a:endParaRPr>
          </a:p>
        </p:txBody>
      </p:sp>
      <p:sp>
        <p:nvSpPr>
          <p:cNvPr id="135" name="Google Shape;135;p5"/>
          <p:cNvSpPr txBox="1"/>
          <p:nvPr/>
        </p:nvSpPr>
        <p:spPr>
          <a:xfrm>
            <a:off x="11639550" y="609063"/>
            <a:ext cx="5524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a:solidFill>
                  <a:schemeClr val="lt1"/>
                </a:solidFill>
                <a:latin typeface="Calibri"/>
                <a:ea typeface="Calibri"/>
                <a:cs typeface="Calibri"/>
                <a:sym typeface="Calibri"/>
              </a:rPr>
              <a:t>4</a:t>
            </a:r>
            <a:endParaRPr sz="3600">
              <a:solidFill>
                <a:schemeClr val="lt1"/>
              </a:solidFill>
              <a:latin typeface="Calibri"/>
              <a:ea typeface="Calibri"/>
              <a:cs typeface="Calibri"/>
              <a:sym typeface="Calibri"/>
            </a:endParaRPr>
          </a:p>
        </p:txBody>
      </p:sp>
      <p:graphicFrame>
        <p:nvGraphicFramePr>
          <p:cNvPr id="5" name="Gráfico 4">
            <a:extLst>
              <a:ext uri="{FF2B5EF4-FFF2-40B4-BE49-F238E27FC236}">
                <a16:creationId xmlns:a16="http://schemas.microsoft.com/office/drawing/2014/main" id="{6D193610-F6B4-50EF-0EDA-23AA651E8AD8}"/>
              </a:ext>
            </a:extLst>
          </p:cNvPr>
          <p:cNvGraphicFramePr>
            <a:graphicFrameLocks/>
          </p:cNvGraphicFramePr>
          <p:nvPr>
            <p:extLst>
              <p:ext uri="{D42A27DB-BD31-4B8C-83A1-F6EECF244321}">
                <p14:modId xmlns:p14="http://schemas.microsoft.com/office/powerpoint/2010/main" val="2776790501"/>
              </p:ext>
            </p:extLst>
          </p:nvPr>
        </p:nvGraphicFramePr>
        <p:xfrm>
          <a:off x="7411034" y="1639865"/>
          <a:ext cx="5048251" cy="43670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a 5">
            <a:extLst>
              <a:ext uri="{FF2B5EF4-FFF2-40B4-BE49-F238E27FC236}">
                <a16:creationId xmlns:a16="http://schemas.microsoft.com/office/drawing/2014/main" id="{7705EC57-ED72-DA38-5864-EC6F3D9D9242}"/>
              </a:ext>
            </a:extLst>
          </p:cNvPr>
          <p:cNvGraphicFramePr>
            <a:graphicFrameLocks noGrp="1"/>
          </p:cNvGraphicFramePr>
          <p:nvPr>
            <p:extLst>
              <p:ext uri="{D42A27DB-BD31-4B8C-83A1-F6EECF244321}">
                <p14:modId xmlns:p14="http://schemas.microsoft.com/office/powerpoint/2010/main" val="2121050317"/>
              </p:ext>
            </p:extLst>
          </p:nvPr>
        </p:nvGraphicFramePr>
        <p:xfrm>
          <a:off x="1774091" y="1976511"/>
          <a:ext cx="5864665" cy="4343371"/>
        </p:xfrm>
        <a:graphic>
          <a:graphicData uri="http://schemas.openxmlformats.org/drawingml/2006/table">
            <a:tbl>
              <a:tblPr>
                <a:tableStyleId>{871C3A2B-C473-42CC-B773-086420458FF6}</a:tableStyleId>
              </a:tblPr>
              <a:tblGrid>
                <a:gridCol w="1557802">
                  <a:extLst>
                    <a:ext uri="{9D8B030D-6E8A-4147-A177-3AD203B41FA5}">
                      <a16:colId xmlns:a16="http://schemas.microsoft.com/office/drawing/2014/main" val="2154638650"/>
                    </a:ext>
                  </a:extLst>
                </a:gridCol>
                <a:gridCol w="785446">
                  <a:extLst>
                    <a:ext uri="{9D8B030D-6E8A-4147-A177-3AD203B41FA5}">
                      <a16:colId xmlns:a16="http://schemas.microsoft.com/office/drawing/2014/main" val="3340301289"/>
                    </a:ext>
                  </a:extLst>
                </a:gridCol>
                <a:gridCol w="3521417">
                  <a:extLst>
                    <a:ext uri="{9D8B030D-6E8A-4147-A177-3AD203B41FA5}">
                      <a16:colId xmlns:a16="http://schemas.microsoft.com/office/drawing/2014/main" val="532945414"/>
                    </a:ext>
                  </a:extLst>
                </a:gridCol>
              </a:tblGrid>
              <a:tr h="1209118">
                <a:tc>
                  <a:txBody>
                    <a:bodyPr/>
                    <a:lstStyle/>
                    <a:p>
                      <a:pPr algn="ctr" fontAlgn="ctr"/>
                      <a:r>
                        <a:rPr lang="es-CO" sz="1400" u="none" strike="noStrike">
                          <a:effectLst/>
                        </a:rPr>
                        <a:t>COFREM</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dirty="0">
                          <a:effectLst/>
                        </a:rPr>
                        <a:t>En este trimestre se cumplió con el total de los requerimientos de la Superintendencia, Sobre las PQRSF interpuestas. Cumpliendo con lo dispuesto en la ley 1755 de 2015.</a:t>
                      </a:r>
                      <a:endParaRPr lang="es-MX"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4084046512"/>
                  </a:ext>
                </a:extLst>
              </a:tr>
              <a:tr h="403039">
                <a:tc>
                  <a:txBody>
                    <a:bodyPr/>
                    <a:lstStyle/>
                    <a:p>
                      <a:pPr algn="ctr" fontAlgn="ctr"/>
                      <a:r>
                        <a:rPr lang="es-CO" sz="1400" u="none" strike="noStrike">
                          <a:effectLst/>
                        </a:rPr>
                        <a:t>COMFIAR</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b"/>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s-CO" sz="1400" u="none" strike="noStrike" dirty="0">
                          <a:effectLst/>
                        </a:rPr>
                        <a:t>Cumple con las característica, de tiempos forma y demás características exigidas. </a:t>
                      </a:r>
                      <a:endParaRPr lang="es-CO"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62627792"/>
                  </a:ext>
                </a:extLst>
              </a:tr>
              <a:tr h="403039">
                <a:tc>
                  <a:txBody>
                    <a:bodyPr/>
                    <a:lstStyle/>
                    <a:p>
                      <a:pPr algn="ctr" fontAlgn="ctr"/>
                      <a:r>
                        <a:rPr lang="es-CO" sz="1400" u="none" strike="noStrike">
                          <a:effectLst/>
                        </a:rPr>
                        <a:t>COMFACA</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97%</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b"/>
                      <a:r>
                        <a:rPr lang="es-CO" sz="1400" u="none" strike="noStrike" dirty="0">
                          <a:effectLst/>
                        </a:rPr>
                        <a:t> </a:t>
                      </a:r>
                      <a:r>
                        <a:rPr lang="es-MX" sz="1400" u="none" strike="noStrike" dirty="0">
                          <a:effectLst/>
                        </a:rPr>
                        <a:t>Cumple  con lo dispuesto en la ley 1755 de 2015.</a:t>
                      </a:r>
                      <a:endParaRPr lang="es-CO"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2799733347"/>
                  </a:ext>
                </a:extLst>
              </a:tr>
              <a:tr h="403039">
                <a:tc>
                  <a:txBody>
                    <a:bodyPr/>
                    <a:lstStyle/>
                    <a:p>
                      <a:pPr algn="ctr" fontAlgn="ctr"/>
                      <a:r>
                        <a:rPr lang="es-CO" sz="1400" u="none" strike="noStrike">
                          <a:effectLst/>
                        </a:rPr>
                        <a:t>COMFACASANARE</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CO" sz="1400" u="none" strike="noStrike" dirty="0">
                          <a:effectLst/>
                        </a:rPr>
                        <a:t> Cumple con las característica, de tiempos forma y demás características exigidas. </a:t>
                      </a:r>
                      <a:endParaRPr lang="es-CO" sz="1400" b="0" i="0" u="none" strike="noStrike" dirty="0">
                        <a:solidFill>
                          <a:srgbClr val="000000"/>
                        </a:solidFill>
                        <a:effectLst/>
                        <a:latin typeface="Arial Narrow" panose="020B0606020202030204" pitchFamily="34" charset="0"/>
                      </a:endParaRPr>
                    </a:p>
                    <a:p>
                      <a:pPr algn="ctr" fontAlgn="b"/>
                      <a:endParaRPr lang="es-CO"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2130787606"/>
                  </a:ext>
                </a:extLst>
              </a:tr>
              <a:tr h="1612158">
                <a:tc>
                  <a:txBody>
                    <a:bodyPr/>
                    <a:lstStyle/>
                    <a:p>
                      <a:pPr algn="ctr" fontAlgn="ctr"/>
                      <a:r>
                        <a:rPr lang="es-CO" sz="1400" u="none" strike="noStrike">
                          <a:effectLst/>
                        </a:rPr>
                        <a:t>COMFAPUTUMAYO</a:t>
                      </a:r>
                      <a:endParaRPr lang="es-CO" sz="14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CO" sz="1400" u="none" strike="noStrike">
                          <a:effectLst/>
                        </a:rPr>
                        <a:t>100%</a:t>
                      </a:r>
                      <a:endParaRPr lang="es-CO"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MX" sz="1400" u="none" strike="noStrike" dirty="0">
                          <a:effectLst/>
                        </a:rPr>
                        <a:t>Cumple con lo dispuesto en la Ley 1755 de 2015, en relación a los términos legales establecidos y la protección del derecho fundamental. </a:t>
                      </a:r>
                      <a:endParaRPr lang="es-MX"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2040348649"/>
                  </a:ext>
                </a:extLst>
              </a:tr>
            </a:tbl>
          </a:graphicData>
        </a:graphic>
      </p:graphicFrame>
    </p:spTree>
    <p:extLst>
      <p:ext uri="{BB962C8B-B14F-4D97-AF65-F5344CB8AC3E}">
        <p14:creationId xmlns:p14="http://schemas.microsoft.com/office/powerpoint/2010/main" val="3711885630"/>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1075</TotalTime>
  <Words>4397</Words>
  <Application>Microsoft Office PowerPoint</Application>
  <PresentationFormat>Panorámica</PresentationFormat>
  <Paragraphs>598</Paragraphs>
  <Slides>36</Slides>
  <Notes>36</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36</vt:i4>
      </vt:variant>
    </vt:vector>
  </HeadingPairs>
  <TitlesOfParts>
    <vt:vector size="44" baseType="lpstr">
      <vt:lpstr>Calibri</vt:lpstr>
      <vt:lpstr>Arial</vt:lpstr>
      <vt:lpstr>Arial Narrow</vt:lpstr>
      <vt:lpstr>Century Gothic</vt:lpstr>
      <vt:lpstr>Montserrat</vt:lpstr>
      <vt:lpstr>Wingdings 3</vt:lpstr>
      <vt:lpstr>Aptos Narrow</vt:lpstr>
      <vt:lpstr>Espiral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CALIDAD</dc:creator>
  <cp:lastModifiedBy>CAMILO ANDRES TURRIAGO JIMENEZ</cp:lastModifiedBy>
  <cp:revision>32</cp:revision>
  <dcterms:created xsi:type="dcterms:W3CDTF">2021-03-08T14:34:00Z</dcterms:created>
  <dcterms:modified xsi:type="dcterms:W3CDTF">2024-05-24T18:50:41Z</dcterms:modified>
</cp:coreProperties>
</file>