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8"/>
  </p:handoutMasterIdLst>
  <p:sldIdLst>
    <p:sldId id="256" r:id="rId5"/>
    <p:sldId id="257" r:id="rId6"/>
    <p:sldId id="290" r:id="rId7"/>
    <p:sldId id="298" r:id="rId8"/>
    <p:sldId id="262" r:id="rId9"/>
    <p:sldId id="302" r:id="rId10"/>
    <p:sldId id="307" r:id="rId11"/>
    <p:sldId id="303" r:id="rId12"/>
    <p:sldId id="308" r:id="rId13"/>
    <p:sldId id="309" r:id="rId14"/>
    <p:sldId id="304" r:id="rId15"/>
    <p:sldId id="301" r:id="rId16"/>
    <p:sldId id="267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1C34"/>
    <a:srgbClr val="0070C0"/>
    <a:srgbClr val="9DC8E7"/>
    <a:srgbClr val="83CE6A"/>
    <a:srgbClr val="FEEA83"/>
    <a:srgbClr val="FF0000"/>
    <a:srgbClr val="227ACB"/>
    <a:srgbClr val="E59D44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6" autoAdjust="0"/>
    <p:restoredTop sz="94660"/>
  </p:normalViewPr>
  <p:slideViewPr>
    <p:cSldViewPr snapToGrid="0">
      <p:cViewPr varScale="1">
        <p:scale>
          <a:sx n="21" d="100"/>
          <a:sy n="21" d="100"/>
        </p:scale>
        <p:origin x="192" y="2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24/10/24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24/10/24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209727-CD89-6FA4-B990-6D27384B4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57" y="2199822"/>
            <a:ext cx="3783678" cy="17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24/10/24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A9D7E4-7BA0-40B7-FF99-DD7B5CDE5C94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671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24/10/24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671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63FC19-3C84-302A-FDDC-09A601EE2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24/10/24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671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24/10/24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3DA4FF-4FC6-492E-6227-EF18E4CE0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32" y="161925"/>
            <a:ext cx="989035" cy="4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24/10/24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49671A3-6D37-8AFD-94D0-FA165C7F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2" y="161925"/>
            <a:ext cx="989035" cy="4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24/10/24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6605662-90CC-6AB2-D017-3EEFB7AE8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82" y="161925"/>
            <a:ext cx="989035" cy="4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24/10/24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896561-D90B-7384-BB4D-D4910FDD0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32" y="6194704"/>
            <a:ext cx="989035" cy="4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24/10/24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18B898-11AE-F604-EA5D-43278140A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2" y="6192759"/>
            <a:ext cx="989035" cy="4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24/10/24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792F65-65B7-73A3-80A6-1A7708E74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282" y="6192759"/>
            <a:ext cx="989035" cy="4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24/10/24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4962"/>
              </p:ext>
            </p:extLst>
          </p:nvPr>
        </p:nvGraphicFramePr>
        <p:xfrm>
          <a:off x="11015133" y="6583038"/>
          <a:ext cx="1176867" cy="274962"/>
        </p:xfrm>
        <a:graphic>
          <a:graphicData uri="http://schemas.openxmlformats.org/drawingml/2006/table">
            <a:tbl>
              <a:tblPr/>
              <a:tblGrid>
                <a:gridCol w="117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962">
                <a:tc>
                  <a:txBody>
                    <a:bodyPr/>
                    <a:lstStyle/>
                    <a:p>
                      <a:pPr algn="l"/>
                      <a:br>
                        <a:rPr lang="es-CO" sz="600" dirty="0">
                          <a:effectLst/>
                        </a:rPr>
                      </a:br>
                      <a:r>
                        <a:rPr lang="es-CO" sz="10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FO-COP-006 V2</a:t>
                      </a:r>
                    </a:p>
                  </a:txBody>
                  <a:tcPr marL="12295" marR="12295" marT="12295" marB="122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D6B86-5CC7-BC76-CDDE-DD60C3F7E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29AB09D9-C9CA-67E9-3DEA-C138059FD38D}"/>
              </a:ext>
            </a:extLst>
          </p:cNvPr>
          <p:cNvSpPr txBox="1"/>
          <p:nvPr/>
        </p:nvSpPr>
        <p:spPr>
          <a:xfrm>
            <a:off x="593084" y="254613"/>
            <a:ext cx="5154000" cy="1079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NTC 6047</a:t>
            </a:r>
          </a:p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45.8.3 Símbolos</a:t>
            </a:r>
            <a:r>
              <a:rPr lang="es-CO" sz="2000" b="1" dirty="0">
                <a:solidFill>
                  <a:srgbClr val="0070C0"/>
                </a:solidFill>
              </a:rPr>
              <a:t>               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C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5AF256-32D1-D0A1-1CB8-F114AE725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90" y="675830"/>
            <a:ext cx="4165755" cy="59275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BB50FBC-22E4-EEBF-BAF7-5F1D5C466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36491" r="50000" b="36667"/>
          <a:stretch/>
        </p:blipFill>
        <p:spPr>
          <a:xfrm>
            <a:off x="1187115" y="1334268"/>
            <a:ext cx="3064042" cy="537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0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FF9F7-6109-D8DC-2EA4-7D71B5973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E0E8D8B-67ED-A4BE-1666-33769678F082}"/>
              </a:ext>
            </a:extLst>
          </p:cNvPr>
          <p:cNvSpPr/>
          <p:nvPr/>
        </p:nvSpPr>
        <p:spPr>
          <a:xfrm>
            <a:off x="151780" y="169630"/>
            <a:ext cx="3264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Pictogramas</a:t>
            </a:r>
            <a:endParaRPr lang="es-MX" sz="4000" b="1" cap="none" spc="0" dirty="0">
              <a:ln w="12700">
                <a:solidFill>
                  <a:srgbClr val="C0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06C42FE-4D9D-6317-E229-764D459B3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4" t="16841" r="12952" b="35908"/>
          <a:stretch/>
        </p:blipFill>
        <p:spPr>
          <a:xfrm>
            <a:off x="6891724" y="618087"/>
            <a:ext cx="4133029" cy="587937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281213-288F-A1EC-64A8-5C81327AA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74"/>
          <a:stretch/>
        </p:blipFill>
        <p:spPr>
          <a:xfrm>
            <a:off x="650543" y="1063712"/>
            <a:ext cx="4846247" cy="53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4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960D3-9734-01C8-8496-1F05B7D1A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226302B-5206-750E-05DB-9AA2CF85541E}"/>
              </a:ext>
            </a:extLst>
          </p:cNvPr>
          <p:cNvSpPr/>
          <p:nvPr/>
        </p:nvSpPr>
        <p:spPr>
          <a:xfrm>
            <a:off x="4229157" y="648357"/>
            <a:ext cx="37337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60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GRACIAS</a:t>
            </a:r>
            <a:endParaRPr lang="es-MX" sz="6000" b="1" cap="none" spc="0" dirty="0">
              <a:ln w="12700">
                <a:solidFill>
                  <a:srgbClr val="C0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5C49F2-9701-679B-BB03-965ECAEA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441169"/>
            <a:ext cx="3958844" cy="522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1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668220"/>
              </p:ext>
            </p:extLst>
          </p:nvPr>
        </p:nvGraphicFramePr>
        <p:xfrm>
          <a:off x="11015133" y="6583038"/>
          <a:ext cx="1176867" cy="274962"/>
        </p:xfrm>
        <a:graphic>
          <a:graphicData uri="http://schemas.openxmlformats.org/drawingml/2006/table">
            <a:tbl>
              <a:tblPr/>
              <a:tblGrid>
                <a:gridCol w="117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962">
                <a:tc>
                  <a:txBody>
                    <a:bodyPr/>
                    <a:lstStyle/>
                    <a:p>
                      <a:pPr algn="l"/>
                      <a:br>
                        <a:rPr lang="es-CO" sz="600" dirty="0">
                          <a:effectLst/>
                        </a:rPr>
                      </a:br>
                      <a:r>
                        <a:rPr lang="es-CO" sz="10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FO-COP-006 V2</a:t>
                      </a:r>
                    </a:p>
                  </a:txBody>
                  <a:tcPr marL="12295" marR="12295" marT="12295" marB="122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669243" y="2530972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70485" marR="125730" indent="3810" algn="ctr">
              <a:spcBef>
                <a:spcPts val="505"/>
              </a:spcBef>
            </a:pPr>
            <a:r>
              <a:rPr lang="es-ES" sz="36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COMTAC</a:t>
            </a:r>
            <a:r>
              <a:rPr lang="es-CO" sz="36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2024</a:t>
            </a:r>
            <a:endParaRPr lang="es-CO" sz="3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668220"/>
              </p:ext>
            </p:extLst>
          </p:nvPr>
        </p:nvGraphicFramePr>
        <p:xfrm>
          <a:off x="11015133" y="6583038"/>
          <a:ext cx="1176867" cy="274962"/>
        </p:xfrm>
        <a:graphic>
          <a:graphicData uri="http://schemas.openxmlformats.org/drawingml/2006/table">
            <a:tbl>
              <a:tblPr/>
              <a:tblGrid>
                <a:gridCol w="117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962">
                <a:tc>
                  <a:txBody>
                    <a:bodyPr/>
                    <a:lstStyle/>
                    <a:p>
                      <a:pPr algn="l"/>
                      <a:br>
                        <a:rPr lang="es-CO" sz="600" dirty="0">
                          <a:effectLst/>
                        </a:rPr>
                      </a:br>
                      <a:r>
                        <a:rPr lang="es-CO" sz="10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FO-COP-006 V2</a:t>
                      </a:r>
                    </a:p>
                  </a:txBody>
                  <a:tcPr marL="12295" marR="12295" marT="12295" marB="122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CDA05C64-6890-E00C-F6F7-DD431D98ECE7}"/>
              </a:ext>
            </a:extLst>
          </p:cNvPr>
          <p:cNvSpPr/>
          <p:nvPr/>
        </p:nvSpPr>
        <p:spPr>
          <a:xfrm>
            <a:off x="4447521" y="3277166"/>
            <a:ext cx="3004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INCLUSIÓN</a:t>
            </a:r>
            <a:endParaRPr lang="es-MX" sz="4000" b="1" cap="none" spc="0" dirty="0">
              <a:ln w="12700">
                <a:solidFill>
                  <a:srgbClr val="C0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1015133" y="6583038"/>
          <a:ext cx="1176867" cy="274962"/>
        </p:xfrm>
        <a:graphic>
          <a:graphicData uri="http://schemas.openxmlformats.org/drawingml/2006/table">
            <a:tbl>
              <a:tblPr/>
              <a:tblGrid>
                <a:gridCol w="117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962">
                <a:tc>
                  <a:txBody>
                    <a:bodyPr/>
                    <a:lstStyle/>
                    <a:p>
                      <a:pPr algn="l"/>
                      <a:br>
                        <a:rPr lang="es-CO" sz="600" dirty="0">
                          <a:effectLst/>
                        </a:rPr>
                      </a:br>
                      <a:r>
                        <a:rPr lang="es-CO" sz="10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FO-COP-006 V2</a:t>
                      </a:r>
                    </a:p>
                  </a:txBody>
                  <a:tcPr marL="12295" marR="12295" marT="12295" marB="122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A7B61C0B-BC24-8AA7-2CA3-AE2947651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54" y="1369948"/>
            <a:ext cx="5049310" cy="38769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D6C7FC4-86D4-CA11-3170-9A0449D87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701" y="1807029"/>
            <a:ext cx="5678474" cy="40015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E2BCE0-5CD5-AD78-2648-ED38DEF2C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6014138"/>
            <a:ext cx="7772400" cy="4590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90D268-4351-1305-82B3-9B9971AD3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294" y="438828"/>
            <a:ext cx="1733836" cy="128256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A34D326-4897-DF77-8C83-223D2A0BB5B3}"/>
              </a:ext>
            </a:extLst>
          </p:cNvPr>
          <p:cNvSpPr/>
          <p:nvPr/>
        </p:nvSpPr>
        <p:spPr>
          <a:xfrm>
            <a:off x="3446585" y="648357"/>
            <a:ext cx="4723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0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AFILIACIÓN</a:t>
            </a:r>
            <a:endParaRPr lang="es-MX" sz="4000" b="1" cap="none" spc="0" dirty="0">
              <a:ln w="12700">
                <a:solidFill>
                  <a:srgbClr val="C0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50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0FE94F2-2909-B429-951E-1A795125F3C7}"/>
              </a:ext>
            </a:extLst>
          </p:cNvPr>
          <p:cNvSpPr/>
          <p:nvPr/>
        </p:nvSpPr>
        <p:spPr>
          <a:xfrm>
            <a:off x="4152214" y="648357"/>
            <a:ext cx="3887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Lenguaje Claro</a:t>
            </a:r>
            <a:endParaRPr lang="es-MX" sz="4000" b="1" cap="none" spc="0" dirty="0">
              <a:ln w="12700">
                <a:solidFill>
                  <a:srgbClr val="C0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C72BA14-3CE0-E0BA-0170-B7FC5FBD2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45190"/>
              </p:ext>
            </p:extLst>
          </p:nvPr>
        </p:nvGraphicFramePr>
        <p:xfrm>
          <a:off x="1234633" y="1364949"/>
          <a:ext cx="9722734" cy="513474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861367">
                  <a:extLst>
                    <a:ext uri="{9D8B030D-6E8A-4147-A177-3AD203B41FA5}">
                      <a16:colId xmlns:a16="http://schemas.microsoft.com/office/drawing/2014/main" val="1641391521"/>
                    </a:ext>
                  </a:extLst>
                </a:gridCol>
                <a:gridCol w="4861367">
                  <a:extLst>
                    <a:ext uri="{9D8B030D-6E8A-4147-A177-3AD203B41FA5}">
                      <a16:colId xmlns:a16="http://schemas.microsoft.com/office/drawing/2014/main" val="3024232737"/>
                    </a:ext>
                  </a:extLst>
                </a:gridCol>
              </a:tblGrid>
              <a:tr h="23946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effectLst/>
                        </a:rPr>
                        <a:t>Expresión incorrecta</a:t>
                      </a:r>
                      <a:endParaRPr lang="es-CO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effectLst/>
                        </a:rPr>
                        <a:t>Expresión correcta</a:t>
                      </a:r>
                      <a:endParaRPr lang="es-CO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3964208933"/>
                  </a:ext>
                </a:extLst>
              </a:tr>
              <a:tr h="137731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Discapacitado(a)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Persona con discapacidad 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1808367076"/>
                  </a:ext>
                </a:extLst>
              </a:tr>
              <a:tr h="142948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Defecto de nacimiento 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Discapacidad congénita 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55945995"/>
                  </a:ext>
                </a:extLst>
              </a:tr>
              <a:tr h="113489">
                <a:tc>
                  <a:txBody>
                    <a:bodyPr/>
                    <a:lstStyle/>
                    <a:p>
                      <a:pPr algn="just">
                        <a:tabLst>
                          <a:tab pos="1257300" algn="l"/>
                        </a:tabLst>
                      </a:pPr>
                      <a:r>
                        <a:rPr lang="es-CO" sz="1050" dirty="0">
                          <a:effectLst/>
                        </a:rPr>
                        <a:t>Deforme 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Persona con discapacidad congénita 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3203889617"/>
                  </a:ext>
                </a:extLst>
              </a:tr>
              <a:tr h="279114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Enano (a)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Persona de talla baja </a:t>
                      </a:r>
                    </a:p>
                    <a:p>
                      <a:pPr algn="just"/>
                      <a:r>
                        <a:rPr lang="es-CO" sz="1050">
                          <a:effectLst/>
                        </a:rPr>
                        <a:t>Persona con Acondroplasia 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3285463271"/>
                  </a:ext>
                </a:extLst>
              </a:tr>
              <a:tr h="286940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Ciego(a) 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Persona ciega </a:t>
                      </a:r>
                    </a:p>
                    <a:p>
                      <a:pPr algn="just"/>
                      <a:r>
                        <a:rPr lang="es-CO" sz="1050">
                          <a:effectLst/>
                        </a:rPr>
                        <a:t>Persona con discapacidad visual 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3481766245"/>
                  </a:ext>
                </a:extLst>
              </a:tr>
              <a:tr h="137731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 err="1">
                          <a:effectLst/>
                        </a:rPr>
                        <a:t>Semividente</a:t>
                      </a:r>
                      <a:r>
                        <a:rPr lang="es-CO" sz="1050" dirty="0">
                          <a:effectLst/>
                        </a:rPr>
                        <a:t> 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Persona con baja visión 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3154701368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Sordo(a) </a:t>
                      </a:r>
                    </a:p>
                    <a:p>
                      <a:pPr algn="just"/>
                      <a:r>
                        <a:rPr lang="es-CO" sz="1050" dirty="0">
                          <a:effectLst/>
                        </a:rPr>
                        <a:t>Sordomudo (a)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Persona sorda </a:t>
                      </a:r>
                    </a:p>
                    <a:p>
                      <a:pPr algn="just"/>
                      <a:r>
                        <a:rPr lang="es-CO" sz="1050">
                          <a:effectLst/>
                        </a:rPr>
                        <a:t>Persona con discapacidad auditiva 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2978678791"/>
                  </a:ext>
                </a:extLst>
              </a:tr>
              <a:tr h="211511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Mudo(a)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Persona que no habla en lengua oral 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1496735879"/>
                  </a:ext>
                </a:extLst>
              </a:tr>
              <a:tr h="485218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Hipoacúsico(a)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Con limitación auditiva </a:t>
                      </a:r>
                    </a:p>
                    <a:p>
                      <a:pPr algn="just"/>
                      <a:r>
                        <a:rPr lang="es-CO" sz="1050" dirty="0">
                          <a:effectLst/>
                        </a:rPr>
                        <a:t>Persona Hipoacúsica. </a:t>
                      </a:r>
                    </a:p>
                    <a:p>
                      <a:pPr algn="just"/>
                      <a:r>
                        <a:rPr lang="es-CO" sz="1050" dirty="0">
                          <a:effectLst/>
                        </a:rPr>
                        <a:t>Persona con baja audición. 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2065383249"/>
                  </a:ext>
                </a:extLst>
              </a:tr>
              <a:tr h="566574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Inválido(a) /Minusválido (a)</a:t>
                      </a:r>
                    </a:p>
                    <a:p>
                      <a:pPr algn="just"/>
                      <a:r>
                        <a:rPr lang="es-CO" sz="1050" dirty="0">
                          <a:effectLst/>
                        </a:rPr>
                        <a:t>Tullido (a)</a:t>
                      </a:r>
                    </a:p>
                    <a:p>
                      <a:pPr algn="just"/>
                      <a:r>
                        <a:rPr lang="es-CO" sz="1050" dirty="0">
                          <a:effectLst/>
                        </a:rPr>
                        <a:t>Lisiado (a)</a:t>
                      </a:r>
                    </a:p>
                    <a:p>
                      <a:pPr algn="just"/>
                      <a:r>
                        <a:rPr lang="es-CO" sz="1050" dirty="0">
                          <a:effectLst/>
                        </a:rPr>
                        <a:t>Paralítico (a)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Persona con discapacidad física</a:t>
                      </a:r>
                    </a:p>
                    <a:p>
                      <a:pPr algn="just"/>
                      <a:r>
                        <a:rPr lang="es-CO" sz="1050" dirty="0">
                          <a:effectLst/>
                        </a:rPr>
                        <a:t> 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3945452424"/>
                  </a:ext>
                </a:extLst>
              </a:tr>
              <a:tr h="142948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Confinado(a) a una silla de ruedas 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Persona usuaria de silla de ruedas 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2113603112"/>
                  </a:ext>
                </a:extLst>
              </a:tr>
              <a:tr h="142948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Mutilado (a) 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Persona con amputación 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918073937"/>
                  </a:ext>
                </a:extLst>
              </a:tr>
              <a:tr h="137731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Cojo (a)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Persona con movilidad reducida 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4035458093"/>
                  </a:ext>
                </a:extLst>
              </a:tr>
              <a:tr h="198051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Retardado(a) mental - Enfermo(a) mental Bobo(a), Tonto(a), Mongólico (a)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Persona con discapacidad intelectual 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1017908974"/>
                  </a:ext>
                </a:extLst>
              </a:tr>
              <a:tr h="137731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Neurótico(a) 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Persona con neurosis 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4150209906"/>
                  </a:ext>
                </a:extLst>
              </a:tr>
              <a:tr h="142948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Esquizofrénico (a)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Persona con esquizofrenia 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2427695071"/>
                  </a:ext>
                </a:extLst>
              </a:tr>
              <a:tr h="137731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Epiléptico (a)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Persona con epilepsia 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3513400644"/>
                  </a:ext>
                </a:extLst>
              </a:tr>
              <a:tr h="286940"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Víctima de...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Persona que experimentó o que tiene... </a:t>
                      </a:r>
                    </a:p>
                    <a:p>
                      <a:pPr algn="just"/>
                      <a:r>
                        <a:rPr lang="es-CO" sz="1050" dirty="0">
                          <a:effectLst/>
                        </a:rPr>
                        <a:t>Persona en situación de... 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2790468017"/>
                  </a:ext>
                </a:extLst>
              </a:tr>
              <a:tr h="422584">
                <a:tc>
                  <a:txBody>
                    <a:bodyPr/>
                    <a:lstStyle/>
                    <a:p>
                      <a:pPr algn="just"/>
                      <a:r>
                        <a:rPr lang="es-CO" sz="1050">
                          <a:effectLst/>
                        </a:rPr>
                        <a:t>Aquejado por... </a:t>
                      </a:r>
                    </a:p>
                    <a:p>
                      <a:pPr algn="just"/>
                      <a:r>
                        <a:rPr lang="es-CO" sz="1050">
                          <a:effectLst/>
                        </a:rPr>
                        <a:t>Padece...</a:t>
                      </a:r>
                    </a:p>
                    <a:p>
                      <a:pPr algn="just"/>
                      <a:r>
                        <a:rPr lang="es-CO" sz="1050">
                          <a:effectLst/>
                        </a:rPr>
                        <a:t>Sufre de ...</a:t>
                      </a:r>
                      <a:endParaRPr lang="es-C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50" dirty="0">
                          <a:effectLst/>
                        </a:rPr>
                        <a:t>Persona que tiene...</a:t>
                      </a:r>
                      <a:endParaRPr lang="es-C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35" marR="45135" marT="0" marB="0"/>
                </a:tc>
                <a:extLst>
                  <a:ext uri="{0D108BD9-81ED-4DB2-BD59-A6C34878D82A}">
                    <a16:rowId xmlns:a16="http://schemas.microsoft.com/office/drawing/2014/main" val="270848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79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668220"/>
              </p:ext>
            </p:extLst>
          </p:nvPr>
        </p:nvGraphicFramePr>
        <p:xfrm>
          <a:off x="11015133" y="6583038"/>
          <a:ext cx="1176867" cy="274962"/>
        </p:xfrm>
        <a:graphic>
          <a:graphicData uri="http://schemas.openxmlformats.org/drawingml/2006/table">
            <a:tbl>
              <a:tblPr/>
              <a:tblGrid>
                <a:gridCol w="117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962">
                <a:tc>
                  <a:txBody>
                    <a:bodyPr/>
                    <a:lstStyle/>
                    <a:p>
                      <a:pPr algn="l"/>
                      <a:br>
                        <a:rPr lang="es-CO" sz="600" dirty="0">
                          <a:effectLst/>
                        </a:rPr>
                      </a:br>
                      <a:r>
                        <a:rPr lang="es-CO" sz="10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FO-COP-006 V2</a:t>
                      </a:r>
                    </a:p>
                  </a:txBody>
                  <a:tcPr marL="12295" marR="12295" marT="12295" marB="122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2ED042FE-FB3C-2852-2376-7F2D21EA4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9" y="225789"/>
            <a:ext cx="11864081" cy="640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42792-2AB0-216D-CEFA-B61B2330C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D8CEA27-338C-9821-D260-1D42C1737E43}"/>
              </a:ext>
            </a:extLst>
          </p:cNvPr>
          <p:cNvGraphicFramePr>
            <a:graphicFrameLocks noGrp="1"/>
          </p:cNvGraphicFramePr>
          <p:nvPr/>
        </p:nvGraphicFramePr>
        <p:xfrm>
          <a:off x="11015133" y="6583038"/>
          <a:ext cx="1176867" cy="274962"/>
        </p:xfrm>
        <a:graphic>
          <a:graphicData uri="http://schemas.openxmlformats.org/drawingml/2006/table">
            <a:tbl>
              <a:tblPr/>
              <a:tblGrid>
                <a:gridCol w="117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962">
                <a:tc>
                  <a:txBody>
                    <a:bodyPr/>
                    <a:lstStyle/>
                    <a:p>
                      <a:pPr algn="l"/>
                      <a:br>
                        <a:rPr lang="es-CO" sz="600" dirty="0">
                          <a:effectLst/>
                        </a:rPr>
                      </a:br>
                      <a:r>
                        <a:rPr lang="es-CO" sz="10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FO-COP-006 V2</a:t>
                      </a:r>
                    </a:p>
                  </a:txBody>
                  <a:tcPr marL="12295" marR="12295" marT="12295" marB="122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5F034B3-7568-E202-45FE-0A1A22012B83}"/>
              </a:ext>
            </a:extLst>
          </p:cNvPr>
          <p:cNvSpPr txBox="1"/>
          <p:nvPr/>
        </p:nvSpPr>
        <p:spPr>
          <a:xfrm>
            <a:off x="493945" y="608822"/>
            <a:ext cx="5154000" cy="1536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CÍRCULAR ÚNICA</a:t>
            </a:r>
          </a:p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9.7.2.1.SÍMBOLO GRÁFICO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2000" b="1" dirty="0">
                <a:solidFill>
                  <a:srgbClr val="0070C0"/>
                </a:solidFill>
              </a:rPr>
              <a:t>               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C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F3A9F2-1385-56C1-2776-770551D6A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2130"/>
          <a:stretch/>
        </p:blipFill>
        <p:spPr>
          <a:xfrm>
            <a:off x="6320030" y="1064662"/>
            <a:ext cx="5449653" cy="51814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0E09E8C-A2C8-D194-8CD2-97D7F13BD363}"/>
              </a:ext>
            </a:extLst>
          </p:cNvPr>
          <p:cNvSpPr txBox="1"/>
          <p:nvPr/>
        </p:nvSpPr>
        <p:spPr>
          <a:xfrm>
            <a:off x="493945" y="1803282"/>
            <a:ext cx="5378026" cy="581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CO" sz="2000" kern="0" dirty="0">
                <a:solidFill>
                  <a:srgbClr val="000000"/>
                </a:solidFill>
                <a:effectLst/>
                <a:latin typeface="ArialMT"/>
                <a:ea typeface="Times New Roman" panose="02020603050405020304" pitchFamily="18" charset="0"/>
                <a:cs typeface="Times New Roman" panose="02020603050405020304" pitchFamily="18" charset="0"/>
              </a:rPr>
              <a:t>La norma NTC 6047, NTC 4139 y NTC 4142, establece la forma, colores y proporciones del símbolo gráfico, reconocido internacionalmente, que se usa para informar que el espacio urbano, el edificio, el servicio, el mobiliario o cualquier elemento del equipamiento señalizado es accesible y utilizable para todas las personas con discapacidad.</a:t>
            </a:r>
          </a:p>
          <a:p>
            <a:pPr algn="just">
              <a:spcAft>
                <a:spcPts val="800"/>
              </a:spcAft>
            </a:pPr>
            <a:r>
              <a:rPr lang="es-CO" sz="2000" kern="0" dirty="0">
                <a:solidFill>
                  <a:srgbClr val="000000"/>
                </a:solidFill>
                <a:effectLst/>
                <a:latin typeface="Arial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CO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2000" kern="0" dirty="0">
                <a:solidFill>
                  <a:srgbClr val="000000"/>
                </a:solidFill>
                <a:effectLst/>
                <a:latin typeface="ArialMT"/>
                <a:ea typeface="Times New Roman" panose="02020603050405020304" pitchFamily="18" charset="0"/>
                <a:cs typeface="Times New Roman" panose="02020603050405020304" pitchFamily="18" charset="0"/>
              </a:rPr>
              <a:t>Las Cajas de Compensación Familiar tendrán plazo hasta diciembre del 2021 para actualizar y colocar esta nomenclatura en sus instalaciones. </a:t>
            </a:r>
            <a:br>
              <a:rPr lang="es-CO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4800" dirty="0"/>
            </a:br>
            <a:r>
              <a:rPr lang="es-CO" sz="2000" b="1" dirty="0">
                <a:solidFill>
                  <a:srgbClr val="0070C0"/>
                </a:solidFill>
              </a:rPr>
              <a:t>               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C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7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8F27D-07B9-0A83-E2D9-CF3716408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8BD683E-7944-6EA9-49BD-059DFEB9C9BC}"/>
              </a:ext>
            </a:extLst>
          </p:cNvPr>
          <p:cNvSpPr/>
          <p:nvPr/>
        </p:nvSpPr>
        <p:spPr>
          <a:xfrm>
            <a:off x="2396473" y="169630"/>
            <a:ext cx="22076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cap="none" spc="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ÍCONOS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B76F5B-8537-871C-4CE0-D96EA3C73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30" y="1139674"/>
            <a:ext cx="6632982" cy="49781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E435338-57FC-2233-AD2D-C33F2DB9C7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467" b="32283"/>
          <a:stretch/>
        </p:blipFill>
        <p:spPr>
          <a:xfrm>
            <a:off x="7294899" y="228600"/>
            <a:ext cx="2316404" cy="64008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4000339-545A-7366-BEAA-19E48E81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332" b="5031"/>
          <a:stretch/>
        </p:blipFill>
        <p:spPr>
          <a:xfrm>
            <a:off x="9781674" y="1807138"/>
            <a:ext cx="2194017" cy="341767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6424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ADF16-475B-2517-499C-86B6A69AF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426A1560-594A-5A31-8CBE-B152BBE11CEE}"/>
              </a:ext>
            </a:extLst>
          </p:cNvPr>
          <p:cNvSpPr txBox="1"/>
          <p:nvPr/>
        </p:nvSpPr>
        <p:spPr>
          <a:xfrm>
            <a:off x="942000" y="663686"/>
            <a:ext cx="5154000" cy="1079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NTC 6047</a:t>
            </a:r>
          </a:p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45.8.3 Símbolos</a:t>
            </a:r>
            <a:r>
              <a:rPr lang="es-CO" sz="2000" b="1" dirty="0">
                <a:solidFill>
                  <a:srgbClr val="0070C0"/>
                </a:solidFill>
              </a:rPr>
              <a:t>               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C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A7EF3F-53AC-6DF4-9A22-6EBF2D13A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9" y="1498934"/>
            <a:ext cx="4508500" cy="4991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29A454E-7AA2-DCA5-7A22-5FC9EFC35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32" y="2483184"/>
            <a:ext cx="6400800" cy="1511300"/>
          </a:xfrm>
          <a:prstGeom prst="rect">
            <a:avLst/>
          </a:prstGeom>
          <a:ln w="28575">
            <a:solidFill>
              <a:srgbClr val="671C34"/>
            </a:solidFill>
          </a:ln>
        </p:spPr>
      </p:pic>
    </p:spTree>
    <p:extLst>
      <p:ext uri="{BB962C8B-B14F-4D97-AF65-F5344CB8AC3E}">
        <p14:creationId xmlns:p14="http://schemas.microsoft.com/office/powerpoint/2010/main" val="152135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A6817-EFE2-B227-F292-2EC57C05D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FD8F5EE-2794-4D7A-575B-408B891FE4CF}"/>
              </a:ext>
            </a:extLst>
          </p:cNvPr>
          <p:cNvSpPr txBox="1"/>
          <p:nvPr/>
        </p:nvSpPr>
        <p:spPr>
          <a:xfrm>
            <a:off x="593084" y="254613"/>
            <a:ext cx="5154000" cy="1079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NTC 6047</a:t>
            </a:r>
          </a:p>
          <a:p>
            <a:pPr algn="just">
              <a:spcAft>
                <a:spcPts val="800"/>
              </a:spcAft>
            </a:pPr>
            <a:r>
              <a:rPr lang="es-CO" sz="2000" b="1" dirty="0">
                <a:solidFill>
                  <a:srgbClr val="671C34"/>
                </a:solidFill>
              </a:rPr>
              <a:t>45.8.3 Símbolos</a:t>
            </a:r>
            <a:r>
              <a:rPr lang="es-CO" sz="2000" b="1" dirty="0">
                <a:solidFill>
                  <a:srgbClr val="0070C0"/>
                </a:solidFill>
              </a:rPr>
              <a:t>               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C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C2E509-1120-C509-6863-80C110106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1" y="944159"/>
            <a:ext cx="5365666" cy="54686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44505F-E7BD-38AE-BBC0-4DC7A7006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18" y="368976"/>
            <a:ext cx="4487453" cy="61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07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012D80ED25F5468B065B9DDCBA8974" ma:contentTypeVersion="15" ma:contentTypeDescription="Crear nuevo documento." ma:contentTypeScope="" ma:versionID="8be3ef76f1dd0e66702b201db08ecd8e">
  <xsd:schema xmlns:xsd="http://www.w3.org/2001/XMLSchema" xmlns:xs="http://www.w3.org/2001/XMLSchema" xmlns:p="http://schemas.microsoft.com/office/2006/metadata/properties" xmlns:ns2="b2472b92-a35d-4c90-87e0-6e1d56bbdb10" xmlns:ns3="12ad8807-efcc-4e34-86f7-7bb816076cb0" targetNamespace="http://schemas.microsoft.com/office/2006/metadata/properties" ma:root="true" ma:fieldsID="3fbd9143b252acc09f58b3f70018af6d" ns2:_="" ns3:_="">
    <xsd:import namespace="b2472b92-a35d-4c90-87e0-6e1d56bbdb10"/>
    <xsd:import namespace="12ad8807-efcc-4e34-86f7-7bb816076c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72b92-a35d-4c90-87e0-6e1d56bb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948fd872-4201-4751-be84-a588904617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d8807-efcc-4e34-86f7-7bb816076c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3ef4330-5d68-4433-8979-e0506f1d36a0}" ma:internalName="TaxCatchAll" ma:showField="CatchAllData" ma:web="12ad8807-efcc-4e34-86f7-7bb816076c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472b92-a35d-4c90-87e0-6e1d56bbdb10">
      <Terms xmlns="http://schemas.microsoft.com/office/infopath/2007/PartnerControls"/>
    </lcf76f155ced4ddcb4097134ff3c332f>
    <TaxCatchAll xmlns="12ad8807-efcc-4e34-86f7-7bb816076cb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A40C16-B712-4BBC-852A-CA49168A3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472b92-a35d-4c90-87e0-6e1d56bbdb10"/>
    <ds:schemaRef ds:uri="12ad8807-efcc-4e34-86f7-7bb816076c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1B070D-3A95-479F-B6CF-29C333295001}">
  <ds:schemaRefs>
    <ds:schemaRef ds:uri="http://schemas.microsoft.com/office/2006/metadata/properties"/>
    <ds:schemaRef ds:uri="b2472b92-a35d-4c90-87e0-6e1d56bbdb10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2ad8807-efcc-4e34-86f7-7bb816076cb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3F5AB5-FED0-4A24-8035-BD960D309B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350</Words>
  <Application>Microsoft Macintosh PowerPoint</Application>
  <PresentationFormat>Panorámica</PresentationFormat>
  <Paragraphs>77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ArialMT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Johana Castro</cp:lastModifiedBy>
  <cp:revision>108</cp:revision>
  <dcterms:created xsi:type="dcterms:W3CDTF">2023-05-08T00:34:42Z</dcterms:created>
  <dcterms:modified xsi:type="dcterms:W3CDTF">2024-10-24T19:16:27Z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0x010100FD012D80ED25F5468B065B9DDCBA8974</vt:lpwstr>
  </property>
</Properties>
</file>