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30"/>
  </p:notesMasterIdLst>
  <p:sldIdLst>
    <p:sldId id="256" r:id="rId5"/>
    <p:sldId id="364" r:id="rId6"/>
    <p:sldId id="365" r:id="rId7"/>
    <p:sldId id="366" r:id="rId8"/>
    <p:sldId id="367" r:id="rId9"/>
    <p:sldId id="368" r:id="rId10"/>
    <p:sldId id="369" r:id="rId11"/>
    <p:sldId id="352" r:id="rId12"/>
    <p:sldId id="370" r:id="rId13"/>
    <p:sldId id="371" r:id="rId14"/>
    <p:sldId id="372" r:id="rId15"/>
    <p:sldId id="373" r:id="rId16"/>
    <p:sldId id="385" r:id="rId17"/>
    <p:sldId id="374" r:id="rId18"/>
    <p:sldId id="343" r:id="rId19"/>
    <p:sldId id="376" r:id="rId20"/>
    <p:sldId id="386" r:id="rId21"/>
    <p:sldId id="377" r:id="rId22"/>
    <p:sldId id="380" r:id="rId23"/>
    <p:sldId id="381" r:id="rId24"/>
    <p:sldId id="382" r:id="rId25"/>
    <p:sldId id="383" r:id="rId26"/>
    <p:sldId id="387" r:id="rId27"/>
    <p:sldId id="384" r:id="rId28"/>
    <p:sldId id="285" r:id="rId29"/>
  </p:sldIdLst>
  <p:sldSz cx="12192000" cy="6858000"/>
  <p:notesSz cx="6819900" cy="9918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54D"/>
    <a:srgbClr val="BA1444"/>
    <a:srgbClr val="CCCCCC"/>
    <a:srgbClr val="2F2F2F"/>
    <a:srgbClr val="E4E8E9"/>
    <a:srgbClr val="9368B7"/>
    <a:srgbClr val="0F6FC6"/>
    <a:srgbClr val="EBECEF"/>
    <a:srgbClr val="294D4A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6374" autoAdjust="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04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ernals\Desktop\Backup\Desktop\INFORMACI&#211;N%202021\FURAG%202021\ANALISIS%20DETALLADO%20RESULTADOS%20FURAG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ernals\Desktop\Backup\Desktop\INFORMACI&#211;N%202021\FURAG%202021\ANALISIS%20DETALLADO%20RESULTADOS%20FURAG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ernals\Desktop\Backup\Desktop\INFORMACI&#211;N%202021\FURAG%202021\ANALISIS%20DETALLADO%20RESULTADOS%20FURAG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ernals\Desktop\Backup\Desktop\INFORMACI&#211;N%202021\FURAG%202021\ANALISIS%20DETALLADO%20RESULTADOS%20FURAG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MACI&#211;N%202022\FURAG\GRAFICAS%20RESULTADOS%20FURAG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MACI&#211;N%202022\FURAG\GRAFICAS%20RESULTADOS%20FURAG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MACI&#211;N%202022\FURAG\GRAFICAS%20RESULTADOS%20FURAG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ernals\Desktop\Backup\Desktop\INFORMACI&#211;N%202021\FURAG%202021\ANALISIS%20DETALLADO%20RESULTADOS%20FURA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F:\INFORMACI&#211;N%202022\FURAG\GRAFICAS%20RESULTADOS%20FURAG%202021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F:\INFORMACI&#211;N%202022\FURAG\GRAFICAS%20RESULTADOS%20FURAG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Hoja1!$B$21</c:f>
              <c:strCache>
                <c:ptCount val="1"/>
                <c:pt idx="0">
                  <c:v>PUNTAJE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96-40F3-93BA-44A2D0401D34}"/>
              </c:ext>
            </c:extLst>
          </c:dPt>
          <c:dLbls>
            <c:dLbl>
              <c:idx val="0"/>
              <c:layout>
                <c:manualLayout>
                  <c:x val="-1.113715413822578E-16"/>
                  <c:y val="3.3366466263525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96-40F3-93BA-44A2D0401D34}"/>
                </c:ext>
              </c:extLst>
            </c:dLbl>
            <c:dLbl>
              <c:idx val="1"/>
              <c:layout>
                <c:manualLayout>
                  <c:x val="-7.5936019060778986E-3"/>
                  <c:y val="2.595169598274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96-40F3-93BA-44A2D0401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Hoja1!$A$22:$A$31</c:f>
              <c:strCache>
                <c:ptCount val="10"/>
                <c:pt idx="0">
                  <c:v>SUPERFINANCIERA</c:v>
                </c:pt>
                <c:pt idx="1">
                  <c:v>SUPERSOCIEDADES</c:v>
                </c:pt>
                <c:pt idx="2">
                  <c:v>SIC</c:v>
                </c:pt>
                <c:pt idx="3">
                  <c:v>SUPERSUBSIDIO</c:v>
                </c:pt>
                <c:pt idx="4">
                  <c:v>SUPERSERVICIOS</c:v>
                </c:pt>
                <c:pt idx="5">
                  <c:v>SUPERSOLIDARIA</c:v>
                </c:pt>
                <c:pt idx="6">
                  <c:v>SUPERSALUD</c:v>
                </c:pt>
                <c:pt idx="7">
                  <c:v>SUPERTRANSPORTE</c:v>
                </c:pt>
                <c:pt idx="8">
                  <c:v>SUPERVIGILANCIA</c:v>
                </c:pt>
                <c:pt idx="9">
                  <c:v>SUPERNOTARIADO</c:v>
                </c:pt>
              </c:strCache>
            </c:strRef>
          </c:cat>
          <c:val>
            <c:numRef>
              <c:f>Hoja1!$B$22:$B$31</c:f>
              <c:numCache>
                <c:formatCode>0.0</c:formatCode>
                <c:ptCount val="10"/>
                <c:pt idx="0">
                  <c:v>99.708756207839599</c:v>
                </c:pt>
                <c:pt idx="1">
                  <c:v>99.557808714676398</c:v>
                </c:pt>
                <c:pt idx="2">
                  <c:v>98.595179999999999</c:v>
                </c:pt>
                <c:pt idx="3">
                  <c:v>94.741280000000003</c:v>
                </c:pt>
                <c:pt idx="4">
                  <c:v>94.688680000000005</c:v>
                </c:pt>
                <c:pt idx="5">
                  <c:v>91.568640000000002</c:v>
                </c:pt>
                <c:pt idx="6">
                  <c:v>89.487399999999994</c:v>
                </c:pt>
                <c:pt idx="7">
                  <c:v>85.078540000000004</c:v>
                </c:pt>
                <c:pt idx="8">
                  <c:v>84.694540000000003</c:v>
                </c:pt>
                <c:pt idx="9">
                  <c:v>76.740600000000001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C996-40F3-93BA-44A2D0401D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5431855"/>
        <c:axId val="1976250543"/>
        <c:axId val="0"/>
      </c:bar3DChart>
      <c:catAx>
        <c:axId val="145543185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6250543"/>
        <c:crosses val="autoZero"/>
        <c:auto val="1"/>
        <c:lblAlgn val="ctr"/>
        <c:lblOffset val="100"/>
        <c:noMultiLvlLbl val="0"/>
      </c:catAx>
      <c:valAx>
        <c:axId val="1976250543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455431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483814523184598E-2"/>
          <c:y val="0.20358814523184601"/>
          <c:w val="0.88396062992125979"/>
          <c:h val="0.69827172645086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Hoja1!$Z$222</c:f>
              <c:strCache>
                <c:ptCount val="1"/>
                <c:pt idx="0">
                  <c:v>Racionalización de Trámites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Hoja1!$AA$221:$AB$221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Hoja1!$AA$222:$AB$222</c:f>
              <c:numCache>
                <c:formatCode>0.0</c:formatCode>
                <c:ptCount val="2"/>
                <c:pt idx="0" formatCode="0">
                  <c:v>90</c:v>
                </c:pt>
                <c:pt idx="1">
                  <c:v>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4-4F23-8CD0-35AD7FAD84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924365344"/>
        <c:axId val="2132619920"/>
        <c:axId val="0"/>
      </c:bar3DChart>
      <c:catAx>
        <c:axId val="9243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32619920"/>
        <c:crosses val="autoZero"/>
        <c:auto val="1"/>
        <c:lblAlgn val="ctr"/>
        <c:lblOffset val="100"/>
        <c:noMultiLvlLbl val="0"/>
      </c:catAx>
      <c:valAx>
        <c:axId val="2132619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92436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Hoja1!$K$208</c:f>
              <c:strCache>
                <c:ptCount val="1"/>
                <c:pt idx="0">
                  <c:v>Planeación Institucional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Hoja1!$L$207:$M$207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Hoja1!$L$208:$M$208</c:f>
              <c:numCache>
                <c:formatCode>0.0</c:formatCode>
                <c:ptCount val="2"/>
                <c:pt idx="0">
                  <c:v>87.9</c:v>
                </c:pt>
                <c:pt idx="1">
                  <c:v>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CB-4151-9C44-DE913386C2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1440992"/>
        <c:axId val="62726880"/>
        <c:axId val="0"/>
      </c:bar3DChart>
      <c:catAx>
        <c:axId val="6144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2726880"/>
        <c:crosses val="autoZero"/>
        <c:auto val="1"/>
        <c:lblAlgn val="ctr"/>
        <c:lblOffset val="100"/>
        <c:noMultiLvlLbl val="0"/>
      </c:catAx>
      <c:valAx>
        <c:axId val="6272688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144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Hoja1!$K$87</c:f>
              <c:strCache>
                <c:ptCount val="1"/>
                <c:pt idx="0">
                  <c:v>Servicio al ciudadano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BC-41A8-9246-91CB0B75FB9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BC-41A8-9246-91CB0B75FB9B}"/>
              </c:ext>
            </c:extLst>
          </c:dPt>
          <c:dLbls>
            <c:dLbl>
              <c:idx val="0"/>
              <c:layout>
                <c:manualLayout>
                  <c:x val="0"/>
                  <c:y val="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BC-41A8-9246-91CB0B75FB9B}"/>
                </c:ext>
              </c:extLst>
            </c:dLbl>
            <c:dLbl>
              <c:idx val="1"/>
              <c:layout>
                <c:manualLayout>
                  <c:x val="-0.1833333333333334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BC-41A8-9246-91CB0B75F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Hoja1!$L$86:$M$86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Hoja1!$L$87:$M$87</c:f>
              <c:numCache>
                <c:formatCode>0.0</c:formatCode>
                <c:ptCount val="2"/>
                <c:pt idx="0">
                  <c:v>81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BC-41A8-9246-91CB0B75FB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11984720"/>
        <c:axId val="992249408"/>
        <c:axId val="0"/>
      </c:bar3DChart>
      <c:catAx>
        <c:axId val="1411984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2249408"/>
        <c:crosses val="autoZero"/>
        <c:auto val="1"/>
        <c:lblAlgn val="ctr"/>
        <c:lblOffset val="100"/>
        <c:noMultiLvlLbl val="0"/>
      </c:catAx>
      <c:valAx>
        <c:axId val="9922494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41198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Hoja1!$K$233</c:f>
              <c:strCache>
                <c:ptCount val="1"/>
                <c:pt idx="0">
                  <c:v>Seguimiento y Evaluación del Desempeño Institucional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Hoja1!$L$232:$M$232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Hoja1!$L$233:$M$233</c:f>
              <c:numCache>
                <c:formatCode>0.0</c:formatCode>
                <c:ptCount val="2"/>
                <c:pt idx="0">
                  <c:v>81.8</c:v>
                </c:pt>
                <c:pt idx="1">
                  <c:v>88.3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B-4F0C-B07A-05E369E74E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86308256"/>
        <c:axId val="848437632"/>
        <c:axId val="0"/>
      </c:bar3DChart>
      <c:catAx>
        <c:axId val="38630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48437632"/>
        <c:crosses val="autoZero"/>
        <c:auto val="1"/>
        <c:lblAlgn val="ctr"/>
        <c:lblOffset val="100"/>
        <c:noMultiLvlLbl val="0"/>
      </c:catAx>
      <c:valAx>
        <c:axId val="8484376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8630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41644325290444E-2"/>
          <c:y val="0.10135135135135136"/>
          <c:w val="0.92135835567470958"/>
          <c:h val="0.67864084556997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POLITICAS!$B$45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POLITICAS!$A$46</c:f>
              <c:strCache>
                <c:ptCount val="1"/>
                <c:pt idx="0">
                  <c:v>Defensa Jurídica</c:v>
                </c:pt>
              </c:strCache>
            </c:strRef>
          </c:cat>
          <c:val>
            <c:numRef>
              <c:f>POLITICAS!$B$46</c:f>
              <c:numCache>
                <c:formatCode>General</c:formatCode>
                <c:ptCount val="1"/>
                <c:pt idx="0">
                  <c:v>87.7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3-4068-A5CC-032556FE9360}"/>
            </c:ext>
          </c:extLst>
        </c:ser>
        <c:ser>
          <c:idx val="1"/>
          <c:order val="1"/>
          <c:tx>
            <c:strRef>
              <c:f>POLITICAS!$C$45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POLITICAS!$A$46</c:f>
              <c:strCache>
                <c:ptCount val="1"/>
                <c:pt idx="0">
                  <c:v>Defensa Jurídica</c:v>
                </c:pt>
              </c:strCache>
            </c:strRef>
          </c:cat>
          <c:val>
            <c:numRef>
              <c:f>POLITICAS!$C$46</c:f>
              <c:numCache>
                <c:formatCode>0.0</c:formatCode>
                <c:ptCount val="1"/>
                <c:pt idx="0">
                  <c:v>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53-4068-A5CC-032556FE93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02692047"/>
        <c:axId val="1246030943"/>
      </c:barChart>
      <c:catAx>
        <c:axId val="120269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6030943"/>
        <c:crosses val="autoZero"/>
        <c:auto val="1"/>
        <c:lblAlgn val="ctr"/>
        <c:lblOffset val="100"/>
        <c:noMultiLvlLbl val="0"/>
      </c:catAx>
      <c:valAx>
        <c:axId val="124603094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2692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POLITICAS!$A$9</c:f>
              <c:strCache>
                <c:ptCount val="1"/>
                <c:pt idx="0">
                  <c:v>Servicio al ciudadano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POLITICAS!$B$8:$C$8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POLITICAS!$B$9:$C$9</c:f>
              <c:numCache>
                <c:formatCode>0.0</c:formatCode>
                <c:ptCount val="2"/>
                <c:pt idx="0" formatCode="General">
                  <c:v>78.7</c:v>
                </c:pt>
                <c:pt idx="1">
                  <c:v>83.03734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FA58-4C6E-B4A0-DD78D62D17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66484815"/>
        <c:axId val="1413343551"/>
        <c:axId val="0"/>
      </c:bar3DChart>
      <c:catAx>
        <c:axId val="146648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3343551"/>
        <c:crosses val="autoZero"/>
        <c:auto val="1"/>
        <c:lblAlgn val="ctr"/>
        <c:lblOffset val="100"/>
        <c:noMultiLvlLbl val="0"/>
      </c:catAx>
      <c:valAx>
        <c:axId val="141334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6648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797103491789543E-2"/>
          <c:y val="5.9561123626068697E-2"/>
          <c:w val="0.93942028639851005"/>
          <c:h val="0.804365939791676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POLITICAS!$B$28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POLITICAS!$A$29</c:f>
              <c:strCache>
                <c:ptCount val="1"/>
                <c:pt idx="0">
                  <c:v>Seguimiento y Evaluación </c:v>
                </c:pt>
              </c:strCache>
            </c:strRef>
          </c:cat>
          <c:val>
            <c:numRef>
              <c:f>POLITICAS!$B$29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C4-4702-AEDD-D997E756CF8B}"/>
            </c:ext>
          </c:extLst>
        </c:ser>
        <c:ser>
          <c:idx val="1"/>
          <c:order val="1"/>
          <c:tx>
            <c:strRef>
              <c:f>POLITICAS!$C$28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POLITICAS!$A$29</c:f>
              <c:strCache>
                <c:ptCount val="1"/>
                <c:pt idx="0">
                  <c:v>Seguimiento y Evaluación </c:v>
                </c:pt>
              </c:strCache>
            </c:strRef>
          </c:cat>
          <c:val>
            <c:numRef>
              <c:f>POLITICAS!$C$29</c:f>
              <c:numCache>
                <c:formatCode>0.0</c:formatCode>
                <c:ptCount val="1"/>
                <c:pt idx="0">
                  <c:v>86.059240000000003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C4-4702-AEDD-D997E756CF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54156991"/>
        <c:axId val="182435551"/>
        <c:axId val="341782879"/>
      </c:bar3DChart>
      <c:catAx>
        <c:axId val="354156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435551"/>
        <c:crosses val="autoZero"/>
        <c:auto val="1"/>
        <c:lblAlgn val="ctr"/>
        <c:lblOffset val="100"/>
        <c:noMultiLvlLbl val="0"/>
      </c:catAx>
      <c:valAx>
        <c:axId val="1824355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4156991"/>
        <c:crosses val="autoZero"/>
        <c:crossBetween val="between"/>
      </c:valAx>
      <c:serAx>
        <c:axId val="34178287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2435551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POLITICAS!$B$1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POLITICAS!$A$2</c:f>
              <c:strCache>
                <c:ptCount val="1"/>
                <c:pt idx="0">
                  <c:v>Seguridad Digital</c:v>
                </c:pt>
              </c:strCache>
            </c:strRef>
          </c:cat>
          <c:val>
            <c:numRef>
              <c:f>POLITICAS!$B$2</c:f>
              <c:numCache>
                <c:formatCode>General</c:formatCode>
                <c:ptCount val="1"/>
                <c:pt idx="0">
                  <c:v>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A-4ED4-B772-5A3E9D94491D}"/>
            </c:ext>
          </c:extLst>
        </c:ser>
        <c:ser>
          <c:idx val="1"/>
          <c:order val="1"/>
          <c:tx>
            <c:strRef>
              <c:f>POLITICAS!$C$1</c:f>
              <c:strCache>
                <c:ptCount val="1"/>
                <c:pt idx="0">
                  <c:v>2021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POLITICAS!$A$2</c:f>
              <c:strCache>
                <c:ptCount val="1"/>
                <c:pt idx="0">
                  <c:v>Seguridad Digital</c:v>
                </c:pt>
              </c:strCache>
            </c:strRef>
          </c:cat>
          <c:val>
            <c:numRef>
              <c:f>POLITICAS!$C$2</c:f>
              <c:numCache>
                <c:formatCode>0.0</c:formatCode>
                <c:ptCount val="1"/>
                <c:pt idx="0">
                  <c:v>84.923180000000002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AA-4ED4-B772-5A3E9D9449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983847775"/>
        <c:axId val="1452014927"/>
      </c:barChart>
      <c:catAx>
        <c:axId val="19838477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2014927"/>
        <c:crosses val="autoZero"/>
        <c:auto val="1"/>
        <c:lblAlgn val="ctr"/>
        <c:lblOffset val="100"/>
        <c:noMultiLvlLbl val="0"/>
      </c:catAx>
      <c:valAx>
        <c:axId val="145201492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8384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POLITICAS!$A$9</c:f>
              <c:strCache>
                <c:ptCount val="1"/>
                <c:pt idx="0">
                  <c:v>Servicio al ciudadano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POLITICAS!$B$8:$C$8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POLITICAS!$B$9:$C$9</c:f>
              <c:numCache>
                <c:formatCode>0.0</c:formatCode>
                <c:ptCount val="2"/>
                <c:pt idx="0" formatCode="General">
                  <c:v>78.7</c:v>
                </c:pt>
                <c:pt idx="1">
                  <c:v>83.03734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BD46-44A1-B7BA-7DE0379AF6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66484815"/>
        <c:axId val="1413343551"/>
        <c:axId val="0"/>
      </c:bar3DChart>
      <c:catAx>
        <c:axId val="146648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3343551"/>
        <c:crosses val="autoZero"/>
        <c:auto val="1"/>
        <c:lblAlgn val="ctr"/>
        <c:lblOffset val="100"/>
        <c:noMultiLvlLbl val="0"/>
      </c:catAx>
      <c:valAx>
        <c:axId val="141334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6648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POLITICAS!$B$18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POLITICAS!$A$19</c:f>
              <c:strCache>
                <c:ptCount val="1"/>
                <c:pt idx="0">
                  <c:v>Gestión Presupuestal </c:v>
                </c:pt>
              </c:strCache>
            </c:strRef>
          </c:cat>
          <c:val>
            <c:numRef>
              <c:f>POLITICAS!$B$19</c:f>
              <c:numCache>
                <c:formatCode>General</c:formatCode>
                <c:ptCount val="1"/>
                <c:pt idx="0">
                  <c:v>75.599999999999994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4-4E66-9855-DD60AE3A6C0B}"/>
            </c:ext>
          </c:extLst>
        </c:ser>
        <c:ser>
          <c:idx val="1"/>
          <c:order val="1"/>
          <c:tx>
            <c:strRef>
              <c:f>POLITICAS!$C$18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POLITICAS!$A$19</c:f>
              <c:strCache>
                <c:ptCount val="1"/>
                <c:pt idx="0">
                  <c:v>Gestión Presupuestal </c:v>
                </c:pt>
              </c:strCache>
            </c:strRef>
          </c:cat>
          <c:val>
            <c:numRef>
              <c:f>POLITICAS!$C$19</c:f>
              <c:numCache>
                <c:formatCode>0.0</c:formatCode>
                <c:ptCount val="1"/>
                <c:pt idx="0">
                  <c:v>82.309799999999996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4-4E66-9855-DD60AE3A6C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163279"/>
        <c:axId val="84447775"/>
        <c:axId val="0"/>
      </c:bar3DChart>
      <c:catAx>
        <c:axId val="831632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447775"/>
        <c:crosses val="autoZero"/>
        <c:auto val="1"/>
        <c:lblAlgn val="ctr"/>
        <c:lblOffset val="100"/>
        <c:noMultiLvlLbl val="0"/>
      </c:catAx>
      <c:valAx>
        <c:axId val="8444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3163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Hoja1!$B$33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Hoja1!$A$34:$A$51</c:f>
              <c:strCache>
                <c:ptCount val="18"/>
                <c:pt idx="0">
                  <c:v>Mejora Normativa</c:v>
                </c:pt>
                <c:pt idx="1">
                  <c:v>Gestión Presupuestal </c:v>
                </c:pt>
                <c:pt idx="2">
                  <c:v>Servicio al ciudadano</c:v>
                </c:pt>
                <c:pt idx="3">
                  <c:v>Seguridad Digital</c:v>
                </c:pt>
                <c:pt idx="4">
                  <c:v>Seguimiento y Evaluación </c:v>
                </c:pt>
                <c:pt idx="5">
                  <c:v>Integridad</c:v>
                </c:pt>
                <c:pt idx="6">
                  <c:v>Defensa Jurídica</c:v>
                </c:pt>
                <c:pt idx="7">
                  <c:v>Transparencia y Acceso</c:v>
                </c:pt>
                <c:pt idx="8">
                  <c:v>Racionalización de Trámites</c:v>
                </c:pt>
                <c:pt idx="9">
                  <c:v>Planeación Institucional</c:v>
                </c:pt>
                <c:pt idx="10">
                  <c:v>Fortalecimiento Organizacional </c:v>
                </c:pt>
                <c:pt idx="11">
                  <c:v>Gobierno Digital</c:v>
                </c:pt>
                <c:pt idx="12">
                  <c:v>Control Interno</c:v>
                </c:pt>
                <c:pt idx="13">
                  <c:v>Participación Ciudadana  </c:v>
                </c:pt>
                <c:pt idx="14">
                  <c:v>Gestión Documental</c:v>
                </c:pt>
                <c:pt idx="15">
                  <c:v>Gestión Estratégica del Talento Humano</c:v>
                </c:pt>
                <c:pt idx="16">
                  <c:v>Gestión de la Información Estadística</c:v>
                </c:pt>
                <c:pt idx="17">
                  <c:v>Gestión del Conocimiento</c:v>
                </c:pt>
              </c:strCache>
            </c:strRef>
          </c:cat>
          <c:val>
            <c:numRef>
              <c:f>Hoja1!$B$34:$B$51</c:f>
              <c:numCache>
                <c:formatCode>General</c:formatCode>
                <c:ptCount val="18"/>
                <c:pt idx="0">
                  <c:v>0</c:v>
                </c:pt>
                <c:pt idx="1">
                  <c:v>75.599999999999994</c:v>
                </c:pt>
                <c:pt idx="2">
                  <c:v>78.7</c:v>
                </c:pt>
                <c:pt idx="3">
                  <c:v>78.5</c:v>
                </c:pt>
                <c:pt idx="4">
                  <c:v>84</c:v>
                </c:pt>
                <c:pt idx="5">
                  <c:v>82.8</c:v>
                </c:pt>
                <c:pt idx="6">
                  <c:v>87.7</c:v>
                </c:pt>
                <c:pt idx="7">
                  <c:v>81.8</c:v>
                </c:pt>
                <c:pt idx="8">
                  <c:v>81</c:v>
                </c:pt>
                <c:pt idx="9">
                  <c:v>87.9</c:v>
                </c:pt>
                <c:pt idx="10">
                  <c:v>90</c:v>
                </c:pt>
                <c:pt idx="11">
                  <c:v>85</c:v>
                </c:pt>
                <c:pt idx="12">
                  <c:v>84.8</c:v>
                </c:pt>
                <c:pt idx="13">
                  <c:v>91.8</c:v>
                </c:pt>
                <c:pt idx="14">
                  <c:v>85.8</c:v>
                </c:pt>
                <c:pt idx="15">
                  <c:v>96.3</c:v>
                </c:pt>
                <c:pt idx="16">
                  <c:v>97</c:v>
                </c:pt>
                <c:pt idx="17">
                  <c:v>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B-4955-BCEE-1D6AF3CB7826}"/>
            </c:ext>
          </c:extLst>
        </c:ser>
        <c:ser>
          <c:idx val="1"/>
          <c:order val="1"/>
          <c:tx>
            <c:strRef>
              <c:f>Hoja1!$C$33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Hoja1!$A$34:$A$51</c:f>
              <c:strCache>
                <c:ptCount val="18"/>
                <c:pt idx="0">
                  <c:v>Mejora Normativa</c:v>
                </c:pt>
                <c:pt idx="1">
                  <c:v>Gestión Presupuestal </c:v>
                </c:pt>
                <c:pt idx="2">
                  <c:v>Servicio al ciudadano</c:v>
                </c:pt>
                <c:pt idx="3">
                  <c:v>Seguridad Digital</c:v>
                </c:pt>
                <c:pt idx="4">
                  <c:v>Seguimiento y Evaluación </c:v>
                </c:pt>
                <c:pt idx="5">
                  <c:v>Integridad</c:v>
                </c:pt>
                <c:pt idx="6">
                  <c:v>Defensa Jurídica</c:v>
                </c:pt>
                <c:pt idx="7">
                  <c:v>Transparencia y Acceso</c:v>
                </c:pt>
                <c:pt idx="8">
                  <c:v>Racionalización de Trámites</c:v>
                </c:pt>
                <c:pt idx="9">
                  <c:v>Planeación Institucional</c:v>
                </c:pt>
                <c:pt idx="10">
                  <c:v>Fortalecimiento Organizacional </c:v>
                </c:pt>
                <c:pt idx="11">
                  <c:v>Gobierno Digital</c:v>
                </c:pt>
                <c:pt idx="12">
                  <c:v>Control Interno</c:v>
                </c:pt>
                <c:pt idx="13">
                  <c:v>Participación Ciudadana  </c:v>
                </c:pt>
                <c:pt idx="14">
                  <c:v>Gestión Documental</c:v>
                </c:pt>
                <c:pt idx="15">
                  <c:v>Gestión Estratégica del Talento Humano</c:v>
                </c:pt>
                <c:pt idx="16">
                  <c:v>Gestión de la Información Estadística</c:v>
                </c:pt>
                <c:pt idx="17">
                  <c:v>Gestión del Conocimiento</c:v>
                </c:pt>
              </c:strCache>
            </c:strRef>
          </c:cat>
          <c:val>
            <c:numRef>
              <c:f>Hoja1!$C$34:$C$51</c:f>
              <c:numCache>
                <c:formatCode>0.0</c:formatCode>
                <c:ptCount val="18"/>
                <c:pt idx="0">
                  <c:v>70.889799999999994</c:v>
                </c:pt>
                <c:pt idx="1">
                  <c:v>82.309799999999996</c:v>
                </c:pt>
                <c:pt idx="2">
                  <c:v>83.03734</c:v>
                </c:pt>
                <c:pt idx="3">
                  <c:v>84.923180000000002</c:v>
                </c:pt>
                <c:pt idx="4">
                  <c:v>86.059240000000003</c:v>
                </c:pt>
                <c:pt idx="5">
                  <c:v>86.295959999999994</c:v>
                </c:pt>
                <c:pt idx="6">
                  <c:v>87.285300000000007</c:v>
                </c:pt>
                <c:pt idx="7">
                  <c:v>88.288300000000007</c:v>
                </c:pt>
                <c:pt idx="8">
                  <c:v>89.041160000000005</c:v>
                </c:pt>
                <c:pt idx="9">
                  <c:v>89.332639999999998</c:v>
                </c:pt>
                <c:pt idx="10">
                  <c:v>89.547359999999998</c:v>
                </c:pt>
                <c:pt idx="11">
                  <c:v>92.133799999999994</c:v>
                </c:pt>
                <c:pt idx="12">
                  <c:v>93.344279999999998</c:v>
                </c:pt>
                <c:pt idx="13">
                  <c:v>93.486279999999994</c:v>
                </c:pt>
                <c:pt idx="14">
                  <c:v>94.200599999999994</c:v>
                </c:pt>
                <c:pt idx="15">
                  <c:v>97.944580000000002</c:v>
                </c:pt>
                <c:pt idx="16">
                  <c:v>98.683124347826094</c:v>
                </c:pt>
                <c:pt idx="17">
                  <c:v>99.286220898876394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8B-4955-BCEE-1D6AF3CB78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113999983"/>
        <c:axId val="2114097263"/>
      </c:barChart>
      <c:catAx>
        <c:axId val="2113999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14097263"/>
        <c:crosses val="autoZero"/>
        <c:auto val="1"/>
        <c:lblAlgn val="ctr"/>
        <c:lblOffset val="100"/>
        <c:noMultiLvlLbl val="0"/>
      </c:catAx>
      <c:valAx>
        <c:axId val="2114097263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1399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25889597846236"/>
          <c:y val="0.9067810316428121"/>
          <c:w val="0.57597723646413379"/>
          <c:h val="7.7755832209956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POLITICAS!$B$18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POLITICAS!$A$19</c:f>
              <c:strCache>
                <c:ptCount val="1"/>
                <c:pt idx="0">
                  <c:v>GESTIÓN DEL CONOCIMIENTO</c:v>
                </c:pt>
              </c:strCache>
            </c:strRef>
          </c:cat>
          <c:val>
            <c:numRef>
              <c:f>POLITICAS!$B$19</c:f>
              <c:numCache>
                <c:formatCode>General</c:formatCode>
                <c:ptCount val="1"/>
                <c:pt idx="0">
                  <c:v>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0-4FA7-8101-BE51107E626F}"/>
            </c:ext>
          </c:extLst>
        </c:ser>
        <c:ser>
          <c:idx val="1"/>
          <c:order val="1"/>
          <c:tx>
            <c:strRef>
              <c:f>POLITICAS!$C$18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POLITICAS!$A$19</c:f>
              <c:strCache>
                <c:ptCount val="1"/>
                <c:pt idx="0">
                  <c:v>GESTIÓN DEL CONOCIMIENTO</c:v>
                </c:pt>
              </c:strCache>
            </c:strRef>
          </c:cat>
          <c:val>
            <c:numRef>
              <c:f>POLITICAS!$C$19</c:f>
              <c:numCache>
                <c:formatCode>General</c:formatCode>
                <c:ptCount val="1"/>
                <c:pt idx="0">
                  <c:v>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0-4FA7-8101-BE51107E62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163279"/>
        <c:axId val="84447775"/>
        <c:axId val="0"/>
      </c:bar3DChart>
      <c:catAx>
        <c:axId val="831632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447775"/>
        <c:crosses val="autoZero"/>
        <c:auto val="1"/>
        <c:lblAlgn val="ctr"/>
        <c:lblOffset val="100"/>
        <c:noMultiLvlLbl val="0"/>
      </c:catAx>
      <c:valAx>
        <c:axId val="8444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3163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POLITICAS!$A$9</c:f>
              <c:strCache>
                <c:ptCount val="1"/>
                <c:pt idx="0">
                  <c:v>INFORMACIÓN ESTADISTICA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28575"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contourW="28575"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6.3888888888888884E-2"/>
                  <c:y val="-0.1435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04-4A5E-A1DE-E65E10A374F2}"/>
                </c:ext>
              </c:extLst>
            </c:dLbl>
            <c:dLbl>
              <c:idx val="1"/>
              <c:layout>
                <c:manualLayout>
                  <c:x val="8.3333333333333329E-2"/>
                  <c:y val="-0.10185185185185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04-4A5E-A1DE-E65E10A374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POLITICAS!$B$8:$C$8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POLITICAS!$B$9:$C$9</c:f>
              <c:numCache>
                <c:formatCode>General</c:formatCode>
                <c:ptCount val="2"/>
                <c:pt idx="0">
                  <c:v>97</c:v>
                </c:pt>
                <c:pt idx="1">
                  <c:v>98.7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B904-4A5E-A1DE-E65E10A374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6484815"/>
        <c:axId val="1413343551"/>
        <c:axId val="0"/>
      </c:bar3DChart>
      <c:catAx>
        <c:axId val="146648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3343551"/>
        <c:crosses val="autoZero"/>
        <c:auto val="1"/>
        <c:lblAlgn val="ctr"/>
        <c:lblOffset val="100"/>
        <c:noMultiLvlLbl val="0"/>
      </c:catAx>
      <c:valAx>
        <c:axId val="14133435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648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5.0925925925925923E-2"/>
          <c:w val="0.93888888888888888"/>
          <c:h val="0.816172717993584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POLITICAS!$A$9</c:f>
              <c:strCache>
                <c:ptCount val="1"/>
                <c:pt idx="0">
                  <c:v>Gestión Estratégica del Talento Humano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POLITICAS!$B$8:$C$8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POLITICAS!$B$9:$C$9</c:f>
              <c:numCache>
                <c:formatCode>0.0</c:formatCode>
                <c:ptCount val="2"/>
                <c:pt idx="0" formatCode="General">
                  <c:v>96.3</c:v>
                </c:pt>
                <c:pt idx="1">
                  <c:v>97.944580000000002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B90-4670-BD2B-F077C78C38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66484815"/>
        <c:axId val="1413343551"/>
        <c:axId val="0"/>
      </c:bar3DChart>
      <c:catAx>
        <c:axId val="146648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3343551"/>
        <c:crosses val="autoZero"/>
        <c:auto val="1"/>
        <c:lblAlgn val="ctr"/>
        <c:lblOffset val="100"/>
        <c:noMultiLvlLbl val="0"/>
      </c:catAx>
      <c:valAx>
        <c:axId val="14133435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648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POLITICAS!$B$28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POLITICAS!$A$29</c:f>
              <c:strCache>
                <c:ptCount val="1"/>
                <c:pt idx="0">
                  <c:v>Gestión Documental</c:v>
                </c:pt>
              </c:strCache>
            </c:strRef>
          </c:cat>
          <c:val>
            <c:numRef>
              <c:f>POLITICAS!$B$29</c:f>
              <c:numCache>
                <c:formatCode>General</c:formatCode>
                <c:ptCount val="1"/>
                <c:pt idx="0">
                  <c:v>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2-4CC2-A87D-181FB72D2FBD}"/>
            </c:ext>
          </c:extLst>
        </c:ser>
        <c:ser>
          <c:idx val="1"/>
          <c:order val="1"/>
          <c:tx>
            <c:strRef>
              <c:f>POLITICAS!$C$28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POLITICAS!$A$29</c:f>
              <c:strCache>
                <c:ptCount val="1"/>
                <c:pt idx="0">
                  <c:v>Gestión Documental</c:v>
                </c:pt>
              </c:strCache>
            </c:strRef>
          </c:cat>
          <c:val>
            <c:numRef>
              <c:f>POLITICAS!$C$29</c:f>
              <c:numCache>
                <c:formatCode>0.0</c:formatCode>
                <c:ptCount val="1"/>
                <c:pt idx="0">
                  <c:v>94.200599999999994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42-4CC2-A87D-181FB72D2F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354156991"/>
        <c:axId val="182435551"/>
        <c:axId val="341782879"/>
      </c:bar3DChart>
      <c:catAx>
        <c:axId val="354156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435551"/>
        <c:crosses val="autoZero"/>
        <c:auto val="1"/>
        <c:lblAlgn val="ctr"/>
        <c:lblOffset val="100"/>
        <c:noMultiLvlLbl val="0"/>
      </c:catAx>
      <c:valAx>
        <c:axId val="18243555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4156991"/>
        <c:crosses val="autoZero"/>
        <c:crossBetween val="between"/>
      </c:valAx>
      <c:serAx>
        <c:axId val="34178287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2435551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72762325598111E-2"/>
          <c:y val="0.18541389222898863"/>
          <c:w val="0.92393992288368421"/>
          <c:h val="0.75437811652853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POLITICAS!$B$40</c:f>
              <c:strCache>
                <c:ptCount val="1"/>
                <c:pt idx="0">
                  <c:v>2020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POLITICAS!$A$41</c:f>
              <c:strCache>
                <c:ptCount val="1"/>
                <c:pt idx="0">
                  <c:v>Participación Ciudadana  </c:v>
                </c:pt>
              </c:strCache>
            </c:strRef>
          </c:cat>
          <c:val>
            <c:numRef>
              <c:f>POLITICAS!$B$41</c:f>
              <c:numCache>
                <c:formatCode>General</c:formatCode>
                <c:ptCount val="1"/>
                <c:pt idx="0">
                  <c:v>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E-4B2B-9257-3F92E361F1D2}"/>
            </c:ext>
          </c:extLst>
        </c:ser>
        <c:ser>
          <c:idx val="1"/>
          <c:order val="1"/>
          <c:tx>
            <c:strRef>
              <c:f>POLITICAS!$C$40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POLITICAS!$A$41</c:f>
              <c:strCache>
                <c:ptCount val="1"/>
                <c:pt idx="0">
                  <c:v>Participación Ciudadana  </c:v>
                </c:pt>
              </c:strCache>
            </c:strRef>
          </c:cat>
          <c:val>
            <c:numRef>
              <c:f>POLITICAS!$C$41</c:f>
              <c:numCache>
                <c:formatCode>0.0</c:formatCode>
                <c:ptCount val="1"/>
                <c:pt idx="0">
                  <c:v>93.486279999999994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E-4B2B-9257-3F92E361F1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208106111"/>
        <c:axId val="1198251503"/>
      </c:barChart>
      <c:catAx>
        <c:axId val="12081061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8251503"/>
        <c:crosses val="autoZero"/>
        <c:auto val="1"/>
        <c:lblAlgn val="ctr"/>
        <c:lblOffset val="100"/>
        <c:noMultiLvlLbl val="0"/>
      </c:catAx>
      <c:valAx>
        <c:axId val="1198251503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8106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POLITICAS!$A$9</c:f>
              <c:strCache>
                <c:ptCount val="1"/>
                <c:pt idx="0">
                  <c:v>Gestión Estratégica del Talento Humano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POLITICAS!$B$8:$C$8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POLITICAS!$B$9:$C$9</c:f>
              <c:numCache>
                <c:formatCode>0.0</c:formatCode>
                <c:ptCount val="2"/>
                <c:pt idx="0" formatCode="General">
                  <c:v>84.8</c:v>
                </c:pt>
                <c:pt idx="1">
                  <c:v>93.3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12EB-4C81-B386-BF181CBF24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66484815"/>
        <c:axId val="1413343551"/>
        <c:axId val="0"/>
      </c:bar3DChart>
      <c:catAx>
        <c:axId val="146648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3343551"/>
        <c:crosses val="autoZero"/>
        <c:auto val="1"/>
        <c:lblAlgn val="ctr"/>
        <c:lblOffset val="100"/>
        <c:noMultiLvlLbl val="0"/>
      </c:catAx>
      <c:valAx>
        <c:axId val="141334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6648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Hoja1!$K$229</c:f>
              <c:strCache>
                <c:ptCount val="1"/>
                <c:pt idx="0">
                  <c:v>Gestión Documental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Hoja1!$L$228:$M$228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Hoja1!$L$229:$M$229</c:f>
              <c:numCache>
                <c:formatCode>0.0</c:formatCode>
                <c:ptCount val="2"/>
                <c:pt idx="0">
                  <c:v>85</c:v>
                </c:pt>
                <c:pt idx="1">
                  <c:v>92.1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4-44AA-A388-3D342C2708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61442992"/>
        <c:axId val="843068960"/>
        <c:axId val="0"/>
      </c:bar3DChart>
      <c:catAx>
        <c:axId val="6144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43068960"/>
        <c:crosses val="autoZero"/>
        <c:auto val="1"/>
        <c:lblAlgn val="ctr"/>
        <c:lblOffset val="100"/>
        <c:noMultiLvlLbl val="0"/>
      </c:catAx>
      <c:valAx>
        <c:axId val="84306896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6144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Hoja1!$A$2:$A$6</cx:f>
        <cx:lvl ptCount="5">
          <cx:pt idx="0">2017</cx:pt>
          <cx:pt idx="1">2018</cx:pt>
          <cx:pt idx="2">2019</cx:pt>
          <cx:pt idx="3">2020</cx:pt>
          <cx:pt idx="4">2021</cx:pt>
        </cx:lvl>
      </cx:strDim>
      <cx:numDim type="val">
        <cx:f>Hoja1!$B$2:$B$6</cx:f>
        <cx:lvl ptCount="5" formatCode="General">
          <cx:pt idx="0">78.200000000000003</cx:pt>
          <cx:pt idx="1">81.900000000000006</cx:pt>
          <cx:pt idx="2">82.700000000000003</cx:pt>
          <cx:pt idx="3">87.200000000000003</cx:pt>
          <cx:pt idx="4">94.700000000000003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waterfall" uniqueId="{D55298F6-9C13-4CCD-BA4D-4BA3E75D7A9E}">
          <cx:tx>
            <cx:txData>
              <cx:f>Hoja1!$B$1</cx:f>
              <cx:v>PUNTAJE</cx:v>
            </cx:txData>
          </cx:tx>
          <cx:spPr>
            <a:ln>
              <a:noFill/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>
                    <a:solidFill>
                      <a:schemeClr val="tx1"/>
                    </a:solidFill>
                  </a:defRPr>
                </a:pPr>
                <a:endParaRPr lang="es-ES" sz="2000" b="1" i="0" u="none" strike="noStrike" kern="1200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  <cx:layoutPr>
            <cx:visibility connectorLines="0"/>
            <cx:subtotals/>
          </cx:layoutPr>
        </cx:series>
      </cx:plotAreaRegion>
      <cx:axis id="0">
        <cx:catScaling gapWidth="1"/>
        <cx:tickLabels/>
        <cx:spPr>
          <a:ln>
            <a:noFill/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 i="0" u="none"/>
            </a:pPr>
            <a:endParaRPr lang="es-ES" sz="2000" b="1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Calibri" panose="020F0502020204030204"/>
            </a:endParaRPr>
          </a:p>
        </cx:txPr>
      </cx:axis>
      <cx:axis id="1" hidden="1">
        <cx:valScaling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Hoja1!$A$10:$A$15</cx:f>
        <cx:lvl ptCount="6">
          <cx:pt idx="0">SENA</cx:pt>
          <cx:pt idx="1">COLPENSIONES</cx:pt>
          <cx:pt idx="2">SUPERSUBSIDIO</cx:pt>
          <cx:pt idx="3">UAES</cx:pt>
          <cx:pt idx="4">MINTRABAJO</cx:pt>
          <cx:pt idx="5">UASPE</cx:pt>
        </cx:lvl>
      </cx:strDim>
      <cx:numDim type="val">
        <cx:f>Hoja1!$B$10:$B$15</cx:f>
        <cx:lvl ptCount="6" formatCode="0,0">
          <cx:pt idx="0">97.869519999999994</cx:pt>
          <cx:pt idx="1">97.425079999999994</cx:pt>
          <cx:pt idx="2">94.741280000000003</cx:pt>
          <cx:pt idx="3">94.115499999999997</cx:pt>
          <cx:pt idx="4">86.415660000000003</cx:pt>
          <cx:pt idx="5">79.957400000000007</cx:pt>
        </cx:lvl>
      </cx:numDim>
    </cx:data>
    <cx:data id="1">
      <cx:strDim type="cat">
        <cx:f>Hoja1!$A$10:$A$15</cx:f>
        <cx:lvl ptCount="6">
          <cx:pt idx="0">SENA</cx:pt>
          <cx:pt idx="1">COLPENSIONES</cx:pt>
          <cx:pt idx="2">SUPERSUBSIDIO</cx:pt>
          <cx:pt idx="3">UAES</cx:pt>
          <cx:pt idx="4">MINTRABAJO</cx:pt>
          <cx:pt idx="5">UASPE</cx:pt>
        </cx:lvl>
      </cx:strDim>
      <cx:numDim type="val">
        <cx:f>Hoja1!$C$10:$C$15</cx:f>
        <cx:lvl ptCount="6" formatCode="General">
          <cx:pt idx="0">1</cx:pt>
          <cx:pt idx="1">2</cx:pt>
          <cx:pt idx="2">3</cx:pt>
          <cx:pt idx="3">4</cx:pt>
          <cx:pt idx="4">5</cx:pt>
          <cx:pt idx="5">6</cx:pt>
        </cx:lvl>
      </cx:numDim>
    </cx:data>
  </cx:chartData>
  <cx:chart>
    <cx:plotArea>
      <cx:plotAreaRegion>
        <cx:series layoutId="funnel" uniqueId="{03A1C06F-1502-4056-9C7A-F0A8E72D378D}" formatIdx="0">
          <cx:tx>
            <cx:txData>
              <cx:f>Hoja1!$B$9</cx:f>
              <cx:v>PUNTAJE</cx:v>
            </cx:txData>
          </cx:tx>
          <cx:dataPt idx="2">
            <cx:spPr>
              <a:solidFill>
                <a:srgbClr val="00B0F0"/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CO" sz="2000" b="1">
                  <a:solidFill>
                    <a:schemeClr val="tx1"/>
                  </a:solidFill>
                </a:endParaRPr>
              </a:p>
            </cx:txPr>
            <cx:visibility seriesName="0" categoryName="0" value="1"/>
          </cx:dataLabels>
          <cx:dataId val="0"/>
        </cx:series>
        <cx:series layoutId="funnel" hidden="1" uniqueId="{28D666A6-E328-4DA6-A0E9-AB0F1262CD1D}" formatIdx="1">
          <cx:tx>
            <cx:txData>
              <cx:f>Hoja1!$C$9</cx:f>
              <cx:v>PUESTO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9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CO" b="1">
                  <a:solidFill>
                    <a:schemeClr val="tx1"/>
                  </a:solidFill>
                </a:endParaRPr>
              </a:p>
            </cx:txPr>
            <cx:visibility seriesName="0" categoryName="0" value="1"/>
          </cx:dataLabels>
          <cx:dataId val="1"/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1">
                <a:solidFill>
                  <a:schemeClr val="tx1"/>
                </a:solidFill>
              </a:defRPr>
            </a:pPr>
            <a:endParaRPr lang="es-ES" sz="1400" b="1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03236-E554-4ED3-8897-9976BF3350D6}" type="datetimeFigureOut">
              <a:rPr lang="es-CO" smtClean="0"/>
              <a:t>27/07/2022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B41E-AEEB-4FC9-9804-054DE0B43EF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211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2B41E-AEEB-4FC9-9804-054DE0B43EF4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935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2B41E-AEEB-4FC9-9804-054DE0B43EF4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756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FBA878-A810-4F12-A34D-455C8CBD686A}"/>
              </a:ext>
            </a:extLst>
          </p:cNvPr>
          <p:cNvSpPr/>
          <p:nvPr userDrawn="1"/>
        </p:nvSpPr>
        <p:spPr>
          <a:xfrm>
            <a:off x="157113" y="136525"/>
            <a:ext cx="11877773" cy="6584950"/>
          </a:xfrm>
          <a:prstGeom prst="rect">
            <a:avLst/>
          </a:prstGeom>
          <a:solidFill>
            <a:srgbClr val="E4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6F29B5-821A-484D-9A73-30FC1547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27/07/2022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F3F61-FCA8-4EFE-8B41-7F6B4E1B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69D376-1D51-4300-A6DE-00110007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579161-3626-4EC2-A067-D24494A76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577" y="696468"/>
            <a:ext cx="1837882" cy="49602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F481CCF-64E3-406F-9D6E-D21792A84A6E}"/>
              </a:ext>
            </a:extLst>
          </p:cNvPr>
          <p:cNvSpPr/>
          <p:nvPr userDrawn="1"/>
        </p:nvSpPr>
        <p:spPr>
          <a:xfrm>
            <a:off x="2309567" y="0"/>
            <a:ext cx="1593130" cy="2384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97953F0-2C18-408A-9B16-7F1C791FBA11}"/>
              </a:ext>
            </a:extLst>
          </p:cNvPr>
          <p:cNvSpPr/>
          <p:nvPr userDrawn="1"/>
        </p:nvSpPr>
        <p:spPr>
          <a:xfrm>
            <a:off x="6391373" y="2548175"/>
            <a:ext cx="5800627" cy="2384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A6C380B-C1E0-4F4A-9DE1-FC64508329F3}"/>
              </a:ext>
            </a:extLst>
          </p:cNvPr>
          <p:cNvSpPr/>
          <p:nvPr userDrawn="1"/>
        </p:nvSpPr>
        <p:spPr>
          <a:xfrm>
            <a:off x="716437" y="6014301"/>
            <a:ext cx="1593130" cy="843699"/>
          </a:xfrm>
          <a:prstGeom prst="rect">
            <a:avLst/>
          </a:prstGeom>
          <a:solidFill>
            <a:srgbClr val="26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8066C6-E363-41E0-ADA1-D93A54A8C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03" y="2720974"/>
            <a:ext cx="4653698" cy="203938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753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AC4F77-088C-4598-8948-94185563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27/07/2022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4E63A-0D14-4A8A-BE90-52A545D7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4892D9-7464-43ED-8E34-1D3766E3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584520-7335-4A9D-BE22-843C153F7789}"/>
              </a:ext>
            </a:extLst>
          </p:cNvPr>
          <p:cNvSpPr/>
          <p:nvPr userDrawn="1"/>
        </p:nvSpPr>
        <p:spPr>
          <a:xfrm>
            <a:off x="7920872" y="0"/>
            <a:ext cx="3661528" cy="635635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355A3B2-066A-4B90-A7B2-C0728226F8F2}"/>
              </a:ext>
            </a:extLst>
          </p:cNvPr>
          <p:cNvSpPr/>
          <p:nvPr userDrawn="1"/>
        </p:nvSpPr>
        <p:spPr>
          <a:xfrm>
            <a:off x="3874392" y="501650"/>
            <a:ext cx="3661528" cy="6356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82F57CE-FBFD-4755-A3CA-49BAD9DB7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6328069"/>
            <a:ext cx="1444753" cy="3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3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DC6E97F-0A79-4EBB-B44F-709B8C37A67D}"/>
              </a:ext>
            </a:extLst>
          </p:cNvPr>
          <p:cNvSpPr/>
          <p:nvPr userDrawn="1"/>
        </p:nvSpPr>
        <p:spPr>
          <a:xfrm>
            <a:off x="157113" y="136525"/>
            <a:ext cx="11877773" cy="6584950"/>
          </a:xfrm>
          <a:prstGeom prst="rect">
            <a:avLst/>
          </a:prstGeom>
          <a:solidFill>
            <a:srgbClr val="E4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D215B7-4ECD-4259-9411-3E0B97CE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27/07/2022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3B0158-70C5-4321-904A-0E35B908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507D94-5B2F-45C9-8DCA-340C09EF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6DC01F-9F87-4E2E-814C-D26994A39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6328069"/>
            <a:ext cx="1444753" cy="38992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4C5907C-1007-458F-ACFE-94C027886ABD}"/>
              </a:ext>
            </a:extLst>
          </p:cNvPr>
          <p:cNvSpPr/>
          <p:nvPr userDrawn="1"/>
        </p:nvSpPr>
        <p:spPr>
          <a:xfrm>
            <a:off x="838199" y="0"/>
            <a:ext cx="3630105" cy="8201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882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E55F40-68DB-4CD7-91D0-F31E2F9DBD8D}"/>
              </a:ext>
            </a:extLst>
          </p:cNvPr>
          <p:cNvSpPr/>
          <p:nvPr userDrawn="1"/>
        </p:nvSpPr>
        <p:spPr>
          <a:xfrm>
            <a:off x="3214540" y="1699910"/>
            <a:ext cx="8644380" cy="4519915"/>
          </a:xfrm>
          <a:prstGeom prst="rect">
            <a:avLst/>
          </a:prstGeom>
          <a:solidFill>
            <a:srgbClr val="E4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FD1AD2-E33A-4CDE-BC4E-263B2F4E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822" y="365125"/>
            <a:ext cx="888397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97BDDF-E033-4F48-81D1-05006D61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27/07/2022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0926FF-4914-4F17-9A20-91A49E91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C2D6C6-22E3-4580-A813-C9838F7A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841BB5D-9627-4260-8E49-CB04E85BEAD1}"/>
              </a:ext>
            </a:extLst>
          </p:cNvPr>
          <p:cNvSpPr/>
          <p:nvPr userDrawn="1"/>
        </p:nvSpPr>
        <p:spPr>
          <a:xfrm>
            <a:off x="716437" y="0"/>
            <a:ext cx="1593130" cy="16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C55DCAC-7FE2-4158-82FD-CD6A38238B0F}"/>
              </a:ext>
            </a:extLst>
          </p:cNvPr>
          <p:cNvSpPr/>
          <p:nvPr userDrawn="1"/>
        </p:nvSpPr>
        <p:spPr>
          <a:xfrm>
            <a:off x="2469822" y="6356350"/>
            <a:ext cx="9722178" cy="501650"/>
          </a:xfrm>
          <a:prstGeom prst="rect">
            <a:avLst/>
          </a:prstGeom>
          <a:solidFill>
            <a:srgbClr val="26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AEAD21-C00C-400C-9720-32484D64A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352" y="1827213"/>
            <a:ext cx="8946037" cy="4243649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EB8854-C425-4FF4-ADF0-C1CFCDB148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6328069"/>
            <a:ext cx="1444753" cy="3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234E2-B339-47EC-83E8-862EA4BE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67" y="442930"/>
            <a:ext cx="7559559" cy="1755133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9604A-4EEF-4AB7-A5A2-AB326F44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27/07/2022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4975A6-8083-4AAA-913A-40F06A3D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0E72E7-6599-422B-A264-1DB42549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67E4ED9-9C71-4145-8346-0B5AD26ACE85}"/>
              </a:ext>
            </a:extLst>
          </p:cNvPr>
          <p:cNvSpPr/>
          <p:nvPr userDrawn="1"/>
        </p:nvSpPr>
        <p:spPr>
          <a:xfrm>
            <a:off x="0" y="0"/>
            <a:ext cx="23095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BD970DF-48EA-4D1F-8D70-9DE8D2EB5C9D}"/>
              </a:ext>
            </a:extLst>
          </p:cNvPr>
          <p:cNvSpPr/>
          <p:nvPr userDrawn="1"/>
        </p:nvSpPr>
        <p:spPr>
          <a:xfrm>
            <a:off x="9869126" y="1260476"/>
            <a:ext cx="2309567" cy="449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46B770B-F2AF-40B3-A2BD-11A2C8DCE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3623" y="6356350"/>
            <a:ext cx="1444753" cy="3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99461-3F2E-4093-9FC9-18C189E7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635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C23132-4CE9-40FA-85F5-8318B9CC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27/07/2022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7C7066-3DE6-4F8D-8107-06EF7C56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D4378F-53EB-4895-9CEA-3CE6AC3A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427A8FF-921F-46FD-B018-455F8F3B56A4}"/>
              </a:ext>
            </a:extLst>
          </p:cNvPr>
          <p:cNvSpPr/>
          <p:nvPr userDrawn="1"/>
        </p:nvSpPr>
        <p:spPr>
          <a:xfrm>
            <a:off x="1" y="0"/>
            <a:ext cx="838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87E02A2-5F98-4983-AF51-E2F09E46A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356350"/>
            <a:ext cx="1444753" cy="3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7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8109A406-5BA9-4C38-8B43-005A9B0F4F7E}"/>
              </a:ext>
            </a:extLst>
          </p:cNvPr>
          <p:cNvSpPr/>
          <p:nvPr userDrawn="1"/>
        </p:nvSpPr>
        <p:spPr>
          <a:xfrm>
            <a:off x="157113" y="136525"/>
            <a:ext cx="11877773" cy="6584950"/>
          </a:xfrm>
          <a:prstGeom prst="rect">
            <a:avLst/>
          </a:prstGeom>
          <a:solidFill>
            <a:srgbClr val="E4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4DF196-981A-4C9D-A90F-5DB93230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635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141A75-B580-46F3-B182-4D0FE9B5B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AB71E6-6B24-4395-9DD5-BC583FBF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27/07/2022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26F35C-766D-4561-8453-6F346B70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25B207E-7912-4163-8758-0541FC87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0C8E566-3983-4CFA-84AA-4E2692213AD3}"/>
              </a:ext>
            </a:extLst>
          </p:cNvPr>
          <p:cNvSpPr/>
          <p:nvPr userDrawn="1"/>
        </p:nvSpPr>
        <p:spPr>
          <a:xfrm>
            <a:off x="5997575" y="1690688"/>
            <a:ext cx="6194425" cy="37591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A4F0185-D5E0-4F3E-833A-D9962B43FD6C}"/>
              </a:ext>
            </a:extLst>
          </p:cNvPr>
          <p:cNvSpPr/>
          <p:nvPr userDrawn="1"/>
        </p:nvSpPr>
        <p:spPr>
          <a:xfrm>
            <a:off x="3" y="1690688"/>
            <a:ext cx="2976478" cy="3759199"/>
          </a:xfrm>
          <a:prstGeom prst="rect">
            <a:avLst/>
          </a:prstGeom>
          <a:solidFill>
            <a:srgbClr val="26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27DF71-0DD4-4297-9B0D-30DD311AF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1056" y="1966424"/>
            <a:ext cx="4794332" cy="32480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D4505D16-F036-4C46-BD52-99F53E944D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2252" y="1687397"/>
            <a:ext cx="2689355" cy="3752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878DB1E-5610-4FC2-A2CA-AC2E97D79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6328069"/>
            <a:ext cx="1444753" cy="3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9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57D2D23-3B1F-47BF-B42B-13EC99140F92}"/>
              </a:ext>
            </a:extLst>
          </p:cNvPr>
          <p:cNvSpPr/>
          <p:nvPr userDrawn="1"/>
        </p:nvSpPr>
        <p:spPr>
          <a:xfrm>
            <a:off x="0" y="0"/>
            <a:ext cx="12192000" cy="63245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0A5085-1918-4DC1-A214-65465FB3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00E64B-79FC-4259-A864-4D1C4F4B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27/07/2022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894A83-044B-4863-8207-41A47B50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84A897-F2B8-4F8E-8F37-2C107DEC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15768C4-641F-4EA2-AA87-A7F1B87452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6328069"/>
            <a:ext cx="1444753" cy="3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0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0A5BC9-820B-49EE-907C-CDB32DF4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27/07/2022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5BC0F9-3CC4-4733-84A8-86E2EF62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4B159D-56BF-483C-91D4-137108BD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7B2C18E-A28E-467C-9511-A5436F7110B9}"/>
              </a:ext>
            </a:extLst>
          </p:cNvPr>
          <p:cNvGrpSpPr/>
          <p:nvPr userDrawn="1"/>
        </p:nvGrpSpPr>
        <p:grpSpPr>
          <a:xfrm>
            <a:off x="0" y="0"/>
            <a:ext cx="8153400" cy="6858000"/>
            <a:chOff x="0" y="0"/>
            <a:chExt cx="8153400" cy="612742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D6948DA-F64F-4E5D-9B51-D618DC23A7E9}"/>
                </a:ext>
              </a:extLst>
            </p:cNvPr>
            <p:cNvSpPr/>
            <p:nvPr userDrawn="1"/>
          </p:nvSpPr>
          <p:spPr>
            <a:xfrm>
              <a:off x="0" y="0"/>
              <a:ext cx="8153400" cy="20424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3C04497-6939-489C-BAE3-55890278AE10}"/>
                </a:ext>
              </a:extLst>
            </p:cNvPr>
            <p:cNvSpPr/>
            <p:nvPr userDrawn="1"/>
          </p:nvSpPr>
          <p:spPr>
            <a:xfrm>
              <a:off x="0" y="2042475"/>
              <a:ext cx="8153400" cy="204247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FD07811-4F50-4BA5-9104-F3350D227A51}"/>
                </a:ext>
              </a:extLst>
            </p:cNvPr>
            <p:cNvSpPr/>
            <p:nvPr userDrawn="1"/>
          </p:nvSpPr>
          <p:spPr>
            <a:xfrm>
              <a:off x="0" y="4084950"/>
              <a:ext cx="8153400" cy="2042475"/>
            </a:xfrm>
            <a:prstGeom prst="rect">
              <a:avLst/>
            </a:prstGeom>
            <a:solidFill>
              <a:srgbClr val="263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3BFD5B9-4352-4B13-9665-698E81C20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404" y="2042475"/>
            <a:ext cx="3346516" cy="3818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AEA8D23-7CFB-42BE-B620-2A19C6CC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2404" y="365125"/>
            <a:ext cx="3346516" cy="1325563"/>
          </a:xfrm>
        </p:spPr>
        <p:txBody>
          <a:bodyPr/>
          <a:lstStyle>
            <a:lvl1pPr>
              <a:defRPr sz="3200" b="1">
                <a:solidFill>
                  <a:srgbClr val="BA1444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62F5C54-7F3A-42DB-BFA4-167E53DB7C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6247" y="6356350"/>
            <a:ext cx="1444753" cy="3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0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921A192-3EB7-4972-83A6-812812ABA88A}"/>
              </a:ext>
            </a:extLst>
          </p:cNvPr>
          <p:cNvSpPr/>
          <p:nvPr userDrawn="1"/>
        </p:nvSpPr>
        <p:spPr>
          <a:xfrm>
            <a:off x="838200" y="0"/>
            <a:ext cx="11353800" cy="6324584"/>
          </a:xfrm>
          <a:prstGeom prst="rect">
            <a:avLst/>
          </a:prstGeom>
          <a:solidFill>
            <a:srgbClr val="26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7F7124-3725-4F58-A8BA-3B20292E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27/07/2022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D4D206-81CA-40B8-B83B-A044D752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B7CB9C-FAE4-4F16-80D6-DA18DA7C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C64E55-4D31-49FF-8FC8-E83942B1E97D}"/>
              </a:ext>
            </a:extLst>
          </p:cNvPr>
          <p:cNvSpPr/>
          <p:nvPr userDrawn="1"/>
        </p:nvSpPr>
        <p:spPr>
          <a:xfrm>
            <a:off x="1" y="0"/>
            <a:ext cx="8382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5DAAC3-582A-49A6-B8AF-75A010B2E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3623" y="6356350"/>
            <a:ext cx="1444753" cy="389921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62CAAFC4-192D-407B-9608-6F6753C5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615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4EECF61-BDE4-431B-A630-EC49AAAB0766}"/>
              </a:ext>
            </a:extLst>
          </p:cNvPr>
          <p:cNvSpPr/>
          <p:nvPr userDrawn="1"/>
        </p:nvSpPr>
        <p:spPr>
          <a:xfrm>
            <a:off x="0" y="2057400"/>
            <a:ext cx="3048000" cy="480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8F7CBA1-0444-41B0-B6A4-D97A610F992E}"/>
              </a:ext>
            </a:extLst>
          </p:cNvPr>
          <p:cNvSpPr/>
          <p:nvPr userDrawn="1"/>
        </p:nvSpPr>
        <p:spPr>
          <a:xfrm>
            <a:off x="3048000" y="2057400"/>
            <a:ext cx="3048000" cy="4800600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5D4E17-3CB4-4A74-8C8F-DE6219087BBD}"/>
              </a:ext>
            </a:extLst>
          </p:cNvPr>
          <p:cNvSpPr/>
          <p:nvPr userDrawn="1"/>
        </p:nvSpPr>
        <p:spPr>
          <a:xfrm>
            <a:off x="9144000" y="2057400"/>
            <a:ext cx="3048000" cy="4800600"/>
          </a:xfrm>
          <a:prstGeom prst="rect">
            <a:avLst/>
          </a:prstGeom>
          <a:solidFill>
            <a:srgbClr val="26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9923EBF-042F-4F66-899F-3A49F1DCFA2A}"/>
              </a:ext>
            </a:extLst>
          </p:cNvPr>
          <p:cNvSpPr/>
          <p:nvPr userDrawn="1"/>
        </p:nvSpPr>
        <p:spPr>
          <a:xfrm>
            <a:off x="6096000" y="2057400"/>
            <a:ext cx="3048000" cy="4800600"/>
          </a:xfrm>
          <a:prstGeom prst="rect">
            <a:avLst/>
          </a:prstGeom>
          <a:solidFill>
            <a:srgbClr val="2635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F487E0-8CD8-48C2-835D-ADB96C78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27/07/2022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80D18B-CE95-4EFD-A348-5150BACF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5E0FD5-9B33-4B0F-A531-FCA7ED72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CBE2E15-B3FF-4D0D-8784-259E9856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6693"/>
            <a:ext cx="10515600" cy="813995"/>
          </a:xfrm>
        </p:spPr>
        <p:txBody>
          <a:bodyPr/>
          <a:lstStyle>
            <a:lvl1pPr>
              <a:defRPr b="1">
                <a:solidFill>
                  <a:srgbClr val="2635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E25A656-9C93-4E0D-9963-1A383D221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577" y="271712"/>
            <a:ext cx="1837882" cy="4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0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6B98AA-0510-4B31-8172-6A66C074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D576EC-5E35-4D8A-8245-EEA51006A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F4C176-A5C9-4DE2-A34E-20C92A657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7505-F8F1-41B5-867C-7BECFDB127B5}" type="datetimeFigureOut">
              <a:rPr lang="es-CO" smtClean="0"/>
              <a:t>27/07/2022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652D3A-0D33-42AB-B214-A545F4A19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41802-93FF-4962-91A1-109746388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690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microsoft.com/office/2014/relationships/chartEx" Target="../charts/chartEx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980663" y="5455706"/>
            <a:ext cx="4923399" cy="73725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CO" sz="2400" b="1" dirty="0">
                <a:solidFill>
                  <a:srgbClr val="26354D"/>
                </a:solidFill>
              </a:rPr>
              <a:t>Oficina Asesora de Planeación</a:t>
            </a:r>
          </a:p>
          <a:p>
            <a:pPr marL="0" indent="0" algn="ctr">
              <a:spcBef>
                <a:spcPts val="0"/>
              </a:spcBef>
              <a:buNone/>
            </a:pPr>
            <a:endParaRPr lang="es-ES" sz="2400" b="1" dirty="0">
              <a:solidFill>
                <a:srgbClr val="26354D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CO" sz="2000" dirty="0">
              <a:solidFill>
                <a:srgbClr val="26354D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ES" sz="2000" dirty="0">
              <a:solidFill>
                <a:srgbClr val="26354D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43B27FB-921B-471C-8EF4-98F179740FA8}"/>
              </a:ext>
            </a:extLst>
          </p:cNvPr>
          <p:cNvSpPr txBox="1"/>
          <p:nvPr/>
        </p:nvSpPr>
        <p:spPr>
          <a:xfrm>
            <a:off x="6384022" y="3085645"/>
            <a:ext cx="5629097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MX" sz="2500" b="1" dirty="0">
                <a:solidFill>
                  <a:schemeClr val="bg1"/>
                </a:solidFill>
              </a:rPr>
              <a:t>Índice de Desempeño Institucional </a:t>
            </a:r>
          </a:p>
          <a:p>
            <a:pPr algn="ctr"/>
            <a:r>
              <a:rPr lang="es-MX" sz="2500" b="1" dirty="0">
                <a:solidFill>
                  <a:schemeClr val="bg1"/>
                </a:solidFill>
              </a:rPr>
              <a:t>2021</a:t>
            </a:r>
            <a:endParaRPr lang="es-CO" sz="25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C1563B-B1EB-4EAA-8B02-2AF460007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98" y="2475558"/>
            <a:ext cx="4633913" cy="33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3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D8A98-8F33-40EC-9AC1-0B408280E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5913" y="193040"/>
            <a:ext cx="4653698" cy="1255156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GESTIÓN DOCUMENTAL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7E6E5F3-6192-41E4-A49B-0A296E251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25650"/>
              </p:ext>
            </p:extLst>
          </p:nvPr>
        </p:nvGraphicFramePr>
        <p:xfrm>
          <a:off x="1133475" y="2362200"/>
          <a:ext cx="5229225" cy="3619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9225">
                  <a:extLst>
                    <a:ext uri="{9D8B030D-6E8A-4147-A177-3AD203B41FA5}">
                      <a16:colId xmlns:a16="http://schemas.microsoft.com/office/drawing/2014/main" val="1856823444"/>
                    </a:ext>
                  </a:extLst>
                </a:gridCol>
              </a:tblGrid>
              <a:tr h="31700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RECOMENDACIONES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80044"/>
                  </a:ext>
                </a:extLst>
              </a:tr>
              <a:tr h="6979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Incrementar el porcentaje del inventario de la documentación de los archivos de gestión en el Formato Único de Inventario Documental - FUID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7803708"/>
                  </a:ext>
                </a:extLst>
              </a:tr>
              <a:tr h="58395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Realizar transferencias de documentos de los archivos de gestión al archivo central de acuerdo con la Tabla de Retención documental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476761"/>
                  </a:ext>
                </a:extLst>
              </a:tr>
              <a:tr h="75079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Revisar la viabilidad de inlcuir dentro del presupuesto rubro para contar con infraestructura fisica, para los temas relaciondos con el archivo documental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7084391"/>
                  </a:ext>
                </a:extLst>
              </a:tr>
              <a:tr h="45286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Aplicar dentro del proceso de oganización documental el índice electrónico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2039816"/>
                  </a:ext>
                </a:extLst>
              </a:tr>
              <a:tr h="8169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Incluir en el presupuesto de la entidad recursos para la infraestructura física requerida para la adecuada gestión documental.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918878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2B315F2-76DF-46E7-9204-4FD9C73BB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791426"/>
              </p:ext>
            </p:extLst>
          </p:nvPr>
        </p:nvGraphicFramePr>
        <p:xfrm>
          <a:off x="7038975" y="2562225"/>
          <a:ext cx="4019550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089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52836-0E68-405B-AF54-A9C0BCFE7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64" y="870954"/>
            <a:ext cx="3728720" cy="1815882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>
                <a:solidFill>
                  <a:schemeClr val="tx2"/>
                </a:solidFill>
                <a:latin typeface="+mn-lt"/>
              </a:rPr>
              <a:t>PARTICIPACIÓN CIUDADANA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EE0126-ED8B-474A-9EC3-FA00088915D2}"/>
              </a:ext>
            </a:extLst>
          </p:cNvPr>
          <p:cNvSpPr txBox="1"/>
          <p:nvPr/>
        </p:nvSpPr>
        <p:spPr>
          <a:xfrm>
            <a:off x="3927884" y="1423404"/>
            <a:ext cx="361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RECOMENDACIÓN</a:t>
            </a:r>
            <a:endParaRPr lang="es-CO" sz="2000" b="1" dirty="0"/>
          </a:p>
        </p:txBody>
      </p:sp>
      <p:pic>
        <p:nvPicPr>
          <p:cNvPr id="9" name="Picture 2" descr="Cajas de compensación en Cartagena y porque debes estar afiliado en ellas -  EL BOLIVARENSE">
            <a:extLst>
              <a:ext uri="{FF2B5EF4-FFF2-40B4-BE49-F238E27FC236}">
                <a16:creationId xmlns:a16="http://schemas.microsoft.com/office/drawing/2014/main" id="{5C87D80A-C94A-4E82-AAF4-37408450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67" y="2909796"/>
            <a:ext cx="3214897" cy="2308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A3BBB44-D50B-478D-B869-D279B7372621}"/>
              </a:ext>
            </a:extLst>
          </p:cNvPr>
          <p:cNvSpPr txBox="1"/>
          <p:nvPr/>
        </p:nvSpPr>
        <p:spPr>
          <a:xfrm>
            <a:off x="4010026" y="2524125"/>
            <a:ext cx="3409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Incluir en los informes y acciones de difusión para la rendición de cuentas la información sobre el avance en la garantía de derechos a partir de las metas y resultados de la planeación institucional.</a:t>
            </a:r>
            <a:endParaRPr lang="es-CO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7EAC30-A497-4E67-9D6D-3D810020FC76}"/>
              </a:ext>
            </a:extLst>
          </p:cNvPr>
          <p:cNvSpPr txBox="1"/>
          <p:nvPr/>
        </p:nvSpPr>
        <p:spPr>
          <a:xfrm>
            <a:off x="7947434" y="299454"/>
            <a:ext cx="361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RESULTADOS</a:t>
            </a:r>
            <a:endParaRPr lang="es-CO" sz="2000" b="1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07C0552-A10F-489B-A5BD-0B4F4CB5BE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641598"/>
              </p:ext>
            </p:extLst>
          </p:nvPr>
        </p:nvGraphicFramePr>
        <p:xfrm>
          <a:off x="7889938" y="1526691"/>
          <a:ext cx="3673412" cy="2320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752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493D161-45B5-4ED6-8CAE-C4C9C6FCA486}"/>
              </a:ext>
            </a:extLst>
          </p:cNvPr>
          <p:cNvSpPr txBox="1">
            <a:spLocks/>
          </p:cNvSpPr>
          <p:nvPr/>
        </p:nvSpPr>
        <p:spPr>
          <a:xfrm>
            <a:off x="2138679" y="607409"/>
            <a:ext cx="7914641" cy="84733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/>
                </a:solidFill>
              </a:rPr>
              <a:t>CONTROL INTERNO</a:t>
            </a:r>
            <a:endParaRPr lang="es-CO" sz="4000" b="1" dirty="0">
              <a:solidFill>
                <a:schemeClr val="accent1"/>
              </a:solidFill>
            </a:endParaRPr>
          </a:p>
          <a:p>
            <a:endParaRPr lang="es-CO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A26F4B5-3005-42F4-9E2C-0A6C65E4C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567634"/>
              </p:ext>
            </p:extLst>
          </p:nvPr>
        </p:nvGraphicFramePr>
        <p:xfrm>
          <a:off x="1533525" y="2039826"/>
          <a:ext cx="4267200" cy="292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43A8071-982C-42B9-8BCA-7564CB8812FA}"/>
              </a:ext>
            </a:extLst>
          </p:cNvPr>
          <p:cNvSpPr txBox="1"/>
          <p:nvPr/>
        </p:nvSpPr>
        <p:spPr>
          <a:xfrm>
            <a:off x="6518245" y="2556545"/>
            <a:ext cx="515084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/>
              <a:t>RECOMENDACIONES</a:t>
            </a:r>
          </a:p>
          <a:p>
            <a:pPr algn="just"/>
            <a:r>
              <a:rPr lang="es-ES" sz="2200" dirty="0"/>
              <a:t>Continuar trabajando para mantener los resultados alcanzados y propender por un mejoramiento continuo.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04886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52836-0E68-405B-AF54-A9C0BCFE7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00" y="1102654"/>
            <a:ext cx="3728720" cy="1423035"/>
          </a:xfrm>
        </p:spPr>
        <p:txBody>
          <a:bodyPr>
            <a:noAutofit/>
          </a:bodyPr>
          <a:lstStyle/>
          <a:p>
            <a:pPr algn="ctr"/>
            <a:r>
              <a:rPr lang="es-ES_tradnl" sz="3200" b="1" dirty="0">
                <a:solidFill>
                  <a:schemeClr val="tx2"/>
                </a:solidFill>
                <a:latin typeface="+mn-lt"/>
              </a:rPr>
              <a:t>GOBIERNO DIGITAL</a:t>
            </a:r>
            <a:endParaRPr lang="es-ES_tradnl" sz="40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B31A36-6173-4398-8F88-0AF2B9C20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74592"/>
              </p:ext>
            </p:extLst>
          </p:nvPr>
        </p:nvGraphicFramePr>
        <p:xfrm>
          <a:off x="4082902" y="649177"/>
          <a:ext cx="3253563" cy="6003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3563">
                  <a:extLst>
                    <a:ext uri="{9D8B030D-6E8A-4147-A177-3AD203B41FA5}">
                      <a16:colId xmlns:a16="http://schemas.microsoft.com/office/drawing/2014/main" val="3199351531"/>
                    </a:ext>
                  </a:extLst>
                </a:gridCol>
              </a:tblGrid>
              <a:tr h="5186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Cumplir, en todas las secciones de la página web oficial de la entidad, con el criterio de usabilidad "Vínculos visitados" que indica al usuario cuando ha visitado contenidos de la página.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3355413408"/>
                  </a:ext>
                </a:extLst>
              </a:tr>
              <a:tr h="1723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Actualizar el catálogo de componentes de información.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3172921014"/>
                  </a:ext>
                </a:extLst>
              </a:tr>
              <a:tr h="337276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Actualizar las vistas de información de la arquitectura de información para todas las fuentes.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1449625873"/>
                  </a:ext>
                </a:extLst>
              </a:tr>
              <a:tr h="488959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Incorporar las funcionalidades de accesibilidad establecidas en la política de Gobierno Digital, en los sistemas de información de acuerdo con la caracterización de usuarios de la entidad.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2070032295"/>
                  </a:ext>
                </a:extLst>
              </a:tr>
              <a:tr h="337276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Realizar monitoreo del consumo de recursos asociados a la infraestructura de TI de la entidad.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3387777846"/>
                  </a:ext>
                </a:extLst>
              </a:tr>
              <a:tr h="6002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Elaborar el inventario de activos de seguridad y privacidad de la información de la entidad, clasificarlo de acuerdo con los criterios de disponibilidad, integridad y confidencialidad, aprobarlo mediante el comité de gestión y desempeño institucional, implementarlo y actualizarlo mediante un proceso de mejora continua.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2384622489"/>
                  </a:ext>
                </a:extLst>
              </a:tr>
              <a:tr h="410285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Identificar los riesgos de seguridad y privacidad de la información de la entidad, aprobarlos mediante el comité de gestión y desempeño institucional, valorarlos y actualizarlos mediante un proceso de mejora continua.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2994463221"/>
                  </a:ext>
                </a:extLst>
              </a:tr>
              <a:tr h="5695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Definir indicadores para medir la eficiencia y eficacia del sistema de gestión de seguridad y privacidad de la información (MSPI) de la entidad, aprobarlos mediante el comité de gestión y desempeño institucional, implementarlos y actualizarlos mediante un proceso de mejora continua.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892108819"/>
                  </a:ext>
                </a:extLst>
              </a:tr>
              <a:tr h="539210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Utilizar tecnologías emergentes de cuarta revolución industrial para mejorar la prestación de los servicios de la entidad, como tecnologías de desintermediación, DLT (Distributed Ledger Technology), cadena de bloques (Blockchain) o contratos inteligentes, entre otros.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1358077578"/>
                  </a:ext>
                </a:extLst>
              </a:tr>
              <a:tr h="434298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Utilizar tecnologías emergentes de cuarta revolución industrial como el internet de las cosas (IoT) para mejorar la prestación de los servicios de la entidad.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2007610225"/>
                  </a:ext>
                </a:extLst>
              </a:tr>
              <a:tr h="3550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Utilizar tecnologías emergentes de cuarta revolución industrial como la robótica para mejorar la prestación de los servicios de la entidad.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584327842"/>
                  </a:ext>
                </a:extLst>
              </a:tr>
              <a:tr h="3594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Propender por incrementar los proyectos TI al interior de la entidad y garantizar que los mismos cuenten con recursos necesarios para su ejecución.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3723519485"/>
                  </a:ext>
                </a:extLst>
              </a:tr>
              <a:tr h="3609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Contar con vistas de información actualizadas de la arquitectura de información para todas las fuentes de información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3922040525"/>
                  </a:ext>
                </a:extLst>
              </a:tr>
              <a:tr h="50225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Utilizar el estándar de lenguaje común de intercambio de información, y </a:t>
                      </a:r>
                      <a:r>
                        <a:rPr lang="es-ES" sz="800" u="none" strike="noStrike" dirty="0" err="1">
                          <a:effectLst/>
                        </a:rPr>
                        <a:t>verfiicar</a:t>
                      </a:r>
                      <a:r>
                        <a:rPr lang="es-ES" sz="800" u="none" strike="noStrike" dirty="0">
                          <a:effectLst/>
                        </a:rPr>
                        <a:t> cuantos servidores se encuentran certificados</a:t>
                      </a:r>
                      <a:endParaRPr lang="es-E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3348908756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79AFD39-8449-4E81-8480-DAF2B90FC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261589"/>
              </p:ext>
            </p:extLst>
          </p:nvPr>
        </p:nvGraphicFramePr>
        <p:xfrm>
          <a:off x="8062333" y="156118"/>
          <a:ext cx="3367668" cy="6119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7668">
                  <a:extLst>
                    <a:ext uri="{9D8B030D-6E8A-4147-A177-3AD203B41FA5}">
                      <a16:colId xmlns:a16="http://schemas.microsoft.com/office/drawing/2014/main" val="1249256253"/>
                    </a:ext>
                  </a:extLst>
                </a:gridCol>
              </a:tblGrid>
              <a:tr h="4165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Revisar cuántos servicios certificados (en el uso del estándar) utilizan la plataforma de interoperabilidad (PDI) y generar estrategias para incrementar su uso.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900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Aprobar e integrar al plan de acción anual, el plan de apertura, mejora y uso de datos abiertos.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83551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Diseñar estrategias para incrementar a automatización de procesos teniendo en cuenta las definiciones (lineamientos, guías, herramientas y mejores prácticas) del marco de referencia de arquitectura empresarial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535062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Diseñar estrategias para digitalizar los procesos teniendo en cuenta las definiciones (lineamientos, guías, herramientas y mejores prácticas) del marco de referencia de arquitectura empresarial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21462"/>
                  </a:ext>
                </a:extLst>
              </a:tr>
              <a:tr h="3240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Suscripción de  contratos de Asociaciones Público Privadas (APP) relacionados con Tecnologías de la Información y las Comunicaciones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16746"/>
                  </a:ext>
                </a:extLst>
              </a:tr>
              <a:tr h="32081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Desarrollar procesos de planeación en la materia de machine learning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98938"/>
                  </a:ext>
                </a:extLst>
              </a:tr>
              <a:tr h="5529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Diseñar estrategias para el uso de Inteligencia asistida: En esta primera etapa, la entidad obtiene ventajas de programas de datos a gran escala, del potencial de la nube y de enfoques científicos para tomar decisiones basadas en datos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521140"/>
                  </a:ext>
                </a:extLst>
              </a:tr>
              <a:tr h="32081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Implementación de aplicaciones  basadas en DLT y se encuentra en uso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71552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Aplicar técnicas que garantizan la privacidad de todos sus conjuntos de datos personales de manera automatizada y controlada, a lo largo de todo el ciclo de vida de datos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109546"/>
                  </a:ext>
                </a:extLst>
              </a:tr>
              <a:tr h="48122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Contar con un protocolo de anonimización y protección de datos personales implementado y con el respaldo de la alta dirección.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24187"/>
                  </a:ext>
                </a:extLst>
              </a:tr>
              <a:tr h="68934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Implementar la política de gobernanza de datos de la entidad, y que la misma cumpla con los requerimientos de privacidad, estándares de calidad, archivo, preservación y reutilización de los datos. Adicionalmente, monitorearla periódicamente para identificar avances y oportunidades de mejora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87486"/>
                  </a:ext>
                </a:extLst>
              </a:tr>
              <a:tr h="3240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Analizar la posibilidad que la entidad utilicen en los servicios y tramites  X-ROAD y autenticación digital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65006"/>
                  </a:ext>
                </a:extLst>
              </a:tr>
              <a:tr h="3240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Garantizar que los servicios y tramites que presta la entidad dispongan los resultados por medio de la carpeta ciudadana digital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02046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Establecer los roles y responsabilidades respecto a la seguridad de la información, los cuales deben estar aprobados, satisfacer las necesidades de la entidad y se actualizar mediante un proceso de mejora continua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7824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47E9FC5-9003-4A90-BE98-B2CF2182D1D4}"/>
              </a:ext>
            </a:extLst>
          </p:cNvPr>
          <p:cNvSpPr txBox="1"/>
          <p:nvPr/>
        </p:nvSpPr>
        <p:spPr>
          <a:xfrm>
            <a:off x="3867325" y="138684"/>
            <a:ext cx="369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/>
              <a:t>RECOMENDACIONES</a:t>
            </a:r>
            <a:endParaRPr lang="es-CO" b="1"/>
          </a:p>
        </p:txBody>
      </p: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26AFAD15-23AA-4946-AEDD-C5EC172C8276}"/>
              </a:ext>
            </a:extLst>
          </p:cNvPr>
          <p:cNvCxnSpPr>
            <a:cxnSpLocks/>
          </p:cNvCxnSpPr>
          <p:nvPr/>
        </p:nvCxnSpPr>
        <p:spPr>
          <a:xfrm>
            <a:off x="6853805" y="138684"/>
            <a:ext cx="813733" cy="16332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A5CA18FC-1F13-4DBF-9EFA-39CEEA82E0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55272" y="237217"/>
            <a:ext cx="369332" cy="172266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527D7A53-F61D-407B-B1F5-F451D5EDA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380639"/>
              </p:ext>
            </p:extLst>
          </p:nvPr>
        </p:nvGraphicFramePr>
        <p:xfrm>
          <a:off x="126782" y="2743199"/>
          <a:ext cx="3608979" cy="237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150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D8A98-8F33-40EC-9AC1-0B408280E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771" y="193040"/>
            <a:ext cx="7642370" cy="1255156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FORTALECIMIENTO ORGANIZACIONAL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7B9EEDC-9861-4F5A-A9D2-1CE06584F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511688"/>
              </p:ext>
            </p:extLst>
          </p:nvPr>
        </p:nvGraphicFramePr>
        <p:xfrm>
          <a:off x="798351" y="2384570"/>
          <a:ext cx="5082332" cy="363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4C54465-38E5-4080-91E0-2975B5A8FCE5}"/>
              </a:ext>
            </a:extLst>
          </p:cNvPr>
          <p:cNvSpPr txBox="1"/>
          <p:nvPr/>
        </p:nvSpPr>
        <p:spPr>
          <a:xfrm>
            <a:off x="6736359" y="2950828"/>
            <a:ext cx="515084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chemeClr val="bg1"/>
                </a:solidFill>
              </a:rPr>
              <a:t>RECOMENDACIONES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</a:rPr>
              <a:t>Continuar trabajando para mantener los resultados alcanzados y propender por un mejoramiento continuo.</a:t>
            </a:r>
            <a:endParaRPr lang="es-CO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0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52836-0E68-405B-AF54-A9C0BCFE7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00" y="1102654"/>
            <a:ext cx="3728720" cy="1423035"/>
          </a:xfrm>
        </p:spPr>
        <p:txBody>
          <a:bodyPr>
            <a:noAutofit/>
          </a:bodyPr>
          <a:lstStyle/>
          <a:p>
            <a:pPr algn="ctr"/>
            <a:r>
              <a:rPr lang="es-ES_tradnl" sz="3200" b="1" dirty="0">
                <a:solidFill>
                  <a:schemeClr val="tx2"/>
                </a:solidFill>
                <a:latin typeface="+mn-lt"/>
              </a:rPr>
              <a:t>PLANEACIÓN INSTITUCIONAL</a:t>
            </a:r>
            <a:endParaRPr lang="es-ES_tradnl" sz="40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098" name="Picture 2" descr="Invitación a participar de la formulación estratégica de la planeación  institucional de Función Pública">
            <a:extLst>
              <a:ext uri="{FF2B5EF4-FFF2-40B4-BE49-F238E27FC236}">
                <a16:creationId xmlns:a16="http://schemas.microsoft.com/office/drawing/2014/main" id="{9FC30B91-7BB9-4E14-B1AA-15E1691F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2" y="2718033"/>
            <a:ext cx="3653808" cy="36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3AA87A62-7B77-4962-83DC-E0E68A45D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837148"/>
              </p:ext>
            </p:extLst>
          </p:nvPr>
        </p:nvGraphicFramePr>
        <p:xfrm>
          <a:off x="7890032" y="1833098"/>
          <a:ext cx="36538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3D8CC60-F373-41D2-AF74-283CC5117DB4}"/>
              </a:ext>
            </a:extLst>
          </p:cNvPr>
          <p:cNvSpPr txBox="1"/>
          <p:nvPr/>
        </p:nvSpPr>
        <p:spPr>
          <a:xfrm>
            <a:off x="8070209" y="394283"/>
            <a:ext cx="3322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/>
              <a:t>RESULTADOS</a:t>
            </a:r>
            <a:endParaRPr lang="es-CO" sz="30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69C524-26FB-4245-B04F-ECAD5AC16B16}"/>
              </a:ext>
            </a:extLst>
          </p:cNvPr>
          <p:cNvSpPr txBox="1"/>
          <p:nvPr/>
        </p:nvSpPr>
        <p:spPr>
          <a:xfrm>
            <a:off x="4051883" y="838899"/>
            <a:ext cx="332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</a:rPr>
              <a:t>RECOMENDACIÓN</a:t>
            </a:r>
            <a:endParaRPr lang="es-CO" sz="2800" b="1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C160D3-C983-4B48-BB28-11E7C50D7BFB}"/>
              </a:ext>
            </a:extLst>
          </p:cNvPr>
          <p:cNvSpPr txBox="1"/>
          <p:nvPr/>
        </p:nvSpPr>
        <p:spPr>
          <a:xfrm>
            <a:off x="4118996" y="1619075"/>
            <a:ext cx="3254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>
                <a:solidFill>
                  <a:schemeClr val="bg1"/>
                </a:solidFill>
              </a:rPr>
              <a:t>Definir indicadores para medir la eficiencia y eficacia del sistema de gestión de seguridad y privacidad de la información (MSPI) de la entidad, aprobarlos mediante el comité de gestión y desempeño institucional, implementarlos y actualizarlos mediante un proceso de mejora continua.</a:t>
            </a:r>
            <a:endParaRPr lang="es-CO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3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493D161-45B5-4ED6-8CAE-C4C9C6FCA486}"/>
              </a:ext>
            </a:extLst>
          </p:cNvPr>
          <p:cNvSpPr txBox="1">
            <a:spLocks/>
          </p:cNvSpPr>
          <p:nvPr/>
        </p:nvSpPr>
        <p:spPr>
          <a:xfrm>
            <a:off x="2323236" y="268074"/>
            <a:ext cx="7914641" cy="84733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/>
                </a:solidFill>
              </a:rPr>
              <a:t>RACIONALIZACIÓN DE TRAMITES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pic>
        <p:nvPicPr>
          <p:cNvPr id="5" name="Gráfico 4" descr="Engranajes">
            <a:extLst>
              <a:ext uri="{FF2B5EF4-FFF2-40B4-BE49-F238E27FC236}">
                <a16:creationId xmlns:a16="http://schemas.microsoft.com/office/drawing/2014/main" id="{E84CCD23-2089-4294-8CA9-CD36B691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460" y="772290"/>
            <a:ext cx="1171666" cy="1171666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9AE47F4-828F-41F1-BC77-D1644ED39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909327"/>
              </p:ext>
            </p:extLst>
          </p:nvPr>
        </p:nvGraphicFramePr>
        <p:xfrm>
          <a:off x="1235460" y="2240054"/>
          <a:ext cx="4236955" cy="267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F38DC1A-2D1F-4740-8B95-38B4B95F0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42405"/>
              </p:ext>
            </p:extLst>
          </p:nvPr>
        </p:nvGraphicFramePr>
        <p:xfrm>
          <a:off x="6156354" y="2240054"/>
          <a:ext cx="5529510" cy="3926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9510">
                  <a:extLst>
                    <a:ext uri="{9D8B030D-6E8A-4147-A177-3AD203B41FA5}">
                      <a16:colId xmlns:a16="http://schemas.microsoft.com/office/drawing/2014/main" val="309260211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Incrementar el número de tramites de la entidad / otros procedimientos administrativos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803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Inscribir la totalidad de tramites y OPAS en el SUIT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33685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Garantizar que los tramites y OPAS, puedan realizarse presencialmente, totamente en linea o parcialmente en linea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30587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Garantizar que la totalidad de trmites y OPAS, cumplan con los criterios de accessibilidad y usabilidad web definidos en el anexo 1 de la Resolución MinTIC 1519 de 2020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212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Promocionar el uso de los tramites y OPAS, con el fin de incrementar el uso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0668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Analizar la posibilidad que los usuarios puedan hacer seguimientos de los tramites y OPAS en linea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55268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Identificar de manera clara y contar con las evidencias para determinar el número de usuarios de tramites y OPAS en cada vigencia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7389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Contar on otro tipo de mecanismo adcional a certificados digitales para identificar los usuarios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72214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Realizar un Análisis interno de procesos, procedimientos, costos, posibles riesgos de corrupción y/u otros criterios definidos por la entidad, para priorizar los tramites u otros procedimientos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09928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9921DB8-4AB5-4953-84CE-A28729AFC54E}"/>
              </a:ext>
            </a:extLst>
          </p:cNvPr>
          <p:cNvSpPr txBox="1"/>
          <p:nvPr/>
        </p:nvSpPr>
        <p:spPr>
          <a:xfrm>
            <a:off x="6409189" y="1711354"/>
            <a:ext cx="4899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/>
              <a:t>RECOMENDACIONES</a:t>
            </a:r>
            <a:endParaRPr lang="es-CO" sz="2200" b="1" dirty="0"/>
          </a:p>
        </p:txBody>
      </p:sp>
    </p:spTree>
    <p:extLst>
      <p:ext uri="{BB962C8B-B14F-4D97-AF65-F5344CB8AC3E}">
        <p14:creationId xmlns:p14="http://schemas.microsoft.com/office/powerpoint/2010/main" val="19293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D8A98-8F33-40EC-9AC1-0B408280E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234985"/>
            <a:ext cx="7642370" cy="1255156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TRANSPARENCIA Y ACCESO A LA INFORMACIÓN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386F511-08BC-4AA1-845C-D7BF56FB7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908044"/>
              </p:ext>
            </p:extLst>
          </p:nvPr>
        </p:nvGraphicFramePr>
        <p:xfrm>
          <a:off x="982909" y="2510404"/>
          <a:ext cx="4973273" cy="321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1A4CD5A-368F-4880-A240-38BACC035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43515"/>
              </p:ext>
            </p:extLst>
          </p:nvPr>
        </p:nvGraphicFramePr>
        <p:xfrm>
          <a:off x="6308521" y="2223083"/>
          <a:ext cx="5704514" cy="4496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4514">
                  <a:extLst>
                    <a:ext uri="{9D8B030D-6E8A-4147-A177-3AD203B41FA5}">
                      <a16:colId xmlns:a16="http://schemas.microsoft.com/office/drawing/2014/main" val="773334516"/>
                    </a:ext>
                  </a:extLst>
                </a:gridCol>
              </a:tblGrid>
              <a:tr h="4229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Elaborar el inventario de activos de seguridad y privacidad de la información de la entidad, clasificarlo de acuerdo con los criterios de disponibilidad, integridad y confidencialidad, aprobarlo mediante el comité de gestión y desempeño institucional, implementarlo y actualizarlo mediante un proceso de mejora continua.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21853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Identificar los riesgos de seguridad y privacidad de la información de la entidad, aprobarlos mediante el comité de gestión y desempeño institucional, valorarlos y actualizarlos mediante un proceso de mejora continua.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399711"/>
                  </a:ext>
                </a:extLst>
              </a:tr>
              <a:tr h="4229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Definir indicadores para medir la eficiencia y eficacia del sistema de gestión de seguridad y privacidad de la información (MSPI) de la entidad, aprobarlos mediante el comité de gestión y desempeño institucional, implementarlos y actualizarlos mediante un proceso de mejora continua.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724735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Realizar la transferencia de documentos de los archivos de gestión al archivo central de acuerdo con la Tabla de Retención Documental de la entidad.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93457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Formular la estrategia para la gestión preventiva de conflictos de interés dentro del marco de la planeación institucional.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784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Desarrollar un mecanismo para el registro de la gestión de los conflictos de interés por parte de los servidores públicos que laboran dentro de la entidad.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820539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Incluir en los informes y acciones de difusión para la rendición de cuentas la información sobre el avance en la garantía de derechos a partir de las metas y resultados de la planeación institucional.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304552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Implementar mecanismos para facilitar al ciudadano el reporte de posibles conflictos de interés respecto a las peticiones, quejas, reclamos, solicitudes y denuncias (PQRSD) de la entidad.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26052"/>
                  </a:ext>
                </a:extLst>
              </a:tr>
              <a:tr h="5619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Implementar en la entidad programas de cualificación en atención preferente e incluyente a personas con discapacidad visual, multiple, fisíca o con movilidad reducida, psicosocial, intelectual, inlcuyente a menores de edad y niños, adultos mayores, mujeres en embarazo o de niños en brazos, personas desplazadas o en situación de extrema vulnerabilidad.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147221"/>
                  </a:ext>
                </a:extLst>
              </a:tr>
              <a:tr h="170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Instalar señalización en alto relieve, con imágenes en lengua o idomas, pectogramas en la entidad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58803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Instalar sistemas de información que guíen a las personas a través de los ambientes físicos de la entidad y mejoren su comprensión y experiencia del espacio (Wayfinding).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796048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Utilizar la intranet y las carteleras dentro de los mecanismos para dar a conocer los lineamientos establecidos en el Plan Anticorrupción y de Atención al Ciudadano a sus grupos de valor y a la ciudadanía, 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07075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Revisar los riesgos del proceso de evaluación, con el fin de identificar si existen riesgos de corrupción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751930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Contar con un procedimiento para traducir la información pública que solicita un grupo étnico a su respectiva lengua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68801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Propender por contestar la totalidad de las peticiones recibidas en los tiempo establecidos en la Ley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1565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5540DD6-170F-410D-A856-245D2B4BCD57}"/>
              </a:ext>
            </a:extLst>
          </p:cNvPr>
          <p:cNvSpPr txBox="1"/>
          <p:nvPr/>
        </p:nvSpPr>
        <p:spPr>
          <a:xfrm>
            <a:off x="8774884" y="1736521"/>
            <a:ext cx="323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/>
              <a:t>RECOMENDACIONES</a:t>
            </a:r>
            <a:endParaRPr lang="es-CO" sz="2400" b="1"/>
          </a:p>
        </p:txBody>
      </p:sp>
    </p:spTree>
    <p:extLst>
      <p:ext uri="{BB962C8B-B14F-4D97-AF65-F5344CB8AC3E}">
        <p14:creationId xmlns:p14="http://schemas.microsoft.com/office/powerpoint/2010/main" val="362383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52836-0E68-405B-AF54-A9C0BCFE7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64" y="870954"/>
            <a:ext cx="3728720" cy="1815882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>
                <a:solidFill>
                  <a:schemeClr val="tx2"/>
                </a:solidFill>
                <a:latin typeface="+mn-lt"/>
              </a:rPr>
              <a:t>DEFENSA JURÍDICA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1533D7-029D-4BDF-A02F-BE8F810515F9}"/>
              </a:ext>
            </a:extLst>
          </p:cNvPr>
          <p:cNvSpPr txBox="1"/>
          <p:nvPr/>
        </p:nvSpPr>
        <p:spPr>
          <a:xfrm>
            <a:off x="4048125" y="790575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RESULTADOS</a:t>
            </a:r>
            <a:endParaRPr lang="es-CO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EE0126-ED8B-474A-9EC3-FA00088915D2}"/>
              </a:ext>
            </a:extLst>
          </p:cNvPr>
          <p:cNvSpPr txBox="1"/>
          <p:nvPr/>
        </p:nvSpPr>
        <p:spPr>
          <a:xfrm>
            <a:off x="7884693" y="670899"/>
            <a:ext cx="373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RECOMENDACIONES</a:t>
            </a:r>
            <a:endParaRPr lang="es-CO" sz="2000" b="1" dirty="0"/>
          </a:p>
        </p:txBody>
      </p:sp>
      <p:pic>
        <p:nvPicPr>
          <p:cNvPr id="1026" name="Picture 2" descr="IMAGEN 2 IIEGE 2020">
            <a:extLst>
              <a:ext uri="{FF2B5EF4-FFF2-40B4-BE49-F238E27FC236}">
                <a16:creationId xmlns:a16="http://schemas.microsoft.com/office/drawing/2014/main" id="{6D4F3F33-653B-4097-8BAC-22DFEE3F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054003"/>
            <a:ext cx="3845981" cy="27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D1A2326-EFA3-4A36-B2AE-9A72C340FD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632010"/>
              </p:ext>
            </p:extLst>
          </p:nvPr>
        </p:nvGraphicFramePr>
        <p:xfrm>
          <a:off x="3927884" y="2021306"/>
          <a:ext cx="3552825" cy="225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6711AD53-2686-4A70-AFFF-8662F12B1DC9}"/>
              </a:ext>
            </a:extLst>
          </p:cNvPr>
          <p:cNvSpPr txBox="1"/>
          <p:nvPr/>
        </p:nvSpPr>
        <p:spPr>
          <a:xfrm>
            <a:off x="8085221" y="1840832"/>
            <a:ext cx="333274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Continuar trabajando para mantener los resultados alcanzados y propender por un mejoramiento continuo.</a:t>
            </a:r>
            <a:endParaRPr lang="es-CO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0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493D161-45B5-4ED6-8CAE-C4C9C6FCA486}"/>
              </a:ext>
            </a:extLst>
          </p:cNvPr>
          <p:cNvSpPr txBox="1">
            <a:spLocks/>
          </p:cNvSpPr>
          <p:nvPr/>
        </p:nvSpPr>
        <p:spPr>
          <a:xfrm>
            <a:off x="2138679" y="450222"/>
            <a:ext cx="7914641" cy="84733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/>
                </a:solidFill>
              </a:rPr>
              <a:t>INTEGRIDAD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pic>
        <p:nvPicPr>
          <p:cNvPr id="5" name="Gráfico 4" descr="Engranajes">
            <a:extLst>
              <a:ext uri="{FF2B5EF4-FFF2-40B4-BE49-F238E27FC236}">
                <a16:creationId xmlns:a16="http://schemas.microsoft.com/office/drawing/2014/main" id="{E84CCD23-2089-4294-8CA9-CD36B691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460" y="772290"/>
            <a:ext cx="1171666" cy="1171666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A26F4B5-3005-42F4-9E2C-0A6C65E4C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20895"/>
              </p:ext>
            </p:extLst>
          </p:nvPr>
        </p:nvGraphicFramePr>
        <p:xfrm>
          <a:off x="1235460" y="23194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A580BE5-504C-4CC8-9F8D-F83A6AE20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899577"/>
              </p:ext>
            </p:extLst>
          </p:nvPr>
        </p:nvGraphicFramePr>
        <p:xfrm>
          <a:off x="6610684" y="3142388"/>
          <a:ext cx="5432926" cy="3137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2926">
                  <a:extLst>
                    <a:ext uri="{9D8B030D-6E8A-4147-A177-3AD203B41FA5}">
                      <a16:colId xmlns:a16="http://schemas.microsoft.com/office/drawing/2014/main" val="290572631"/>
                    </a:ext>
                  </a:extLst>
                </a:gridCol>
              </a:tblGrid>
              <a:tr h="52679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Formular la estrategia para la gestión preventiva de conflictos de interés dentro del marco de la planeación institucional.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3945190"/>
                  </a:ext>
                </a:extLst>
              </a:tr>
              <a:tr h="7844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Desarrollar un mecanismo para el registro de la gestión de los conflictos de interés por parte de los servidores públicos que laboran dentro de la entidad.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0108277"/>
                  </a:ext>
                </a:extLst>
              </a:tr>
              <a:tr h="104207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 mecanismos para facilitar al ciudadano el reporte de posibles conflictos de interés respecto a las peticiones, quejas, reclamos, solicitudes y denuncias (PQRSD) de la entidad.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566876"/>
                  </a:ext>
                </a:extLst>
              </a:tr>
              <a:tr h="7844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Diseñar el cronograma de actividades, el cual debe hacer parte de las estrategias para la identificación y declaración de conflicto de intereses.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56688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7CE81A7-F1FB-4FFE-A06E-6A59C78691A4}"/>
              </a:ext>
            </a:extLst>
          </p:cNvPr>
          <p:cNvSpPr txBox="1"/>
          <p:nvPr/>
        </p:nvSpPr>
        <p:spPr>
          <a:xfrm>
            <a:off x="6785811" y="2319483"/>
            <a:ext cx="5185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CO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7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0C47D35-624D-4B3F-A7A8-3BE3190178CF}"/>
              </a:ext>
            </a:extLst>
          </p:cNvPr>
          <p:cNvSpPr txBox="1">
            <a:spLocks noChangeArrowheads="1"/>
          </p:cNvSpPr>
          <p:nvPr/>
        </p:nvSpPr>
        <p:spPr>
          <a:xfrm>
            <a:off x="904561" y="140392"/>
            <a:ext cx="3586577" cy="594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>
                <a:solidFill>
                  <a:schemeClr val="bg1"/>
                </a:solidFill>
              </a:rPr>
              <a:t>Resultados FURAG 2021</a:t>
            </a:r>
            <a:endParaRPr lang="es-CO" altLang="en-US" sz="2800" b="1" cap="all" spc="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B18545C-9D7C-4040-9A4F-0FF3750C2BA7}"/>
              </a:ext>
            </a:extLst>
          </p:cNvPr>
          <p:cNvSpPr txBox="1">
            <a:spLocks/>
          </p:cNvSpPr>
          <p:nvPr/>
        </p:nvSpPr>
        <p:spPr>
          <a:xfrm>
            <a:off x="8865280" y="3747103"/>
            <a:ext cx="6287917" cy="53291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3208975-5F48-44B1-8D37-7BD46F4B7914}"/>
              </a:ext>
            </a:extLst>
          </p:cNvPr>
          <p:cNvSpPr txBox="1"/>
          <p:nvPr/>
        </p:nvSpPr>
        <p:spPr>
          <a:xfrm>
            <a:off x="9526156" y="4351385"/>
            <a:ext cx="24256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s-E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Aumentamos 7,5 vs año 2020, es decir el más alto en los últimos 6 años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Gráfico 16">
                <a:extLst>
                  <a:ext uri="{FF2B5EF4-FFF2-40B4-BE49-F238E27FC236}">
                    <a16:creationId xmlns:a16="http://schemas.microsoft.com/office/drawing/2014/main" id="{6B7D7F00-B9B1-4107-A488-DAC5EF5D87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46231714"/>
                  </p:ext>
                </p:extLst>
              </p:nvPr>
            </p:nvGraphicFramePr>
            <p:xfrm>
              <a:off x="849622" y="1703060"/>
              <a:ext cx="8135614" cy="384865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Gráfico 16">
                <a:extLst>
                  <a:ext uri="{FF2B5EF4-FFF2-40B4-BE49-F238E27FC236}">
                    <a16:creationId xmlns:a16="http://schemas.microsoft.com/office/drawing/2014/main" id="{6B7D7F00-B9B1-4107-A488-DAC5EF5D87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622" y="1703060"/>
                <a:ext cx="8135614" cy="3848654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o 18">
            <a:extLst>
              <a:ext uri="{FF2B5EF4-FFF2-40B4-BE49-F238E27FC236}">
                <a16:creationId xmlns:a16="http://schemas.microsoft.com/office/drawing/2014/main" id="{7816AA2D-12AA-4FB1-BD2F-AA003A3F0D6B}"/>
              </a:ext>
            </a:extLst>
          </p:cNvPr>
          <p:cNvGrpSpPr/>
          <p:nvPr/>
        </p:nvGrpSpPr>
        <p:grpSpPr>
          <a:xfrm>
            <a:off x="9686422" y="2058424"/>
            <a:ext cx="1653642" cy="1653642"/>
            <a:chOff x="1517176" y="2183326"/>
            <a:chExt cx="1043144" cy="1043144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FE01E920-4763-4EC4-966B-5D97AE001639}"/>
                </a:ext>
              </a:extLst>
            </p:cNvPr>
            <p:cNvSpPr/>
            <p:nvPr/>
          </p:nvSpPr>
          <p:spPr>
            <a:xfrm>
              <a:off x="1517176" y="2183326"/>
              <a:ext cx="1043144" cy="1043144"/>
            </a:xfrm>
            <a:prstGeom prst="ellipse">
              <a:avLst/>
            </a:prstGeom>
            <a:solidFill>
              <a:srgbClr val="2635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21" name="Gráfico 20" descr="Lupa">
              <a:extLst>
                <a:ext uri="{FF2B5EF4-FFF2-40B4-BE49-F238E27FC236}">
                  <a16:creationId xmlns:a16="http://schemas.microsoft.com/office/drawing/2014/main" id="{0E350698-231B-4784-948F-1623998E6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68373" y="2338797"/>
              <a:ext cx="733063" cy="733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1798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D8A98-8F33-40EC-9AC1-0B408280E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2294" y="193040"/>
            <a:ext cx="8025063" cy="1255156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SEGUIMIENTO Y EVALUACIÓN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7E6E5F3-6192-41E4-A49B-0A296E251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68748"/>
              </p:ext>
            </p:extLst>
          </p:nvPr>
        </p:nvGraphicFramePr>
        <p:xfrm>
          <a:off x="553453" y="2362199"/>
          <a:ext cx="5809247" cy="3100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9247">
                  <a:extLst>
                    <a:ext uri="{9D8B030D-6E8A-4147-A177-3AD203B41FA5}">
                      <a16:colId xmlns:a16="http://schemas.microsoft.com/office/drawing/2014/main" val="1856823444"/>
                    </a:ext>
                  </a:extLst>
                </a:gridCol>
              </a:tblGrid>
              <a:tr h="38442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RECOMENDACIONES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80044"/>
                  </a:ext>
                </a:extLst>
              </a:tr>
              <a:tr h="2007552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Definir indicadores para medir la eficiencia y eficacia del sistema de gestión de seguridad y privacidad de la información (MSPI) de la entidad, aprobarlos mediante el comité de gestión y desempeño institucional, implementarlos y actualizarlos mediante un proceso de mejora continua.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7803708"/>
                  </a:ext>
                </a:extLst>
              </a:tr>
              <a:tr h="708156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Evaluar los resultados del uso de los documentos de la entidad traducidos a lenguaje claro.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476761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2B315F2-76DF-46E7-9204-4FD9C73BB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902112"/>
              </p:ext>
            </p:extLst>
          </p:nvPr>
        </p:nvGraphicFramePr>
        <p:xfrm>
          <a:off x="6890083" y="2386402"/>
          <a:ext cx="4612105" cy="255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33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52836-0E68-405B-AF54-A9C0BCFE7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64" y="870954"/>
            <a:ext cx="3728720" cy="1815882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>
                <a:solidFill>
                  <a:schemeClr val="tx2"/>
                </a:solidFill>
                <a:latin typeface="+mn-lt"/>
              </a:rPr>
              <a:t>SEGURIDAD DE LA INFORMACIÓN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1533D7-029D-4BDF-A02F-BE8F810515F9}"/>
              </a:ext>
            </a:extLst>
          </p:cNvPr>
          <p:cNvSpPr txBox="1"/>
          <p:nvPr/>
        </p:nvSpPr>
        <p:spPr>
          <a:xfrm>
            <a:off x="8071613" y="140869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RESULTADOS</a:t>
            </a:r>
            <a:endParaRPr lang="es-CO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EE0126-ED8B-474A-9EC3-FA00088915D2}"/>
              </a:ext>
            </a:extLst>
          </p:cNvPr>
          <p:cNvSpPr txBox="1"/>
          <p:nvPr/>
        </p:nvSpPr>
        <p:spPr>
          <a:xfrm>
            <a:off x="3823878" y="552569"/>
            <a:ext cx="373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RECOMENDACIONES</a:t>
            </a:r>
            <a:endParaRPr lang="es-CO" sz="2000" b="1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F72250F-6C15-4B35-9048-DB22A30D0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8982"/>
              </p:ext>
            </p:extLst>
          </p:nvPr>
        </p:nvGraphicFramePr>
        <p:xfrm>
          <a:off x="8071613" y="1579931"/>
          <a:ext cx="3314700" cy="242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Diferencias entre Ciberseguridad y Seguridad de la Información - Áudea">
            <a:extLst>
              <a:ext uri="{FF2B5EF4-FFF2-40B4-BE49-F238E27FC236}">
                <a16:creationId xmlns:a16="http://schemas.microsoft.com/office/drawing/2014/main" id="{C134D925-B8E2-4917-8ACC-D54083E7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" y="2490536"/>
            <a:ext cx="3744954" cy="285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9966E7D-A1C8-4540-A7EE-42F9A9A9F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299"/>
              </p:ext>
            </p:extLst>
          </p:nvPr>
        </p:nvGraphicFramePr>
        <p:xfrm>
          <a:off x="3903820" y="952678"/>
          <a:ext cx="3599683" cy="5809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9683">
                  <a:extLst>
                    <a:ext uri="{9D8B030D-6E8A-4147-A177-3AD203B41FA5}">
                      <a16:colId xmlns:a16="http://schemas.microsoft.com/office/drawing/2014/main" val="3043981296"/>
                    </a:ext>
                  </a:extLst>
                </a:gridCol>
              </a:tblGrid>
              <a:tr h="7805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Elaborar el inventario de activos de seguridad y privacidad de la información de la entidad, clasificarlo de acuerdo con los criterios de disponibilidad, integridad y confidencialidad, aprobarlo mediante el comité de gestión y desempeño institucional, implementarlo y actualizarlo mediante un proceso de mejora continua.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2231015262"/>
                  </a:ext>
                </a:extLst>
              </a:tr>
              <a:tr h="6262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Identificar los riesgos de seguridad y privacidad de la información de la entidad, aprobarlos mediante el comité de gestión y desempeño institucional, valorarlos y actualizarlos mediante un proceso de mejora continua.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998982377"/>
                  </a:ext>
                </a:extLst>
              </a:tr>
              <a:tr h="7805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Definir indicadores para medir la eficiencia y eficacia del sistema de gestión de seguridad y privacidad de la información (MSPI) de la entidad, aprobarlos mediante el comité de gestión y desempeño institucional, implementarlos y actualizarlos mediante un proceso de mejora continua.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2909192344"/>
                  </a:ext>
                </a:extLst>
              </a:tr>
              <a:tr h="4720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Establecer el alcance del Sistema de Gestión de Seguridad de la Información (SGSI), aprobarlo mediante la alta dirección y actualizarlo de acuerdo con los cambios en el contexto de la entidad.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846502195"/>
                  </a:ext>
                </a:extLst>
              </a:tr>
              <a:tr h="3177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Comprobar el cumplimiento de los objetivos de seguridad de la información mediante los resultados históricos de los indicadores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3765971317"/>
                  </a:ext>
                </a:extLst>
              </a:tr>
              <a:tr h="4720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Establecer objetivos específicos de seguridad de la información, aprobarlos mediante la alta dirección y medir su nivel de cumplimiento mediante los indicadores definidos para tal fin.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1771641969"/>
                  </a:ext>
                </a:extLst>
              </a:tr>
              <a:tr h="6262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Identificar, aprobar y valorar los factores externos e internos (contexto) que puedan afectar la seguridad de su información, así como actualizarlos de acuerdo con los cambios en el contexto de la entidad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2054338286"/>
                  </a:ext>
                </a:extLst>
              </a:tr>
              <a:tr h="4720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Contar con un SGSI,  el cual deber ser implementado mediante un acto administrativo, y que el mismo cumpla con las necesidades de seguridad de la información de la entidad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698555456"/>
                  </a:ext>
                </a:extLst>
              </a:tr>
              <a:tr h="3177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Comprobar el cumplimiento de los objetivos de seguridad de la información mediante los resultados históricos de los indicadores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3623731426"/>
                  </a:ext>
                </a:extLst>
              </a:tr>
              <a:tr h="6262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Identificar, aprobar y valorar los factores externos e internos (contexto) que puedan afectar la seguridad de su información, así como actualizarlos de acuerdo con los cambios en el contexto de la entidad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3473762014"/>
                  </a:ext>
                </a:extLst>
              </a:tr>
              <a:tr h="3177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Clasificar y etiquetar la información de acuerdo con las leyes aplicables vigentes</a:t>
                      </a:r>
                      <a:endParaRPr lang="es-E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1529650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910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493D161-45B5-4ED6-8CAE-C4C9C6FCA486}"/>
              </a:ext>
            </a:extLst>
          </p:cNvPr>
          <p:cNvSpPr txBox="1">
            <a:spLocks/>
          </p:cNvSpPr>
          <p:nvPr/>
        </p:nvSpPr>
        <p:spPr>
          <a:xfrm>
            <a:off x="2138679" y="348623"/>
            <a:ext cx="7914641" cy="84733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/>
                </a:solidFill>
              </a:rPr>
              <a:t>SERVICIO AL CIUDADANO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pic>
        <p:nvPicPr>
          <p:cNvPr id="5" name="Gráfico 4" descr="Engranajes">
            <a:extLst>
              <a:ext uri="{FF2B5EF4-FFF2-40B4-BE49-F238E27FC236}">
                <a16:creationId xmlns:a16="http://schemas.microsoft.com/office/drawing/2014/main" id="{E84CCD23-2089-4294-8CA9-CD36B691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460" y="772290"/>
            <a:ext cx="1171666" cy="1171666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A26F4B5-3005-42F4-9E2C-0A6C65E4C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135283"/>
              </p:ext>
            </p:extLst>
          </p:nvPr>
        </p:nvGraphicFramePr>
        <p:xfrm>
          <a:off x="160421" y="23676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0B1B1DC-4987-44CF-8E3C-EF856AC71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89858"/>
              </p:ext>
            </p:extLst>
          </p:nvPr>
        </p:nvGraphicFramePr>
        <p:xfrm>
          <a:off x="4908884" y="1195956"/>
          <a:ext cx="7283116" cy="5662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83116">
                  <a:extLst>
                    <a:ext uri="{9D8B030D-6E8A-4147-A177-3AD203B41FA5}">
                      <a16:colId xmlns:a16="http://schemas.microsoft.com/office/drawing/2014/main" val="4288849779"/>
                    </a:ext>
                  </a:extLst>
                </a:gridCol>
              </a:tblGrid>
              <a:tr h="2948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respecto a las peticiones, quejas, reclamos, solicitudes y denuncias (PQRSD), la entidad debe contar con mecanismos para facilitar al ciudadano el reporte de posibles conflictos de interés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609804241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Liderar el desarrollo de ejercicios de participación y rendición de cuentas incidentes en la gestión institucional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3581218639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Liderar el desarrollo de ejercicios de caracterización de ciudadanos, usuarios y grupos de interés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1356240060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Constituir formalmente una dependencia o grupo de trabajo para la relación Estado-Ciudadano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2658642426"/>
                  </a:ext>
                </a:extLst>
              </a:tr>
              <a:tr h="4671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Adelantar actividades de cualificación al personal en atención preferencial e incluyente a personas con discapacidad visual, multiple, fisica o con movilidad reducida, psicosocial, intelectual, menores de edad y niños, adultos myores, mujeres en estado de embarazo o niños en brazos y personas desplazadas o en situación de extrema vulnerabilidad.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3791253768"/>
                  </a:ext>
                </a:extLst>
              </a:tr>
              <a:tr h="2948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Capacitar al personal de la entidad en atención incluyente a Comunidades negras, afrocolombianas, palenqueras y raizales, Gitanos </a:t>
                      </a:r>
                      <a:r>
                        <a:rPr lang="es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Rroom</a:t>
                      </a:r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Grupos LGBTI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3189183519"/>
                  </a:ext>
                </a:extLst>
              </a:tr>
              <a:tr h="4671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Utilizar al interior de la entidad señalización en alto relieve, imágenes en lengua de señas, Pictogramas, Señalización en otras lenguas o idiomas y Sistemas de información que guían a las personas a través de los ambientes físicos de la entidad y mejoran su comprensión y experiencia del espacio (Wayfinding).(Wayfinding)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1861898939"/>
                  </a:ext>
                </a:extLst>
              </a:tr>
              <a:tr h="4671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Apropiar Políticas, lineamientos, planes, programas y/o proyectos que garanticen el ejercicio total y efectivo de los derechos de las personas con discapacidad física, auditiva, discapacidad intelectual (cognitiva), mental, adultos mayores, derechos de los niños, derechos de las mujeres embarazadas, hablen otras lenguas o dialectos en Colombia (indígena, afro y ROM y personas con discapacidad auditiva)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4087086991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al interior de la entidad el Curso Vurtual de Lenguaje Claro 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2842478933"/>
                  </a:ext>
                </a:extLst>
              </a:tr>
              <a:tr h="2356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Traducir a lenguaje claro: guías, formatos, piezas informativas, manuales, normas, respuestas a PQRSD, ente otros.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3405902289"/>
                  </a:ext>
                </a:extLst>
              </a:tr>
              <a:tr h="2356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Dentro de las actividades adelantadas para la simplificación de documentos a lenguaje incluir a servidores públicos de otras entidades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735673459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Dentro de los tramites y OPAS con que cuenta la entidad, incluir documentos traducidos a lenguaje claro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29333319"/>
                  </a:ext>
                </a:extLst>
              </a:tr>
              <a:tr h="3514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Identificar en el registro de PQRSD, que ha recibido sugerencias, quejas y/o reclamos de: los adultos mayores, menores de edad y niños, mujeres en estado de embarazo o niños en brazos y persons con discpacidad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2341184312"/>
                  </a:ext>
                </a:extLst>
              </a:tr>
              <a:tr h="2356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Revisar la viabilidad de crear na nueva dependencia o grupo de trabajo a partir de la entrada en vigencia de la Ley 2052 de 2020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3298658873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Diseñar la política para la vinculación laboral de las Personas con Discapacidad (PcD)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4135207035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Diseñar mecanismos para la participación y la cocreación de las PcD en el desarrollo de la oferta institucional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2282945078"/>
                  </a:ext>
                </a:extLst>
              </a:tr>
              <a:tr h="2356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Crear acciones afirmativas encaminadas a garantizar el acceso y uso de la oferta institucional por parte de las PcD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306150567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Evaluar la satisfacción de las personas con discapacidad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1470104579"/>
                  </a:ext>
                </a:extLst>
              </a:tr>
              <a:tr h="2948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Desarrollar otras funciones para fortalecer la relación con el ciudadano según la Resolución No. 667 de 2018 sobre competencias funcionales de las áreas o procesos transversales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2085674299"/>
                  </a:ext>
                </a:extLst>
              </a:tr>
              <a:tr h="2948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Tener capacidad en la línea de atención telefónica, el PBX o conmutador de la entidad para la atención de llamadas de personas que hablen otras lenguas o idiomas diferentes del castellano.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2737246048"/>
                  </a:ext>
                </a:extLst>
              </a:tr>
              <a:tr h="3514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Contar con operadores para la atención a personas con discapacidad (Ejemplo: uso de herramientas como Centro de Relevo, Sistema de Interpretación-SIEL u otros) en la línea de atención telefónica, el PBX o conmutador de la entidad.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1375644027"/>
                  </a:ext>
                </a:extLst>
              </a:tr>
              <a:tr h="2356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Generar procesos de comunicación en igualdad de condiciones para personas con discapacidad sobre la oferta laboral institucional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420609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318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D8A98-8F33-40EC-9AC1-0B408280E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2294" y="193040"/>
            <a:ext cx="8025063" cy="1255156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GESTIÓN PRESUPUESTAL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18804F-6D11-44D9-BFE3-2C1C3ABFAD18}"/>
              </a:ext>
            </a:extLst>
          </p:cNvPr>
          <p:cNvSpPr txBox="1"/>
          <p:nvPr/>
        </p:nvSpPr>
        <p:spPr>
          <a:xfrm>
            <a:off x="709863" y="2610853"/>
            <a:ext cx="51495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RECOMENDACIÓN</a:t>
            </a: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Cumplir con los lineamientos establecidos por el Gobierno Nacional, en lo relacionado con el plan de austeridad</a:t>
            </a:r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EAD21D5-0E2E-4C6F-9A48-327457FA70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413658"/>
              </p:ext>
            </p:extLst>
          </p:nvPr>
        </p:nvGraphicFramePr>
        <p:xfrm>
          <a:off x="7166811" y="2644601"/>
          <a:ext cx="4315326" cy="228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1202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52836-0E68-405B-AF54-A9C0BCFE7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64" y="870954"/>
            <a:ext cx="3728720" cy="1815882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>
                <a:solidFill>
                  <a:schemeClr val="tx2"/>
                </a:solidFill>
                <a:latin typeface="+mn-lt"/>
              </a:rPr>
              <a:t>MEJORA NORMATIVA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1533D7-029D-4BDF-A02F-BE8F810515F9}"/>
              </a:ext>
            </a:extLst>
          </p:cNvPr>
          <p:cNvSpPr txBox="1"/>
          <p:nvPr/>
        </p:nvSpPr>
        <p:spPr>
          <a:xfrm>
            <a:off x="4048125" y="790575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RESULTADOS 2021</a:t>
            </a:r>
            <a:endParaRPr lang="es-CO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EE0126-ED8B-474A-9EC3-FA00088915D2}"/>
              </a:ext>
            </a:extLst>
          </p:cNvPr>
          <p:cNvSpPr txBox="1"/>
          <p:nvPr/>
        </p:nvSpPr>
        <p:spPr>
          <a:xfrm>
            <a:off x="7980895" y="95585"/>
            <a:ext cx="373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RECOMENDACIONES</a:t>
            </a:r>
            <a:endParaRPr lang="es-CO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0A7653-CF57-406F-8098-359770F6B7A4}"/>
              </a:ext>
            </a:extLst>
          </p:cNvPr>
          <p:cNvSpPr txBox="1"/>
          <p:nvPr/>
        </p:nvSpPr>
        <p:spPr>
          <a:xfrm>
            <a:off x="4048125" y="2382253"/>
            <a:ext cx="3314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0" dirty="0"/>
              <a:t>70,9</a:t>
            </a:r>
            <a:endParaRPr lang="es-CO" sz="10000" dirty="0"/>
          </a:p>
        </p:txBody>
      </p:sp>
      <p:pic>
        <p:nvPicPr>
          <p:cNvPr id="4098" name="Picture 2" descr="Normas: qué son, para qué sirven, tipos, ejemplos, importancia">
            <a:extLst>
              <a:ext uri="{FF2B5EF4-FFF2-40B4-BE49-F238E27FC236}">
                <a16:creationId xmlns:a16="http://schemas.microsoft.com/office/drawing/2014/main" id="{DFEAF37F-0D2C-45E3-8E98-7A7F0106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" y="2586789"/>
            <a:ext cx="3771764" cy="25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460221A-4800-4C32-9AD4-588643329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3553"/>
              </p:ext>
            </p:extLst>
          </p:nvPr>
        </p:nvGraphicFramePr>
        <p:xfrm>
          <a:off x="7980895" y="459160"/>
          <a:ext cx="3557389" cy="5809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7389">
                  <a:extLst>
                    <a:ext uri="{9D8B030D-6E8A-4147-A177-3AD203B41FA5}">
                      <a16:colId xmlns:a16="http://schemas.microsoft.com/office/drawing/2014/main" val="856370146"/>
                    </a:ext>
                  </a:extLst>
                </a:gridCol>
              </a:tblGrid>
              <a:tr h="62827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Involucrar actores relevantes en la identificación de problemáticas a través de consultas públicas para garantizar la participación de los regulados y la transparencia en la planeación de la regulación.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8037306"/>
                  </a:ext>
                </a:extLst>
              </a:tr>
              <a:tr h="9380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la consulta pública de la lista de problemáticas o la agenda regulatoria en el Sistema Ãšnico de Consulta Pública (SUCOP) y/o sitio web de la entidad durante mínimo 30 días, con el fin de recibir comentarios de los interesados y garantizar una participación efectiva en la planeación de la regulación.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9522229"/>
                  </a:ext>
                </a:extLst>
              </a:tr>
              <a:tr h="10928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Analizar, responder y tener en cuenta los comentarios recibidos durante la consulta pública por un término máximo de 30 días calendario y realizar las modificaciones necesarias a la lista de problemáticas o la agenda regulatoria, con el objetivo de legitimar el proceso de participación en la planeación de la regulación.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7038773"/>
                  </a:ext>
                </a:extLst>
              </a:tr>
              <a:tr h="9380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Publicar la agenda regulatoria o la lista de problemáticas definitiva en el  Sistema Ãšnico de Consulta Pública (SUCOP) y/o sitio web de la entidad dentro de los primeros 5 días hábiles siguiente al mes en el que se realizaron las modificaciones, con el fin de garantizar la transparencia en la planeación de la regulación.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3930410"/>
                  </a:ext>
                </a:extLst>
              </a:tr>
              <a:tr h="62827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Incluir las entidades participantes y firmantes de los proyectos normativos contenidos dentro de la agenda regulatoria o lista de problemáticas para conocimiento de los interesados.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1531349"/>
                  </a:ext>
                </a:extLst>
              </a:tr>
              <a:tr h="47340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Brindar información a la ciudadania respecto de los proyectos normativos, en cuanto a entidades participantes y firmates del proyecto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4735396"/>
                  </a:ext>
                </a:extLst>
              </a:tr>
              <a:tr h="47340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Utilizar Análisis costo-efectividad y costo-efectividad para la selección de alternativas durante el proceso de diseño de proyectos normativos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790782"/>
                  </a:ext>
                </a:extLst>
              </a:tr>
              <a:tr h="3185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 otros tipos de mecanismos de participación a los ya contemplados </a:t>
                      </a:r>
                      <a:endParaRPr lang="es-E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1948092"/>
                  </a:ext>
                </a:extLst>
              </a:tr>
              <a:tr h="3185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Utilizar norma transitoria dentro de los criterio para la depuración normativa</a:t>
                      </a:r>
                      <a:endParaRPr lang="es-E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8902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478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4E4638-D10B-4A66-B498-39C8F927EDB7}"/>
              </a:ext>
            </a:extLst>
          </p:cNvPr>
          <p:cNvSpPr txBox="1"/>
          <p:nvPr/>
        </p:nvSpPr>
        <p:spPr>
          <a:xfrm>
            <a:off x="7338978" y="2584112"/>
            <a:ext cx="3520157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CO" sz="7200" b="1" dirty="0">
                <a:solidFill>
                  <a:srgbClr val="EBECEF"/>
                </a:solidFill>
              </a:rPr>
              <a:t>¡Muchas Gracias!</a:t>
            </a:r>
          </a:p>
        </p:txBody>
      </p:sp>
      <p:pic>
        <p:nvPicPr>
          <p:cNvPr id="13" name="Picture 2" descr="Smiling farmer giving thumbs up - stock photo | Crushpixel">
            <a:extLst>
              <a:ext uri="{FF2B5EF4-FFF2-40B4-BE49-F238E27FC236}">
                <a16:creationId xmlns:a16="http://schemas.microsoft.com/office/drawing/2014/main" id="{F7F63064-2DAF-4E6A-934B-4E7C682CF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3"/>
          <a:stretch/>
        </p:blipFill>
        <p:spPr bwMode="auto">
          <a:xfrm>
            <a:off x="177376" y="2539768"/>
            <a:ext cx="2484538" cy="2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ultura afrocolombiana: historia, características y costumbres">
            <a:extLst>
              <a:ext uri="{FF2B5EF4-FFF2-40B4-BE49-F238E27FC236}">
                <a16:creationId xmlns:a16="http://schemas.microsoft.com/office/drawing/2014/main" id="{6B7ECEE1-C202-4E08-8FE7-B29E4CA95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97" r="-1287"/>
          <a:stretch/>
        </p:blipFill>
        <p:spPr bwMode="auto">
          <a:xfrm>
            <a:off x="2865120" y="2549581"/>
            <a:ext cx="3342639" cy="2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76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896B52A-3154-4185-9030-1498032444F8}"/>
              </a:ext>
            </a:extLst>
          </p:cNvPr>
          <p:cNvSpPr txBox="1"/>
          <p:nvPr/>
        </p:nvSpPr>
        <p:spPr>
          <a:xfrm>
            <a:off x="8705410" y="5762545"/>
            <a:ext cx="3486590" cy="830997"/>
          </a:xfrm>
          <a:prstGeom prst="rect">
            <a:avLst/>
          </a:prstGeom>
          <a:solidFill>
            <a:srgbClr val="2635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Avanzamos un puesto, ya que en el año 2020 ocupamos el 4 lugar entre las seis entidades del sector trabajo.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93D161-45B5-4ED6-8CAE-C4C9C6FCA486}"/>
              </a:ext>
            </a:extLst>
          </p:cNvPr>
          <p:cNvSpPr txBox="1">
            <a:spLocks/>
          </p:cNvSpPr>
          <p:nvPr/>
        </p:nvSpPr>
        <p:spPr>
          <a:xfrm>
            <a:off x="2138679" y="772289"/>
            <a:ext cx="7914641" cy="84733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/>
                </a:solidFill>
              </a:rPr>
              <a:t>Resultados Comparativos Sector trabajo 2021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pic>
        <p:nvPicPr>
          <p:cNvPr id="5" name="Gráfico 4" descr="Engranajes">
            <a:extLst>
              <a:ext uri="{FF2B5EF4-FFF2-40B4-BE49-F238E27FC236}">
                <a16:creationId xmlns:a16="http://schemas.microsoft.com/office/drawing/2014/main" id="{E84CCD23-2089-4294-8CA9-CD36B691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460" y="772290"/>
            <a:ext cx="1171666" cy="1171666"/>
          </a:xfrm>
          <a:prstGeom prst="rect">
            <a:avLst/>
          </a:prstGeom>
        </p:spPr>
      </p:pic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0" name="Gráfico 9">
                <a:extLst>
                  <a:ext uri="{FF2B5EF4-FFF2-40B4-BE49-F238E27FC236}">
                    <a16:creationId xmlns:a16="http://schemas.microsoft.com/office/drawing/2014/main" id="{A903DD84-8C8B-4966-AFE9-FBB2664E9BE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61417312"/>
                  </p:ext>
                </p:extLst>
              </p:nvPr>
            </p:nvGraphicFramePr>
            <p:xfrm>
              <a:off x="3200401" y="2037654"/>
              <a:ext cx="6208152" cy="37248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A903DD84-8C8B-4966-AFE9-FBB2664E9B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0401" y="2037654"/>
                <a:ext cx="6208152" cy="37248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07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896B52A-3154-4185-9030-1498032444F8}"/>
              </a:ext>
            </a:extLst>
          </p:cNvPr>
          <p:cNvSpPr txBox="1"/>
          <p:nvPr/>
        </p:nvSpPr>
        <p:spPr>
          <a:xfrm>
            <a:off x="8229600" y="5762545"/>
            <a:ext cx="3962400" cy="707886"/>
          </a:xfrm>
          <a:prstGeom prst="rect">
            <a:avLst/>
          </a:prstGeom>
          <a:solidFill>
            <a:srgbClr val="2635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Obtuvimos el 4 lugar dentro de las 10 Superintendencias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93D161-45B5-4ED6-8CAE-C4C9C6FCA486}"/>
              </a:ext>
            </a:extLst>
          </p:cNvPr>
          <p:cNvSpPr txBox="1">
            <a:spLocks/>
          </p:cNvSpPr>
          <p:nvPr/>
        </p:nvSpPr>
        <p:spPr>
          <a:xfrm>
            <a:off x="2008050" y="772290"/>
            <a:ext cx="7914641" cy="84733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/>
                </a:solidFill>
              </a:rPr>
              <a:t>Resultados Comparativos SUPERINTENDENCIAS 2021</a:t>
            </a:r>
            <a:endParaRPr lang="es-CO" sz="4000" b="1" dirty="0">
              <a:solidFill>
                <a:schemeClr val="accent1"/>
              </a:solidFill>
            </a:endParaRPr>
          </a:p>
          <a:p>
            <a:endParaRPr lang="es-CO" sz="4000" b="1" dirty="0">
              <a:solidFill>
                <a:schemeClr val="accent1"/>
              </a:solidFill>
            </a:endParaRPr>
          </a:p>
        </p:txBody>
      </p:sp>
      <p:pic>
        <p:nvPicPr>
          <p:cNvPr id="5" name="Gráfico 4" descr="Engranajes">
            <a:extLst>
              <a:ext uri="{FF2B5EF4-FFF2-40B4-BE49-F238E27FC236}">
                <a16:creationId xmlns:a16="http://schemas.microsoft.com/office/drawing/2014/main" id="{E84CCD23-2089-4294-8CA9-CD36B691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460" y="772290"/>
            <a:ext cx="1171666" cy="1171666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5EEAF5F-FA11-4FA2-8502-F5219F422D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3537"/>
              </p:ext>
            </p:extLst>
          </p:nvPr>
        </p:nvGraphicFramePr>
        <p:xfrm>
          <a:off x="2594237" y="1848534"/>
          <a:ext cx="8362303" cy="342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803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0C47D35-624D-4B3F-A7A8-3BE3190178CF}"/>
              </a:ext>
            </a:extLst>
          </p:cNvPr>
          <p:cNvSpPr txBox="1">
            <a:spLocks noChangeArrowheads="1"/>
          </p:cNvSpPr>
          <p:nvPr/>
        </p:nvSpPr>
        <p:spPr>
          <a:xfrm>
            <a:off x="904561" y="140392"/>
            <a:ext cx="3586577" cy="594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>
                <a:solidFill>
                  <a:schemeClr val="bg1"/>
                </a:solidFill>
              </a:rPr>
              <a:t>Comparativo por Dimensiones 2020-2021</a:t>
            </a:r>
            <a:endParaRPr lang="es-CO" altLang="en-US" sz="2400" b="1" cap="all" spc="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B18545C-9D7C-4040-9A4F-0FF3750C2BA7}"/>
              </a:ext>
            </a:extLst>
          </p:cNvPr>
          <p:cNvSpPr txBox="1">
            <a:spLocks/>
          </p:cNvSpPr>
          <p:nvPr/>
        </p:nvSpPr>
        <p:spPr>
          <a:xfrm>
            <a:off x="8865280" y="3747103"/>
            <a:ext cx="6287917" cy="53291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3208975-5F48-44B1-8D37-7BD46F4B7914}"/>
              </a:ext>
            </a:extLst>
          </p:cNvPr>
          <p:cNvSpPr txBox="1"/>
          <p:nvPr/>
        </p:nvSpPr>
        <p:spPr>
          <a:xfrm>
            <a:off x="3167743" y="5765359"/>
            <a:ext cx="6923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Aumentamos el puntaje en las siete dimensiones de MIPG</a:t>
            </a:r>
            <a:endParaRPr lang="es-CO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B6BDE1-CAD4-4818-A24C-9A54A73B3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72" y="1221444"/>
            <a:ext cx="9090607" cy="42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0C47D35-624D-4B3F-A7A8-3BE3190178CF}"/>
              </a:ext>
            </a:extLst>
          </p:cNvPr>
          <p:cNvSpPr txBox="1">
            <a:spLocks noChangeArrowheads="1"/>
          </p:cNvSpPr>
          <p:nvPr/>
        </p:nvSpPr>
        <p:spPr>
          <a:xfrm>
            <a:off x="904561" y="140392"/>
            <a:ext cx="3586577" cy="594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>
                <a:solidFill>
                  <a:schemeClr val="bg1"/>
                </a:solidFill>
              </a:rPr>
              <a:t>Comparativo por Políticas 2020-2021</a:t>
            </a:r>
            <a:endParaRPr lang="es-CO" altLang="en-US" sz="2400" b="1" cap="all" spc="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B18545C-9D7C-4040-9A4F-0FF3750C2BA7}"/>
              </a:ext>
            </a:extLst>
          </p:cNvPr>
          <p:cNvSpPr txBox="1">
            <a:spLocks/>
          </p:cNvSpPr>
          <p:nvPr/>
        </p:nvSpPr>
        <p:spPr>
          <a:xfrm>
            <a:off x="8865280" y="3747103"/>
            <a:ext cx="6287917" cy="53291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F122E9-CC0B-4481-AC9C-63FB330C4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233940"/>
              </p:ext>
            </p:extLst>
          </p:nvPr>
        </p:nvGraphicFramePr>
        <p:xfrm>
          <a:off x="1411850" y="979714"/>
          <a:ext cx="9560949" cy="563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617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D8A98-8F33-40EC-9AC1-0B408280E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0613" y="335677"/>
            <a:ext cx="6588112" cy="1255156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</a:t>
            </a:r>
            <a:r>
              <a:rPr lang="es-CO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ESTIÓN DEL CONOCIMIENTO Y LA INNOVACIÓN</a:t>
            </a:r>
            <a:endParaRPr lang="es-CO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 descr="16 Quality-Assurance Steps To Take Before Rolling Out New Tech">
            <a:extLst>
              <a:ext uri="{FF2B5EF4-FFF2-40B4-BE49-F238E27FC236}">
                <a16:creationId xmlns:a16="http://schemas.microsoft.com/office/drawing/2014/main" id="{B7E93536-999D-4191-A5AA-C7D1EF6DD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7" y="2293556"/>
            <a:ext cx="5895279" cy="36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EAD21D5-0E2E-4C6F-9A48-327457FA70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500006"/>
              </p:ext>
            </p:extLst>
          </p:nvPr>
        </p:nvGraphicFramePr>
        <p:xfrm>
          <a:off x="7029450" y="22935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91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52836-0E68-405B-AF54-A9C0BCFE7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64" y="870954"/>
            <a:ext cx="3728720" cy="1815882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>
                <a:solidFill>
                  <a:schemeClr val="tx2"/>
                </a:solidFill>
                <a:latin typeface="+mn-lt"/>
              </a:rPr>
              <a:t>GESTIÓN DE LA INFORMACIÓN ESTADISTICA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6DD55CA-9735-4DFC-9B85-84DFD25A5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894863"/>
              </p:ext>
            </p:extLst>
          </p:nvPr>
        </p:nvGraphicFramePr>
        <p:xfrm>
          <a:off x="3933297" y="2428746"/>
          <a:ext cx="3544356" cy="237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CC6037C-B725-4AD3-B1E1-C16B12C19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168216"/>
              </p:ext>
            </p:extLst>
          </p:nvPr>
        </p:nvGraphicFramePr>
        <p:xfrm>
          <a:off x="8264118" y="743760"/>
          <a:ext cx="3145657" cy="5306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5795">
                  <a:extLst>
                    <a:ext uri="{9D8B030D-6E8A-4147-A177-3AD203B41FA5}">
                      <a16:colId xmlns:a16="http://schemas.microsoft.com/office/drawing/2014/main" val="2423357404"/>
                    </a:ext>
                  </a:extLst>
                </a:gridCol>
                <a:gridCol w="959862">
                  <a:extLst>
                    <a:ext uri="{9D8B030D-6E8A-4147-A177-3AD203B41FA5}">
                      <a16:colId xmlns:a16="http://schemas.microsoft.com/office/drawing/2014/main" val="3466996263"/>
                    </a:ext>
                  </a:extLst>
                </a:gridCol>
              </a:tblGrid>
              <a:tr h="4927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ACCIONES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4" marR="8304" marT="830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ÁREAS RESPONSABLES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4" marR="8304" marT="830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54500"/>
                  </a:ext>
                </a:extLst>
              </a:tr>
              <a:tr h="90070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Identificar los riesgos de seguridad y privacidad de la información de la entidad, aprobarlos mediante el comité de gestión y desempeño institucional, valorarlos y actualizarlos mediante un proceso de mejora continua.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OAP-TICS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extLst>
                  <a:ext uri="{0D108BD9-81ED-4DB2-BD59-A6C34878D82A}">
                    <a16:rowId xmlns:a16="http://schemas.microsoft.com/office/drawing/2014/main" val="360279123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Identificar el inventario de Indicadores que den cuenta de los ODS en la entidad, para fortalecer la gestión de la información estadística.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DELEGADA DE PROYECTOS - OAP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extLst>
                  <a:ext uri="{0D108BD9-81ED-4DB2-BD59-A6C34878D82A}">
                    <a16:rowId xmlns:a16="http://schemas.microsoft.com/office/drawing/2014/main" val="1724411189"/>
                  </a:ext>
                </a:extLst>
              </a:tr>
              <a:tr h="7225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Identificar el inventario de Indicadores para el seguimiento y evaluación de las políticas públicas en la entidad, en el marco la gestión de la información estadística.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OAP 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extLst>
                  <a:ext uri="{0D108BD9-81ED-4DB2-BD59-A6C34878D82A}">
                    <a16:rowId xmlns:a16="http://schemas.microsoft.com/office/drawing/2014/main" val="3814761655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Publicar en la página web de la entidad, para disposición de los grupos de interés, los resultados de los indicadores ODS y los de políticas públicas.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OAP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extLst>
                  <a:ext uri="{0D108BD9-81ED-4DB2-BD59-A6C34878D82A}">
                    <a16:rowId xmlns:a16="http://schemas.microsoft.com/office/drawing/2014/main" val="2097388389"/>
                  </a:ext>
                </a:extLst>
              </a:tr>
              <a:tr h="5443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Publicar en la página web de la entidad, para disposición de los grupos de interés, la ficha técnica de indicadores.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DELEGADA DE PROYECTOS  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extLst>
                  <a:ext uri="{0D108BD9-81ED-4DB2-BD59-A6C34878D82A}">
                    <a16:rowId xmlns:a16="http://schemas.microsoft.com/office/drawing/2014/main" val="2498287510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Publicar en la página web de la entidad, para disposición de los grupos de interés, los indicadores o estadísticas agregadas georreferenciadas.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DELEGADA DE PROYECTOS  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extLst>
                  <a:ext uri="{0D108BD9-81ED-4DB2-BD59-A6C34878D82A}">
                    <a16:rowId xmlns:a16="http://schemas.microsoft.com/office/drawing/2014/main" val="2811297059"/>
                  </a:ext>
                </a:extLst>
              </a:tr>
              <a:tr h="7225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Publicar en la página web, los protocolos de transferencia de datos de operaciones estadísticas, para disposición de los grupos de valor de la entidad..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DELEGADA DE PROYECTOS  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extLst>
                  <a:ext uri="{0D108BD9-81ED-4DB2-BD59-A6C34878D82A}">
                    <a16:rowId xmlns:a16="http://schemas.microsoft.com/office/drawing/2014/main" val="128559782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81533D7-029D-4BDF-A02F-BE8F810515F9}"/>
              </a:ext>
            </a:extLst>
          </p:cNvPr>
          <p:cNvSpPr txBox="1"/>
          <p:nvPr/>
        </p:nvSpPr>
        <p:spPr>
          <a:xfrm>
            <a:off x="4048125" y="790575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RESULTADOS</a:t>
            </a:r>
            <a:endParaRPr lang="es-CO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EE0126-ED8B-474A-9EC3-FA00088915D2}"/>
              </a:ext>
            </a:extLst>
          </p:cNvPr>
          <p:cNvSpPr txBox="1"/>
          <p:nvPr/>
        </p:nvSpPr>
        <p:spPr>
          <a:xfrm>
            <a:off x="7980895" y="95585"/>
            <a:ext cx="373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RECOMENDACIONES</a:t>
            </a:r>
            <a:endParaRPr lang="es-CO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55797E-EE2E-413E-91A5-641E689985D9}"/>
              </a:ext>
            </a:extLst>
          </p:cNvPr>
          <p:cNvSpPr txBox="1"/>
          <p:nvPr/>
        </p:nvSpPr>
        <p:spPr>
          <a:xfrm>
            <a:off x="3890680" y="5237706"/>
            <a:ext cx="3544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Aumentamos 1,7 puntos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N 2 IIEGE 2020">
            <a:extLst>
              <a:ext uri="{FF2B5EF4-FFF2-40B4-BE49-F238E27FC236}">
                <a16:creationId xmlns:a16="http://schemas.microsoft.com/office/drawing/2014/main" id="{6D4F3F33-653B-4097-8BAC-22DFEE3F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054003"/>
            <a:ext cx="3845981" cy="27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1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896B52A-3154-4185-9030-1498032444F8}"/>
              </a:ext>
            </a:extLst>
          </p:cNvPr>
          <p:cNvSpPr txBox="1"/>
          <p:nvPr/>
        </p:nvSpPr>
        <p:spPr>
          <a:xfrm>
            <a:off x="8229600" y="5762545"/>
            <a:ext cx="3962400" cy="400110"/>
          </a:xfrm>
          <a:prstGeom prst="rect">
            <a:avLst/>
          </a:prstGeom>
          <a:solidFill>
            <a:srgbClr val="2635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Aumentamos en 1,6 puntos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93D161-45B5-4ED6-8CAE-C4C9C6FCA486}"/>
              </a:ext>
            </a:extLst>
          </p:cNvPr>
          <p:cNvSpPr txBox="1">
            <a:spLocks/>
          </p:cNvSpPr>
          <p:nvPr/>
        </p:nvSpPr>
        <p:spPr>
          <a:xfrm>
            <a:off x="2138679" y="607409"/>
            <a:ext cx="7914641" cy="84733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/>
                </a:solidFill>
              </a:rPr>
              <a:t>GESTIÓN ESTRATEGICA DEL TALENTO HUMANO</a:t>
            </a:r>
            <a:endParaRPr lang="es-CO" sz="4000" b="1" dirty="0">
              <a:solidFill>
                <a:schemeClr val="accent1"/>
              </a:solidFill>
            </a:endParaRPr>
          </a:p>
          <a:p>
            <a:endParaRPr lang="es-CO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A26F4B5-3005-42F4-9E2C-0A6C65E4C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244145"/>
              </p:ext>
            </p:extLst>
          </p:nvPr>
        </p:nvGraphicFramePr>
        <p:xfrm>
          <a:off x="1028700" y="3114625"/>
          <a:ext cx="4627959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B60F9F-741C-4276-82A1-4ABDD61A6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40812"/>
              </p:ext>
            </p:extLst>
          </p:nvPr>
        </p:nvGraphicFramePr>
        <p:xfrm>
          <a:off x="6619875" y="1971675"/>
          <a:ext cx="5143500" cy="3761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3340766958"/>
                    </a:ext>
                  </a:extLst>
                </a:gridCol>
              </a:tblGrid>
              <a:tr h="218012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RECOMENDACIONES</a:t>
                      </a:r>
                      <a:endParaRPr lang="es-CO" sz="1800" b="1" dirty="0"/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54767"/>
                  </a:ext>
                </a:extLst>
              </a:tr>
              <a:tr h="4982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Diseñar estrategias para incrementar los procesos de selección meritocrática (diferentes a carrera administrativa)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345544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Diseñar estrategias realizar reinducción para los servidores cada año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8951037"/>
                  </a:ext>
                </a:extLst>
              </a:tr>
              <a:tr h="3810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Implementar el programa 'Servimos'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645905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Diseñar estrategias para implementar el programa de Bilingüismo   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4454368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Diseñar estrategias para incrementar la participación de los servidores en horarios flexibles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2689011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Diseñar estrategias para incrementar la participación de los servidores en Teletrabajo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6121984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Generar estrategias para vincular practicantes en el programa de estado joven.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0442483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Implementar el eje de alianzas interinstitucionales en el Plan de Bienestar Social e Incentivos de la entidad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5365780"/>
                  </a:ext>
                </a:extLst>
              </a:tr>
            </a:tbl>
          </a:graphicData>
        </a:graphic>
      </p:graphicFrame>
      <p:pic>
        <p:nvPicPr>
          <p:cNvPr id="2052" name="Picture 4" descr="https://4.bp.blogspot.com/-pf-BdRvMlPU/WqXqnQERMdI/AAAAAAAAD8Y/YG6hmgp9iy0gdxnjC2YEDFIm8h_hciqGwCLcBGAs/s1600/MARCO%2BTEORICO%2BGESTION%2BTALENTO.jpg">
            <a:extLst>
              <a:ext uri="{FF2B5EF4-FFF2-40B4-BE49-F238E27FC236}">
                <a16:creationId xmlns:a16="http://schemas.microsoft.com/office/drawing/2014/main" id="{268A3DA1-AE04-4A25-8FC9-5EF6C6F0C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75"/>
            <a:ext cx="23145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53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6B1C0547A1C8D42B71F8B6F843C9067" ma:contentTypeVersion="13" ma:contentTypeDescription="Crear nuevo documento." ma:contentTypeScope="" ma:versionID="6a2ae2938b42102dde95465478b8e004">
  <xsd:schema xmlns:xsd="http://www.w3.org/2001/XMLSchema" xmlns:xs="http://www.w3.org/2001/XMLSchema" xmlns:p="http://schemas.microsoft.com/office/2006/metadata/properties" xmlns:ns3="68da5f85-e182-4cd5-ad53-4b88b7fa14a8" xmlns:ns4="fc9bb637-31a1-45e3-99d8-5503741ee48a" targetNamespace="http://schemas.microsoft.com/office/2006/metadata/properties" ma:root="true" ma:fieldsID="127b2a05dab55727b1ff86c246632a31" ns3:_="" ns4:_="">
    <xsd:import namespace="68da5f85-e182-4cd5-ad53-4b88b7fa14a8"/>
    <xsd:import namespace="fc9bb637-31a1-45e3-99d8-5503741ee4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a5f85-e182-4cd5-ad53-4b88b7fa1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bb637-31a1-45e3-99d8-5503741ee4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86DE32-65AF-4E7B-B08C-9F84D49567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EEFD65-45CC-4E62-B3A5-04B936B5C1A2}">
  <ds:schemaRefs>
    <ds:schemaRef ds:uri="http://schemas.microsoft.com/office/2006/documentManagement/types"/>
    <ds:schemaRef ds:uri="http://purl.org/dc/dcmitype/"/>
    <ds:schemaRef ds:uri="fc9bb637-31a1-45e3-99d8-5503741ee48a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68da5f85-e182-4cd5-ad53-4b88b7fa14a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6BE20BF-4964-42FB-BDFE-BD46D8423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da5f85-e182-4cd5-ad53-4b88b7fa14a8"/>
    <ds:schemaRef ds:uri="fc9bb637-31a1-45e3-99d8-5503741ee4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4983</TotalTime>
  <Words>3472</Words>
  <Application>Microsoft Office PowerPoint</Application>
  <PresentationFormat>Panorámica</PresentationFormat>
  <Paragraphs>195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SansSerif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DEL CONOCIMIENTO Y LA INNOVACIÓN</vt:lpstr>
      <vt:lpstr>GESTIÓN DE LA INFORMACIÓN ESTADISTICA</vt:lpstr>
      <vt:lpstr>Presentación de PowerPoint</vt:lpstr>
      <vt:lpstr>GESTIÓN DOCUMENTAL</vt:lpstr>
      <vt:lpstr>PARTICIPACIÓN CIUDADANA</vt:lpstr>
      <vt:lpstr>Presentación de PowerPoint</vt:lpstr>
      <vt:lpstr>GOBIERNO DIGITAL</vt:lpstr>
      <vt:lpstr>FORTALECIMIENTO ORGANIZACIONAL</vt:lpstr>
      <vt:lpstr>PLANEACIÓN INSTITUCIONAL</vt:lpstr>
      <vt:lpstr>Presentación de PowerPoint</vt:lpstr>
      <vt:lpstr>TRANSPARENCIA Y ACCESO A LA INFORMACIÓN</vt:lpstr>
      <vt:lpstr>DEFENSA JURÍDICA</vt:lpstr>
      <vt:lpstr>Presentación de PowerPoint</vt:lpstr>
      <vt:lpstr>SEGUIMIENTO Y EVALUACIÓN</vt:lpstr>
      <vt:lpstr>SEGURIDAD DE LA INFORMACIÓN</vt:lpstr>
      <vt:lpstr>Presentación de PowerPoint</vt:lpstr>
      <vt:lpstr>GESTIÓN PRESUPUESTAL</vt:lpstr>
      <vt:lpstr>MEJORA NORMATIVA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parafiscalidad como aporte al bienestar social y familiar de los colombianos</dc:title>
  <dc:creator>CASA DE DOCENTES</dc:creator>
  <cp:lastModifiedBy>Sandra Milena Bernal Salazar</cp:lastModifiedBy>
  <cp:revision>190</cp:revision>
  <cp:lastPrinted>2022-05-23T15:04:33Z</cp:lastPrinted>
  <dcterms:created xsi:type="dcterms:W3CDTF">2022-04-26T00:01:39Z</dcterms:created>
  <dcterms:modified xsi:type="dcterms:W3CDTF">2022-07-27T19:39:52Z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0x01010006B1C0547A1C8D42B71F8B6F843C9067</vt:lpwstr>
  </property>
</Properties>
</file>