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Lst>
  <p:notesMasterIdLst>
    <p:notesMasterId r:id="rId33"/>
  </p:notesMasterIdLst>
  <p:sldIdLst>
    <p:sldId id="256" r:id="rId2"/>
    <p:sldId id="382" r:id="rId3"/>
    <p:sldId id="379" r:id="rId4"/>
    <p:sldId id="377" r:id="rId5"/>
    <p:sldId id="373" r:id="rId6"/>
    <p:sldId id="380" r:id="rId7"/>
    <p:sldId id="376" r:id="rId8"/>
    <p:sldId id="378" r:id="rId9"/>
    <p:sldId id="383" r:id="rId10"/>
    <p:sldId id="384" r:id="rId11"/>
    <p:sldId id="385" r:id="rId12"/>
    <p:sldId id="381"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264" r:id="rId32"/>
  </p:sldIdLst>
  <p:sldSz cx="9144000" cy="5143500" type="screen16x9"/>
  <p:notesSz cx="6858000" cy="9144000"/>
  <p:embeddedFontLst>
    <p:embeddedFont>
      <p:font typeface="Anaheim" panose="020B0604020202020204" charset="0"/>
      <p:regular r:id="rId34"/>
    </p:embeddedFont>
    <p:embeddedFont>
      <p:font typeface="Cabin"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Livvic" panose="020B0604020202020204" charset="0"/>
      <p:regular r:id="rId43"/>
      <p:bold r:id="rId44"/>
      <p:italic r:id="rId45"/>
      <p:boldItalic r:id="rId46"/>
    </p:embeddedFont>
    <p:embeddedFont>
      <p:font typeface="Nunito Sans"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Marcela Barbosa Hernandez" initials="DMBH" lastIdx="6" clrIdx="0">
    <p:extLst>
      <p:ext uri="{19B8F6BF-5375-455C-9EA6-DF929625EA0E}">
        <p15:presenceInfo xmlns:p15="http://schemas.microsoft.com/office/powerpoint/2012/main" userId="S::DMBarbosa@minambiente.gov.co::671b7c62-6a3a-4a8b-b0ab-3007ee845c63" providerId="AD"/>
      </p:ext>
    </p:extLst>
  </p:cmAuthor>
  <p:cmAuthor id="2" name="Sandra Milena Bernal Salazar" initials="SMBS" lastIdx="14" clrIdx="1">
    <p:extLst>
      <p:ext uri="{19B8F6BF-5375-455C-9EA6-DF929625EA0E}">
        <p15:presenceInfo xmlns:p15="http://schemas.microsoft.com/office/powerpoint/2012/main" userId="S-1-5-21-81624996-460610924-998223194-1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955"/>
    <a:srgbClr val="E464B0"/>
    <a:srgbClr val="CE2291"/>
    <a:srgbClr val="EB7DC4"/>
    <a:srgbClr val="000000"/>
    <a:srgbClr val="671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87E183-7042-4A90-8E03-13095AF31676}">
  <a:tblStyle styleId="{6F87E183-7042-4A90-8E03-13095AF316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6" autoAdjust="0"/>
    <p:restoredTop sz="94364" autoAdjust="0"/>
  </p:normalViewPr>
  <p:slideViewPr>
    <p:cSldViewPr snapToGrid="0">
      <p:cViewPr varScale="1">
        <p:scale>
          <a:sx n="85" d="100"/>
          <a:sy n="85" d="100"/>
        </p:scale>
        <p:origin x="3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955266015642755E-2"/>
          <c:y val="3.043034072696766E-2"/>
          <c:w val="0.94304473398435729"/>
          <c:h val="0.58976246663070531"/>
        </c:manualLayout>
      </c:layout>
      <c:pie3DChart>
        <c:varyColors val="1"/>
        <c:ser>
          <c:idx val="0"/>
          <c:order val="0"/>
          <c:tx>
            <c:strRef>
              <c:f>Hoja1!$B$1</c:f>
              <c:strCache>
                <c:ptCount val="1"/>
                <c:pt idx="0">
                  <c:v>Resultado de medición</c:v>
                </c:pt>
              </c:strCache>
            </c:strRef>
          </c:tx>
          <c:dPt>
            <c:idx val="0"/>
            <c:bubble3D val="0"/>
            <c:spPr>
              <a:solidFill>
                <a:schemeClr val="bg2">
                  <a:lumMod val="40000"/>
                  <a:lumOff val="60000"/>
                </a:schemeClr>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E5E4-42D5-8BB6-2F80B09A74D1}"/>
              </c:ext>
            </c:extLst>
          </c:dPt>
          <c:dPt>
            <c:idx val="1"/>
            <c:bubble3D val="0"/>
            <c:spPr>
              <a:solidFill>
                <a:schemeClr val="bg1">
                  <a:lumMod val="60000"/>
                  <a:lumOff val="40000"/>
                </a:schemeClr>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6-E5E4-42D5-8BB6-2F80B09A74D1}"/>
              </c:ext>
            </c:extLst>
          </c:dPt>
          <c:dPt>
            <c:idx val="2"/>
            <c:bubble3D val="0"/>
            <c:spPr>
              <a:solidFill>
                <a:srgbClr val="EB7DC4"/>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E5E4-42D5-8BB6-2F80B09A74D1}"/>
              </c:ext>
            </c:extLst>
          </c:dPt>
          <c:dPt>
            <c:idx val="3"/>
            <c:bubble3D val="0"/>
            <c:spPr>
              <a:solidFill>
                <a:srgbClr val="00B0F0"/>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4-E5E4-42D5-8BB6-2F80B09A74D1}"/>
              </c:ext>
            </c:extLst>
          </c:dPt>
          <c:dPt>
            <c:idx val="4"/>
            <c:bubble3D val="0"/>
            <c:spPr>
              <a:solidFill>
                <a:schemeClr val="accent3">
                  <a:lumMod val="40000"/>
                  <a:lumOff val="60000"/>
                </a:schemeClr>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E5E4-42D5-8BB6-2F80B09A74D1}"/>
              </c:ext>
            </c:extLst>
          </c:dPt>
          <c:dPt>
            <c:idx val="5"/>
            <c:bubble3D val="0"/>
            <c:spPr>
              <a:solidFill>
                <a:schemeClr val="accent1"/>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E5E4-42D5-8BB6-2F80B09A74D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s-CO"/>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Hoja1!$A$2:$A$7</c:f>
              <c:strCache>
                <c:ptCount val="6"/>
                <c:pt idx="0">
                  <c:v>Administradora Colombiana de pensiones</c:v>
                </c:pt>
                <c:pt idx="1">
                  <c:v>Ministerio del trabajo</c:v>
                </c:pt>
                <c:pt idx="2">
                  <c:v>Servicio Nacional de Aprendizaje</c:v>
                </c:pt>
                <c:pt idx="3">
                  <c:v>Superintendencia del Subsidio Familiar</c:v>
                </c:pt>
                <c:pt idx="4">
                  <c:v>Unidad Administrativa especial de organizaciones Solidarias</c:v>
                </c:pt>
                <c:pt idx="5">
                  <c:v>Unidad Administrativa especial del servicio público de empleo</c:v>
                </c:pt>
              </c:strCache>
            </c:strRef>
          </c:cat>
          <c:val>
            <c:numRef>
              <c:f>Hoja1!$B$2:$B$7</c:f>
              <c:numCache>
                <c:formatCode>General</c:formatCode>
                <c:ptCount val="6"/>
                <c:pt idx="0">
                  <c:v>91.3</c:v>
                </c:pt>
                <c:pt idx="1">
                  <c:v>86.5</c:v>
                </c:pt>
                <c:pt idx="2">
                  <c:v>93.9</c:v>
                </c:pt>
                <c:pt idx="3">
                  <c:v>91</c:v>
                </c:pt>
                <c:pt idx="4">
                  <c:v>92.3</c:v>
                </c:pt>
                <c:pt idx="5">
                  <c:v>75.2</c:v>
                </c:pt>
              </c:numCache>
            </c:numRef>
          </c:val>
          <c:extLst>
            <c:ext xmlns:c16="http://schemas.microsoft.com/office/drawing/2014/chart" uri="{C3380CC4-5D6E-409C-BE32-E72D297353CC}">
              <c16:uniqueId val="{00000000-E5E4-42D5-8BB6-2F80B09A74D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7.4767702213874729E-2"/>
          <c:y val="0.60091267061282694"/>
          <c:w val="0.70581899256118019"/>
          <c:h val="0.37219960746058506"/>
        </c:manualLayout>
      </c:layout>
      <c:overlay val="0"/>
      <c:spPr>
        <a:noFill/>
        <a:ln>
          <a:noFill/>
        </a:ln>
        <a:effectLst/>
      </c:spPr>
      <c:txPr>
        <a:bodyPr rot="0" spcFirstLastPara="1" vertOverflow="ellipsis" vert="horz" wrap="square" anchor="ctr" anchorCtr="1"/>
        <a:lstStyle/>
        <a:p>
          <a:pPr>
            <a:defRPr sz="1000" b="0" i="0" u="none" strike="noStrike" kern="1200" spc="-100" baseline="0">
              <a:solidFill>
                <a:schemeClr val="bg2"/>
              </a:solidFill>
              <a:latin typeface="Livvic" panose="020B060402020202020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No. Indice: 129 - Planeación y Diseño de los Actos Administrativos de Carácter General 
</c:v>
                </c:pt>
                <c:pt idx="1">
                  <c:v>No. Indice 130 - Redacción, Consulta Pública y Revisión de los Actos Administrativos de Carácter General 
</c:v>
                </c:pt>
                <c:pt idx="2">
                  <c:v>No. Indice 131- Publicación y Revisión de los Actos Administrativos 
</c:v>
                </c:pt>
              </c:strCache>
            </c:strRef>
          </c:cat>
          <c:val>
            <c:numRef>
              <c:f>Hoja1!$B$2:$B$4</c:f>
              <c:numCache>
                <c:formatCode>General</c:formatCode>
                <c:ptCount val="3"/>
                <c:pt idx="0">
                  <c:v>78.599999999999994</c:v>
                </c:pt>
                <c:pt idx="1">
                  <c:v>87</c:v>
                </c:pt>
                <c:pt idx="2">
                  <c:v>72.2</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solidFill>
                <a:latin typeface="+mn-lt"/>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No. Indice: 132 - Diagóstico y Planeación del Servicio y Relacionamiento con la Ciudadania 
</c:v>
                </c:pt>
                <c:pt idx="1">
                  <c:v>No. Indice 133 - Talento Humano Idóneo y Suficiente al Servicio y Relacionamiento con la Ciudanadía 
</c:v>
                </c:pt>
                <c:pt idx="2">
                  <c:v>No. Indice 134 - Oferta Institucional de Fácil Acceso, Comprensión y Uso para la Ciudadania 
</c:v>
                </c:pt>
                <c:pt idx="3">
                  <c:v>No. Indice 135 -Evaluación de la Gestión del Servicio y Medición de la Experiencia Ciudadana 
</c:v>
                </c:pt>
                <c:pt idx="4">
                  <c:v>No. Indice 136 - Accesibilidad para Personas con Discapacidad 
</c:v>
                </c:pt>
              </c:strCache>
            </c:strRef>
          </c:cat>
          <c:val>
            <c:numRef>
              <c:f>Hoja1!$B$2:$B$6</c:f>
              <c:numCache>
                <c:formatCode>General</c:formatCode>
                <c:ptCount val="5"/>
                <c:pt idx="0">
                  <c:v>100</c:v>
                </c:pt>
                <c:pt idx="1">
                  <c:v>96.3</c:v>
                </c:pt>
                <c:pt idx="2">
                  <c:v>87.5</c:v>
                </c:pt>
                <c:pt idx="3">
                  <c:v>100</c:v>
                </c:pt>
                <c:pt idx="4">
                  <c:v>73.5</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bg2"/>
                </a:solidFill>
                <a:latin typeface="+mn-lt"/>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Livvic" panose="020B060402020202020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No. Indice: 137 - Identificación de los Trámites a partir de los Productos o Servicios que Ofrece la Entidad 
</c:v>
                </c:pt>
                <c:pt idx="1">
                  <c:v>No. Indice 138 - Priorización de Trámites con Base en las Necesidades y Expectativas de los Ciudadanos 
 </c:v>
                </c:pt>
                <c:pt idx="2">
                  <c:v>No. Indice 139 - Tramites Racionalizados y Recursos Tenidos en Cuenta para Mejorarlos 
</c:v>
                </c:pt>
                <c:pt idx="3">
                  <c:v>No. Indice 140 - Beneficios de las Acciones de Racionalización Adelantadas 
</c:v>
                </c:pt>
              </c:strCache>
            </c:strRef>
          </c:cat>
          <c:val>
            <c:numRef>
              <c:f>Hoja1!$B$2:$B$5</c:f>
              <c:numCache>
                <c:formatCode>General</c:formatCode>
                <c:ptCount val="4"/>
                <c:pt idx="0">
                  <c:v>100</c:v>
                </c:pt>
                <c:pt idx="1">
                  <c:v>100</c:v>
                </c:pt>
                <c:pt idx="2">
                  <c:v>82.4</c:v>
                </c:pt>
                <c:pt idx="3">
                  <c:v>93.3</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Livvic" panose="020B0604020202020204" charset="0"/>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Livvic" panose="020B060402020202020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c:f>
              <c:strCache>
                <c:ptCount val="6"/>
                <c:pt idx="0">
                  <c:v>No. Indice: 141 -Capacidades Institucionales Instaladas para la Promoción de la Participación 
</c:v>
                </c:pt>
                <c:pt idx="1">
                  <c:v>No. Indice 142 - Planeación Anual de la Estratégia de Participación Ciudadana en la Gestión Pública 
 </c:v>
                </c:pt>
                <c:pt idx="2">
                  <c:v>No. Indice 143 - Implementacion de Acciones de Participación Ciudadana en las Diferentes Fases del Ciclo de Gestión 
</c:v>
                </c:pt>
                <c:pt idx="3">
                  <c:v>No. Indice 144 - Capacidad de Involucrar Efectivamente a los Diferentes Grupos Poblacionales en las Acciones de Participación Garantizando el Enfoque Diferencial
</c:v>
                </c:pt>
                <c:pt idx="4">
                  <c:v>No. Indice 145 - Evaluación de los Resultados de la Estratégia Anual de la Participación Ciudadana y su Aprovechamiento en Acciones de Mejora Institucional 
</c:v>
                </c:pt>
                <c:pt idx="5">
                  <c:v>No. Indice 146 - Rendición de Cuentas en la Gestión Pública 
</c:v>
                </c:pt>
              </c:strCache>
            </c:strRef>
          </c:cat>
          <c:val>
            <c:numRef>
              <c:f>Hoja1!$B$2:$B$7</c:f>
              <c:numCache>
                <c:formatCode>General</c:formatCode>
                <c:ptCount val="6"/>
                <c:pt idx="0">
                  <c:v>95.2</c:v>
                </c:pt>
                <c:pt idx="1">
                  <c:v>94.7</c:v>
                </c:pt>
                <c:pt idx="2">
                  <c:v>92.9</c:v>
                </c:pt>
                <c:pt idx="3">
                  <c:v>71.400000000000006</c:v>
                </c:pt>
                <c:pt idx="4">
                  <c:v>92</c:v>
                </c:pt>
                <c:pt idx="5">
                  <c:v>91.1</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bg2"/>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Livvic" panose="020B0604020202020204" charset="0"/>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Livvic" panose="020B060402020202020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No. Indice: 147 - Gestión de Riesgos de Corrupción 
</c:v>
                </c:pt>
                <c:pt idx="1">
                  <c:v>No. Indice 148 - Índice de Transparencia y Acceso a la Información Pública 
 </c:v>
                </c:pt>
              </c:strCache>
            </c:strRef>
          </c:cat>
          <c:val>
            <c:numRef>
              <c:f>Hoja1!$B$2:$B$3</c:f>
              <c:numCache>
                <c:formatCode>General</c:formatCode>
                <c:ptCount val="2"/>
                <c:pt idx="0">
                  <c:v>87.3</c:v>
                </c:pt>
                <c:pt idx="1">
                  <c:v>96.7</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Livvic" panose="020B0604020202020204" charset="0"/>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Livvic" panose="020B060402020202020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No. Indice: 149 - Calidad del Componente Estrátegico 
</c:v>
                </c:pt>
                <c:pt idx="1">
                  <c:v>No. Indice 150 - Calidad del Componente Administración de Archivos
</c:v>
                </c:pt>
                <c:pt idx="2">
                  <c:v>No. Indice 151 - Calidad del Componente Documental
</c:v>
                </c:pt>
                <c:pt idx="3">
                  <c:v>No. Indice 152 -Calidad del Componente Tecnológico 
</c:v>
                </c:pt>
                <c:pt idx="4">
                  <c:v>No. Indice 153 - Calidad del Componente Cultural
</c:v>
                </c:pt>
              </c:strCache>
            </c:strRef>
          </c:cat>
          <c:val>
            <c:numRef>
              <c:f>Hoja1!$B$2:$B$6</c:f>
              <c:numCache>
                <c:formatCode>General</c:formatCode>
                <c:ptCount val="5"/>
                <c:pt idx="0">
                  <c:v>100</c:v>
                </c:pt>
                <c:pt idx="1">
                  <c:v>87.5</c:v>
                </c:pt>
                <c:pt idx="2">
                  <c:v>90.2</c:v>
                </c:pt>
                <c:pt idx="3">
                  <c:v>100</c:v>
                </c:pt>
                <c:pt idx="4">
                  <c:v>100</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accent1"/>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Livvic" panose="020B0604020202020204" charset="0"/>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Livvic" panose="020B0604020202020204" charset="0"/>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Livvic" panose="020B060402020202020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No. Indice: 154 - Índice Planeación Estadística
</c:v>
                </c:pt>
                <c:pt idx="1">
                  <c:v>No. Indice 155 - Índice Fortalecimiento de Registros Administrativos
</c:v>
                </c:pt>
                <c:pt idx="2">
                  <c:v>No. Indice 156- Índice Calidad Estadística 
</c:v>
                </c:pt>
              </c:strCache>
            </c:strRef>
          </c:cat>
          <c:val>
            <c:numRef>
              <c:f>Hoja1!$B$2:$B$4</c:f>
              <c:numCache>
                <c:formatCode>General</c:formatCode>
                <c:ptCount val="3"/>
                <c:pt idx="0">
                  <c:v>79</c:v>
                </c:pt>
                <c:pt idx="1">
                  <c:v>88.7</c:v>
                </c:pt>
                <c:pt idx="2">
                  <c:v>88.3</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Livvic" panose="020B0604020202020204" charset="0"/>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Livvic" panose="020B0604020202020204" charset="0"/>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Livvic" panose="020B060402020202020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No. Indice: 157 - Planeación de la Gestión del Conocimiento y la Innovación 
</c:v>
                </c:pt>
                <c:pt idx="1">
                  <c:v>No. Indice 158 - Generación y Producción del Conocimiento 
 </c:v>
                </c:pt>
                <c:pt idx="2">
                  <c:v>No. Indice 159 - Generación de Herramientas de Uso y Apropiación del Conocimiento 
</c:v>
                </c:pt>
                <c:pt idx="3">
                  <c:v>No. Indice 160 - Generación de una Cultura de Propicia para la Gestión del Conocimiento y la Innovación
</c:v>
                </c:pt>
              </c:strCache>
            </c:strRef>
          </c:cat>
          <c:val>
            <c:numRef>
              <c:f>Hoja1!$B$2:$B$5</c:f>
              <c:numCache>
                <c:formatCode>General</c:formatCode>
                <c:ptCount val="4"/>
                <c:pt idx="0">
                  <c:v>100</c:v>
                </c:pt>
                <c:pt idx="1">
                  <c:v>93.9</c:v>
                </c:pt>
                <c:pt idx="2">
                  <c:v>92.7</c:v>
                </c:pt>
                <c:pt idx="3">
                  <c:v>100</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Livvic" panose="020B0604020202020204" charset="0"/>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Livvic" panose="020B060402020202020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Hoja1!$A$2:$A$8</c:f>
              <c:strCache>
                <c:ptCount val="7"/>
                <c:pt idx="0">
                  <c:v>No. Indice: 162 - Ambiente Propicio para el Ejercicio del Control 
</c:v>
                </c:pt>
                <c:pt idx="1">
                  <c:v>No. Indice 163 - Evaluación Estratégica del Riesgo 
 </c:v>
                </c:pt>
                <c:pt idx="2">
                  <c:v>No. Indice 164 - Actividades de Control Efectivas 
</c:v>
                </c:pt>
                <c:pt idx="3">
                  <c:v>No. Indice 165 - Información y Comunicación Relevante y Oportuna para el Control 
</c:v>
                </c:pt>
                <c:pt idx="4">
                  <c:v>No. Indice 166 - Activa de Monitoreo Sistemáticas y Orientadas a la Mejora
 </c:v>
                </c:pt>
                <c:pt idx="5">
                  <c:v>No. Indice 167 - Evaluación Independiente al Sistema de Control Interno 
</c:v>
                </c:pt>
                <c:pt idx="6">
                  <c:v>No. Indice 168 - Asignación de Responsabilidades para el Ejercicio del Control Interno 
</c:v>
                </c:pt>
              </c:strCache>
            </c:strRef>
          </c:cat>
          <c:val>
            <c:numRef>
              <c:f>Hoja1!$B$2:$B$8</c:f>
              <c:numCache>
                <c:formatCode>General</c:formatCode>
                <c:ptCount val="7"/>
                <c:pt idx="0">
                  <c:v>94.8</c:v>
                </c:pt>
                <c:pt idx="1">
                  <c:v>89</c:v>
                </c:pt>
                <c:pt idx="2">
                  <c:v>80</c:v>
                </c:pt>
                <c:pt idx="3">
                  <c:v>100</c:v>
                </c:pt>
                <c:pt idx="4">
                  <c:v>100</c:v>
                </c:pt>
                <c:pt idx="5">
                  <c:v>99.3</c:v>
                </c:pt>
                <c:pt idx="6">
                  <c:v>100</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bg2"/>
                </a:solidFill>
                <a:latin typeface="+mn-lt"/>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Livvic" panose="020B0604020202020204" charset="0"/>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a:defRPr b="0" i="0" u="none" strike="noStrike" kern="1200" baseline="0">
                <a:solidFill>
                  <a:srgbClr val="000000"/>
                </a:solidFill>
                <a:effectLst/>
                <a:latin typeface="+mn-lt"/>
                <a:ea typeface="+mn-ea"/>
                <a:cs typeface="+mn-cs"/>
              </a:defRPr>
            </a:pPr>
            <a:r>
              <a:rPr lang="en-US" dirty="0">
                <a:solidFill>
                  <a:srgbClr val="000000"/>
                </a:solidFill>
              </a:rPr>
              <a:t>DIMENSIONES</a:t>
            </a:r>
          </a:p>
        </c:rich>
      </c:tx>
      <c:layout>
        <c:manualLayout>
          <c:xMode val="edge"/>
          <c:yMode val="edge"/>
          <c:x val="0.42060486112624129"/>
          <c:y val="2.288002184952008E-2"/>
        </c:manualLayout>
      </c:layout>
      <c:overlay val="0"/>
      <c:spPr>
        <a:noFill/>
        <a:ln>
          <a:noFill/>
        </a:ln>
        <a:effectLst/>
      </c:spPr>
      <c:txPr>
        <a:bodyPr rot="0" spcFirstLastPara="1" vertOverflow="ellipsis" vert="horz" wrap="square" anchor="ctr" anchorCtr="1"/>
        <a:lstStyle/>
        <a:p>
          <a:pPr algn="ctr">
            <a:defRPr b="0" i="0" u="none" strike="noStrike" kern="1200" baseline="0">
              <a:solidFill>
                <a:srgbClr val="000000"/>
              </a:solidFill>
              <a:effectLst/>
              <a:latin typeface="+mn-lt"/>
              <a:ea typeface="+mn-ea"/>
              <a:cs typeface="+mn-cs"/>
            </a:defRPr>
          </a:pPr>
          <a:endParaRPr lang="es-CO"/>
        </a:p>
      </c:txPr>
    </c:title>
    <c:autoTitleDeleted val="0"/>
    <c:plotArea>
      <c:layout>
        <c:manualLayout>
          <c:layoutTarget val="inner"/>
          <c:xMode val="edge"/>
          <c:yMode val="edge"/>
          <c:x val="9.2107540961183496E-2"/>
          <c:y val="8.2089615781532579E-2"/>
          <c:w val="0.86633316929133863"/>
          <c:h val="0.37906176181102363"/>
        </c:manualLayout>
      </c:layout>
      <c:barChart>
        <c:barDir val="col"/>
        <c:grouping val="clustered"/>
        <c:varyColors val="0"/>
        <c:ser>
          <c:idx val="0"/>
          <c:order val="0"/>
          <c:tx>
            <c:strRef>
              <c:f>Hoja1!$B$1</c:f>
              <c:strCache>
                <c:ptCount val="1"/>
                <c:pt idx="0">
                  <c:v>RESULTADOS</c:v>
                </c:pt>
              </c:strCache>
            </c:strRef>
          </c:tx>
          <c:spPr>
            <a:solidFill>
              <a:srgbClr val="00B0F0"/>
            </a:solidFill>
            <a:ln>
              <a:noFill/>
            </a:ln>
            <a:effectLst>
              <a:outerShdw blurRad="76200" dir="18900000" sy="23000" kx="-1200000" algn="bl" rotWithShape="0">
                <a:prstClr val="black">
                  <a:alpha val="20000"/>
                </a:prstClr>
              </a:outerShdw>
            </a:effectLst>
          </c:spPr>
          <c:invertIfNegative val="0"/>
          <c:dPt>
            <c:idx val="1"/>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0777-46A1-9C33-34DFC179BE6D}"/>
              </c:ext>
            </c:extLst>
          </c:dPt>
          <c:dPt>
            <c:idx val="2"/>
            <c:invertIfNegative val="0"/>
            <c:bubble3D val="0"/>
            <c:spPr>
              <a:solidFill>
                <a:srgbClr val="FFFF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0777-46A1-9C33-34DFC179BE6D}"/>
              </c:ext>
            </c:extLst>
          </c:dPt>
          <c:dPt>
            <c:idx val="3"/>
            <c:invertIfNegative val="0"/>
            <c:bubble3D val="0"/>
            <c:spPr>
              <a:solidFill>
                <a:schemeClr val="bg1">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0777-46A1-9C33-34DFC179BE6D}"/>
              </c:ext>
            </c:extLst>
          </c:dPt>
          <c:dPt>
            <c:idx val="4"/>
            <c:invertIfNegative val="0"/>
            <c:bubble3D val="0"/>
            <c:spPr>
              <a:solidFill>
                <a:srgbClr val="E464B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0777-46A1-9C33-34DFC179BE6D}"/>
              </c:ext>
            </c:extLst>
          </c:dPt>
          <c:dPt>
            <c:idx val="5"/>
            <c:invertIfNegative val="0"/>
            <c:bubble3D val="0"/>
            <c:spPr>
              <a:solidFill>
                <a:schemeClr val="accent3"/>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0777-46A1-9C33-34DFC179BE6D}"/>
              </c:ext>
            </c:extLst>
          </c:dPt>
          <c:dPt>
            <c:idx val="6"/>
            <c:invertIfNegative val="0"/>
            <c:bubble3D val="0"/>
            <c:spPr>
              <a:solidFill>
                <a:srgbClr val="FFC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0777-46A1-9C33-34DFC179BE6D}"/>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Hoja1!$A$2:$A$8</c:f>
              <c:strCache>
                <c:ptCount val="7"/>
                <c:pt idx="0">
                  <c:v>D1 Talento Humano</c:v>
                </c:pt>
                <c:pt idx="1">
                  <c:v>D2 Direccionamiento estrátegico y planeación</c:v>
                </c:pt>
                <c:pt idx="2">
                  <c:v>D3 Información y comunicación</c:v>
                </c:pt>
                <c:pt idx="3">
                  <c:v>D4 Evaluación de resultados</c:v>
                </c:pt>
                <c:pt idx="4">
                  <c:v>D5 Gestión para resultados con valores</c:v>
                </c:pt>
                <c:pt idx="5">
                  <c:v>D6 Gestión del conocimiento</c:v>
                </c:pt>
                <c:pt idx="6">
                  <c:v>D7 Control Interno</c:v>
                </c:pt>
              </c:strCache>
            </c:strRef>
          </c:cat>
          <c:val>
            <c:numRef>
              <c:f>Hoja1!$B$2:$B$8</c:f>
              <c:numCache>
                <c:formatCode>General</c:formatCode>
                <c:ptCount val="7"/>
                <c:pt idx="0">
                  <c:v>88.3</c:v>
                </c:pt>
                <c:pt idx="1">
                  <c:v>95.5</c:v>
                </c:pt>
                <c:pt idx="2">
                  <c:v>89.6</c:v>
                </c:pt>
                <c:pt idx="3">
                  <c:v>90.8</c:v>
                </c:pt>
                <c:pt idx="4">
                  <c:v>87.1</c:v>
                </c:pt>
                <c:pt idx="5">
                  <c:v>92.5</c:v>
                </c:pt>
                <c:pt idx="6">
                  <c:v>96.3</c:v>
                </c:pt>
              </c:numCache>
            </c:numRef>
          </c:val>
          <c:extLst>
            <c:ext xmlns:c16="http://schemas.microsoft.com/office/drawing/2014/chart" uri="{C3380CC4-5D6E-409C-BE32-E72D297353CC}">
              <c16:uniqueId val="{00000000-20CF-4890-96DA-D471EEA9A347}"/>
            </c:ext>
          </c:extLst>
        </c:ser>
        <c:dLbls>
          <c:dLblPos val="inEnd"/>
          <c:showLegendKey val="0"/>
          <c:showVal val="1"/>
          <c:showCatName val="0"/>
          <c:showSerName val="0"/>
          <c:showPercent val="0"/>
          <c:showBubbleSize val="0"/>
        </c:dLbls>
        <c:gapWidth val="41"/>
        <c:axId val="666228095"/>
        <c:axId val="666226847"/>
      </c:barChart>
      <c:catAx>
        <c:axId val="666228095"/>
        <c:scaling>
          <c:orientation val="minMax"/>
        </c:scaling>
        <c:delete val="0"/>
        <c:axPos val="b"/>
        <c:numFmt formatCode="General" sourceLinked="1"/>
        <c:majorTickMark val="none"/>
        <c:minorTickMark val="none"/>
        <c:tickLblPos val="nextTo"/>
        <c:spPr>
          <a:noFill/>
          <a:ln>
            <a:solidFill>
              <a:schemeClr val="tx2">
                <a:lumMod val="50000"/>
              </a:schemeClr>
            </a:solidFill>
          </a:ln>
          <a:effectLst/>
        </c:spPr>
        <c:txPr>
          <a:bodyPr rot="-60000000" spcFirstLastPara="1" vertOverflow="ellipsis" vert="horz" wrap="square" anchor="ctr" anchorCtr="1"/>
          <a:lstStyle/>
          <a:p>
            <a:pPr>
              <a:defRPr sz="1050" b="0" i="0" u="none" strike="noStrike" kern="1200" baseline="0">
                <a:solidFill>
                  <a:schemeClr val="tx1">
                    <a:lumMod val="10000"/>
                  </a:schemeClr>
                </a:solidFill>
                <a:effectLst/>
                <a:latin typeface="+mn-lt"/>
                <a:ea typeface="+mn-ea"/>
                <a:cs typeface="+mn-cs"/>
              </a:defRPr>
            </a:pPr>
            <a:endParaRPr lang="es-CO"/>
          </a:p>
        </c:txPr>
        <c:crossAx val="666226847"/>
        <c:crosses val="autoZero"/>
        <c:auto val="1"/>
        <c:lblAlgn val="ctr"/>
        <c:lblOffset val="100"/>
        <c:noMultiLvlLbl val="0"/>
      </c:catAx>
      <c:valAx>
        <c:axId val="666226847"/>
        <c:scaling>
          <c:orientation val="minMax"/>
        </c:scaling>
        <c:delete val="1"/>
        <c:axPos val="l"/>
        <c:numFmt formatCode="General" sourceLinked="1"/>
        <c:majorTickMark val="none"/>
        <c:minorTickMark val="none"/>
        <c:tickLblPos val="nextTo"/>
        <c:crossAx val="666228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baseline="0">
                <a:solidFill>
                  <a:schemeClr val="accent3"/>
                </a:solidFill>
                <a:latin typeface="+mn-lt"/>
                <a:ea typeface="+mn-ea"/>
                <a:cs typeface="+mn-cs"/>
              </a:defRPr>
            </a:pPr>
            <a:r>
              <a:rPr lang="es-ES" dirty="0">
                <a:solidFill>
                  <a:schemeClr val="accent3"/>
                </a:solidFill>
              </a:rPr>
              <a:t>RESULTADO DE MEDICIÓN DE POLÍTICAS</a:t>
            </a:r>
            <a:endParaRPr lang="es-CO" dirty="0">
              <a:solidFill>
                <a:schemeClr val="accent3"/>
              </a:solidFill>
            </a:endParaRPr>
          </a:p>
        </c:rich>
      </c:tx>
      <c:overlay val="0"/>
      <c:spPr>
        <a:noFill/>
        <a:ln>
          <a:noFill/>
        </a:ln>
        <a:effectLst/>
      </c:spPr>
    </c:title>
    <c:autoTitleDeleted val="0"/>
    <c:plotArea>
      <c:layout>
        <c:manualLayout>
          <c:layoutTarget val="inner"/>
          <c:xMode val="edge"/>
          <c:yMode val="edge"/>
          <c:x val="0.32123192025022745"/>
          <c:y val="0.15361294241503159"/>
          <c:w val="0.63476633478058453"/>
          <c:h val="0.26840714540196497"/>
        </c:manualLayout>
      </c:layout>
      <c:barChart>
        <c:barDir val="col"/>
        <c:grouping val="stacked"/>
        <c:varyColors val="0"/>
        <c:ser>
          <c:idx val="0"/>
          <c:order val="0"/>
          <c:tx>
            <c:strRef>
              <c:f>Hoja1!$B$1</c:f>
              <c:strCache>
                <c:ptCount val="1"/>
                <c:pt idx="0">
                  <c:v>D1 Talento Humano</c:v>
                </c:pt>
              </c:strCache>
            </c:strRef>
          </c:tx>
          <c:spPr>
            <a:solidFill>
              <a:srgbClr val="00B0F0">
                <a:alpha val="85000"/>
              </a:srgbClr>
            </a:solidFill>
            <a:ln w="9525" cap="flat" cmpd="sng" algn="ctr">
              <a:solidFill>
                <a:schemeClr val="lt1">
                  <a:alpha val="50000"/>
                </a:schemeClr>
              </a:solidFill>
              <a:round/>
            </a:ln>
            <a:effectLst/>
          </c:spPr>
          <c:invertIfNegative val="0"/>
          <c:dLbls>
            <c:dLbl>
              <c:idx val="0"/>
              <c:layout>
                <c:manualLayout>
                  <c:x val="6.436094079804844E-3"/>
                  <c:y val="-2.33535359956073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45-4D74-AD35-0878D84997CB}"/>
                </c:ext>
              </c:extLst>
            </c:dLbl>
            <c:dLbl>
              <c:idx val="1"/>
              <c:spPr>
                <a:noFill/>
                <a:ln>
                  <a:noFill/>
                </a:ln>
                <a:effectLst/>
              </c:spPr>
              <c:txPr>
                <a:bodyPr rot="0" spcFirstLastPara="1" vertOverflow="overflow" horzOverflow="overflow" vert="horz" wrap="square"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7CE-4189-8C55-5B55BDCEC6FD}"/>
                </c:ext>
              </c:extLst>
            </c:dLbl>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Hoja1!$A$2:$A$20</c:f>
              <c:strCache>
                <c:ptCount val="19"/>
                <c:pt idx="0">
                  <c:v>Gestión estrátegica de TH</c:v>
                </c:pt>
                <c:pt idx="1">
                  <c:v>Integridad</c:v>
                </c:pt>
                <c:pt idx="2">
                  <c:v>Planeación institucional</c:v>
                </c:pt>
                <c:pt idx="3">
                  <c:v>Gestión presupuestal</c:v>
                </c:pt>
                <c:pt idx="4">
                  <c:v>Compras y contratación pública</c:v>
                </c:pt>
                <c:pt idx="5">
                  <c:v>Fortalecimiento organizacional</c:v>
                </c:pt>
                <c:pt idx="6">
                  <c:v>Gobierno digital</c:v>
                </c:pt>
                <c:pt idx="7">
                  <c:v>Seguridad digital</c:v>
                </c:pt>
                <c:pt idx="8">
                  <c:v>Defensa jurídica</c:v>
                </c:pt>
                <c:pt idx="9">
                  <c:v>mejora normativa</c:v>
                </c:pt>
                <c:pt idx="10">
                  <c:v>servicio al ciudadano</c:v>
                </c:pt>
                <c:pt idx="11">
                  <c:v>racionalización de trámites</c:v>
                </c:pt>
                <c:pt idx="12">
                  <c:v>Participación ciudadana</c:v>
                </c:pt>
                <c:pt idx="13">
                  <c:v>Evaluación de desempeño</c:v>
                </c:pt>
                <c:pt idx="14">
                  <c:v>Transparencia</c:v>
                </c:pt>
                <c:pt idx="15">
                  <c:v>Gestión documental</c:v>
                </c:pt>
                <c:pt idx="16">
                  <c:v>Información estádistica</c:v>
                </c:pt>
                <c:pt idx="17">
                  <c:v>Gestión del conocimiento</c:v>
                </c:pt>
                <c:pt idx="18">
                  <c:v>Control Interno</c:v>
                </c:pt>
              </c:strCache>
            </c:strRef>
          </c:cat>
          <c:val>
            <c:numRef>
              <c:f>Hoja1!$B$2:$B$20</c:f>
              <c:numCache>
                <c:formatCode>General</c:formatCode>
                <c:ptCount val="19"/>
                <c:pt idx="0">
                  <c:v>98</c:v>
                </c:pt>
                <c:pt idx="1">
                  <c:v>83.1</c:v>
                </c:pt>
              </c:numCache>
            </c:numRef>
          </c:val>
          <c:extLst>
            <c:ext xmlns:c16="http://schemas.microsoft.com/office/drawing/2014/chart" uri="{C3380CC4-5D6E-409C-BE32-E72D297353CC}">
              <c16:uniqueId val="{00000000-3C45-4D74-AD35-0878D84997CB}"/>
            </c:ext>
          </c:extLst>
        </c:ser>
        <c:ser>
          <c:idx val="1"/>
          <c:order val="1"/>
          <c:tx>
            <c:strRef>
              <c:f>Hoja1!$C$1</c:f>
              <c:strCache>
                <c:ptCount val="1"/>
                <c:pt idx="0">
                  <c:v>D2 Direccionamiento estrátegico y planeación</c:v>
                </c:pt>
              </c:strCache>
            </c:strRef>
          </c:tx>
          <c:spPr>
            <a:solidFill>
              <a:srgbClr val="92D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Hoja1!$A$2:$A$20</c:f>
              <c:strCache>
                <c:ptCount val="19"/>
                <c:pt idx="0">
                  <c:v>Gestión estrátegica de TH</c:v>
                </c:pt>
                <c:pt idx="1">
                  <c:v>Integridad</c:v>
                </c:pt>
                <c:pt idx="2">
                  <c:v>Planeación institucional</c:v>
                </c:pt>
                <c:pt idx="3">
                  <c:v>Gestión presupuestal</c:v>
                </c:pt>
                <c:pt idx="4">
                  <c:v>Compras y contratación pública</c:v>
                </c:pt>
                <c:pt idx="5">
                  <c:v>Fortalecimiento organizacional</c:v>
                </c:pt>
                <c:pt idx="6">
                  <c:v>Gobierno digital</c:v>
                </c:pt>
                <c:pt idx="7">
                  <c:v>Seguridad digital</c:v>
                </c:pt>
                <c:pt idx="8">
                  <c:v>Defensa jurídica</c:v>
                </c:pt>
                <c:pt idx="9">
                  <c:v>mejora normativa</c:v>
                </c:pt>
                <c:pt idx="10">
                  <c:v>servicio al ciudadano</c:v>
                </c:pt>
                <c:pt idx="11">
                  <c:v>racionalización de trámites</c:v>
                </c:pt>
                <c:pt idx="12">
                  <c:v>Participación ciudadana</c:v>
                </c:pt>
                <c:pt idx="13">
                  <c:v>Evaluación de desempeño</c:v>
                </c:pt>
                <c:pt idx="14">
                  <c:v>Transparencia</c:v>
                </c:pt>
                <c:pt idx="15">
                  <c:v>Gestión documental</c:v>
                </c:pt>
                <c:pt idx="16">
                  <c:v>Información estádistica</c:v>
                </c:pt>
                <c:pt idx="17">
                  <c:v>Gestión del conocimiento</c:v>
                </c:pt>
                <c:pt idx="18">
                  <c:v>Control Interno</c:v>
                </c:pt>
              </c:strCache>
            </c:strRef>
          </c:cat>
          <c:val>
            <c:numRef>
              <c:f>Hoja1!$C$2:$C$20</c:f>
              <c:numCache>
                <c:formatCode>General</c:formatCode>
                <c:ptCount val="19"/>
                <c:pt idx="2">
                  <c:v>98</c:v>
                </c:pt>
                <c:pt idx="3">
                  <c:v>72</c:v>
                </c:pt>
                <c:pt idx="4">
                  <c:v>97.6</c:v>
                </c:pt>
              </c:numCache>
            </c:numRef>
          </c:val>
          <c:extLst>
            <c:ext xmlns:c16="http://schemas.microsoft.com/office/drawing/2014/chart" uri="{C3380CC4-5D6E-409C-BE32-E72D297353CC}">
              <c16:uniqueId val="{00000001-3C45-4D74-AD35-0878D84997CB}"/>
            </c:ext>
          </c:extLst>
        </c:ser>
        <c:ser>
          <c:idx val="2"/>
          <c:order val="2"/>
          <c:tx>
            <c:strRef>
              <c:f>Hoja1!$D$1</c:f>
              <c:strCache>
                <c:ptCount val="1"/>
                <c:pt idx="0">
                  <c:v>D3 Gestión para resultados</c:v>
                </c:pt>
              </c:strCache>
            </c:strRef>
          </c:tx>
          <c:spPr>
            <a:solidFill>
              <a:srgbClr val="FFFF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Hoja1!$A$2:$A$20</c:f>
              <c:strCache>
                <c:ptCount val="19"/>
                <c:pt idx="0">
                  <c:v>Gestión estrátegica de TH</c:v>
                </c:pt>
                <c:pt idx="1">
                  <c:v>Integridad</c:v>
                </c:pt>
                <c:pt idx="2">
                  <c:v>Planeación institucional</c:v>
                </c:pt>
                <c:pt idx="3">
                  <c:v>Gestión presupuestal</c:v>
                </c:pt>
                <c:pt idx="4">
                  <c:v>Compras y contratación pública</c:v>
                </c:pt>
                <c:pt idx="5">
                  <c:v>Fortalecimiento organizacional</c:v>
                </c:pt>
                <c:pt idx="6">
                  <c:v>Gobierno digital</c:v>
                </c:pt>
                <c:pt idx="7">
                  <c:v>Seguridad digital</c:v>
                </c:pt>
                <c:pt idx="8">
                  <c:v>Defensa jurídica</c:v>
                </c:pt>
                <c:pt idx="9">
                  <c:v>mejora normativa</c:v>
                </c:pt>
                <c:pt idx="10">
                  <c:v>servicio al ciudadano</c:v>
                </c:pt>
                <c:pt idx="11">
                  <c:v>racionalización de trámites</c:v>
                </c:pt>
                <c:pt idx="12">
                  <c:v>Participación ciudadana</c:v>
                </c:pt>
                <c:pt idx="13">
                  <c:v>Evaluación de desempeño</c:v>
                </c:pt>
                <c:pt idx="14">
                  <c:v>Transparencia</c:v>
                </c:pt>
                <c:pt idx="15">
                  <c:v>Gestión documental</c:v>
                </c:pt>
                <c:pt idx="16">
                  <c:v>Información estádistica</c:v>
                </c:pt>
                <c:pt idx="17">
                  <c:v>Gestión del conocimiento</c:v>
                </c:pt>
                <c:pt idx="18">
                  <c:v>Control Interno</c:v>
                </c:pt>
              </c:strCache>
            </c:strRef>
          </c:cat>
          <c:val>
            <c:numRef>
              <c:f>Hoja1!$D$2:$D$20</c:f>
              <c:numCache>
                <c:formatCode>General</c:formatCode>
                <c:ptCount val="19"/>
                <c:pt idx="5">
                  <c:v>98.2</c:v>
                </c:pt>
                <c:pt idx="6">
                  <c:v>79.900000000000006</c:v>
                </c:pt>
                <c:pt idx="7">
                  <c:v>84.5</c:v>
                </c:pt>
                <c:pt idx="8">
                  <c:v>95.2</c:v>
                </c:pt>
                <c:pt idx="9">
                  <c:v>76.7</c:v>
                </c:pt>
                <c:pt idx="10">
                  <c:v>90.3</c:v>
                </c:pt>
                <c:pt idx="11">
                  <c:v>89.4</c:v>
                </c:pt>
                <c:pt idx="12">
                  <c:v>92.9</c:v>
                </c:pt>
              </c:numCache>
            </c:numRef>
          </c:val>
          <c:extLst>
            <c:ext xmlns:c16="http://schemas.microsoft.com/office/drawing/2014/chart" uri="{C3380CC4-5D6E-409C-BE32-E72D297353CC}">
              <c16:uniqueId val="{00000002-3C45-4D74-AD35-0878D84997CB}"/>
            </c:ext>
          </c:extLst>
        </c:ser>
        <c:ser>
          <c:idx val="3"/>
          <c:order val="3"/>
          <c:tx>
            <c:strRef>
              <c:f>Hoja1!$E$1</c:f>
              <c:strCache>
                <c:ptCount val="1"/>
                <c:pt idx="0">
                  <c:v>D4 Evaluación de resultados</c:v>
                </c:pt>
              </c:strCache>
            </c:strRef>
          </c:tx>
          <c:spPr>
            <a:solidFill>
              <a:schemeClr val="bg1">
                <a:lumMod val="60000"/>
                <a:lumOff val="40000"/>
                <a:alpha val="85000"/>
              </a:schemeClr>
            </a:solidFill>
            <a:ln w="222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Hoja1!$A$2:$A$20</c:f>
              <c:strCache>
                <c:ptCount val="19"/>
                <c:pt idx="0">
                  <c:v>Gestión estrátegica de TH</c:v>
                </c:pt>
                <c:pt idx="1">
                  <c:v>Integridad</c:v>
                </c:pt>
                <c:pt idx="2">
                  <c:v>Planeación institucional</c:v>
                </c:pt>
                <c:pt idx="3">
                  <c:v>Gestión presupuestal</c:v>
                </c:pt>
                <c:pt idx="4">
                  <c:v>Compras y contratación pública</c:v>
                </c:pt>
                <c:pt idx="5">
                  <c:v>Fortalecimiento organizacional</c:v>
                </c:pt>
                <c:pt idx="6">
                  <c:v>Gobierno digital</c:v>
                </c:pt>
                <c:pt idx="7">
                  <c:v>Seguridad digital</c:v>
                </c:pt>
                <c:pt idx="8">
                  <c:v>Defensa jurídica</c:v>
                </c:pt>
                <c:pt idx="9">
                  <c:v>mejora normativa</c:v>
                </c:pt>
                <c:pt idx="10">
                  <c:v>servicio al ciudadano</c:v>
                </c:pt>
                <c:pt idx="11">
                  <c:v>racionalización de trámites</c:v>
                </c:pt>
                <c:pt idx="12">
                  <c:v>Participación ciudadana</c:v>
                </c:pt>
                <c:pt idx="13">
                  <c:v>Evaluación de desempeño</c:v>
                </c:pt>
                <c:pt idx="14">
                  <c:v>Transparencia</c:v>
                </c:pt>
                <c:pt idx="15">
                  <c:v>Gestión documental</c:v>
                </c:pt>
                <c:pt idx="16">
                  <c:v>Información estádistica</c:v>
                </c:pt>
                <c:pt idx="17">
                  <c:v>Gestión del conocimiento</c:v>
                </c:pt>
                <c:pt idx="18">
                  <c:v>Control Interno</c:v>
                </c:pt>
              </c:strCache>
            </c:strRef>
          </c:cat>
          <c:val>
            <c:numRef>
              <c:f>Hoja1!$E$2:$E$20</c:f>
              <c:numCache>
                <c:formatCode>General</c:formatCode>
                <c:ptCount val="19"/>
                <c:pt idx="13">
                  <c:v>90.8</c:v>
                </c:pt>
              </c:numCache>
            </c:numRef>
          </c:val>
          <c:extLst>
            <c:ext xmlns:c16="http://schemas.microsoft.com/office/drawing/2014/chart" uri="{C3380CC4-5D6E-409C-BE32-E72D297353CC}">
              <c16:uniqueId val="{00000004-3C45-4D74-AD35-0878D84997CB}"/>
            </c:ext>
          </c:extLst>
        </c:ser>
        <c:ser>
          <c:idx val="4"/>
          <c:order val="4"/>
          <c:tx>
            <c:strRef>
              <c:f>Hoja1!$F$1</c:f>
              <c:strCache>
                <c:ptCount val="1"/>
                <c:pt idx="0">
                  <c:v>D5 Información y comunicación</c:v>
                </c:pt>
              </c:strCache>
            </c:strRef>
          </c:tx>
          <c:spPr>
            <a:solidFill>
              <a:srgbClr val="E464B0">
                <a:alpha val="84706"/>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Hoja1!$A$2:$A$20</c:f>
              <c:strCache>
                <c:ptCount val="19"/>
                <c:pt idx="0">
                  <c:v>Gestión estrátegica de TH</c:v>
                </c:pt>
                <c:pt idx="1">
                  <c:v>Integridad</c:v>
                </c:pt>
                <c:pt idx="2">
                  <c:v>Planeación institucional</c:v>
                </c:pt>
                <c:pt idx="3">
                  <c:v>Gestión presupuestal</c:v>
                </c:pt>
                <c:pt idx="4">
                  <c:v>Compras y contratación pública</c:v>
                </c:pt>
                <c:pt idx="5">
                  <c:v>Fortalecimiento organizacional</c:v>
                </c:pt>
                <c:pt idx="6">
                  <c:v>Gobierno digital</c:v>
                </c:pt>
                <c:pt idx="7">
                  <c:v>Seguridad digital</c:v>
                </c:pt>
                <c:pt idx="8">
                  <c:v>Defensa jurídica</c:v>
                </c:pt>
                <c:pt idx="9">
                  <c:v>mejora normativa</c:v>
                </c:pt>
                <c:pt idx="10">
                  <c:v>servicio al ciudadano</c:v>
                </c:pt>
                <c:pt idx="11">
                  <c:v>racionalización de trámites</c:v>
                </c:pt>
                <c:pt idx="12">
                  <c:v>Participación ciudadana</c:v>
                </c:pt>
                <c:pt idx="13">
                  <c:v>Evaluación de desempeño</c:v>
                </c:pt>
                <c:pt idx="14">
                  <c:v>Transparencia</c:v>
                </c:pt>
                <c:pt idx="15">
                  <c:v>Gestión documental</c:v>
                </c:pt>
                <c:pt idx="16">
                  <c:v>Información estádistica</c:v>
                </c:pt>
                <c:pt idx="17">
                  <c:v>Gestión del conocimiento</c:v>
                </c:pt>
                <c:pt idx="18">
                  <c:v>Control Interno</c:v>
                </c:pt>
              </c:strCache>
            </c:strRef>
          </c:cat>
          <c:val>
            <c:numRef>
              <c:f>Hoja1!$F$2:$F$20</c:f>
              <c:numCache>
                <c:formatCode>General</c:formatCode>
                <c:ptCount val="19"/>
                <c:pt idx="14">
                  <c:v>91.2</c:v>
                </c:pt>
                <c:pt idx="15">
                  <c:v>93.5</c:v>
                </c:pt>
                <c:pt idx="16">
                  <c:v>86</c:v>
                </c:pt>
              </c:numCache>
            </c:numRef>
          </c:val>
          <c:extLst>
            <c:ext xmlns:c16="http://schemas.microsoft.com/office/drawing/2014/chart" uri="{C3380CC4-5D6E-409C-BE32-E72D297353CC}">
              <c16:uniqueId val="{00000005-3C45-4D74-AD35-0878D84997CB}"/>
            </c:ext>
          </c:extLst>
        </c:ser>
        <c:ser>
          <c:idx val="5"/>
          <c:order val="5"/>
          <c:tx>
            <c:strRef>
              <c:f>Hoja1!$G$1</c:f>
              <c:strCache>
                <c:ptCount val="1"/>
                <c:pt idx="0">
                  <c:v>D6 Gestión del conocimiento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Hoja1!$A$2:$A$20</c:f>
              <c:strCache>
                <c:ptCount val="19"/>
                <c:pt idx="0">
                  <c:v>Gestión estrátegica de TH</c:v>
                </c:pt>
                <c:pt idx="1">
                  <c:v>Integridad</c:v>
                </c:pt>
                <c:pt idx="2">
                  <c:v>Planeación institucional</c:v>
                </c:pt>
                <c:pt idx="3">
                  <c:v>Gestión presupuestal</c:v>
                </c:pt>
                <c:pt idx="4">
                  <c:v>Compras y contratación pública</c:v>
                </c:pt>
                <c:pt idx="5">
                  <c:v>Fortalecimiento organizacional</c:v>
                </c:pt>
                <c:pt idx="6">
                  <c:v>Gobierno digital</c:v>
                </c:pt>
                <c:pt idx="7">
                  <c:v>Seguridad digital</c:v>
                </c:pt>
                <c:pt idx="8">
                  <c:v>Defensa jurídica</c:v>
                </c:pt>
                <c:pt idx="9">
                  <c:v>mejora normativa</c:v>
                </c:pt>
                <c:pt idx="10">
                  <c:v>servicio al ciudadano</c:v>
                </c:pt>
                <c:pt idx="11">
                  <c:v>racionalización de trámites</c:v>
                </c:pt>
                <c:pt idx="12">
                  <c:v>Participación ciudadana</c:v>
                </c:pt>
                <c:pt idx="13">
                  <c:v>Evaluación de desempeño</c:v>
                </c:pt>
                <c:pt idx="14">
                  <c:v>Transparencia</c:v>
                </c:pt>
                <c:pt idx="15">
                  <c:v>Gestión documental</c:v>
                </c:pt>
                <c:pt idx="16">
                  <c:v>Información estádistica</c:v>
                </c:pt>
                <c:pt idx="17">
                  <c:v>Gestión del conocimiento</c:v>
                </c:pt>
                <c:pt idx="18">
                  <c:v>Control Interno</c:v>
                </c:pt>
              </c:strCache>
            </c:strRef>
          </c:cat>
          <c:val>
            <c:numRef>
              <c:f>Hoja1!$G$2:$G$20</c:f>
              <c:numCache>
                <c:formatCode>General</c:formatCode>
                <c:ptCount val="19"/>
                <c:pt idx="17">
                  <c:v>92.5</c:v>
                </c:pt>
              </c:numCache>
            </c:numRef>
          </c:val>
          <c:extLst>
            <c:ext xmlns:c16="http://schemas.microsoft.com/office/drawing/2014/chart" uri="{C3380CC4-5D6E-409C-BE32-E72D297353CC}">
              <c16:uniqueId val="{00000006-3C45-4D74-AD35-0878D84997CB}"/>
            </c:ext>
          </c:extLst>
        </c:ser>
        <c:ser>
          <c:idx val="6"/>
          <c:order val="6"/>
          <c:tx>
            <c:strRef>
              <c:f>Hoja1!$H$1</c:f>
              <c:strCache>
                <c:ptCount val="1"/>
                <c:pt idx="0">
                  <c:v>D7 Control interno</c:v>
                </c:pt>
              </c:strCache>
            </c:strRef>
          </c:tx>
          <c:spPr>
            <a:solidFill>
              <a:srgbClr val="FFC000">
                <a:alpha val="85000"/>
              </a:srgbClr>
            </a:solidFill>
            <a:ln w="9525" cap="flat" cmpd="sng" algn="ctr">
              <a:solidFill>
                <a:schemeClr val="lt1">
                  <a:alpha val="50000"/>
                </a:schemeClr>
              </a:solidFill>
              <a:round/>
            </a:ln>
            <a:effectLst/>
          </c:spPr>
          <c:invertIfNegative val="0"/>
          <c:dLbls>
            <c:dLbl>
              <c:idx val="18"/>
              <c:layout>
                <c:manualLayout>
                  <c:x val="6.6957560481456643E-3"/>
                  <c:y val="-8.1526012896516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45-4D74-AD35-0878D84997CB}"/>
                </c:ext>
              </c:extLst>
            </c:dLbl>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Hoja1!$A$2:$A$20</c:f>
              <c:strCache>
                <c:ptCount val="19"/>
                <c:pt idx="0">
                  <c:v>Gestión estrátegica de TH</c:v>
                </c:pt>
                <c:pt idx="1">
                  <c:v>Integridad</c:v>
                </c:pt>
                <c:pt idx="2">
                  <c:v>Planeación institucional</c:v>
                </c:pt>
                <c:pt idx="3">
                  <c:v>Gestión presupuestal</c:v>
                </c:pt>
                <c:pt idx="4">
                  <c:v>Compras y contratación pública</c:v>
                </c:pt>
                <c:pt idx="5">
                  <c:v>Fortalecimiento organizacional</c:v>
                </c:pt>
                <c:pt idx="6">
                  <c:v>Gobierno digital</c:v>
                </c:pt>
                <c:pt idx="7">
                  <c:v>Seguridad digital</c:v>
                </c:pt>
                <c:pt idx="8">
                  <c:v>Defensa jurídica</c:v>
                </c:pt>
                <c:pt idx="9">
                  <c:v>mejora normativa</c:v>
                </c:pt>
                <c:pt idx="10">
                  <c:v>servicio al ciudadano</c:v>
                </c:pt>
                <c:pt idx="11">
                  <c:v>racionalización de trámites</c:v>
                </c:pt>
                <c:pt idx="12">
                  <c:v>Participación ciudadana</c:v>
                </c:pt>
                <c:pt idx="13">
                  <c:v>Evaluación de desempeño</c:v>
                </c:pt>
                <c:pt idx="14">
                  <c:v>Transparencia</c:v>
                </c:pt>
                <c:pt idx="15">
                  <c:v>Gestión documental</c:v>
                </c:pt>
                <c:pt idx="16">
                  <c:v>Información estádistica</c:v>
                </c:pt>
                <c:pt idx="17">
                  <c:v>Gestión del conocimiento</c:v>
                </c:pt>
                <c:pt idx="18">
                  <c:v>Control Interno</c:v>
                </c:pt>
              </c:strCache>
            </c:strRef>
          </c:cat>
          <c:val>
            <c:numRef>
              <c:f>Hoja1!$H$2:$H$20</c:f>
              <c:numCache>
                <c:formatCode>General</c:formatCode>
                <c:ptCount val="19"/>
                <c:pt idx="18">
                  <c:v>96.3</c:v>
                </c:pt>
              </c:numCache>
            </c:numRef>
          </c:val>
          <c:extLst>
            <c:ext xmlns:c16="http://schemas.microsoft.com/office/drawing/2014/chart" uri="{C3380CC4-5D6E-409C-BE32-E72D297353CC}">
              <c16:uniqueId val="{00000007-3C45-4D74-AD35-0878D84997CB}"/>
            </c:ext>
          </c:extLst>
        </c:ser>
        <c:dLbls>
          <c:showLegendKey val="0"/>
          <c:showVal val="0"/>
          <c:showCatName val="0"/>
          <c:showSerName val="0"/>
          <c:showPercent val="0"/>
          <c:showBubbleSize val="0"/>
        </c:dLbls>
        <c:gapWidth val="57"/>
        <c:overlap val="100"/>
        <c:axId val="670878351"/>
        <c:axId val="670879599"/>
      </c:barChart>
      <c:catAx>
        <c:axId val="6708783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lt1"/>
                </a:solidFill>
                <a:latin typeface="+mn-lt"/>
                <a:ea typeface="+mn-ea"/>
                <a:cs typeface="+mn-cs"/>
              </a:defRPr>
            </a:pPr>
            <a:endParaRPr lang="es-CO"/>
          </a:p>
        </c:txPr>
        <c:crossAx val="670879599"/>
        <c:crosses val="autoZero"/>
        <c:auto val="1"/>
        <c:lblAlgn val="ctr"/>
        <c:lblOffset val="100"/>
        <c:noMultiLvlLbl val="0"/>
      </c:catAx>
      <c:valAx>
        <c:axId val="67087959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70878351"/>
        <c:crosses val="autoZero"/>
        <c:crossBetween val="between"/>
      </c:valAx>
      <c:spPr>
        <a:noFill/>
        <a:ln w="63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4"/>
      </a:solidFill>
      <a:round/>
    </a:ln>
    <a:effectLst>
      <a:outerShdw blurRad="40000" dist="23000" dir="5400000" rotWithShape="0">
        <a:srgbClr val="000000">
          <a:alpha val="35000"/>
        </a:srgbClr>
      </a:outerShdw>
    </a:effectLst>
  </c:spPr>
  <c:txPr>
    <a:bodyPr/>
    <a:lstStyle/>
    <a:p>
      <a:pPr>
        <a:defRPr>
          <a:solidFill>
            <a:schemeClr val="lt1"/>
          </a:solidFill>
          <a:latin typeface="+mn-lt"/>
          <a:ea typeface="+mn-ea"/>
          <a:cs typeface="+mn-cs"/>
        </a:defRPr>
      </a:pPr>
      <a:endParaRPr lang="es-CO"/>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No. Indice: 101 - Calidad de la Planeación Estratégica del Talento Humano </c:v>
                </c:pt>
                <c:pt idx="1">
                  <c:v>No. Indice 102 - Eficiencia y Eficacia de la Selección Meritocrática del Talento Humano </c:v>
                </c:pt>
                <c:pt idx="2">
                  <c:v>No. Indice 103 - Desarrollo del Talento Humano en la Entidad </c:v>
                </c:pt>
                <c:pt idx="3">
                  <c:v>No. Indice 104 - Desvinculación Asistida y Retención del Conocimiento Generado por el Talento Humano </c:v>
                </c:pt>
              </c:strCache>
            </c:strRef>
          </c:cat>
          <c:val>
            <c:numRef>
              <c:f>Hoja1!$B$2:$B$5</c:f>
              <c:numCache>
                <c:formatCode>General</c:formatCode>
                <c:ptCount val="4"/>
                <c:pt idx="0">
                  <c:v>100</c:v>
                </c:pt>
                <c:pt idx="1">
                  <c:v>100</c:v>
                </c:pt>
                <c:pt idx="2">
                  <c:v>95.1</c:v>
                </c:pt>
                <c:pt idx="3">
                  <c:v>100</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accent1"/>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74115168641"/>
          <c:y val="6.6222826842777513E-2"/>
          <c:w val="0.81703259644643711"/>
          <c:h val="0.46379292725208393"/>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No. Indice: 105 - Cambio Cultural Cambio Cultural Basado en la Implementación del Código de Integridad del Servicio Público 
</c:v>
                </c:pt>
                <c:pt idx="1">
                  <c:v>No. Indice 106 - Gestión Adecuada de Acciones Preventivas en Conflicto de Interés 
 </c:v>
                </c:pt>
              </c:strCache>
            </c:strRef>
          </c:cat>
          <c:val>
            <c:numRef>
              <c:f>Hoja1!$B$2:$B$3</c:f>
              <c:numCache>
                <c:formatCode>General</c:formatCode>
                <c:ptCount val="2"/>
                <c:pt idx="0">
                  <c:v>95.7</c:v>
                </c:pt>
                <c:pt idx="1">
                  <c:v>74.099999999999994</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No. Indice: 107 - Planeación Efectiva y Técnica de la Contratación Pública 
</c:v>
                </c:pt>
                <c:pt idx="1">
                  <c:v>No. Indice 108 - Registro y Publicación Contractual en las Plataformas 
</c:v>
                </c:pt>
                <c:pt idx="2">
                  <c:v>No. Indice 109 - Aplicación de Lineamientos Normativos, Documentos Estándar e Instrumentos 
</c:v>
                </c:pt>
              </c:strCache>
            </c:strRef>
          </c:cat>
          <c:val>
            <c:numRef>
              <c:f>Hoja1!$B$2:$B$4</c:f>
              <c:numCache>
                <c:formatCode>General</c:formatCode>
                <c:ptCount val="3"/>
                <c:pt idx="0">
                  <c:v>93.3</c:v>
                </c:pt>
                <c:pt idx="1">
                  <c:v>100</c:v>
                </c:pt>
                <c:pt idx="2">
                  <c:v>100</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solidFill>
                <a:latin typeface="+mn-lt"/>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Hoja1!$A$2:$A$12</c:f>
              <c:strCache>
                <c:ptCount val="11"/>
                <c:pt idx="0">
                  <c:v>No. Indice: 110 - GOBERNANZA
</c:v>
                </c:pt>
                <c:pt idx="1">
                  <c:v>No. Indice 111 - INNOVACIÓN PÚBLICA DIGITAL
</c:v>
                </c:pt>
                <c:pt idx="2">
                  <c:v>No. Indice 112 - ARQUITECTURA
</c:v>
                </c:pt>
                <c:pt idx="3">
                  <c:v>No. Indice: 113 - SEGURIDAD Y PRIVACIDAD DE LA INFORMACIÓN
</c:v>
                </c:pt>
                <c:pt idx="4">
                  <c:v>No. Indice 114 - SERVICIOS CIUDADANOS DIGITALES
</c:v>
                </c:pt>
                <c:pt idx="5">
                  <c:v>No. Indice 115 - CULTURA Y APROPIACIÓN
</c:v>
                </c:pt>
                <c:pt idx="6">
                  <c:v>No. Indice: 116 - SERVICIOS Y PROCESOS INTELIGENTES
</c:v>
                </c:pt>
                <c:pt idx="7">
                  <c:v>No. Indice 117 - ESTADO ABIERTO
</c:v>
                </c:pt>
                <c:pt idx="8">
                  <c:v>No. Indice 118 - DECISIONES BASADAS EN DATOS
</c:v>
                </c:pt>
                <c:pt idx="9">
                  <c:v>No. Indice 119 - PROYECTOS DE TRANSFORMACIÓN DIGITAL
</c:v>
                </c:pt>
                <c:pt idx="10">
                  <c:v>No. Indice 120 - ESTRATEGIAS DE CIUDADES Y TERRITORIOS INTELIGENTES
</c:v>
                </c:pt>
              </c:strCache>
            </c:strRef>
          </c:cat>
          <c:val>
            <c:numRef>
              <c:f>Hoja1!$B$2:$B$12</c:f>
              <c:numCache>
                <c:formatCode>General</c:formatCode>
                <c:ptCount val="11"/>
                <c:pt idx="0">
                  <c:v>77.8</c:v>
                </c:pt>
                <c:pt idx="1">
                  <c:v>70.8</c:v>
                </c:pt>
                <c:pt idx="2">
                  <c:v>89.5</c:v>
                </c:pt>
                <c:pt idx="3">
                  <c:v>90.9</c:v>
                </c:pt>
                <c:pt idx="4">
                  <c:v>0</c:v>
                </c:pt>
                <c:pt idx="5">
                  <c:v>93.8</c:v>
                </c:pt>
                <c:pt idx="6">
                  <c:v>82.4</c:v>
                </c:pt>
                <c:pt idx="7">
                  <c:v>90.7</c:v>
                </c:pt>
                <c:pt idx="8">
                  <c:v>50.3</c:v>
                </c:pt>
                <c:pt idx="9">
                  <c:v>88.9</c:v>
                </c:pt>
                <c:pt idx="10">
                  <c:v>0</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cap="none" spc="0" normalizeH="0" baseline="0">
                <a:solidFill>
                  <a:schemeClr val="bg2"/>
                </a:solidFill>
                <a:latin typeface="+mn-lt"/>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Livvic" panose="020B060402020202020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No. Indice: 121 - Asignación de Recursos 
</c:v>
                </c:pt>
                <c:pt idx="1">
                  <c:v>No. Indice 122 - Implementación Lineamientos de Pólitica 
</c:v>
                </c:pt>
                <c:pt idx="2">
                  <c:v>No. Indice 123 - Despliegue de Controles
</c:v>
                </c:pt>
              </c:strCache>
            </c:strRef>
          </c:cat>
          <c:val>
            <c:numRef>
              <c:f>Hoja1!$B$2:$B$4</c:f>
              <c:numCache>
                <c:formatCode>General</c:formatCode>
                <c:ptCount val="3"/>
                <c:pt idx="0">
                  <c:v>82.3</c:v>
                </c:pt>
                <c:pt idx="1">
                  <c:v>81.900000000000006</c:v>
                </c:pt>
                <c:pt idx="2">
                  <c:v>100</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solidFill>
                <a:latin typeface="Livvic" panose="020B0604020202020204" charset="0"/>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Livvic" panose="020B0604020202020204" charset="0"/>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No. Indice: 124 - Gestión de las Actuaciones Prejudiciales
</c:v>
                </c:pt>
                <c:pt idx="1">
                  <c:v>No. Indice 125 - Gestión de la Defensa Judicial 
</c:v>
                </c:pt>
                <c:pt idx="2">
                  <c:v>No. Indice 126 - Gestión del Cumplimiento de Sentencias y Conciliaciones 
</c:v>
                </c:pt>
                <c:pt idx="3">
                  <c:v>No. Indice 127 -Gestión de la Acción de Repetición 
</c:v>
                </c:pt>
                <c:pt idx="4">
                  <c:v>No. Indice 128 - Gestión del Conocimiento Jurídico 
</c:v>
                </c:pt>
              </c:strCache>
            </c:strRef>
          </c:cat>
          <c:val>
            <c:numRef>
              <c:f>Hoja1!$B$2:$B$6</c:f>
              <c:numCache>
                <c:formatCode>General</c:formatCode>
                <c:ptCount val="5"/>
                <c:pt idx="0">
                  <c:v>100</c:v>
                </c:pt>
                <c:pt idx="1">
                  <c:v>100</c:v>
                </c:pt>
                <c:pt idx="2">
                  <c:v>100</c:v>
                </c:pt>
                <c:pt idx="3">
                  <c:v>100</c:v>
                </c:pt>
                <c:pt idx="4">
                  <c:v>80</c:v>
                </c:pt>
              </c:numCache>
            </c:numRef>
          </c:val>
          <c:extLst>
            <c:ext xmlns:c16="http://schemas.microsoft.com/office/drawing/2014/chart" uri="{C3380CC4-5D6E-409C-BE32-E72D297353CC}">
              <c16:uniqueId val="{00000000-89EF-45BA-9A86-069096467D67}"/>
            </c:ext>
          </c:extLst>
        </c:ser>
        <c:dLbls>
          <c:dLblPos val="outEnd"/>
          <c:showLegendKey val="0"/>
          <c:showVal val="1"/>
          <c:showCatName val="0"/>
          <c:showSerName val="0"/>
          <c:showPercent val="0"/>
          <c:showBubbleSize val="0"/>
        </c:dLbls>
        <c:gapWidth val="199"/>
        <c:axId val="936824111"/>
        <c:axId val="1172343135"/>
      </c:barChart>
      <c:catAx>
        <c:axId val="9368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solidFill>
                <a:latin typeface="+mn-lt"/>
                <a:ea typeface="+mn-ea"/>
                <a:cs typeface="+mn-cs"/>
              </a:defRPr>
            </a:pPr>
            <a:endParaRPr lang="es-CO"/>
          </a:p>
        </c:txPr>
        <c:crossAx val="1172343135"/>
        <c:crosses val="autoZero"/>
        <c:auto val="1"/>
        <c:lblAlgn val="ctr"/>
        <c:lblOffset val="100"/>
        <c:noMultiLvlLbl val="0"/>
      </c:catAx>
      <c:valAx>
        <c:axId val="11723431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s-CO"/>
          </a:p>
        </c:txPr>
        <c:crossAx val="9368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1.09361E-7</cdr:x>
      <cdr:y>0.49827</cdr:y>
    </cdr:from>
    <cdr:to>
      <cdr:x>0.1848</cdr:x>
      <cdr:y>0.83083</cdr:y>
    </cdr:to>
    <cdr:pic>
      <cdr:nvPicPr>
        <cdr:cNvPr id="3" name="chart">
          <a:extLst xmlns:a="http://schemas.openxmlformats.org/drawingml/2006/main">
            <a:ext uri="{FF2B5EF4-FFF2-40B4-BE49-F238E27FC236}">
              <a16:creationId xmlns:a16="http://schemas.microsoft.com/office/drawing/2014/main" id="{9944B315-5E98-49FB-A787-F2443DE1D00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 y="2483853"/>
          <a:ext cx="1689791" cy="165775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2544927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2544927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538897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25190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f27db53a4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f27db53a4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2544927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2544927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347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2544927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2544927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211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2544927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2544927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295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2544927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2544927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489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2544927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2544927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928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2544927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2544927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484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3971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6327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8950" y="197300"/>
            <a:ext cx="6736052" cy="3627907"/>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txBox="1">
            <a:spLocks noGrp="1"/>
          </p:cNvSpPr>
          <p:nvPr>
            <p:ph type="ctrTitle"/>
          </p:nvPr>
        </p:nvSpPr>
        <p:spPr>
          <a:xfrm>
            <a:off x="4219225" y="871875"/>
            <a:ext cx="4189200" cy="1767900"/>
          </a:xfrm>
          <a:prstGeom prst="rect">
            <a:avLst/>
          </a:prstGeom>
        </p:spPr>
        <p:txBody>
          <a:bodyPr spcFirstLastPara="1" wrap="square" lIns="91425" tIns="91425" rIns="91425" bIns="91425" anchor="ctr" anchorCtr="0">
            <a:noAutofit/>
          </a:bodyPr>
          <a:lstStyle>
            <a:lvl1pPr lvl="0" algn="l">
              <a:lnSpc>
                <a:spcPct val="100000"/>
              </a:lnSpc>
              <a:spcBef>
                <a:spcPts val="0"/>
              </a:spcBef>
              <a:spcAft>
                <a:spcPts val="0"/>
              </a:spcAft>
              <a:buSzPts val="7200"/>
              <a:buNone/>
              <a:defRPr sz="4000"/>
            </a:lvl1pPr>
            <a:lvl2pPr lvl="1" algn="ctr">
              <a:lnSpc>
                <a:spcPct val="80000"/>
              </a:lnSpc>
              <a:spcBef>
                <a:spcPts val="0"/>
              </a:spcBef>
              <a:spcAft>
                <a:spcPts val="0"/>
              </a:spcAft>
              <a:buSzPts val="7200"/>
              <a:buNone/>
              <a:defRPr sz="7200"/>
            </a:lvl2pPr>
            <a:lvl3pPr lvl="2" algn="ctr">
              <a:lnSpc>
                <a:spcPct val="80000"/>
              </a:lnSpc>
              <a:spcBef>
                <a:spcPts val="0"/>
              </a:spcBef>
              <a:spcAft>
                <a:spcPts val="0"/>
              </a:spcAft>
              <a:buSzPts val="7200"/>
              <a:buNone/>
              <a:defRPr sz="7200"/>
            </a:lvl3pPr>
            <a:lvl4pPr lvl="3" algn="ctr">
              <a:lnSpc>
                <a:spcPct val="80000"/>
              </a:lnSpc>
              <a:spcBef>
                <a:spcPts val="0"/>
              </a:spcBef>
              <a:spcAft>
                <a:spcPts val="0"/>
              </a:spcAft>
              <a:buSzPts val="7200"/>
              <a:buNone/>
              <a:defRPr sz="7200"/>
            </a:lvl4pPr>
            <a:lvl5pPr lvl="4" algn="ctr">
              <a:lnSpc>
                <a:spcPct val="80000"/>
              </a:lnSpc>
              <a:spcBef>
                <a:spcPts val="0"/>
              </a:spcBef>
              <a:spcAft>
                <a:spcPts val="0"/>
              </a:spcAft>
              <a:buSzPts val="7200"/>
              <a:buNone/>
              <a:defRPr sz="7200"/>
            </a:lvl5pPr>
            <a:lvl6pPr lvl="5" algn="ctr">
              <a:lnSpc>
                <a:spcPct val="80000"/>
              </a:lnSpc>
              <a:spcBef>
                <a:spcPts val="0"/>
              </a:spcBef>
              <a:spcAft>
                <a:spcPts val="0"/>
              </a:spcAft>
              <a:buSzPts val="7200"/>
              <a:buNone/>
              <a:defRPr sz="7200"/>
            </a:lvl6pPr>
            <a:lvl7pPr lvl="6" algn="ctr">
              <a:lnSpc>
                <a:spcPct val="80000"/>
              </a:lnSpc>
              <a:spcBef>
                <a:spcPts val="0"/>
              </a:spcBef>
              <a:spcAft>
                <a:spcPts val="0"/>
              </a:spcAft>
              <a:buSzPts val="7200"/>
              <a:buNone/>
              <a:defRPr sz="7200"/>
            </a:lvl7pPr>
            <a:lvl8pPr lvl="7" algn="ctr">
              <a:lnSpc>
                <a:spcPct val="80000"/>
              </a:lnSpc>
              <a:spcBef>
                <a:spcPts val="0"/>
              </a:spcBef>
              <a:spcAft>
                <a:spcPts val="0"/>
              </a:spcAft>
              <a:buSzPts val="7200"/>
              <a:buNone/>
              <a:defRPr sz="7200"/>
            </a:lvl8pPr>
            <a:lvl9pPr lvl="8" algn="ctr">
              <a:lnSpc>
                <a:spcPct val="80000"/>
              </a:lnSpc>
              <a:spcBef>
                <a:spcPts val="0"/>
              </a:spcBef>
              <a:spcAft>
                <a:spcPts val="0"/>
              </a:spcAft>
              <a:buSzPts val="7200"/>
              <a:buNone/>
              <a:defRPr sz="7200"/>
            </a:lvl9pPr>
          </a:lstStyle>
          <a:p>
            <a:endParaRPr/>
          </a:p>
        </p:txBody>
      </p:sp>
      <p:sp>
        <p:nvSpPr>
          <p:cNvPr id="11" name="Google Shape;11;p2"/>
          <p:cNvSpPr txBox="1">
            <a:spLocks noGrp="1"/>
          </p:cNvSpPr>
          <p:nvPr>
            <p:ph type="subTitle" idx="1"/>
          </p:nvPr>
        </p:nvSpPr>
        <p:spPr>
          <a:xfrm>
            <a:off x="4219225" y="3825200"/>
            <a:ext cx="3912600" cy="446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2400"/>
              <a:buNone/>
              <a:defRPr>
                <a:solidFill>
                  <a:schemeClr val="accent1"/>
                </a:solidFill>
              </a:defRPr>
            </a:lvl1pPr>
            <a:lvl2pPr lvl="1" algn="ctr">
              <a:lnSpc>
                <a:spcPct val="100000"/>
              </a:lnSpc>
              <a:spcBef>
                <a:spcPts val="0"/>
              </a:spcBef>
              <a:spcAft>
                <a:spcPts val="0"/>
              </a:spcAft>
              <a:buClr>
                <a:schemeClr val="accent1"/>
              </a:buClr>
              <a:buSzPts val="2400"/>
              <a:buNone/>
              <a:defRPr sz="2400">
                <a:solidFill>
                  <a:schemeClr val="accent1"/>
                </a:solidFill>
              </a:defRPr>
            </a:lvl2pPr>
            <a:lvl3pPr lvl="2" algn="ctr">
              <a:lnSpc>
                <a:spcPct val="100000"/>
              </a:lnSpc>
              <a:spcBef>
                <a:spcPts val="0"/>
              </a:spcBef>
              <a:spcAft>
                <a:spcPts val="0"/>
              </a:spcAft>
              <a:buClr>
                <a:schemeClr val="accent1"/>
              </a:buClr>
              <a:buSzPts val="2400"/>
              <a:buNone/>
              <a:defRPr sz="2400">
                <a:solidFill>
                  <a:schemeClr val="accent1"/>
                </a:solidFill>
              </a:defRPr>
            </a:lvl3pPr>
            <a:lvl4pPr lvl="3" algn="ctr">
              <a:lnSpc>
                <a:spcPct val="100000"/>
              </a:lnSpc>
              <a:spcBef>
                <a:spcPts val="0"/>
              </a:spcBef>
              <a:spcAft>
                <a:spcPts val="0"/>
              </a:spcAft>
              <a:buClr>
                <a:schemeClr val="accent1"/>
              </a:buClr>
              <a:buSzPts val="2400"/>
              <a:buNone/>
              <a:defRPr sz="2400">
                <a:solidFill>
                  <a:schemeClr val="accent1"/>
                </a:solidFill>
              </a:defRPr>
            </a:lvl4pPr>
            <a:lvl5pPr lvl="4" algn="ctr">
              <a:lnSpc>
                <a:spcPct val="100000"/>
              </a:lnSpc>
              <a:spcBef>
                <a:spcPts val="0"/>
              </a:spcBef>
              <a:spcAft>
                <a:spcPts val="0"/>
              </a:spcAft>
              <a:buClr>
                <a:schemeClr val="accent1"/>
              </a:buClr>
              <a:buSzPts val="2400"/>
              <a:buNone/>
              <a:defRPr sz="2400">
                <a:solidFill>
                  <a:schemeClr val="accent1"/>
                </a:solidFill>
              </a:defRPr>
            </a:lvl5pPr>
            <a:lvl6pPr lvl="5" algn="ctr">
              <a:lnSpc>
                <a:spcPct val="100000"/>
              </a:lnSpc>
              <a:spcBef>
                <a:spcPts val="0"/>
              </a:spcBef>
              <a:spcAft>
                <a:spcPts val="0"/>
              </a:spcAft>
              <a:buClr>
                <a:schemeClr val="accent1"/>
              </a:buClr>
              <a:buSzPts val="2400"/>
              <a:buNone/>
              <a:defRPr sz="2400">
                <a:solidFill>
                  <a:schemeClr val="accent1"/>
                </a:solidFill>
              </a:defRPr>
            </a:lvl6pPr>
            <a:lvl7pPr lvl="6" algn="ctr">
              <a:lnSpc>
                <a:spcPct val="100000"/>
              </a:lnSpc>
              <a:spcBef>
                <a:spcPts val="0"/>
              </a:spcBef>
              <a:spcAft>
                <a:spcPts val="0"/>
              </a:spcAft>
              <a:buClr>
                <a:schemeClr val="accent1"/>
              </a:buClr>
              <a:buSzPts val="2400"/>
              <a:buNone/>
              <a:defRPr sz="2400">
                <a:solidFill>
                  <a:schemeClr val="accent1"/>
                </a:solidFill>
              </a:defRPr>
            </a:lvl7pPr>
            <a:lvl8pPr lvl="7" algn="ctr">
              <a:lnSpc>
                <a:spcPct val="100000"/>
              </a:lnSpc>
              <a:spcBef>
                <a:spcPts val="0"/>
              </a:spcBef>
              <a:spcAft>
                <a:spcPts val="0"/>
              </a:spcAft>
              <a:buClr>
                <a:schemeClr val="accent1"/>
              </a:buClr>
              <a:buSzPts val="2400"/>
              <a:buNone/>
              <a:defRPr sz="2400">
                <a:solidFill>
                  <a:schemeClr val="accent1"/>
                </a:solidFill>
              </a:defRPr>
            </a:lvl8pPr>
            <a:lvl9pPr lvl="8" algn="ctr">
              <a:lnSpc>
                <a:spcPct val="100000"/>
              </a:lnSpc>
              <a:spcBef>
                <a:spcPts val="0"/>
              </a:spcBef>
              <a:spcAft>
                <a:spcPts val="0"/>
              </a:spcAft>
              <a:buClr>
                <a:schemeClr val="accent1"/>
              </a:buClr>
              <a:buSzPts val="2400"/>
              <a:buNone/>
              <a:defRPr sz="2400">
                <a:solidFill>
                  <a:schemeClr val="accent1"/>
                </a:solidFill>
              </a:defRPr>
            </a:lvl9pPr>
          </a:lstStyle>
          <a:p>
            <a:endParaRPr/>
          </a:p>
        </p:txBody>
      </p:sp>
      <p:grpSp>
        <p:nvGrpSpPr>
          <p:cNvPr id="12" name="Google Shape;12;p2"/>
          <p:cNvGrpSpPr/>
          <p:nvPr/>
        </p:nvGrpSpPr>
        <p:grpSpPr>
          <a:xfrm>
            <a:off x="209775" y="4059388"/>
            <a:ext cx="1642700" cy="938088"/>
            <a:chOff x="209775" y="4059388"/>
            <a:chExt cx="1642700" cy="938088"/>
          </a:xfrm>
        </p:grpSpPr>
        <p:sp>
          <p:nvSpPr>
            <p:cNvPr id="13" name="Google Shape;13;p2"/>
            <p:cNvSpPr/>
            <p:nvPr/>
          </p:nvSpPr>
          <p:spPr>
            <a:xfrm>
              <a:off x="1732375" y="4810650"/>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1005325" y="46679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209775" y="4059388"/>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1300550" y="44213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2350" y="46679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8"/>
          <p:cNvSpPr/>
          <p:nvPr/>
        </p:nvSpPr>
        <p:spPr>
          <a:xfrm flipH="1">
            <a:off x="-707751" y="318851"/>
            <a:ext cx="10308350" cy="4824656"/>
          </a:xfrm>
          <a:custGeom>
            <a:avLst/>
            <a:gdLst/>
            <a:ahLst/>
            <a:cxnLst/>
            <a:rect l="l" t="t" r="r" b="b"/>
            <a:pathLst>
              <a:path w="117327" h="54913" extrusionOk="0">
                <a:moveTo>
                  <a:pt x="93356" y="0"/>
                </a:moveTo>
                <a:cubicBezTo>
                  <a:pt x="88268" y="0"/>
                  <a:pt x="83308" y="1414"/>
                  <a:pt x="77942" y="1787"/>
                </a:cubicBezTo>
                <a:cubicBezTo>
                  <a:pt x="56780" y="2759"/>
                  <a:pt x="55697" y="6502"/>
                  <a:pt x="51708" y="9508"/>
                </a:cubicBezTo>
                <a:cubicBezTo>
                  <a:pt x="50260" y="10596"/>
                  <a:pt x="48530" y="11140"/>
                  <a:pt x="46794" y="11140"/>
                </a:cubicBezTo>
                <a:cubicBezTo>
                  <a:pt x="45303" y="11140"/>
                  <a:pt x="43806" y="10738"/>
                  <a:pt x="42479" y="9932"/>
                </a:cubicBezTo>
                <a:cubicBezTo>
                  <a:pt x="35972" y="5988"/>
                  <a:pt x="27164" y="1899"/>
                  <a:pt x="20478" y="1899"/>
                </a:cubicBezTo>
                <a:cubicBezTo>
                  <a:pt x="20460" y="1899"/>
                  <a:pt x="20442" y="1899"/>
                  <a:pt x="20423" y="1899"/>
                </a:cubicBezTo>
                <a:cubicBezTo>
                  <a:pt x="7642" y="2111"/>
                  <a:pt x="4346" y="9832"/>
                  <a:pt x="2915" y="21217"/>
                </a:cubicBezTo>
                <a:cubicBezTo>
                  <a:pt x="0" y="47094"/>
                  <a:pt x="18455" y="54913"/>
                  <a:pt x="40084" y="54913"/>
                </a:cubicBezTo>
                <a:cubicBezTo>
                  <a:pt x="41419" y="54913"/>
                  <a:pt x="42766" y="54883"/>
                  <a:pt x="44121" y="54826"/>
                </a:cubicBezTo>
                <a:cubicBezTo>
                  <a:pt x="50523" y="54289"/>
                  <a:pt x="56333" y="51787"/>
                  <a:pt x="62691" y="51351"/>
                </a:cubicBezTo>
                <a:cubicBezTo>
                  <a:pt x="63252" y="51299"/>
                  <a:pt x="63806" y="51275"/>
                  <a:pt x="64353" y="51275"/>
                </a:cubicBezTo>
                <a:cubicBezTo>
                  <a:pt x="69792" y="51275"/>
                  <a:pt x="74570" y="53648"/>
                  <a:pt x="79819" y="54379"/>
                </a:cubicBezTo>
                <a:cubicBezTo>
                  <a:pt x="81641" y="54648"/>
                  <a:pt x="83517" y="54789"/>
                  <a:pt x="85406" y="54789"/>
                </a:cubicBezTo>
                <a:cubicBezTo>
                  <a:pt x="92841" y="54789"/>
                  <a:pt x="100466" y="52611"/>
                  <a:pt x="105696" y="47541"/>
                </a:cubicBezTo>
                <a:cubicBezTo>
                  <a:pt x="113796" y="39697"/>
                  <a:pt x="117327" y="27195"/>
                  <a:pt x="116075" y="16033"/>
                </a:cubicBezTo>
                <a:cubicBezTo>
                  <a:pt x="115662" y="6201"/>
                  <a:pt x="106768" y="3173"/>
                  <a:pt x="98724" y="614"/>
                </a:cubicBezTo>
                <a:cubicBezTo>
                  <a:pt x="96904" y="171"/>
                  <a:pt x="95122" y="0"/>
                  <a:pt x="93356"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8"/>
          <p:cNvSpPr txBox="1">
            <a:spLocks noGrp="1"/>
          </p:cNvSpPr>
          <p:nvPr>
            <p:ph type="title"/>
          </p:nvPr>
        </p:nvSpPr>
        <p:spPr>
          <a:xfrm>
            <a:off x="2408763" y="1371750"/>
            <a:ext cx="5669100" cy="24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400"/>
              <a:buNone/>
              <a:defRPr sz="91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98" name="Google Shape;98;p8"/>
          <p:cNvSpPr/>
          <p:nvPr/>
        </p:nvSpPr>
        <p:spPr>
          <a:xfrm>
            <a:off x="8898550" y="697150"/>
            <a:ext cx="301925" cy="296900"/>
          </a:xfrm>
          <a:custGeom>
            <a:avLst/>
            <a:gdLst/>
            <a:ahLst/>
            <a:cxnLst/>
            <a:rect l="l" t="t" r="r" b="b"/>
            <a:pathLst>
              <a:path w="12077" h="11876" extrusionOk="0">
                <a:moveTo>
                  <a:pt x="1" y="1"/>
                </a:moveTo>
                <a:cubicBezTo>
                  <a:pt x="1168" y="3970"/>
                  <a:pt x="2536" y="7940"/>
                  <a:pt x="4104" y="11876"/>
                </a:cubicBezTo>
                <a:cubicBezTo>
                  <a:pt x="6939" y="8707"/>
                  <a:pt x="9608" y="5471"/>
                  <a:pt x="12076" y="2135"/>
                </a:cubicBezTo>
                <a:cubicBezTo>
                  <a:pt x="7973" y="1635"/>
                  <a:pt x="3970" y="93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8"/>
          <p:cNvSpPr/>
          <p:nvPr/>
        </p:nvSpPr>
        <p:spPr>
          <a:xfrm>
            <a:off x="8606675" y="613750"/>
            <a:ext cx="291900" cy="306100"/>
          </a:xfrm>
          <a:custGeom>
            <a:avLst/>
            <a:gdLst/>
            <a:ahLst/>
            <a:cxnLst/>
            <a:rect l="l" t="t" r="r" b="b"/>
            <a:pathLst>
              <a:path w="11676" h="12244" extrusionOk="0">
                <a:moveTo>
                  <a:pt x="1" y="1"/>
                </a:moveTo>
                <a:lnTo>
                  <a:pt x="1" y="1"/>
                </a:lnTo>
                <a:cubicBezTo>
                  <a:pt x="735" y="4070"/>
                  <a:pt x="1669" y="8140"/>
                  <a:pt x="2803" y="12243"/>
                </a:cubicBezTo>
                <a:cubicBezTo>
                  <a:pt x="5905" y="9374"/>
                  <a:pt x="8874" y="6405"/>
                  <a:pt x="11676" y="3337"/>
                </a:cubicBezTo>
                <a:cubicBezTo>
                  <a:pt x="7706" y="2436"/>
                  <a:pt x="3804" y="130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8"/>
          <p:cNvSpPr/>
          <p:nvPr/>
        </p:nvSpPr>
        <p:spPr>
          <a:xfrm>
            <a:off x="8326475" y="501175"/>
            <a:ext cx="280225" cy="311075"/>
          </a:xfrm>
          <a:custGeom>
            <a:avLst/>
            <a:gdLst/>
            <a:ahLst/>
            <a:cxnLst/>
            <a:rect l="l" t="t" r="r" b="b"/>
            <a:pathLst>
              <a:path w="11209" h="12443" extrusionOk="0">
                <a:moveTo>
                  <a:pt x="1" y="1"/>
                </a:moveTo>
                <a:cubicBezTo>
                  <a:pt x="301" y="4104"/>
                  <a:pt x="801" y="8273"/>
                  <a:pt x="1469" y="12443"/>
                </a:cubicBezTo>
                <a:cubicBezTo>
                  <a:pt x="4871" y="9908"/>
                  <a:pt x="8107" y="7273"/>
                  <a:pt x="11209" y="4504"/>
                </a:cubicBezTo>
                <a:cubicBezTo>
                  <a:pt x="7373" y="3203"/>
                  <a:pt x="3637" y="166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8"/>
          <p:cNvSpPr/>
          <p:nvPr/>
        </p:nvSpPr>
        <p:spPr>
          <a:xfrm>
            <a:off x="8057950" y="360250"/>
            <a:ext cx="268550" cy="312750"/>
          </a:xfrm>
          <a:custGeom>
            <a:avLst/>
            <a:gdLst/>
            <a:ahLst/>
            <a:cxnLst/>
            <a:rect l="l" t="t" r="r" b="b"/>
            <a:pathLst>
              <a:path w="10742" h="12510" extrusionOk="0">
                <a:moveTo>
                  <a:pt x="134" y="0"/>
                </a:moveTo>
                <a:cubicBezTo>
                  <a:pt x="1" y="4103"/>
                  <a:pt x="34" y="8306"/>
                  <a:pt x="268" y="12509"/>
                </a:cubicBezTo>
                <a:cubicBezTo>
                  <a:pt x="3904" y="10341"/>
                  <a:pt x="7406" y="8039"/>
                  <a:pt x="10742" y="5638"/>
                </a:cubicBezTo>
                <a:cubicBezTo>
                  <a:pt x="7106" y="3936"/>
                  <a:pt x="3570" y="2035"/>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8"/>
          <p:cNvSpPr/>
          <p:nvPr/>
        </p:nvSpPr>
        <p:spPr>
          <a:xfrm>
            <a:off x="7783600" y="192625"/>
            <a:ext cx="277725" cy="311925"/>
          </a:xfrm>
          <a:custGeom>
            <a:avLst/>
            <a:gdLst/>
            <a:ahLst/>
            <a:cxnLst/>
            <a:rect l="l" t="t" r="r" b="b"/>
            <a:pathLst>
              <a:path w="11109" h="12477" extrusionOk="0">
                <a:moveTo>
                  <a:pt x="1135" y="1"/>
                </a:moveTo>
                <a:cubicBezTo>
                  <a:pt x="567" y="4103"/>
                  <a:pt x="167" y="8240"/>
                  <a:pt x="0" y="12476"/>
                </a:cubicBezTo>
                <a:cubicBezTo>
                  <a:pt x="3803" y="10675"/>
                  <a:pt x="7539" y="8773"/>
                  <a:pt x="11108" y="6705"/>
                </a:cubicBezTo>
                <a:cubicBezTo>
                  <a:pt x="7673" y="4637"/>
                  <a:pt x="4337" y="2402"/>
                  <a:pt x="1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8"/>
          <p:cNvSpPr/>
          <p:nvPr/>
        </p:nvSpPr>
        <p:spPr>
          <a:xfrm>
            <a:off x="7520075" y="0"/>
            <a:ext cx="291900" cy="306900"/>
          </a:xfrm>
          <a:custGeom>
            <a:avLst/>
            <a:gdLst/>
            <a:ahLst/>
            <a:cxnLst/>
            <a:rect l="l" t="t" r="r" b="b"/>
            <a:pathLst>
              <a:path w="11676" h="12276" extrusionOk="0">
                <a:moveTo>
                  <a:pt x="2436" y="0"/>
                </a:moveTo>
                <a:cubicBezTo>
                  <a:pt x="1468" y="4003"/>
                  <a:pt x="634" y="8106"/>
                  <a:pt x="1" y="12275"/>
                </a:cubicBezTo>
                <a:cubicBezTo>
                  <a:pt x="4003" y="10908"/>
                  <a:pt x="7906" y="9373"/>
                  <a:pt x="11676" y="7706"/>
                </a:cubicBezTo>
                <a:cubicBezTo>
                  <a:pt x="8473" y="5304"/>
                  <a:pt x="5371" y="2735"/>
                  <a:pt x="2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8"/>
          <p:cNvSpPr/>
          <p:nvPr/>
        </p:nvSpPr>
        <p:spPr>
          <a:xfrm>
            <a:off x="8801825" y="659625"/>
            <a:ext cx="398650" cy="364450"/>
          </a:xfrm>
          <a:custGeom>
            <a:avLst/>
            <a:gdLst/>
            <a:ahLst/>
            <a:cxnLst/>
            <a:rect l="l" t="t" r="r" b="b"/>
            <a:pathLst>
              <a:path w="15946" h="14578" extrusionOk="0">
                <a:moveTo>
                  <a:pt x="1" y="1"/>
                </a:moveTo>
                <a:lnTo>
                  <a:pt x="1" y="1"/>
                </a:lnTo>
                <a:cubicBezTo>
                  <a:pt x="2202" y="4904"/>
                  <a:pt x="4704" y="9774"/>
                  <a:pt x="7473" y="14578"/>
                </a:cubicBezTo>
                <a:cubicBezTo>
                  <a:pt x="10541" y="9974"/>
                  <a:pt x="13343" y="5271"/>
                  <a:pt x="15945" y="534"/>
                </a:cubicBezTo>
                <a:lnTo>
                  <a:pt x="15945" y="534"/>
                </a:lnTo>
                <a:cubicBezTo>
                  <a:pt x="14950" y="553"/>
                  <a:pt x="13957" y="562"/>
                  <a:pt x="12966" y="562"/>
                </a:cubicBezTo>
                <a:cubicBezTo>
                  <a:pt x="8610" y="562"/>
                  <a:pt x="4294"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8"/>
          <p:cNvSpPr/>
          <p:nvPr/>
        </p:nvSpPr>
        <p:spPr>
          <a:xfrm>
            <a:off x="8409875" y="604575"/>
            <a:ext cx="391975" cy="381975"/>
          </a:xfrm>
          <a:custGeom>
            <a:avLst/>
            <a:gdLst/>
            <a:ahLst/>
            <a:cxnLst/>
            <a:rect l="l" t="t" r="r" b="b"/>
            <a:pathLst>
              <a:path w="15679" h="15279" extrusionOk="0">
                <a:moveTo>
                  <a:pt x="1" y="1"/>
                </a:moveTo>
                <a:lnTo>
                  <a:pt x="1" y="1"/>
                </a:lnTo>
                <a:cubicBezTo>
                  <a:pt x="1702" y="5138"/>
                  <a:pt x="3637" y="10208"/>
                  <a:pt x="5838" y="15279"/>
                </a:cubicBezTo>
                <a:cubicBezTo>
                  <a:pt x="9341" y="11009"/>
                  <a:pt x="12610" y="6639"/>
                  <a:pt x="15679" y="2203"/>
                </a:cubicBezTo>
                <a:cubicBezTo>
                  <a:pt x="10375" y="1736"/>
                  <a:pt x="5171" y="10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8"/>
          <p:cNvSpPr/>
          <p:nvPr/>
        </p:nvSpPr>
        <p:spPr>
          <a:xfrm>
            <a:off x="8028775" y="510350"/>
            <a:ext cx="381125" cy="394475"/>
          </a:xfrm>
          <a:custGeom>
            <a:avLst/>
            <a:gdLst/>
            <a:ahLst/>
            <a:cxnLst/>
            <a:rect l="l" t="t" r="r" b="b"/>
            <a:pathLst>
              <a:path w="15245" h="15779" extrusionOk="0">
                <a:moveTo>
                  <a:pt x="0" y="1"/>
                </a:moveTo>
                <a:cubicBezTo>
                  <a:pt x="1135" y="5238"/>
                  <a:pt x="2502" y="10508"/>
                  <a:pt x="4170" y="15779"/>
                </a:cubicBezTo>
                <a:cubicBezTo>
                  <a:pt x="8073" y="11909"/>
                  <a:pt x="11775" y="7906"/>
                  <a:pt x="15245" y="3770"/>
                </a:cubicBezTo>
                <a:cubicBezTo>
                  <a:pt x="10074" y="2769"/>
                  <a:pt x="5004" y="15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8"/>
          <p:cNvSpPr/>
          <p:nvPr/>
        </p:nvSpPr>
        <p:spPr>
          <a:xfrm>
            <a:off x="7661000" y="376925"/>
            <a:ext cx="367800" cy="402800"/>
          </a:xfrm>
          <a:custGeom>
            <a:avLst/>
            <a:gdLst/>
            <a:ahLst/>
            <a:cxnLst/>
            <a:rect l="l" t="t" r="r" b="b"/>
            <a:pathLst>
              <a:path w="14712" h="16112" extrusionOk="0">
                <a:moveTo>
                  <a:pt x="1" y="0"/>
                </a:moveTo>
                <a:lnTo>
                  <a:pt x="1" y="0"/>
                </a:lnTo>
                <a:cubicBezTo>
                  <a:pt x="568" y="5338"/>
                  <a:pt x="1402" y="10708"/>
                  <a:pt x="2469" y="16112"/>
                </a:cubicBezTo>
                <a:cubicBezTo>
                  <a:pt x="6772" y="12676"/>
                  <a:pt x="10842" y="9074"/>
                  <a:pt x="14711" y="5338"/>
                </a:cubicBezTo>
                <a:cubicBezTo>
                  <a:pt x="9708" y="3803"/>
                  <a:pt x="4804" y="203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8"/>
          <p:cNvSpPr/>
          <p:nvPr/>
        </p:nvSpPr>
        <p:spPr>
          <a:xfrm>
            <a:off x="7309100" y="205975"/>
            <a:ext cx="351925" cy="406975"/>
          </a:xfrm>
          <a:custGeom>
            <a:avLst/>
            <a:gdLst/>
            <a:ahLst/>
            <a:cxnLst/>
            <a:rect l="l" t="t" r="r" b="b"/>
            <a:pathLst>
              <a:path w="14077" h="16279" extrusionOk="0">
                <a:moveTo>
                  <a:pt x="0" y="0"/>
                </a:moveTo>
                <a:lnTo>
                  <a:pt x="0" y="0"/>
                </a:lnTo>
                <a:cubicBezTo>
                  <a:pt x="34" y="5371"/>
                  <a:pt x="300" y="10808"/>
                  <a:pt x="801" y="16279"/>
                </a:cubicBezTo>
                <a:cubicBezTo>
                  <a:pt x="5404" y="13310"/>
                  <a:pt x="9841" y="10141"/>
                  <a:pt x="14077" y="6838"/>
                </a:cubicBezTo>
                <a:cubicBezTo>
                  <a:pt x="9273" y="4804"/>
                  <a:pt x="4570" y="25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8"/>
          <p:cNvSpPr/>
          <p:nvPr/>
        </p:nvSpPr>
        <p:spPr>
          <a:xfrm>
            <a:off x="6954675" y="0"/>
            <a:ext cx="354450" cy="406975"/>
          </a:xfrm>
          <a:custGeom>
            <a:avLst/>
            <a:gdLst/>
            <a:ahLst/>
            <a:cxnLst/>
            <a:rect l="l" t="t" r="r" b="b"/>
            <a:pathLst>
              <a:path w="14178" h="16279" extrusionOk="0">
                <a:moveTo>
                  <a:pt x="901" y="0"/>
                </a:moveTo>
                <a:cubicBezTo>
                  <a:pt x="367" y="5337"/>
                  <a:pt x="67" y="10774"/>
                  <a:pt x="0" y="16278"/>
                </a:cubicBezTo>
                <a:cubicBezTo>
                  <a:pt x="4904" y="13777"/>
                  <a:pt x="9641" y="11108"/>
                  <a:pt x="14177" y="8239"/>
                </a:cubicBezTo>
                <a:cubicBezTo>
                  <a:pt x="9607" y="5737"/>
                  <a:pt x="5171" y="2969"/>
                  <a:pt x="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0" name="Google Shape;110;p8"/>
          <p:cNvGrpSpPr/>
          <p:nvPr/>
        </p:nvGrpSpPr>
        <p:grpSpPr>
          <a:xfrm>
            <a:off x="-76200" y="-71612"/>
            <a:ext cx="2245775" cy="1024075"/>
            <a:chOff x="1190200" y="238125"/>
            <a:chExt cx="2245775" cy="1024075"/>
          </a:xfrm>
        </p:grpSpPr>
        <p:sp>
          <p:nvSpPr>
            <p:cNvPr id="111" name="Google Shape;111;p8"/>
            <p:cNvSpPr/>
            <p:nvPr/>
          </p:nvSpPr>
          <p:spPr>
            <a:xfrm>
              <a:off x="1190200" y="935275"/>
              <a:ext cx="301900" cy="296900"/>
            </a:xfrm>
            <a:custGeom>
              <a:avLst/>
              <a:gdLst/>
              <a:ahLst/>
              <a:cxnLst/>
              <a:rect l="l" t="t" r="r" b="b"/>
              <a:pathLst>
                <a:path w="12076" h="11876" extrusionOk="0">
                  <a:moveTo>
                    <a:pt x="12075" y="1"/>
                  </a:moveTo>
                  <a:lnTo>
                    <a:pt x="12075" y="1"/>
                  </a:lnTo>
                  <a:cubicBezTo>
                    <a:pt x="8106" y="935"/>
                    <a:pt x="4103" y="1635"/>
                    <a:pt x="0" y="2135"/>
                  </a:cubicBezTo>
                  <a:cubicBezTo>
                    <a:pt x="2468" y="5471"/>
                    <a:pt x="5137" y="8707"/>
                    <a:pt x="7972" y="11876"/>
                  </a:cubicBezTo>
                  <a:cubicBezTo>
                    <a:pt x="9540" y="7940"/>
                    <a:pt x="10908" y="3970"/>
                    <a:pt x="1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8"/>
            <p:cNvSpPr/>
            <p:nvPr/>
          </p:nvSpPr>
          <p:spPr>
            <a:xfrm>
              <a:off x="1492075" y="851875"/>
              <a:ext cx="291900" cy="306100"/>
            </a:xfrm>
            <a:custGeom>
              <a:avLst/>
              <a:gdLst/>
              <a:ahLst/>
              <a:cxnLst/>
              <a:rect l="l" t="t" r="r" b="b"/>
              <a:pathLst>
                <a:path w="11676" h="12244" extrusionOk="0">
                  <a:moveTo>
                    <a:pt x="11675" y="1"/>
                  </a:moveTo>
                  <a:lnTo>
                    <a:pt x="11675" y="1"/>
                  </a:lnTo>
                  <a:cubicBezTo>
                    <a:pt x="7873" y="1302"/>
                    <a:pt x="3970" y="2436"/>
                    <a:pt x="0" y="3337"/>
                  </a:cubicBezTo>
                  <a:cubicBezTo>
                    <a:pt x="2802" y="6405"/>
                    <a:pt x="5771" y="9374"/>
                    <a:pt x="8873" y="12243"/>
                  </a:cubicBezTo>
                  <a:cubicBezTo>
                    <a:pt x="10007" y="8140"/>
                    <a:pt x="10941" y="4070"/>
                    <a:pt x="11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8"/>
            <p:cNvSpPr/>
            <p:nvPr/>
          </p:nvSpPr>
          <p:spPr>
            <a:xfrm>
              <a:off x="1783950" y="739300"/>
              <a:ext cx="280225" cy="311075"/>
            </a:xfrm>
            <a:custGeom>
              <a:avLst/>
              <a:gdLst/>
              <a:ahLst/>
              <a:cxnLst/>
              <a:rect l="l" t="t" r="r" b="b"/>
              <a:pathLst>
                <a:path w="11209" h="12443" extrusionOk="0">
                  <a:moveTo>
                    <a:pt x="11208" y="1"/>
                  </a:moveTo>
                  <a:cubicBezTo>
                    <a:pt x="7572" y="1669"/>
                    <a:pt x="3836" y="3203"/>
                    <a:pt x="0" y="4504"/>
                  </a:cubicBezTo>
                  <a:cubicBezTo>
                    <a:pt x="3103" y="7273"/>
                    <a:pt x="6338" y="9908"/>
                    <a:pt x="9741" y="12443"/>
                  </a:cubicBezTo>
                  <a:cubicBezTo>
                    <a:pt x="10408" y="8273"/>
                    <a:pt x="10908" y="4104"/>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8"/>
            <p:cNvSpPr/>
            <p:nvPr/>
          </p:nvSpPr>
          <p:spPr>
            <a:xfrm>
              <a:off x="2064150" y="598375"/>
              <a:ext cx="268550" cy="312750"/>
            </a:xfrm>
            <a:custGeom>
              <a:avLst/>
              <a:gdLst/>
              <a:ahLst/>
              <a:cxnLst/>
              <a:rect l="l" t="t" r="r" b="b"/>
              <a:pathLst>
                <a:path w="10742" h="12510" extrusionOk="0">
                  <a:moveTo>
                    <a:pt x="10608" y="0"/>
                  </a:moveTo>
                  <a:lnTo>
                    <a:pt x="10608" y="0"/>
                  </a:lnTo>
                  <a:cubicBezTo>
                    <a:pt x="7172" y="2035"/>
                    <a:pt x="3636" y="3936"/>
                    <a:pt x="0" y="5638"/>
                  </a:cubicBezTo>
                  <a:cubicBezTo>
                    <a:pt x="3336" y="8039"/>
                    <a:pt x="6839" y="10341"/>
                    <a:pt x="10474" y="12509"/>
                  </a:cubicBezTo>
                  <a:cubicBezTo>
                    <a:pt x="10708" y="8306"/>
                    <a:pt x="10741" y="4103"/>
                    <a:pt x="10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8"/>
            <p:cNvSpPr/>
            <p:nvPr/>
          </p:nvSpPr>
          <p:spPr>
            <a:xfrm>
              <a:off x="2329325" y="430750"/>
              <a:ext cx="277725" cy="311925"/>
            </a:xfrm>
            <a:custGeom>
              <a:avLst/>
              <a:gdLst/>
              <a:ahLst/>
              <a:cxnLst/>
              <a:rect l="l" t="t" r="r" b="b"/>
              <a:pathLst>
                <a:path w="11109" h="12477" extrusionOk="0">
                  <a:moveTo>
                    <a:pt x="9975" y="1"/>
                  </a:moveTo>
                  <a:cubicBezTo>
                    <a:pt x="6772" y="2402"/>
                    <a:pt x="3437" y="4637"/>
                    <a:pt x="1" y="6705"/>
                  </a:cubicBezTo>
                  <a:cubicBezTo>
                    <a:pt x="3603" y="8773"/>
                    <a:pt x="7306" y="10675"/>
                    <a:pt x="11109" y="12476"/>
                  </a:cubicBezTo>
                  <a:cubicBezTo>
                    <a:pt x="10942" y="8240"/>
                    <a:pt x="10542" y="4103"/>
                    <a:pt x="9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8"/>
            <p:cNvSpPr/>
            <p:nvPr/>
          </p:nvSpPr>
          <p:spPr>
            <a:xfrm>
              <a:off x="2578675" y="238125"/>
              <a:ext cx="291900" cy="306900"/>
            </a:xfrm>
            <a:custGeom>
              <a:avLst/>
              <a:gdLst/>
              <a:ahLst/>
              <a:cxnLst/>
              <a:rect l="l" t="t" r="r" b="b"/>
              <a:pathLst>
                <a:path w="11676" h="12276" extrusionOk="0">
                  <a:moveTo>
                    <a:pt x="9241" y="0"/>
                  </a:moveTo>
                  <a:cubicBezTo>
                    <a:pt x="6305" y="2735"/>
                    <a:pt x="3203" y="5304"/>
                    <a:pt x="1" y="7706"/>
                  </a:cubicBezTo>
                  <a:cubicBezTo>
                    <a:pt x="3770" y="9373"/>
                    <a:pt x="7673" y="10908"/>
                    <a:pt x="11676" y="12275"/>
                  </a:cubicBezTo>
                  <a:cubicBezTo>
                    <a:pt x="11042" y="8106"/>
                    <a:pt x="10208" y="4003"/>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8"/>
            <p:cNvSpPr/>
            <p:nvPr/>
          </p:nvSpPr>
          <p:spPr>
            <a:xfrm>
              <a:off x="1190200" y="897750"/>
              <a:ext cx="398625" cy="364450"/>
            </a:xfrm>
            <a:custGeom>
              <a:avLst/>
              <a:gdLst/>
              <a:ahLst/>
              <a:cxnLst/>
              <a:rect l="l" t="t" r="r" b="b"/>
              <a:pathLst>
                <a:path w="15945" h="14578" extrusionOk="0">
                  <a:moveTo>
                    <a:pt x="15945" y="1"/>
                  </a:moveTo>
                  <a:lnTo>
                    <a:pt x="15945" y="1"/>
                  </a:lnTo>
                  <a:cubicBezTo>
                    <a:pt x="11651" y="381"/>
                    <a:pt x="7336" y="562"/>
                    <a:pt x="2980" y="562"/>
                  </a:cubicBezTo>
                  <a:cubicBezTo>
                    <a:pt x="1989" y="562"/>
                    <a:pt x="995" y="553"/>
                    <a:pt x="0" y="534"/>
                  </a:cubicBezTo>
                  <a:lnTo>
                    <a:pt x="0" y="534"/>
                  </a:lnTo>
                  <a:cubicBezTo>
                    <a:pt x="2602" y="5271"/>
                    <a:pt x="5404" y="9974"/>
                    <a:pt x="8473" y="14578"/>
                  </a:cubicBezTo>
                  <a:cubicBezTo>
                    <a:pt x="11241" y="9774"/>
                    <a:pt x="13743" y="4904"/>
                    <a:pt x="15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8"/>
            <p:cNvSpPr/>
            <p:nvPr/>
          </p:nvSpPr>
          <p:spPr>
            <a:xfrm>
              <a:off x="1588800" y="842700"/>
              <a:ext cx="391975" cy="381975"/>
            </a:xfrm>
            <a:custGeom>
              <a:avLst/>
              <a:gdLst/>
              <a:ahLst/>
              <a:cxnLst/>
              <a:rect l="l" t="t" r="r" b="b"/>
              <a:pathLst>
                <a:path w="15679" h="15279" extrusionOk="0">
                  <a:moveTo>
                    <a:pt x="15679" y="1"/>
                  </a:moveTo>
                  <a:lnTo>
                    <a:pt x="15679" y="1"/>
                  </a:lnTo>
                  <a:cubicBezTo>
                    <a:pt x="10508" y="1002"/>
                    <a:pt x="5305" y="1736"/>
                    <a:pt x="1" y="2203"/>
                  </a:cubicBezTo>
                  <a:cubicBezTo>
                    <a:pt x="3070" y="6639"/>
                    <a:pt x="6339" y="11009"/>
                    <a:pt x="9841" y="15279"/>
                  </a:cubicBezTo>
                  <a:cubicBezTo>
                    <a:pt x="12043" y="10208"/>
                    <a:pt x="13977" y="5138"/>
                    <a:pt x="15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8"/>
            <p:cNvSpPr/>
            <p:nvPr/>
          </p:nvSpPr>
          <p:spPr>
            <a:xfrm>
              <a:off x="1980750" y="748475"/>
              <a:ext cx="381125" cy="394475"/>
            </a:xfrm>
            <a:custGeom>
              <a:avLst/>
              <a:gdLst/>
              <a:ahLst/>
              <a:cxnLst/>
              <a:rect l="l" t="t" r="r" b="b"/>
              <a:pathLst>
                <a:path w="15245" h="15779" extrusionOk="0">
                  <a:moveTo>
                    <a:pt x="15245" y="1"/>
                  </a:moveTo>
                  <a:cubicBezTo>
                    <a:pt x="10241" y="1502"/>
                    <a:pt x="5171" y="2769"/>
                    <a:pt x="1" y="3770"/>
                  </a:cubicBezTo>
                  <a:cubicBezTo>
                    <a:pt x="3470" y="7906"/>
                    <a:pt x="7172" y="11909"/>
                    <a:pt x="11075" y="15779"/>
                  </a:cubicBezTo>
                  <a:cubicBezTo>
                    <a:pt x="12743" y="10508"/>
                    <a:pt x="14111" y="5238"/>
                    <a:pt x="15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8"/>
            <p:cNvSpPr/>
            <p:nvPr/>
          </p:nvSpPr>
          <p:spPr>
            <a:xfrm>
              <a:off x="2361850" y="615050"/>
              <a:ext cx="367800" cy="402800"/>
            </a:xfrm>
            <a:custGeom>
              <a:avLst/>
              <a:gdLst/>
              <a:ahLst/>
              <a:cxnLst/>
              <a:rect l="l" t="t" r="r" b="b"/>
              <a:pathLst>
                <a:path w="14712" h="16112" extrusionOk="0">
                  <a:moveTo>
                    <a:pt x="14711" y="0"/>
                  </a:moveTo>
                  <a:lnTo>
                    <a:pt x="14711" y="0"/>
                  </a:lnTo>
                  <a:cubicBezTo>
                    <a:pt x="9908" y="2035"/>
                    <a:pt x="5004" y="3803"/>
                    <a:pt x="1" y="5338"/>
                  </a:cubicBezTo>
                  <a:cubicBezTo>
                    <a:pt x="3870" y="9074"/>
                    <a:pt x="7940" y="12676"/>
                    <a:pt x="12243" y="16112"/>
                  </a:cubicBezTo>
                  <a:cubicBezTo>
                    <a:pt x="13310" y="10708"/>
                    <a:pt x="14144" y="5338"/>
                    <a:pt x="14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8"/>
            <p:cNvSpPr/>
            <p:nvPr/>
          </p:nvSpPr>
          <p:spPr>
            <a:xfrm>
              <a:off x="2729625" y="444100"/>
              <a:ext cx="351950" cy="406975"/>
            </a:xfrm>
            <a:custGeom>
              <a:avLst/>
              <a:gdLst/>
              <a:ahLst/>
              <a:cxnLst/>
              <a:rect l="l" t="t" r="r" b="b"/>
              <a:pathLst>
                <a:path w="14078" h="16279" extrusionOk="0">
                  <a:moveTo>
                    <a:pt x="14077" y="0"/>
                  </a:moveTo>
                  <a:lnTo>
                    <a:pt x="14077" y="0"/>
                  </a:lnTo>
                  <a:cubicBezTo>
                    <a:pt x="9507" y="2535"/>
                    <a:pt x="4804" y="4804"/>
                    <a:pt x="0" y="6838"/>
                  </a:cubicBezTo>
                  <a:cubicBezTo>
                    <a:pt x="4237" y="10141"/>
                    <a:pt x="8673" y="13310"/>
                    <a:pt x="13276" y="16279"/>
                  </a:cubicBezTo>
                  <a:cubicBezTo>
                    <a:pt x="13777" y="10808"/>
                    <a:pt x="14044" y="5371"/>
                    <a:pt x="14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8"/>
            <p:cNvSpPr/>
            <p:nvPr/>
          </p:nvSpPr>
          <p:spPr>
            <a:xfrm>
              <a:off x="3081550" y="238125"/>
              <a:ext cx="354425" cy="406975"/>
            </a:xfrm>
            <a:custGeom>
              <a:avLst/>
              <a:gdLst/>
              <a:ahLst/>
              <a:cxnLst/>
              <a:rect l="l" t="t" r="r" b="b"/>
              <a:pathLst>
                <a:path w="14177" h="16279" extrusionOk="0">
                  <a:moveTo>
                    <a:pt x="13276" y="0"/>
                  </a:moveTo>
                  <a:cubicBezTo>
                    <a:pt x="9006" y="2969"/>
                    <a:pt x="4570" y="5737"/>
                    <a:pt x="0" y="8239"/>
                  </a:cubicBezTo>
                  <a:cubicBezTo>
                    <a:pt x="4537" y="11108"/>
                    <a:pt x="9273" y="13777"/>
                    <a:pt x="14177" y="16278"/>
                  </a:cubicBezTo>
                  <a:cubicBezTo>
                    <a:pt x="14110" y="10774"/>
                    <a:pt x="13810" y="5337"/>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3" name="Google Shape;123;p8"/>
          <p:cNvGrpSpPr/>
          <p:nvPr/>
        </p:nvGrpSpPr>
        <p:grpSpPr>
          <a:xfrm>
            <a:off x="3492563" y="181538"/>
            <a:ext cx="1498975" cy="4906438"/>
            <a:chOff x="6827350" y="4382713"/>
            <a:chExt cx="1498975" cy="4906438"/>
          </a:xfrm>
        </p:grpSpPr>
        <p:sp>
          <p:nvSpPr>
            <p:cNvPr id="124" name="Google Shape;124;p8"/>
            <p:cNvSpPr/>
            <p:nvPr/>
          </p:nvSpPr>
          <p:spPr>
            <a:xfrm>
              <a:off x="8207050" y="8654613"/>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8"/>
            <p:cNvSpPr/>
            <p:nvPr/>
          </p:nvSpPr>
          <p:spPr>
            <a:xfrm>
              <a:off x="7487225" y="9102325"/>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8"/>
            <p:cNvSpPr/>
            <p:nvPr/>
          </p:nvSpPr>
          <p:spPr>
            <a:xfrm>
              <a:off x="7893500" y="8673788"/>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8"/>
            <p:cNvSpPr/>
            <p:nvPr/>
          </p:nvSpPr>
          <p:spPr>
            <a:xfrm>
              <a:off x="7400325" y="46293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8"/>
            <p:cNvSpPr/>
            <p:nvPr/>
          </p:nvSpPr>
          <p:spPr>
            <a:xfrm>
              <a:off x="7695550" y="43827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8"/>
            <p:cNvSpPr/>
            <p:nvPr/>
          </p:nvSpPr>
          <p:spPr>
            <a:xfrm>
              <a:off x="6827350" y="46293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47"/>
        <p:cNvGrpSpPr/>
        <p:nvPr/>
      </p:nvGrpSpPr>
      <p:grpSpPr>
        <a:xfrm>
          <a:off x="0" y="0"/>
          <a:ext cx="0" cy="0"/>
          <a:chOff x="0" y="0"/>
          <a:chExt cx="0" cy="0"/>
        </a:xfrm>
      </p:grpSpPr>
      <p:sp>
        <p:nvSpPr>
          <p:cNvPr id="248" name="Google Shape;248;p16"/>
          <p:cNvSpPr/>
          <p:nvPr/>
        </p:nvSpPr>
        <p:spPr>
          <a:xfrm rot="10800000" flipH="1">
            <a:off x="-1477400" y="-266797"/>
            <a:ext cx="9536032" cy="5135922"/>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16"/>
          <p:cNvSpPr txBox="1">
            <a:spLocks noGrp="1"/>
          </p:cNvSpPr>
          <p:nvPr>
            <p:ph type="title" hasCustomPrompt="1"/>
          </p:nvPr>
        </p:nvSpPr>
        <p:spPr>
          <a:xfrm>
            <a:off x="4489701" y="951225"/>
            <a:ext cx="41148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3600"/>
              <a:buNone/>
              <a:defRPr sz="4100">
                <a:solidFill>
                  <a:schemeClr val="accent3"/>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50" name="Google Shape;250;p16"/>
          <p:cNvSpPr txBox="1">
            <a:spLocks noGrp="1"/>
          </p:cNvSpPr>
          <p:nvPr>
            <p:ph type="subTitle" idx="1"/>
          </p:nvPr>
        </p:nvSpPr>
        <p:spPr>
          <a:xfrm>
            <a:off x="4489701" y="1455993"/>
            <a:ext cx="4114800" cy="39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242424"/>
                </a:solidFill>
                <a:latin typeface="Anaheim"/>
                <a:ea typeface="Anaheim"/>
                <a:cs typeface="Anaheim"/>
                <a:sym typeface="Anaheim"/>
              </a:defRPr>
            </a:lvl1pPr>
            <a:lvl2pPr lvl="1" rtl="0">
              <a:spcBef>
                <a:spcPts val="0"/>
              </a:spcBef>
              <a:spcAft>
                <a:spcPts val="0"/>
              </a:spcAft>
              <a:buNone/>
              <a:defRPr>
                <a:solidFill>
                  <a:srgbClr val="242424"/>
                </a:solidFill>
                <a:latin typeface="Anaheim"/>
                <a:ea typeface="Anaheim"/>
                <a:cs typeface="Anaheim"/>
                <a:sym typeface="Anaheim"/>
              </a:defRPr>
            </a:lvl2pPr>
            <a:lvl3pPr lvl="2" rtl="0">
              <a:spcBef>
                <a:spcPts val="0"/>
              </a:spcBef>
              <a:spcAft>
                <a:spcPts val="0"/>
              </a:spcAft>
              <a:buNone/>
              <a:defRPr>
                <a:solidFill>
                  <a:srgbClr val="242424"/>
                </a:solidFill>
                <a:latin typeface="Anaheim"/>
                <a:ea typeface="Anaheim"/>
                <a:cs typeface="Anaheim"/>
                <a:sym typeface="Anaheim"/>
              </a:defRPr>
            </a:lvl3pPr>
            <a:lvl4pPr lvl="3" rtl="0">
              <a:spcBef>
                <a:spcPts val="0"/>
              </a:spcBef>
              <a:spcAft>
                <a:spcPts val="0"/>
              </a:spcAft>
              <a:buNone/>
              <a:defRPr>
                <a:solidFill>
                  <a:srgbClr val="242424"/>
                </a:solidFill>
                <a:latin typeface="Anaheim"/>
                <a:ea typeface="Anaheim"/>
                <a:cs typeface="Anaheim"/>
                <a:sym typeface="Anaheim"/>
              </a:defRPr>
            </a:lvl4pPr>
            <a:lvl5pPr lvl="4" rtl="0">
              <a:spcBef>
                <a:spcPts val="0"/>
              </a:spcBef>
              <a:spcAft>
                <a:spcPts val="0"/>
              </a:spcAft>
              <a:buNone/>
              <a:defRPr>
                <a:solidFill>
                  <a:srgbClr val="242424"/>
                </a:solidFill>
                <a:latin typeface="Anaheim"/>
                <a:ea typeface="Anaheim"/>
                <a:cs typeface="Anaheim"/>
                <a:sym typeface="Anaheim"/>
              </a:defRPr>
            </a:lvl5pPr>
            <a:lvl6pPr lvl="5" rtl="0">
              <a:spcBef>
                <a:spcPts val="0"/>
              </a:spcBef>
              <a:spcAft>
                <a:spcPts val="0"/>
              </a:spcAft>
              <a:buNone/>
              <a:defRPr>
                <a:solidFill>
                  <a:srgbClr val="242424"/>
                </a:solidFill>
                <a:latin typeface="Anaheim"/>
                <a:ea typeface="Anaheim"/>
                <a:cs typeface="Anaheim"/>
                <a:sym typeface="Anaheim"/>
              </a:defRPr>
            </a:lvl6pPr>
            <a:lvl7pPr lvl="6" rtl="0">
              <a:spcBef>
                <a:spcPts val="0"/>
              </a:spcBef>
              <a:spcAft>
                <a:spcPts val="0"/>
              </a:spcAft>
              <a:buNone/>
              <a:defRPr>
                <a:solidFill>
                  <a:srgbClr val="242424"/>
                </a:solidFill>
                <a:latin typeface="Anaheim"/>
                <a:ea typeface="Anaheim"/>
                <a:cs typeface="Anaheim"/>
                <a:sym typeface="Anaheim"/>
              </a:defRPr>
            </a:lvl7pPr>
            <a:lvl8pPr lvl="7" rtl="0">
              <a:spcBef>
                <a:spcPts val="0"/>
              </a:spcBef>
              <a:spcAft>
                <a:spcPts val="0"/>
              </a:spcAft>
              <a:buNone/>
              <a:defRPr>
                <a:solidFill>
                  <a:srgbClr val="242424"/>
                </a:solidFill>
                <a:latin typeface="Anaheim"/>
                <a:ea typeface="Anaheim"/>
                <a:cs typeface="Anaheim"/>
                <a:sym typeface="Anaheim"/>
              </a:defRPr>
            </a:lvl8pPr>
            <a:lvl9pPr lvl="8" rtl="0">
              <a:spcBef>
                <a:spcPts val="0"/>
              </a:spcBef>
              <a:spcAft>
                <a:spcPts val="0"/>
              </a:spcAft>
              <a:buNone/>
              <a:defRPr>
                <a:solidFill>
                  <a:srgbClr val="242424"/>
                </a:solidFill>
                <a:latin typeface="Anaheim"/>
                <a:ea typeface="Anaheim"/>
                <a:cs typeface="Anaheim"/>
                <a:sym typeface="Anaheim"/>
              </a:defRPr>
            </a:lvl9pPr>
          </a:lstStyle>
          <a:p>
            <a:endParaRPr/>
          </a:p>
        </p:txBody>
      </p:sp>
      <p:sp>
        <p:nvSpPr>
          <p:cNvPr id="251" name="Google Shape;251;p16"/>
          <p:cNvSpPr txBox="1">
            <a:spLocks noGrp="1"/>
          </p:cNvSpPr>
          <p:nvPr>
            <p:ph type="title" idx="2" hasCustomPrompt="1"/>
          </p:nvPr>
        </p:nvSpPr>
        <p:spPr>
          <a:xfrm>
            <a:off x="4489701" y="3294525"/>
            <a:ext cx="41148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3600"/>
              <a:buNone/>
              <a:defRPr sz="4100">
                <a:solidFill>
                  <a:schemeClr val="accent3"/>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52" name="Google Shape;252;p16"/>
          <p:cNvSpPr txBox="1">
            <a:spLocks noGrp="1"/>
          </p:cNvSpPr>
          <p:nvPr>
            <p:ph type="subTitle" idx="3"/>
          </p:nvPr>
        </p:nvSpPr>
        <p:spPr>
          <a:xfrm>
            <a:off x="4489701" y="3795379"/>
            <a:ext cx="4114800" cy="39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242424"/>
                </a:solidFill>
                <a:latin typeface="Anaheim"/>
                <a:ea typeface="Anaheim"/>
                <a:cs typeface="Anaheim"/>
                <a:sym typeface="Anaheim"/>
              </a:defRPr>
            </a:lvl1pPr>
            <a:lvl2pPr lvl="1" rtl="0">
              <a:spcBef>
                <a:spcPts val="0"/>
              </a:spcBef>
              <a:spcAft>
                <a:spcPts val="0"/>
              </a:spcAft>
              <a:buNone/>
              <a:defRPr>
                <a:solidFill>
                  <a:srgbClr val="242424"/>
                </a:solidFill>
                <a:latin typeface="Anaheim"/>
                <a:ea typeface="Anaheim"/>
                <a:cs typeface="Anaheim"/>
                <a:sym typeface="Anaheim"/>
              </a:defRPr>
            </a:lvl2pPr>
            <a:lvl3pPr lvl="2" rtl="0">
              <a:spcBef>
                <a:spcPts val="0"/>
              </a:spcBef>
              <a:spcAft>
                <a:spcPts val="0"/>
              </a:spcAft>
              <a:buNone/>
              <a:defRPr>
                <a:solidFill>
                  <a:srgbClr val="242424"/>
                </a:solidFill>
                <a:latin typeface="Anaheim"/>
                <a:ea typeface="Anaheim"/>
                <a:cs typeface="Anaheim"/>
                <a:sym typeface="Anaheim"/>
              </a:defRPr>
            </a:lvl3pPr>
            <a:lvl4pPr lvl="3" rtl="0">
              <a:spcBef>
                <a:spcPts val="0"/>
              </a:spcBef>
              <a:spcAft>
                <a:spcPts val="0"/>
              </a:spcAft>
              <a:buNone/>
              <a:defRPr>
                <a:solidFill>
                  <a:srgbClr val="242424"/>
                </a:solidFill>
                <a:latin typeface="Anaheim"/>
                <a:ea typeface="Anaheim"/>
                <a:cs typeface="Anaheim"/>
                <a:sym typeface="Anaheim"/>
              </a:defRPr>
            </a:lvl4pPr>
            <a:lvl5pPr lvl="4" rtl="0">
              <a:spcBef>
                <a:spcPts val="0"/>
              </a:spcBef>
              <a:spcAft>
                <a:spcPts val="0"/>
              </a:spcAft>
              <a:buNone/>
              <a:defRPr>
                <a:solidFill>
                  <a:srgbClr val="242424"/>
                </a:solidFill>
                <a:latin typeface="Anaheim"/>
                <a:ea typeface="Anaheim"/>
                <a:cs typeface="Anaheim"/>
                <a:sym typeface="Anaheim"/>
              </a:defRPr>
            </a:lvl5pPr>
            <a:lvl6pPr lvl="5" rtl="0">
              <a:spcBef>
                <a:spcPts val="0"/>
              </a:spcBef>
              <a:spcAft>
                <a:spcPts val="0"/>
              </a:spcAft>
              <a:buNone/>
              <a:defRPr>
                <a:solidFill>
                  <a:srgbClr val="242424"/>
                </a:solidFill>
                <a:latin typeface="Anaheim"/>
                <a:ea typeface="Anaheim"/>
                <a:cs typeface="Anaheim"/>
                <a:sym typeface="Anaheim"/>
              </a:defRPr>
            </a:lvl6pPr>
            <a:lvl7pPr lvl="6" rtl="0">
              <a:spcBef>
                <a:spcPts val="0"/>
              </a:spcBef>
              <a:spcAft>
                <a:spcPts val="0"/>
              </a:spcAft>
              <a:buNone/>
              <a:defRPr>
                <a:solidFill>
                  <a:srgbClr val="242424"/>
                </a:solidFill>
                <a:latin typeface="Anaheim"/>
                <a:ea typeface="Anaheim"/>
                <a:cs typeface="Anaheim"/>
                <a:sym typeface="Anaheim"/>
              </a:defRPr>
            </a:lvl7pPr>
            <a:lvl8pPr lvl="7" rtl="0">
              <a:spcBef>
                <a:spcPts val="0"/>
              </a:spcBef>
              <a:spcAft>
                <a:spcPts val="0"/>
              </a:spcAft>
              <a:buNone/>
              <a:defRPr>
                <a:solidFill>
                  <a:srgbClr val="242424"/>
                </a:solidFill>
                <a:latin typeface="Anaheim"/>
                <a:ea typeface="Anaheim"/>
                <a:cs typeface="Anaheim"/>
                <a:sym typeface="Anaheim"/>
              </a:defRPr>
            </a:lvl8pPr>
            <a:lvl9pPr lvl="8" rtl="0">
              <a:spcBef>
                <a:spcPts val="0"/>
              </a:spcBef>
              <a:spcAft>
                <a:spcPts val="0"/>
              </a:spcAft>
              <a:buNone/>
              <a:defRPr>
                <a:solidFill>
                  <a:srgbClr val="242424"/>
                </a:solidFill>
                <a:latin typeface="Anaheim"/>
                <a:ea typeface="Anaheim"/>
                <a:cs typeface="Anaheim"/>
                <a:sym typeface="Anaheim"/>
              </a:defRPr>
            </a:lvl9pPr>
          </a:lstStyle>
          <a:p>
            <a:endParaRPr/>
          </a:p>
        </p:txBody>
      </p:sp>
      <p:sp>
        <p:nvSpPr>
          <p:cNvPr id="253" name="Google Shape;253;p16"/>
          <p:cNvSpPr txBox="1">
            <a:spLocks noGrp="1"/>
          </p:cNvSpPr>
          <p:nvPr>
            <p:ph type="title" idx="4" hasCustomPrompt="1"/>
          </p:nvPr>
        </p:nvSpPr>
        <p:spPr>
          <a:xfrm>
            <a:off x="4489701" y="2122563"/>
            <a:ext cx="41148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3600"/>
              <a:buNone/>
              <a:defRPr sz="4100">
                <a:solidFill>
                  <a:schemeClr val="accent3"/>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54" name="Google Shape;254;p16"/>
          <p:cNvSpPr txBox="1">
            <a:spLocks noGrp="1"/>
          </p:cNvSpPr>
          <p:nvPr>
            <p:ph type="subTitle" idx="5"/>
          </p:nvPr>
        </p:nvSpPr>
        <p:spPr>
          <a:xfrm>
            <a:off x="4489701" y="2623417"/>
            <a:ext cx="4114800" cy="39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242424"/>
                </a:solidFill>
                <a:latin typeface="Anaheim"/>
                <a:ea typeface="Anaheim"/>
                <a:cs typeface="Anaheim"/>
                <a:sym typeface="Anaheim"/>
              </a:defRPr>
            </a:lvl1pPr>
            <a:lvl2pPr lvl="1" rtl="0">
              <a:spcBef>
                <a:spcPts val="0"/>
              </a:spcBef>
              <a:spcAft>
                <a:spcPts val="0"/>
              </a:spcAft>
              <a:buNone/>
              <a:defRPr>
                <a:solidFill>
                  <a:srgbClr val="242424"/>
                </a:solidFill>
                <a:latin typeface="Anaheim"/>
                <a:ea typeface="Anaheim"/>
                <a:cs typeface="Anaheim"/>
                <a:sym typeface="Anaheim"/>
              </a:defRPr>
            </a:lvl2pPr>
            <a:lvl3pPr lvl="2" rtl="0">
              <a:spcBef>
                <a:spcPts val="0"/>
              </a:spcBef>
              <a:spcAft>
                <a:spcPts val="0"/>
              </a:spcAft>
              <a:buNone/>
              <a:defRPr>
                <a:solidFill>
                  <a:srgbClr val="242424"/>
                </a:solidFill>
                <a:latin typeface="Anaheim"/>
                <a:ea typeface="Anaheim"/>
                <a:cs typeface="Anaheim"/>
                <a:sym typeface="Anaheim"/>
              </a:defRPr>
            </a:lvl3pPr>
            <a:lvl4pPr lvl="3" rtl="0">
              <a:spcBef>
                <a:spcPts val="0"/>
              </a:spcBef>
              <a:spcAft>
                <a:spcPts val="0"/>
              </a:spcAft>
              <a:buNone/>
              <a:defRPr>
                <a:solidFill>
                  <a:srgbClr val="242424"/>
                </a:solidFill>
                <a:latin typeface="Anaheim"/>
                <a:ea typeface="Anaheim"/>
                <a:cs typeface="Anaheim"/>
                <a:sym typeface="Anaheim"/>
              </a:defRPr>
            </a:lvl4pPr>
            <a:lvl5pPr lvl="4" rtl="0">
              <a:spcBef>
                <a:spcPts val="0"/>
              </a:spcBef>
              <a:spcAft>
                <a:spcPts val="0"/>
              </a:spcAft>
              <a:buNone/>
              <a:defRPr>
                <a:solidFill>
                  <a:srgbClr val="242424"/>
                </a:solidFill>
                <a:latin typeface="Anaheim"/>
                <a:ea typeface="Anaheim"/>
                <a:cs typeface="Anaheim"/>
                <a:sym typeface="Anaheim"/>
              </a:defRPr>
            </a:lvl5pPr>
            <a:lvl6pPr lvl="5" rtl="0">
              <a:spcBef>
                <a:spcPts val="0"/>
              </a:spcBef>
              <a:spcAft>
                <a:spcPts val="0"/>
              </a:spcAft>
              <a:buNone/>
              <a:defRPr>
                <a:solidFill>
                  <a:srgbClr val="242424"/>
                </a:solidFill>
                <a:latin typeface="Anaheim"/>
                <a:ea typeface="Anaheim"/>
                <a:cs typeface="Anaheim"/>
                <a:sym typeface="Anaheim"/>
              </a:defRPr>
            </a:lvl6pPr>
            <a:lvl7pPr lvl="6" rtl="0">
              <a:spcBef>
                <a:spcPts val="0"/>
              </a:spcBef>
              <a:spcAft>
                <a:spcPts val="0"/>
              </a:spcAft>
              <a:buNone/>
              <a:defRPr>
                <a:solidFill>
                  <a:srgbClr val="242424"/>
                </a:solidFill>
                <a:latin typeface="Anaheim"/>
                <a:ea typeface="Anaheim"/>
                <a:cs typeface="Anaheim"/>
                <a:sym typeface="Anaheim"/>
              </a:defRPr>
            </a:lvl7pPr>
            <a:lvl8pPr lvl="7" rtl="0">
              <a:spcBef>
                <a:spcPts val="0"/>
              </a:spcBef>
              <a:spcAft>
                <a:spcPts val="0"/>
              </a:spcAft>
              <a:buNone/>
              <a:defRPr>
                <a:solidFill>
                  <a:srgbClr val="242424"/>
                </a:solidFill>
                <a:latin typeface="Anaheim"/>
                <a:ea typeface="Anaheim"/>
                <a:cs typeface="Anaheim"/>
                <a:sym typeface="Anaheim"/>
              </a:defRPr>
            </a:lvl8pPr>
            <a:lvl9pPr lvl="8" rtl="0">
              <a:spcBef>
                <a:spcPts val="0"/>
              </a:spcBef>
              <a:spcAft>
                <a:spcPts val="0"/>
              </a:spcAft>
              <a:buNone/>
              <a:defRPr>
                <a:solidFill>
                  <a:srgbClr val="242424"/>
                </a:solidFill>
                <a:latin typeface="Anaheim"/>
                <a:ea typeface="Anaheim"/>
                <a:cs typeface="Anaheim"/>
                <a:sym typeface="Anaheim"/>
              </a:defRPr>
            </a:lvl9pPr>
          </a:lstStyle>
          <a:p>
            <a:endParaRPr/>
          </a:p>
        </p:txBody>
      </p:sp>
      <p:sp>
        <p:nvSpPr>
          <p:cNvPr id="255" name="Google Shape;255;p16"/>
          <p:cNvSpPr/>
          <p:nvPr/>
        </p:nvSpPr>
        <p:spPr>
          <a:xfrm>
            <a:off x="1200225" y="235138"/>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16"/>
          <p:cNvSpPr/>
          <p:nvPr/>
        </p:nvSpPr>
        <p:spPr>
          <a:xfrm>
            <a:off x="2842100" y="4773750"/>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16"/>
          <p:cNvSpPr/>
          <p:nvPr/>
        </p:nvSpPr>
        <p:spPr>
          <a:xfrm>
            <a:off x="682650" y="197613"/>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16"/>
          <p:cNvSpPr/>
          <p:nvPr/>
        </p:nvSpPr>
        <p:spPr>
          <a:xfrm>
            <a:off x="2115050" y="46310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16"/>
          <p:cNvSpPr/>
          <p:nvPr/>
        </p:nvSpPr>
        <p:spPr>
          <a:xfrm>
            <a:off x="316350" y="450725"/>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16"/>
          <p:cNvSpPr/>
          <p:nvPr/>
        </p:nvSpPr>
        <p:spPr>
          <a:xfrm>
            <a:off x="2410275" y="43844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16"/>
          <p:cNvSpPr/>
          <p:nvPr/>
        </p:nvSpPr>
        <p:spPr>
          <a:xfrm>
            <a:off x="1542063" y="42278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16"/>
          <p:cNvSpPr/>
          <p:nvPr/>
        </p:nvSpPr>
        <p:spPr>
          <a:xfrm>
            <a:off x="1542075" y="46310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_1_1_1">
    <p:spTree>
      <p:nvGrpSpPr>
        <p:cNvPr id="1" name="Shape 643"/>
        <p:cNvGrpSpPr/>
        <p:nvPr/>
      </p:nvGrpSpPr>
      <p:grpSpPr>
        <a:xfrm>
          <a:off x="0" y="0"/>
          <a:ext cx="0" cy="0"/>
          <a:chOff x="0" y="0"/>
          <a:chExt cx="0" cy="0"/>
        </a:xfrm>
      </p:grpSpPr>
      <p:grpSp>
        <p:nvGrpSpPr>
          <p:cNvPr id="644" name="Google Shape;644;p40"/>
          <p:cNvGrpSpPr/>
          <p:nvPr/>
        </p:nvGrpSpPr>
        <p:grpSpPr>
          <a:xfrm flipH="1">
            <a:off x="171925" y="244763"/>
            <a:ext cx="1420125" cy="576163"/>
            <a:chOff x="6827350" y="4382713"/>
            <a:chExt cx="1420125" cy="576163"/>
          </a:xfrm>
        </p:grpSpPr>
        <p:sp>
          <p:nvSpPr>
            <p:cNvPr id="645" name="Google Shape;645;p40"/>
            <p:cNvSpPr/>
            <p:nvPr/>
          </p:nvSpPr>
          <p:spPr>
            <a:xfrm>
              <a:off x="8127375" y="4772050"/>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40"/>
            <p:cNvSpPr/>
            <p:nvPr/>
          </p:nvSpPr>
          <p:spPr>
            <a:xfrm>
              <a:off x="7400325" y="46293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40"/>
            <p:cNvSpPr/>
            <p:nvPr/>
          </p:nvSpPr>
          <p:spPr>
            <a:xfrm>
              <a:off x="7695550" y="43827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40"/>
            <p:cNvSpPr/>
            <p:nvPr/>
          </p:nvSpPr>
          <p:spPr>
            <a:xfrm>
              <a:off x="6827350" y="46293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9" name="Google Shape;649;p40"/>
          <p:cNvGrpSpPr/>
          <p:nvPr/>
        </p:nvGrpSpPr>
        <p:grpSpPr>
          <a:xfrm>
            <a:off x="7373025" y="-53510"/>
            <a:ext cx="1847175" cy="986550"/>
            <a:chOff x="4156475" y="238125"/>
            <a:chExt cx="1847175" cy="986550"/>
          </a:xfrm>
        </p:grpSpPr>
        <p:sp>
          <p:nvSpPr>
            <p:cNvPr id="650" name="Google Shape;650;p40"/>
            <p:cNvSpPr/>
            <p:nvPr/>
          </p:nvSpPr>
          <p:spPr>
            <a:xfrm>
              <a:off x="5611675" y="842700"/>
              <a:ext cx="391975" cy="381975"/>
            </a:xfrm>
            <a:custGeom>
              <a:avLst/>
              <a:gdLst/>
              <a:ahLst/>
              <a:cxnLst/>
              <a:rect l="l" t="t" r="r" b="b"/>
              <a:pathLst>
                <a:path w="15679" h="15279" extrusionOk="0">
                  <a:moveTo>
                    <a:pt x="1" y="1"/>
                  </a:moveTo>
                  <a:lnTo>
                    <a:pt x="1" y="1"/>
                  </a:lnTo>
                  <a:cubicBezTo>
                    <a:pt x="1702" y="5138"/>
                    <a:pt x="3637" y="10208"/>
                    <a:pt x="5838" y="15279"/>
                  </a:cubicBezTo>
                  <a:cubicBezTo>
                    <a:pt x="9341" y="11009"/>
                    <a:pt x="12610" y="6639"/>
                    <a:pt x="15679" y="2203"/>
                  </a:cubicBezTo>
                  <a:cubicBezTo>
                    <a:pt x="10375" y="1736"/>
                    <a:pt x="5171" y="10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40"/>
            <p:cNvSpPr/>
            <p:nvPr/>
          </p:nvSpPr>
          <p:spPr>
            <a:xfrm>
              <a:off x="5230575" y="748475"/>
              <a:ext cx="381125" cy="394475"/>
            </a:xfrm>
            <a:custGeom>
              <a:avLst/>
              <a:gdLst/>
              <a:ahLst/>
              <a:cxnLst/>
              <a:rect l="l" t="t" r="r" b="b"/>
              <a:pathLst>
                <a:path w="15245" h="15779" extrusionOk="0">
                  <a:moveTo>
                    <a:pt x="0" y="1"/>
                  </a:moveTo>
                  <a:cubicBezTo>
                    <a:pt x="1135" y="5238"/>
                    <a:pt x="2502" y="10508"/>
                    <a:pt x="4170" y="15779"/>
                  </a:cubicBezTo>
                  <a:cubicBezTo>
                    <a:pt x="8073" y="11909"/>
                    <a:pt x="11775" y="7906"/>
                    <a:pt x="15245" y="3770"/>
                  </a:cubicBezTo>
                  <a:cubicBezTo>
                    <a:pt x="10074" y="2769"/>
                    <a:pt x="5004" y="15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40"/>
            <p:cNvSpPr/>
            <p:nvPr/>
          </p:nvSpPr>
          <p:spPr>
            <a:xfrm>
              <a:off x="4862800" y="615050"/>
              <a:ext cx="367800" cy="402800"/>
            </a:xfrm>
            <a:custGeom>
              <a:avLst/>
              <a:gdLst/>
              <a:ahLst/>
              <a:cxnLst/>
              <a:rect l="l" t="t" r="r" b="b"/>
              <a:pathLst>
                <a:path w="14712" h="16112" extrusionOk="0">
                  <a:moveTo>
                    <a:pt x="1" y="0"/>
                  </a:moveTo>
                  <a:lnTo>
                    <a:pt x="1" y="0"/>
                  </a:lnTo>
                  <a:cubicBezTo>
                    <a:pt x="568" y="5338"/>
                    <a:pt x="1402" y="10708"/>
                    <a:pt x="2469" y="16112"/>
                  </a:cubicBezTo>
                  <a:cubicBezTo>
                    <a:pt x="6772" y="12676"/>
                    <a:pt x="10842" y="9074"/>
                    <a:pt x="14711" y="5338"/>
                  </a:cubicBezTo>
                  <a:cubicBezTo>
                    <a:pt x="9708" y="3803"/>
                    <a:pt x="4804" y="203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40"/>
            <p:cNvSpPr/>
            <p:nvPr/>
          </p:nvSpPr>
          <p:spPr>
            <a:xfrm>
              <a:off x="4510900" y="444100"/>
              <a:ext cx="351925" cy="406975"/>
            </a:xfrm>
            <a:custGeom>
              <a:avLst/>
              <a:gdLst/>
              <a:ahLst/>
              <a:cxnLst/>
              <a:rect l="l" t="t" r="r" b="b"/>
              <a:pathLst>
                <a:path w="14077" h="16279" extrusionOk="0">
                  <a:moveTo>
                    <a:pt x="0" y="0"/>
                  </a:moveTo>
                  <a:lnTo>
                    <a:pt x="0" y="0"/>
                  </a:lnTo>
                  <a:cubicBezTo>
                    <a:pt x="34" y="5371"/>
                    <a:pt x="300" y="10808"/>
                    <a:pt x="801" y="16279"/>
                  </a:cubicBezTo>
                  <a:cubicBezTo>
                    <a:pt x="5404" y="13310"/>
                    <a:pt x="9841" y="10141"/>
                    <a:pt x="14077" y="6838"/>
                  </a:cubicBezTo>
                  <a:cubicBezTo>
                    <a:pt x="9273" y="4804"/>
                    <a:pt x="4570" y="25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40"/>
            <p:cNvSpPr/>
            <p:nvPr/>
          </p:nvSpPr>
          <p:spPr>
            <a:xfrm>
              <a:off x="4156475" y="238125"/>
              <a:ext cx="354450" cy="406975"/>
            </a:xfrm>
            <a:custGeom>
              <a:avLst/>
              <a:gdLst/>
              <a:ahLst/>
              <a:cxnLst/>
              <a:rect l="l" t="t" r="r" b="b"/>
              <a:pathLst>
                <a:path w="14178" h="16279" extrusionOk="0">
                  <a:moveTo>
                    <a:pt x="901" y="0"/>
                  </a:moveTo>
                  <a:cubicBezTo>
                    <a:pt x="367" y="5337"/>
                    <a:pt x="67" y="10774"/>
                    <a:pt x="0" y="16278"/>
                  </a:cubicBezTo>
                  <a:cubicBezTo>
                    <a:pt x="4904" y="13777"/>
                    <a:pt x="9641" y="11108"/>
                    <a:pt x="14177" y="8239"/>
                  </a:cubicBezTo>
                  <a:cubicBezTo>
                    <a:pt x="9607" y="5737"/>
                    <a:pt x="5171" y="2969"/>
                    <a:pt x="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55" name="Google Shape;655;p40"/>
          <p:cNvSpPr/>
          <p:nvPr/>
        </p:nvSpPr>
        <p:spPr>
          <a:xfrm>
            <a:off x="1137500" y="820925"/>
            <a:ext cx="10418051" cy="5143563"/>
          </a:xfrm>
          <a:custGeom>
            <a:avLst/>
            <a:gdLst/>
            <a:ahLst/>
            <a:cxnLst/>
            <a:rect l="l" t="t" r="r" b="b"/>
            <a:pathLst>
              <a:path w="117327" h="54913" extrusionOk="0">
                <a:moveTo>
                  <a:pt x="93356" y="0"/>
                </a:moveTo>
                <a:cubicBezTo>
                  <a:pt x="88268" y="0"/>
                  <a:pt x="83308" y="1414"/>
                  <a:pt x="77942" y="1787"/>
                </a:cubicBezTo>
                <a:cubicBezTo>
                  <a:pt x="56780" y="2759"/>
                  <a:pt x="55697" y="6502"/>
                  <a:pt x="51708" y="9508"/>
                </a:cubicBezTo>
                <a:cubicBezTo>
                  <a:pt x="50260" y="10596"/>
                  <a:pt x="48530" y="11140"/>
                  <a:pt x="46794" y="11140"/>
                </a:cubicBezTo>
                <a:cubicBezTo>
                  <a:pt x="45303" y="11140"/>
                  <a:pt x="43806" y="10738"/>
                  <a:pt x="42479" y="9932"/>
                </a:cubicBezTo>
                <a:cubicBezTo>
                  <a:pt x="35972" y="5988"/>
                  <a:pt x="27164" y="1899"/>
                  <a:pt x="20478" y="1899"/>
                </a:cubicBezTo>
                <a:cubicBezTo>
                  <a:pt x="20460" y="1899"/>
                  <a:pt x="20442" y="1899"/>
                  <a:pt x="20423" y="1899"/>
                </a:cubicBezTo>
                <a:cubicBezTo>
                  <a:pt x="7642" y="2111"/>
                  <a:pt x="4346" y="9832"/>
                  <a:pt x="2915" y="21217"/>
                </a:cubicBezTo>
                <a:cubicBezTo>
                  <a:pt x="0" y="47094"/>
                  <a:pt x="18455" y="54913"/>
                  <a:pt x="40084" y="54913"/>
                </a:cubicBezTo>
                <a:cubicBezTo>
                  <a:pt x="41419" y="54913"/>
                  <a:pt x="42766" y="54883"/>
                  <a:pt x="44121" y="54826"/>
                </a:cubicBezTo>
                <a:cubicBezTo>
                  <a:pt x="50523" y="54289"/>
                  <a:pt x="56333" y="51787"/>
                  <a:pt x="62691" y="51351"/>
                </a:cubicBezTo>
                <a:cubicBezTo>
                  <a:pt x="63252" y="51299"/>
                  <a:pt x="63806" y="51275"/>
                  <a:pt x="64353" y="51275"/>
                </a:cubicBezTo>
                <a:cubicBezTo>
                  <a:pt x="69792" y="51275"/>
                  <a:pt x="74570" y="53648"/>
                  <a:pt x="79819" y="54379"/>
                </a:cubicBezTo>
                <a:cubicBezTo>
                  <a:pt x="81641" y="54648"/>
                  <a:pt x="83517" y="54789"/>
                  <a:pt x="85406" y="54789"/>
                </a:cubicBezTo>
                <a:cubicBezTo>
                  <a:pt x="92841" y="54789"/>
                  <a:pt x="100466" y="52611"/>
                  <a:pt x="105696" y="47541"/>
                </a:cubicBezTo>
                <a:cubicBezTo>
                  <a:pt x="113796" y="39697"/>
                  <a:pt x="117327" y="27195"/>
                  <a:pt x="116075" y="16033"/>
                </a:cubicBezTo>
                <a:cubicBezTo>
                  <a:pt x="115662" y="6201"/>
                  <a:pt x="106768" y="3173"/>
                  <a:pt x="98724" y="614"/>
                </a:cubicBezTo>
                <a:cubicBezTo>
                  <a:pt x="96904" y="171"/>
                  <a:pt x="95122" y="0"/>
                  <a:pt x="93356"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_1_1_1_1_1">
    <p:spTree>
      <p:nvGrpSpPr>
        <p:cNvPr id="1" name="Shape 656"/>
        <p:cNvGrpSpPr/>
        <p:nvPr/>
      </p:nvGrpSpPr>
      <p:grpSpPr>
        <a:xfrm>
          <a:off x="0" y="0"/>
          <a:ext cx="0" cy="0"/>
          <a:chOff x="0" y="0"/>
          <a:chExt cx="0" cy="0"/>
        </a:xfrm>
      </p:grpSpPr>
      <p:grpSp>
        <p:nvGrpSpPr>
          <p:cNvPr id="657" name="Google Shape;657;p41"/>
          <p:cNvGrpSpPr/>
          <p:nvPr/>
        </p:nvGrpSpPr>
        <p:grpSpPr>
          <a:xfrm>
            <a:off x="-76200" y="0"/>
            <a:ext cx="2245775" cy="1024075"/>
            <a:chOff x="-76200" y="0"/>
            <a:chExt cx="2245775" cy="1024075"/>
          </a:xfrm>
        </p:grpSpPr>
        <p:sp>
          <p:nvSpPr>
            <p:cNvPr id="658" name="Google Shape;658;p41"/>
            <p:cNvSpPr/>
            <p:nvPr/>
          </p:nvSpPr>
          <p:spPr>
            <a:xfrm>
              <a:off x="-76200" y="697150"/>
              <a:ext cx="301900" cy="296900"/>
            </a:xfrm>
            <a:custGeom>
              <a:avLst/>
              <a:gdLst/>
              <a:ahLst/>
              <a:cxnLst/>
              <a:rect l="l" t="t" r="r" b="b"/>
              <a:pathLst>
                <a:path w="12076" h="11876" extrusionOk="0">
                  <a:moveTo>
                    <a:pt x="12075" y="1"/>
                  </a:moveTo>
                  <a:lnTo>
                    <a:pt x="12075" y="1"/>
                  </a:lnTo>
                  <a:cubicBezTo>
                    <a:pt x="8106" y="935"/>
                    <a:pt x="4103" y="1635"/>
                    <a:pt x="0" y="2135"/>
                  </a:cubicBezTo>
                  <a:cubicBezTo>
                    <a:pt x="2468" y="5471"/>
                    <a:pt x="5137" y="8707"/>
                    <a:pt x="7972" y="11876"/>
                  </a:cubicBezTo>
                  <a:cubicBezTo>
                    <a:pt x="9540" y="7940"/>
                    <a:pt x="10908" y="3970"/>
                    <a:pt x="1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41"/>
            <p:cNvSpPr/>
            <p:nvPr/>
          </p:nvSpPr>
          <p:spPr>
            <a:xfrm>
              <a:off x="225675" y="613750"/>
              <a:ext cx="291900" cy="306100"/>
            </a:xfrm>
            <a:custGeom>
              <a:avLst/>
              <a:gdLst/>
              <a:ahLst/>
              <a:cxnLst/>
              <a:rect l="l" t="t" r="r" b="b"/>
              <a:pathLst>
                <a:path w="11676" h="12244" extrusionOk="0">
                  <a:moveTo>
                    <a:pt x="11675" y="1"/>
                  </a:moveTo>
                  <a:lnTo>
                    <a:pt x="11675" y="1"/>
                  </a:lnTo>
                  <a:cubicBezTo>
                    <a:pt x="7873" y="1302"/>
                    <a:pt x="3970" y="2436"/>
                    <a:pt x="0" y="3337"/>
                  </a:cubicBezTo>
                  <a:cubicBezTo>
                    <a:pt x="2802" y="6405"/>
                    <a:pt x="5771" y="9374"/>
                    <a:pt x="8873" y="12243"/>
                  </a:cubicBezTo>
                  <a:cubicBezTo>
                    <a:pt x="10007" y="8140"/>
                    <a:pt x="10941" y="4070"/>
                    <a:pt x="11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41"/>
            <p:cNvSpPr/>
            <p:nvPr/>
          </p:nvSpPr>
          <p:spPr>
            <a:xfrm>
              <a:off x="517550" y="501175"/>
              <a:ext cx="280225" cy="311075"/>
            </a:xfrm>
            <a:custGeom>
              <a:avLst/>
              <a:gdLst/>
              <a:ahLst/>
              <a:cxnLst/>
              <a:rect l="l" t="t" r="r" b="b"/>
              <a:pathLst>
                <a:path w="11209" h="12443" extrusionOk="0">
                  <a:moveTo>
                    <a:pt x="11208" y="1"/>
                  </a:moveTo>
                  <a:cubicBezTo>
                    <a:pt x="7572" y="1669"/>
                    <a:pt x="3836" y="3203"/>
                    <a:pt x="0" y="4504"/>
                  </a:cubicBezTo>
                  <a:cubicBezTo>
                    <a:pt x="3103" y="7273"/>
                    <a:pt x="6338" y="9908"/>
                    <a:pt x="9741" y="12443"/>
                  </a:cubicBezTo>
                  <a:cubicBezTo>
                    <a:pt x="10408" y="8273"/>
                    <a:pt x="10908" y="4104"/>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41"/>
            <p:cNvSpPr/>
            <p:nvPr/>
          </p:nvSpPr>
          <p:spPr>
            <a:xfrm>
              <a:off x="797750" y="360250"/>
              <a:ext cx="268550" cy="312750"/>
            </a:xfrm>
            <a:custGeom>
              <a:avLst/>
              <a:gdLst/>
              <a:ahLst/>
              <a:cxnLst/>
              <a:rect l="l" t="t" r="r" b="b"/>
              <a:pathLst>
                <a:path w="10742" h="12510" extrusionOk="0">
                  <a:moveTo>
                    <a:pt x="10608" y="0"/>
                  </a:moveTo>
                  <a:lnTo>
                    <a:pt x="10608" y="0"/>
                  </a:lnTo>
                  <a:cubicBezTo>
                    <a:pt x="7172" y="2035"/>
                    <a:pt x="3636" y="3936"/>
                    <a:pt x="0" y="5638"/>
                  </a:cubicBezTo>
                  <a:cubicBezTo>
                    <a:pt x="3336" y="8039"/>
                    <a:pt x="6839" y="10341"/>
                    <a:pt x="10474" y="12509"/>
                  </a:cubicBezTo>
                  <a:cubicBezTo>
                    <a:pt x="10708" y="8306"/>
                    <a:pt x="10741" y="4103"/>
                    <a:pt x="10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41"/>
            <p:cNvSpPr/>
            <p:nvPr/>
          </p:nvSpPr>
          <p:spPr>
            <a:xfrm>
              <a:off x="1062925" y="192625"/>
              <a:ext cx="277725" cy="311925"/>
            </a:xfrm>
            <a:custGeom>
              <a:avLst/>
              <a:gdLst/>
              <a:ahLst/>
              <a:cxnLst/>
              <a:rect l="l" t="t" r="r" b="b"/>
              <a:pathLst>
                <a:path w="11109" h="12477" extrusionOk="0">
                  <a:moveTo>
                    <a:pt x="9975" y="1"/>
                  </a:moveTo>
                  <a:cubicBezTo>
                    <a:pt x="6772" y="2402"/>
                    <a:pt x="3437" y="4637"/>
                    <a:pt x="1" y="6705"/>
                  </a:cubicBezTo>
                  <a:cubicBezTo>
                    <a:pt x="3603" y="8773"/>
                    <a:pt x="7306" y="10675"/>
                    <a:pt x="11109" y="12476"/>
                  </a:cubicBezTo>
                  <a:cubicBezTo>
                    <a:pt x="10942" y="8240"/>
                    <a:pt x="10542" y="4103"/>
                    <a:pt x="9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41"/>
            <p:cNvSpPr/>
            <p:nvPr/>
          </p:nvSpPr>
          <p:spPr>
            <a:xfrm>
              <a:off x="1312275" y="0"/>
              <a:ext cx="291900" cy="306900"/>
            </a:xfrm>
            <a:custGeom>
              <a:avLst/>
              <a:gdLst/>
              <a:ahLst/>
              <a:cxnLst/>
              <a:rect l="l" t="t" r="r" b="b"/>
              <a:pathLst>
                <a:path w="11676" h="12276" extrusionOk="0">
                  <a:moveTo>
                    <a:pt x="9241" y="0"/>
                  </a:moveTo>
                  <a:cubicBezTo>
                    <a:pt x="6305" y="2735"/>
                    <a:pt x="3203" y="5304"/>
                    <a:pt x="1" y="7706"/>
                  </a:cubicBezTo>
                  <a:cubicBezTo>
                    <a:pt x="3770" y="9373"/>
                    <a:pt x="7673" y="10908"/>
                    <a:pt x="11676" y="12275"/>
                  </a:cubicBezTo>
                  <a:cubicBezTo>
                    <a:pt x="11042" y="8106"/>
                    <a:pt x="10208" y="4003"/>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41"/>
            <p:cNvSpPr/>
            <p:nvPr/>
          </p:nvSpPr>
          <p:spPr>
            <a:xfrm>
              <a:off x="-76200" y="659625"/>
              <a:ext cx="398625" cy="364450"/>
            </a:xfrm>
            <a:custGeom>
              <a:avLst/>
              <a:gdLst/>
              <a:ahLst/>
              <a:cxnLst/>
              <a:rect l="l" t="t" r="r" b="b"/>
              <a:pathLst>
                <a:path w="15945" h="14578" extrusionOk="0">
                  <a:moveTo>
                    <a:pt x="15945" y="1"/>
                  </a:moveTo>
                  <a:lnTo>
                    <a:pt x="15945" y="1"/>
                  </a:lnTo>
                  <a:cubicBezTo>
                    <a:pt x="11651" y="381"/>
                    <a:pt x="7336" y="562"/>
                    <a:pt x="2980" y="562"/>
                  </a:cubicBezTo>
                  <a:cubicBezTo>
                    <a:pt x="1989" y="562"/>
                    <a:pt x="995" y="553"/>
                    <a:pt x="0" y="534"/>
                  </a:cubicBezTo>
                  <a:lnTo>
                    <a:pt x="0" y="534"/>
                  </a:lnTo>
                  <a:cubicBezTo>
                    <a:pt x="2602" y="5271"/>
                    <a:pt x="5404" y="9974"/>
                    <a:pt x="8473" y="14578"/>
                  </a:cubicBezTo>
                  <a:cubicBezTo>
                    <a:pt x="11241" y="9774"/>
                    <a:pt x="13743" y="4904"/>
                    <a:pt x="15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41"/>
            <p:cNvSpPr/>
            <p:nvPr/>
          </p:nvSpPr>
          <p:spPr>
            <a:xfrm>
              <a:off x="322400" y="604575"/>
              <a:ext cx="391975" cy="381975"/>
            </a:xfrm>
            <a:custGeom>
              <a:avLst/>
              <a:gdLst/>
              <a:ahLst/>
              <a:cxnLst/>
              <a:rect l="l" t="t" r="r" b="b"/>
              <a:pathLst>
                <a:path w="15679" h="15279" extrusionOk="0">
                  <a:moveTo>
                    <a:pt x="15679" y="1"/>
                  </a:moveTo>
                  <a:lnTo>
                    <a:pt x="15679" y="1"/>
                  </a:lnTo>
                  <a:cubicBezTo>
                    <a:pt x="10508" y="1002"/>
                    <a:pt x="5305" y="1736"/>
                    <a:pt x="1" y="2203"/>
                  </a:cubicBezTo>
                  <a:cubicBezTo>
                    <a:pt x="3070" y="6639"/>
                    <a:pt x="6339" y="11009"/>
                    <a:pt x="9841" y="15279"/>
                  </a:cubicBezTo>
                  <a:cubicBezTo>
                    <a:pt x="12043" y="10208"/>
                    <a:pt x="13977" y="5138"/>
                    <a:pt x="15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41"/>
            <p:cNvSpPr/>
            <p:nvPr/>
          </p:nvSpPr>
          <p:spPr>
            <a:xfrm>
              <a:off x="714350" y="510350"/>
              <a:ext cx="381125" cy="394475"/>
            </a:xfrm>
            <a:custGeom>
              <a:avLst/>
              <a:gdLst/>
              <a:ahLst/>
              <a:cxnLst/>
              <a:rect l="l" t="t" r="r" b="b"/>
              <a:pathLst>
                <a:path w="15245" h="15779" extrusionOk="0">
                  <a:moveTo>
                    <a:pt x="15245" y="1"/>
                  </a:moveTo>
                  <a:cubicBezTo>
                    <a:pt x="10241" y="1502"/>
                    <a:pt x="5171" y="2769"/>
                    <a:pt x="1" y="3770"/>
                  </a:cubicBezTo>
                  <a:cubicBezTo>
                    <a:pt x="3470" y="7906"/>
                    <a:pt x="7172" y="11909"/>
                    <a:pt x="11075" y="15779"/>
                  </a:cubicBezTo>
                  <a:cubicBezTo>
                    <a:pt x="12743" y="10508"/>
                    <a:pt x="14111" y="5238"/>
                    <a:pt x="15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41"/>
            <p:cNvSpPr/>
            <p:nvPr/>
          </p:nvSpPr>
          <p:spPr>
            <a:xfrm>
              <a:off x="1095450" y="376925"/>
              <a:ext cx="367800" cy="402800"/>
            </a:xfrm>
            <a:custGeom>
              <a:avLst/>
              <a:gdLst/>
              <a:ahLst/>
              <a:cxnLst/>
              <a:rect l="l" t="t" r="r" b="b"/>
              <a:pathLst>
                <a:path w="14712" h="16112" extrusionOk="0">
                  <a:moveTo>
                    <a:pt x="14711" y="0"/>
                  </a:moveTo>
                  <a:lnTo>
                    <a:pt x="14711" y="0"/>
                  </a:lnTo>
                  <a:cubicBezTo>
                    <a:pt x="9908" y="2035"/>
                    <a:pt x="5004" y="3803"/>
                    <a:pt x="1" y="5338"/>
                  </a:cubicBezTo>
                  <a:cubicBezTo>
                    <a:pt x="3870" y="9074"/>
                    <a:pt x="7940" y="12676"/>
                    <a:pt x="12243" y="16112"/>
                  </a:cubicBezTo>
                  <a:cubicBezTo>
                    <a:pt x="13310" y="10708"/>
                    <a:pt x="14144" y="5338"/>
                    <a:pt x="14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41"/>
            <p:cNvSpPr/>
            <p:nvPr/>
          </p:nvSpPr>
          <p:spPr>
            <a:xfrm>
              <a:off x="1463225" y="205975"/>
              <a:ext cx="351950" cy="406975"/>
            </a:xfrm>
            <a:custGeom>
              <a:avLst/>
              <a:gdLst/>
              <a:ahLst/>
              <a:cxnLst/>
              <a:rect l="l" t="t" r="r" b="b"/>
              <a:pathLst>
                <a:path w="14078" h="16279" extrusionOk="0">
                  <a:moveTo>
                    <a:pt x="14077" y="0"/>
                  </a:moveTo>
                  <a:lnTo>
                    <a:pt x="14077" y="0"/>
                  </a:lnTo>
                  <a:cubicBezTo>
                    <a:pt x="9507" y="2535"/>
                    <a:pt x="4804" y="4804"/>
                    <a:pt x="0" y="6838"/>
                  </a:cubicBezTo>
                  <a:cubicBezTo>
                    <a:pt x="4237" y="10141"/>
                    <a:pt x="8673" y="13310"/>
                    <a:pt x="13276" y="16279"/>
                  </a:cubicBezTo>
                  <a:cubicBezTo>
                    <a:pt x="13777" y="10808"/>
                    <a:pt x="14044" y="5371"/>
                    <a:pt x="14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41"/>
            <p:cNvSpPr/>
            <p:nvPr/>
          </p:nvSpPr>
          <p:spPr>
            <a:xfrm>
              <a:off x="1815150" y="0"/>
              <a:ext cx="354425" cy="406975"/>
            </a:xfrm>
            <a:custGeom>
              <a:avLst/>
              <a:gdLst/>
              <a:ahLst/>
              <a:cxnLst/>
              <a:rect l="l" t="t" r="r" b="b"/>
              <a:pathLst>
                <a:path w="14177" h="16279" extrusionOk="0">
                  <a:moveTo>
                    <a:pt x="13276" y="0"/>
                  </a:moveTo>
                  <a:cubicBezTo>
                    <a:pt x="9006" y="2969"/>
                    <a:pt x="4570" y="5737"/>
                    <a:pt x="0" y="8239"/>
                  </a:cubicBezTo>
                  <a:cubicBezTo>
                    <a:pt x="4537" y="11108"/>
                    <a:pt x="9273" y="13777"/>
                    <a:pt x="14177" y="16278"/>
                  </a:cubicBezTo>
                  <a:cubicBezTo>
                    <a:pt x="14110" y="10774"/>
                    <a:pt x="13810" y="5337"/>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0" name="Google Shape;670;p41"/>
          <p:cNvSpPr/>
          <p:nvPr/>
        </p:nvSpPr>
        <p:spPr>
          <a:xfrm>
            <a:off x="8481325" y="440538"/>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41"/>
          <p:cNvSpPr/>
          <p:nvPr/>
        </p:nvSpPr>
        <p:spPr>
          <a:xfrm>
            <a:off x="8108250" y="297125"/>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41"/>
          <p:cNvSpPr/>
          <p:nvPr/>
        </p:nvSpPr>
        <p:spPr>
          <a:xfrm>
            <a:off x="8816475" y="9408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41"/>
          <p:cNvSpPr/>
          <p:nvPr/>
        </p:nvSpPr>
        <p:spPr>
          <a:xfrm>
            <a:off x="7985625" y="77328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41"/>
          <p:cNvSpPr/>
          <p:nvPr/>
        </p:nvSpPr>
        <p:spPr>
          <a:xfrm>
            <a:off x="8108250" y="1165813"/>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41"/>
          <p:cNvSpPr/>
          <p:nvPr/>
        </p:nvSpPr>
        <p:spPr>
          <a:xfrm>
            <a:off x="-1909549" y="174350"/>
            <a:ext cx="10571694" cy="4988107"/>
          </a:xfrm>
          <a:custGeom>
            <a:avLst/>
            <a:gdLst/>
            <a:ahLst/>
            <a:cxnLst/>
            <a:rect l="l" t="t" r="r" b="b"/>
            <a:pathLst>
              <a:path w="91627" h="57631" extrusionOk="0">
                <a:moveTo>
                  <a:pt x="46144" y="0"/>
                </a:moveTo>
                <a:cubicBezTo>
                  <a:pt x="39222" y="0"/>
                  <a:pt x="32539" y="4362"/>
                  <a:pt x="26383" y="7694"/>
                </a:cubicBezTo>
                <a:cubicBezTo>
                  <a:pt x="23679" y="8997"/>
                  <a:pt x="20096" y="10968"/>
                  <a:pt x="16918" y="10968"/>
                </a:cubicBezTo>
                <a:cubicBezTo>
                  <a:pt x="16090" y="10968"/>
                  <a:pt x="15290" y="10835"/>
                  <a:pt x="14540" y="10521"/>
                </a:cubicBezTo>
                <a:cubicBezTo>
                  <a:pt x="13587" y="10238"/>
                  <a:pt x="12672" y="10107"/>
                  <a:pt x="11801" y="10107"/>
                </a:cubicBezTo>
                <a:cubicBezTo>
                  <a:pt x="4269" y="10107"/>
                  <a:pt x="1" y="19897"/>
                  <a:pt x="3165" y="26096"/>
                </a:cubicBezTo>
                <a:cubicBezTo>
                  <a:pt x="4562" y="29448"/>
                  <a:pt x="7076" y="32654"/>
                  <a:pt x="9445" y="35917"/>
                </a:cubicBezTo>
                <a:cubicBezTo>
                  <a:pt x="15188" y="43593"/>
                  <a:pt x="19232" y="53202"/>
                  <a:pt x="28763" y="55146"/>
                </a:cubicBezTo>
                <a:cubicBezTo>
                  <a:pt x="35179" y="56876"/>
                  <a:pt x="41091" y="57631"/>
                  <a:pt x="46464" y="57631"/>
                </a:cubicBezTo>
                <a:cubicBezTo>
                  <a:pt x="78831" y="57631"/>
                  <a:pt x="91627" y="30253"/>
                  <a:pt x="77253" y="23995"/>
                </a:cubicBezTo>
                <a:cubicBezTo>
                  <a:pt x="62773" y="17403"/>
                  <a:pt x="63879" y="12521"/>
                  <a:pt x="58002" y="5102"/>
                </a:cubicBezTo>
                <a:cubicBezTo>
                  <a:pt x="54008" y="1381"/>
                  <a:pt x="50038" y="0"/>
                  <a:pt x="46144" y="0"/>
                </a:cubicBezTo>
                <a:close/>
              </a:path>
            </a:pathLst>
          </a:custGeom>
          <a:solidFill>
            <a:srgbClr val="A4BDDA">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100000">
              <a:schemeClr val="accent1">
                <a:lumMod val="5000"/>
                <a:lumOff val="95000"/>
              </a:schemeClr>
            </a:gs>
            <a:gs pos="100000">
              <a:schemeClr val="accent1">
                <a:lumMod val="45000"/>
                <a:lumOff val="55000"/>
              </a:schemeClr>
            </a:gs>
            <a:gs pos="100000">
              <a:schemeClr val="accent5"/>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1pPr>
            <a:lvl2pPr lvl="1"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2pPr>
            <a:lvl3pPr lvl="2"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3pPr>
            <a:lvl4pPr lvl="3"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4pPr>
            <a:lvl5pPr lvl="4"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5pPr>
            <a:lvl6pPr lvl="5"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6pPr>
            <a:lvl7pPr lvl="6"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7pPr>
            <a:lvl8pPr lvl="7"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8pPr>
            <a:lvl9pPr lvl="8"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1pPr>
            <a:lvl2pPr marL="914400" lvl="1"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2pPr>
            <a:lvl3pPr marL="1371600" lvl="2"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3pPr>
            <a:lvl4pPr marL="1828800" lvl="3"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4pPr>
            <a:lvl5pPr marL="2286000" lvl="4"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5pPr>
            <a:lvl6pPr marL="2743200" lvl="5"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6pPr>
            <a:lvl7pPr marL="3200400" lvl="6"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7pPr>
            <a:lvl8pPr marL="3657600" lvl="7"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8pPr>
            <a:lvl9pPr marL="4114800" lvl="8"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62" r:id="rId4"/>
    <p:sldLayoutId id="2147483686" r:id="rId5"/>
    <p:sldLayoutId id="214748368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chart" Target="../charts/chart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jpe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70" name="Google Shape;1370;p90"/>
          <p:cNvSpPr txBox="1">
            <a:spLocks noGrp="1"/>
          </p:cNvSpPr>
          <p:nvPr>
            <p:ph type="ctrTitle"/>
          </p:nvPr>
        </p:nvSpPr>
        <p:spPr>
          <a:xfrm>
            <a:off x="4093030" y="1317171"/>
            <a:ext cx="4887090" cy="2026562"/>
          </a:xfrm>
          <a:prstGeom prst="rect">
            <a:avLst/>
          </a:prstGeom>
        </p:spPr>
        <p:txBody>
          <a:bodyPr spcFirstLastPara="1" wrap="square" lIns="91425" tIns="91425" rIns="91425" bIns="91425" anchor="ctr" anchorCtr="0">
            <a:noAutofit/>
          </a:bodyPr>
          <a:lstStyle/>
          <a:p>
            <a:pPr lvl="0" algn="just"/>
            <a:r>
              <a:rPr lang="es-ES" dirty="0">
                <a:solidFill>
                  <a:schemeClr val="accent3"/>
                </a:solidFill>
              </a:rPr>
              <a:t>INFORME RESULTADOS DESEMPEÑO INSTITUCIONAL 2022</a:t>
            </a:r>
            <a:endParaRPr dirty="0">
              <a:solidFill>
                <a:schemeClr val="accent3"/>
              </a:solidFill>
            </a:endParaRPr>
          </a:p>
        </p:txBody>
      </p:sp>
      <p:grpSp>
        <p:nvGrpSpPr>
          <p:cNvPr id="3" name="Grupo 2"/>
          <p:cNvGrpSpPr/>
          <p:nvPr/>
        </p:nvGrpSpPr>
        <p:grpSpPr>
          <a:xfrm>
            <a:off x="-82484" y="-94768"/>
            <a:ext cx="9294302" cy="5249634"/>
            <a:chOff x="-82484" y="-94768"/>
            <a:chExt cx="9294302" cy="5249634"/>
          </a:xfrm>
        </p:grpSpPr>
        <p:pic>
          <p:nvPicPr>
            <p:cNvPr id="88" name="Imagen 8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63160" y="232949"/>
              <a:ext cx="1162050" cy="403860"/>
            </a:xfrm>
            <a:prstGeom prst="rect">
              <a:avLst/>
            </a:prstGeom>
          </p:spPr>
        </p:pic>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0" name="Imagen 8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4" name="Imagen 3">
            <a:extLst>
              <a:ext uri="{FF2B5EF4-FFF2-40B4-BE49-F238E27FC236}">
                <a16:creationId xmlns:a16="http://schemas.microsoft.com/office/drawing/2014/main" id="{8EA3D1E1-0846-48BB-9987-BE5159B1FC4B}"/>
              </a:ext>
            </a:extLst>
          </p:cNvPr>
          <p:cNvPicPr>
            <a:picLocks noChangeAspect="1"/>
          </p:cNvPicPr>
          <p:nvPr/>
        </p:nvPicPr>
        <p:blipFill>
          <a:blip r:embed="rId11"/>
          <a:stretch>
            <a:fillRect/>
          </a:stretch>
        </p:blipFill>
        <p:spPr>
          <a:xfrm>
            <a:off x="801185" y="827622"/>
            <a:ext cx="3115469" cy="31770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9030"/>
            <a:ext cx="9226484" cy="5276067"/>
            <a:chOff x="-82484" y="-121201"/>
            <a:chExt cx="9226484" cy="5276067"/>
          </a:xfrm>
        </p:grpSpPr>
        <p:pic>
          <p:nvPicPr>
            <p:cNvPr id="9" name="Imagen 8">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Imagen 10">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2" y="-121201"/>
              <a:ext cx="2159986" cy="1123193"/>
            </a:xfrm>
            <a:prstGeom prst="rect">
              <a:avLst/>
            </a:prstGeom>
          </p:spPr>
        </p:pic>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20" name="Google Shape;1581;p94"/>
          <p:cNvSpPr txBox="1">
            <a:spLocks noGrp="1"/>
          </p:cNvSpPr>
          <p:nvPr>
            <p:ph type="title"/>
          </p:nvPr>
        </p:nvSpPr>
        <p:spPr>
          <a:xfrm>
            <a:off x="588936" y="770890"/>
            <a:ext cx="3596765" cy="47466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000" dirty="0">
                <a:latin typeface="Livvic" panose="020B0604020202020204" charset="0"/>
              </a:rPr>
              <a:t>RESULTADOS GENERALES DEL SECTOR TRABAJO EN EL INDICE DE DESEMPEÑO INSTITUCIONAL</a:t>
            </a:r>
            <a:br>
              <a:rPr lang="es-ES" sz="2000" dirty="0">
                <a:latin typeface="Livvic" panose="020B0604020202020204" charset="0"/>
              </a:rPr>
            </a:br>
            <a:endParaRPr sz="2000" dirty="0">
              <a:latin typeface="Livvic" panose="020B0604020202020204" charset="0"/>
            </a:endParaRPr>
          </a:p>
        </p:txBody>
      </p:sp>
      <p:sp>
        <p:nvSpPr>
          <p:cNvPr id="21" name="CuadroTexto 20">
            <a:extLst>
              <a:ext uri="{FF2B5EF4-FFF2-40B4-BE49-F238E27FC236}">
                <a16:creationId xmlns:a16="http://schemas.microsoft.com/office/drawing/2014/main" id="{4EC8E2D5-DF13-440F-B5EF-269F5CFEDB90}"/>
              </a:ext>
            </a:extLst>
          </p:cNvPr>
          <p:cNvSpPr txBox="1"/>
          <p:nvPr/>
        </p:nvSpPr>
        <p:spPr>
          <a:xfrm>
            <a:off x="5729363" y="4377873"/>
            <a:ext cx="3238387"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a:t>
            </a:r>
            <a:endParaRPr lang="es-CO" sz="900" dirty="0">
              <a:latin typeface="Livvic" panose="020B0604020202020204" charset="0"/>
            </a:endParaRPr>
          </a:p>
        </p:txBody>
      </p:sp>
      <p:sp>
        <p:nvSpPr>
          <p:cNvPr id="28" name="CuadroTexto 27">
            <a:extLst>
              <a:ext uri="{FF2B5EF4-FFF2-40B4-BE49-F238E27FC236}">
                <a16:creationId xmlns:a16="http://schemas.microsoft.com/office/drawing/2014/main" id="{EA2EA8B9-C40E-4F09-B1C1-EE4640BA7204}"/>
              </a:ext>
            </a:extLst>
          </p:cNvPr>
          <p:cNvSpPr txBox="1"/>
          <p:nvPr/>
        </p:nvSpPr>
        <p:spPr>
          <a:xfrm>
            <a:off x="4684889" y="1614508"/>
            <a:ext cx="184731" cy="307777"/>
          </a:xfrm>
          <a:prstGeom prst="rect">
            <a:avLst/>
          </a:prstGeom>
          <a:noFill/>
        </p:spPr>
        <p:txBody>
          <a:bodyPr wrap="none" rtlCol="0">
            <a:spAutoFit/>
          </a:bodyPr>
          <a:lstStyle/>
          <a:p>
            <a:endParaRPr lang="es-CO" dirty="0"/>
          </a:p>
        </p:txBody>
      </p:sp>
      <p:graphicFrame>
        <p:nvGraphicFramePr>
          <p:cNvPr id="5" name="Gráfico 4">
            <a:extLst>
              <a:ext uri="{FF2B5EF4-FFF2-40B4-BE49-F238E27FC236}">
                <a16:creationId xmlns:a16="http://schemas.microsoft.com/office/drawing/2014/main" id="{E3792167-02E6-4619-B2C3-96463A316B21}"/>
              </a:ext>
            </a:extLst>
          </p:cNvPr>
          <p:cNvGraphicFramePr/>
          <p:nvPr>
            <p:extLst>
              <p:ext uri="{D42A27DB-BD31-4B8C-83A1-F6EECF244321}">
                <p14:modId xmlns:p14="http://schemas.microsoft.com/office/powerpoint/2010/main" val="3950234515"/>
              </p:ext>
            </p:extLst>
          </p:nvPr>
        </p:nvGraphicFramePr>
        <p:xfrm>
          <a:off x="3729556" y="631239"/>
          <a:ext cx="6400800" cy="3802274"/>
        </p:xfrm>
        <a:graphic>
          <a:graphicData uri="http://schemas.openxmlformats.org/drawingml/2006/chart">
            <c:chart xmlns:c="http://schemas.openxmlformats.org/drawingml/2006/chart" xmlns:r="http://schemas.openxmlformats.org/officeDocument/2006/relationships" r:id="rId10"/>
          </a:graphicData>
        </a:graphic>
      </p:graphicFrame>
      <p:sp>
        <p:nvSpPr>
          <p:cNvPr id="6" name="CuadroTexto 5">
            <a:extLst>
              <a:ext uri="{FF2B5EF4-FFF2-40B4-BE49-F238E27FC236}">
                <a16:creationId xmlns:a16="http://schemas.microsoft.com/office/drawing/2014/main" id="{88BC5ED7-D6AD-41E3-9873-95A1D21F1422}"/>
              </a:ext>
            </a:extLst>
          </p:cNvPr>
          <p:cNvSpPr txBox="1"/>
          <p:nvPr/>
        </p:nvSpPr>
        <p:spPr>
          <a:xfrm>
            <a:off x="473851" y="2186744"/>
            <a:ext cx="3826933" cy="2246769"/>
          </a:xfrm>
          <a:prstGeom prst="rect">
            <a:avLst/>
          </a:prstGeom>
          <a:noFill/>
        </p:spPr>
        <p:txBody>
          <a:bodyPr wrap="square" rtlCol="0">
            <a:spAutoFit/>
          </a:bodyPr>
          <a:lstStyle/>
          <a:p>
            <a:pPr algn="just"/>
            <a:r>
              <a:rPr lang="es-ES" dirty="0">
                <a:solidFill>
                  <a:schemeClr val="bg2"/>
                </a:solidFill>
                <a:latin typeface="Livvic" panose="020B0604020202020204" charset="0"/>
              </a:rPr>
              <a:t>El sector Trabajo fue el que obtuvo la puntuación más alta de Medición del Índice de Desempeño Institucional, ubicándose un 15,6% por encima del Sector más bajo que fue el de transporte. </a:t>
            </a:r>
          </a:p>
          <a:p>
            <a:pPr algn="just"/>
            <a:endParaRPr lang="es-ES" dirty="0">
              <a:solidFill>
                <a:schemeClr val="bg2"/>
              </a:solidFill>
              <a:latin typeface="Livvic" panose="020B0604020202020204" charset="0"/>
            </a:endParaRPr>
          </a:p>
          <a:p>
            <a:pPr algn="just"/>
            <a:r>
              <a:rPr lang="es-ES" dirty="0">
                <a:solidFill>
                  <a:schemeClr val="bg2"/>
                </a:solidFill>
                <a:latin typeface="Livvic" panose="020B0604020202020204" charset="0"/>
              </a:rPr>
              <a:t>La Superintendencia el Subsidio Familiar se ubicó en el tercer lugar del Sector, quedando a un 2,9% debajo del SENA quien ocupó el primer lugar</a:t>
            </a:r>
            <a:endParaRPr lang="es-CO" dirty="0">
              <a:solidFill>
                <a:schemeClr val="bg2"/>
              </a:solidFill>
              <a:latin typeface="Livvic" panose="020B0604020202020204" charset="0"/>
            </a:endParaRPr>
          </a:p>
        </p:txBody>
      </p:sp>
    </p:spTree>
    <p:extLst>
      <p:ext uri="{BB962C8B-B14F-4D97-AF65-F5344CB8AC3E}">
        <p14:creationId xmlns:p14="http://schemas.microsoft.com/office/powerpoint/2010/main" val="415852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9030"/>
            <a:ext cx="9226484" cy="5276067"/>
            <a:chOff x="-82484" y="-121201"/>
            <a:chExt cx="9226484" cy="5276067"/>
          </a:xfrm>
        </p:grpSpPr>
        <p:pic>
          <p:nvPicPr>
            <p:cNvPr id="9" name="Imagen 8">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Imagen 10">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2" y="-121201"/>
              <a:ext cx="2159986" cy="1123193"/>
            </a:xfrm>
            <a:prstGeom prst="rect">
              <a:avLst/>
            </a:prstGeom>
          </p:spPr>
        </p:pic>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20" name="Google Shape;1581;p94"/>
          <p:cNvSpPr txBox="1">
            <a:spLocks noGrp="1"/>
          </p:cNvSpPr>
          <p:nvPr>
            <p:ph type="title"/>
          </p:nvPr>
        </p:nvSpPr>
        <p:spPr>
          <a:xfrm>
            <a:off x="1737221" y="664065"/>
            <a:ext cx="5528561" cy="113450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000" dirty="0">
                <a:latin typeface="Livvic" panose="020B0604020202020204" charset="0"/>
              </a:rPr>
              <a:t>RESULTADOS INDICE DE DESEMPEÑO INSTITUCIONAL</a:t>
            </a:r>
            <a:br>
              <a:rPr lang="es-ES" sz="2000" dirty="0">
                <a:latin typeface="Livvic" panose="020B0604020202020204" charset="0"/>
              </a:rPr>
            </a:br>
            <a:endParaRPr sz="2000" dirty="0">
              <a:latin typeface="Livvic" panose="020B0604020202020204" charset="0"/>
            </a:endParaRPr>
          </a:p>
        </p:txBody>
      </p:sp>
      <p:graphicFrame>
        <p:nvGraphicFramePr>
          <p:cNvPr id="4" name="Gráfico 3">
            <a:extLst>
              <a:ext uri="{FF2B5EF4-FFF2-40B4-BE49-F238E27FC236}">
                <a16:creationId xmlns:a16="http://schemas.microsoft.com/office/drawing/2014/main" id="{AA2A48E2-70F7-4284-A450-2B8053004B5B}"/>
              </a:ext>
            </a:extLst>
          </p:cNvPr>
          <p:cNvGraphicFramePr/>
          <p:nvPr>
            <p:extLst>
              <p:ext uri="{D42A27DB-BD31-4B8C-83A1-F6EECF244321}">
                <p14:modId xmlns:p14="http://schemas.microsoft.com/office/powerpoint/2010/main" val="408149965"/>
              </p:ext>
            </p:extLst>
          </p:nvPr>
        </p:nvGraphicFramePr>
        <p:xfrm>
          <a:off x="145275" y="1427548"/>
          <a:ext cx="8537034" cy="277534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21727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9030"/>
            <a:ext cx="9226484" cy="5276067"/>
            <a:chOff x="-82484" y="-121201"/>
            <a:chExt cx="9226484" cy="5276067"/>
          </a:xfrm>
        </p:grpSpPr>
        <p:pic>
          <p:nvPicPr>
            <p:cNvPr id="9" name="Imagen 8">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Imagen 10">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2" y="-121201"/>
              <a:ext cx="2159986" cy="1123193"/>
            </a:xfrm>
            <a:prstGeom prst="rect">
              <a:avLst/>
            </a:prstGeom>
          </p:spPr>
        </p:pic>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20" name="Google Shape;1581;p94"/>
          <p:cNvSpPr txBox="1">
            <a:spLocks noGrp="1"/>
          </p:cNvSpPr>
          <p:nvPr>
            <p:ph type="title"/>
          </p:nvPr>
        </p:nvSpPr>
        <p:spPr>
          <a:xfrm>
            <a:off x="1267723" y="572857"/>
            <a:ext cx="5528561" cy="113450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000" dirty="0">
                <a:latin typeface="Livvic" panose="020B0604020202020204" charset="0"/>
              </a:rPr>
              <a:t>RESULTADOS DE LAS POLÍTICAS EN EL INDICE DE DESEMPEÑO INSTITUCIONAL</a:t>
            </a:r>
            <a:br>
              <a:rPr lang="es-ES" sz="2000" dirty="0">
                <a:latin typeface="Livvic" panose="020B0604020202020204" charset="0"/>
              </a:rPr>
            </a:br>
            <a:endParaRPr sz="2000" dirty="0">
              <a:latin typeface="Livvic" panose="020B0604020202020204" charset="0"/>
            </a:endParaRPr>
          </a:p>
        </p:txBody>
      </p:sp>
      <p:sp>
        <p:nvSpPr>
          <p:cNvPr id="2" name="CuadroTexto 1">
            <a:extLst>
              <a:ext uri="{FF2B5EF4-FFF2-40B4-BE49-F238E27FC236}">
                <a16:creationId xmlns:a16="http://schemas.microsoft.com/office/drawing/2014/main" id="{4C644A88-CEE9-455D-A54E-4C90B225DCA8}"/>
              </a:ext>
            </a:extLst>
          </p:cNvPr>
          <p:cNvSpPr txBox="1"/>
          <p:nvPr/>
        </p:nvSpPr>
        <p:spPr>
          <a:xfrm>
            <a:off x="3546146" y="1432473"/>
            <a:ext cx="4733594" cy="3139321"/>
          </a:xfrm>
          <a:prstGeom prst="rect">
            <a:avLst/>
          </a:prstGeom>
          <a:noFill/>
        </p:spPr>
        <p:txBody>
          <a:bodyPr wrap="square" rtlCol="0">
            <a:spAutoFit/>
          </a:bodyPr>
          <a:lstStyle/>
          <a:p>
            <a:pPr algn="just"/>
            <a:r>
              <a:rPr lang="es-ES" sz="1800" dirty="0">
                <a:solidFill>
                  <a:schemeClr val="bg2"/>
                </a:solidFill>
                <a:latin typeface="Livvic" panose="020B0604020202020204" charset="0"/>
              </a:rPr>
              <a:t>Las políticas se definen como: “(…)El conjunto de lineamientos, directrices e instrucciones formulados por las entidades líderes de Política para el desarrollo de la gestión y el desempeño institucional de las entidades y organismos del Estado; estas Políticas pueden operar a través de planes, programas, proyectos, metodologías o estrategias y pueden contar con instrumentos de recolección de información (…)”</a:t>
            </a:r>
            <a:endParaRPr lang="es-CO" sz="1800" dirty="0">
              <a:solidFill>
                <a:schemeClr val="bg2"/>
              </a:solidFill>
              <a:latin typeface="Livvic" panose="020B0604020202020204" charset="0"/>
            </a:endParaRPr>
          </a:p>
        </p:txBody>
      </p:sp>
      <p:sp>
        <p:nvSpPr>
          <p:cNvPr id="21" name="CuadroTexto 20">
            <a:extLst>
              <a:ext uri="{FF2B5EF4-FFF2-40B4-BE49-F238E27FC236}">
                <a16:creationId xmlns:a16="http://schemas.microsoft.com/office/drawing/2014/main" id="{DF7F583D-26E6-42D3-A6FC-645E46D5451D}"/>
              </a:ext>
            </a:extLst>
          </p:cNvPr>
          <p:cNvSpPr txBox="1"/>
          <p:nvPr/>
        </p:nvSpPr>
        <p:spPr>
          <a:xfrm>
            <a:off x="3988164" y="4428558"/>
            <a:ext cx="4126451"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 2019, página 21</a:t>
            </a:r>
            <a:endParaRPr lang="es-CO" sz="900" dirty="0">
              <a:latin typeface="Livvic" panose="020B0604020202020204" charset="0"/>
            </a:endParaRPr>
          </a:p>
        </p:txBody>
      </p:sp>
      <p:pic>
        <p:nvPicPr>
          <p:cNvPr id="5" name="Imagen 4">
            <a:extLst>
              <a:ext uri="{FF2B5EF4-FFF2-40B4-BE49-F238E27FC236}">
                <a16:creationId xmlns:a16="http://schemas.microsoft.com/office/drawing/2014/main" id="{619F6CB1-09F7-4BEC-929D-9C6D1A88C660}"/>
              </a:ext>
            </a:extLst>
          </p:cNvPr>
          <p:cNvPicPr>
            <a:picLocks noChangeAspect="1"/>
          </p:cNvPicPr>
          <p:nvPr/>
        </p:nvPicPr>
        <p:blipFill>
          <a:blip r:embed="rId10"/>
          <a:stretch>
            <a:fillRect/>
          </a:stretch>
        </p:blipFill>
        <p:spPr>
          <a:xfrm>
            <a:off x="890261" y="1597396"/>
            <a:ext cx="2276793" cy="2429214"/>
          </a:xfrm>
          <a:prstGeom prst="rect">
            <a:avLst/>
          </a:prstGeom>
        </p:spPr>
      </p:pic>
    </p:spTree>
    <p:extLst>
      <p:ext uri="{BB962C8B-B14F-4D97-AF65-F5344CB8AC3E}">
        <p14:creationId xmlns:p14="http://schemas.microsoft.com/office/powerpoint/2010/main" val="128422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0A4E852A-8868-45B3-87A3-62C6F56EA9FC}"/>
              </a:ext>
            </a:extLst>
          </p:cNvPr>
          <p:cNvGraphicFramePr/>
          <p:nvPr>
            <p:extLst>
              <p:ext uri="{D42A27DB-BD31-4B8C-83A1-F6EECF244321}">
                <p14:modId xmlns:p14="http://schemas.microsoft.com/office/powerpoint/2010/main" val="3190352359"/>
              </p:ext>
            </p:extLst>
          </p:nvPr>
        </p:nvGraphicFramePr>
        <p:xfrm>
          <a:off x="-1" y="0"/>
          <a:ext cx="9144001" cy="4984912"/>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3"/>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4"/>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5"/>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6"/>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7"/>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8"/>
            <a:stretch>
              <a:fillRect/>
            </a:stretch>
          </p:blipFill>
          <p:spPr>
            <a:xfrm>
              <a:off x="1353271" y="4771747"/>
              <a:ext cx="205740" cy="205740"/>
            </a:xfrm>
            <a:prstGeom prst="rect">
              <a:avLst/>
            </a:prstGeom>
          </p:spPr>
        </p:pic>
      </p:grpSp>
    </p:spTree>
    <p:extLst>
      <p:ext uri="{BB962C8B-B14F-4D97-AF65-F5344CB8AC3E}">
        <p14:creationId xmlns:p14="http://schemas.microsoft.com/office/powerpoint/2010/main" val="15321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1">
                <a:lumMod val="45000"/>
                <a:lumOff val="55000"/>
              </a:schemeClr>
            </a:gs>
            <a:gs pos="100000">
              <a:schemeClr val="accent5"/>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3"/>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4"/>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5"/>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6"/>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7"/>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8"/>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1949088" y="51624"/>
            <a:ext cx="6852281" cy="369332"/>
          </a:xfrm>
          <a:prstGeom prst="rect">
            <a:avLst/>
          </a:prstGeom>
          <a:noFill/>
        </p:spPr>
        <p:txBody>
          <a:bodyPr wrap="square">
            <a:spAutoFit/>
          </a:bodyPr>
          <a:lstStyle/>
          <a:p>
            <a:pPr algn="ctr" fontAlgn="ctr"/>
            <a:r>
              <a:rPr lang="es-CO" sz="1800" b="1" u="none" strike="noStrike" dirty="0">
                <a:solidFill>
                  <a:schemeClr val="accent3"/>
                </a:solidFill>
                <a:effectLst/>
              </a:rPr>
              <a:t>POLÍTICA GESTION ESTRATEGICA DE TALENTO HUMANO</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114663059"/>
              </p:ext>
            </p:extLst>
          </p:nvPr>
        </p:nvGraphicFramePr>
        <p:xfrm>
          <a:off x="168801" y="1053382"/>
          <a:ext cx="5024088" cy="3357257"/>
        </p:xfrm>
        <a:graphic>
          <a:graphicData uri="http://schemas.openxmlformats.org/drawingml/2006/chart">
            <c:chart xmlns:c="http://schemas.openxmlformats.org/drawingml/2006/chart" xmlns:r="http://schemas.openxmlformats.org/officeDocument/2006/relationships" r:id="rId9"/>
          </a:graphicData>
        </a:graphic>
      </p:graphicFrame>
      <p:sp>
        <p:nvSpPr>
          <p:cNvPr id="2" name="CuadroTexto 1">
            <a:extLst>
              <a:ext uri="{FF2B5EF4-FFF2-40B4-BE49-F238E27FC236}">
                <a16:creationId xmlns:a16="http://schemas.microsoft.com/office/drawing/2014/main" id="{90E3E7AD-CD14-45C9-AB8F-59CA9F74583A}"/>
              </a:ext>
            </a:extLst>
          </p:cNvPr>
          <p:cNvSpPr txBox="1"/>
          <p:nvPr/>
        </p:nvSpPr>
        <p:spPr>
          <a:xfrm>
            <a:off x="5192889" y="732861"/>
            <a:ext cx="3344145" cy="1631216"/>
          </a:xfrm>
          <a:prstGeom prst="rect">
            <a:avLst/>
          </a:prstGeom>
          <a:noFill/>
        </p:spPr>
        <p:txBody>
          <a:bodyPr wrap="square" rtlCol="0">
            <a:spAutoFit/>
          </a:bodyPr>
          <a:lstStyle/>
          <a:p>
            <a:pPr algn="just"/>
            <a:r>
              <a:rPr lang="es-ES" b="1" dirty="0">
                <a:solidFill>
                  <a:schemeClr val="accent2"/>
                </a:solidFill>
                <a:latin typeface="Livvic" panose="020B0604020202020204" charset="0"/>
              </a:rPr>
              <a:t>Recomendaciones:</a:t>
            </a:r>
          </a:p>
          <a:p>
            <a:pPr algn="just"/>
            <a:r>
              <a:rPr lang="es-ES" sz="1200" dirty="0">
                <a:solidFill>
                  <a:schemeClr val="bg2"/>
                </a:solidFill>
                <a:latin typeface="Livvic" panose="020B0604020202020204" charset="0"/>
              </a:rPr>
              <a:t>Fortalecer la implementación de  planes y programas asociados a la de capacitación, bienestar e incentivos, así como  de realizar la evaluación del desempeño de los servidores de la entidad.</a:t>
            </a:r>
          </a:p>
          <a:p>
            <a:pPr marL="171450" indent="-171450" algn="just">
              <a:buFontTx/>
              <a:buChar char="-"/>
            </a:pPr>
            <a:endParaRPr lang="es-ES" sz="1200" dirty="0"/>
          </a:p>
          <a:p>
            <a:endParaRPr lang="es-CO" dirty="0"/>
          </a:p>
        </p:txBody>
      </p:sp>
      <p:graphicFrame>
        <p:nvGraphicFramePr>
          <p:cNvPr id="3" name="Tabla 3">
            <a:extLst>
              <a:ext uri="{FF2B5EF4-FFF2-40B4-BE49-F238E27FC236}">
                <a16:creationId xmlns:a16="http://schemas.microsoft.com/office/drawing/2014/main" id="{56CB107B-E223-43B3-AC9C-DAA397AB8FD1}"/>
              </a:ext>
            </a:extLst>
          </p:cNvPr>
          <p:cNvGraphicFramePr>
            <a:graphicFrameLocks noGrp="1"/>
          </p:cNvGraphicFramePr>
          <p:nvPr>
            <p:extLst>
              <p:ext uri="{D42A27DB-BD31-4B8C-83A1-F6EECF244321}">
                <p14:modId xmlns:p14="http://schemas.microsoft.com/office/powerpoint/2010/main" val="589317003"/>
              </p:ext>
            </p:extLst>
          </p:nvPr>
        </p:nvGraphicFramePr>
        <p:xfrm>
          <a:off x="5192889" y="2169278"/>
          <a:ext cx="3344145" cy="1799622"/>
        </p:xfrm>
        <a:graphic>
          <a:graphicData uri="http://schemas.openxmlformats.org/drawingml/2006/table">
            <a:tbl>
              <a:tblPr firstRow="1" bandRow="1">
                <a:tableStyleId>{6F87E183-7042-4A90-8E03-13095AF31676}</a:tableStyleId>
              </a:tblPr>
              <a:tblGrid>
                <a:gridCol w="2320512">
                  <a:extLst>
                    <a:ext uri="{9D8B030D-6E8A-4147-A177-3AD203B41FA5}">
                      <a16:colId xmlns:a16="http://schemas.microsoft.com/office/drawing/2014/main" val="3181358520"/>
                    </a:ext>
                  </a:extLst>
                </a:gridCol>
                <a:gridCol w="1023633">
                  <a:extLst>
                    <a:ext uri="{9D8B030D-6E8A-4147-A177-3AD203B41FA5}">
                      <a16:colId xmlns:a16="http://schemas.microsoft.com/office/drawing/2014/main" val="3296601948"/>
                    </a:ext>
                  </a:extLst>
                </a:gridCol>
              </a:tblGrid>
              <a:tr h="328963">
                <a:tc>
                  <a:txBody>
                    <a:bodyPr/>
                    <a:lstStyle/>
                    <a:p>
                      <a:pPr algn="just"/>
                      <a:r>
                        <a:rPr lang="es-ES" sz="1000" b="1" dirty="0">
                          <a:solidFill>
                            <a:schemeClr val="accent2"/>
                          </a:solidFill>
                          <a:latin typeface="Livvic" panose="020B0604020202020204" charset="0"/>
                        </a:rPr>
                        <a:t> Acciones</a:t>
                      </a:r>
                      <a:endParaRPr lang="es-CO" sz="1000" b="1" dirty="0">
                        <a:solidFill>
                          <a:schemeClr val="accent2"/>
                        </a:solidFill>
                        <a:latin typeface="Livvic" panose="020B0604020202020204" charset="0"/>
                      </a:endParaRPr>
                    </a:p>
                  </a:txBody>
                  <a:tcPr/>
                </a:tc>
                <a:tc>
                  <a:txBody>
                    <a:bodyPr/>
                    <a:lstStyle/>
                    <a:p>
                      <a:pPr algn="just"/>
                      <a:r>
                        <a:rPr lang="es-ES" sz="1000" b="1" dirty="0">
                          <a:solidFill>
                            <a:schemeClr val="accent2"/>
                          </a:solidFill>
                          <a:latin typeface="Livvic" panose="020B0604020202020204" charset="0"/>
                        </a:rPr>
                        <a:t>Responsables</a:t>
                      </a:r>
                      <a:endParaRPr lang="es-CO" sz="1000" b="1" dirty="0">
                        <a:solidFill>
                          <a:schemeClr val="accent2"/>
                        </a:solidFill>
                        <a:latin typeface="Livvic" panose="020B0604020202020204" charset="0"/>
                      </a:endParaRPr>
                    </a:p>
                  </a:txBody>
                  <a:tcPr/>
                </a:tc>
                <a:extLst>
                  <a:ext uri="{0D108BD9-81ED-4DB2-BD59-A6C34878D82A}">
                    <a16:rowId xmlns:a16="http://schemas.microsoft.com/office/drawing/2014/main" val="361372590"/>
                  </a:ext>
                </a:extLst>
              </a:tr>
              <a:tr h="599874">
                <a:tc>
                  <a:txBody>
                    <a:bodyPr/>
                    <a:lstStyle/>
                    <a:p>
                      <a:pPr marL="0" indent="0" algn="just">
                        <a:buFontTx/>
                        <a:buNone/>
                      </a:pPr>
                      <a:r>
                        <a:rPr lang="es-ES" sz="1000" dirty="0">
                          <a:solidFill>
                            <a:schemeClr val="bg2"/>
                          </a:solidFill>
                          <a:latin typeface="Livvic" panose="020B0604020202020204" charset="0"/>
                        </a:rPr>
                        <a:t>Realizar alianzas interinstitucionales en los planes de bienestar.</a:t>
                      </a:r>
                    </a:p>
                    <a:p>
                      <a:pPr algn="just"/>
                      <a:endParaRPr lang="es-CO" sz="1000" dirty="0">
                        <a:solidFill>
                          <a:schemeClr val="bg2"/>
                        </a:solidFill>
                        <a:latin typeface="Livvic" panose="020B0604020202020204" charset="0"/>
                      </a:endParaRPr>
                    </a:p>
                  </a:txBody>
                  <a:tcPr/>
                </a:tc>
                <a:tc>
                  <a:txBody>
                    <a:bodyPr/>
                    <a:lstStyle/>
                    <a:p>
                      <a:pPr algn="just"/>
                      <a:r>
                        <a:rPr lang="es-ES" sz="1000" dirty="0">
                          <a:solidFill>
                            <a:schemeClr val="bg2"/>
                          </a:solidFill>
                          <a:latin typeface="Livvic" panose="020B0604020202020204" charset="0"/>
                        </a:rPr>
                        <a:t> Talento Humano</a:t>
                      </a:r>
                      <a:endParaRPr lang="es-CO" sz="1000" dirty="0">
                        <a:solidFill>
                          <a:schemeClr val="bg2"/>
                        </a:solidFill>
                        <a:latin typeface="Livvic" panose="020B0604020202020204" charset="0"/>
                      </a:endParaRPr>
                    </a:p>
                  </a:txBody>
                  <a:tcPr/>
                </a:tc>
                <a:extLst>
                  <a:ext uri="{0D108BD9-81ED-4DB2-BD59-A6C34878D82A}">
                    <a16:rowId xmlns:a16="http://schemas.microsoft.com/office/drawing/2014/main" val="4024141229"/>
                  </a:ext>
                </a:extLst>
              </a:tr>
              <a:tr h="870785">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solidFill>
                            <a:schemeClr val="bg2"/>
                          </a:solidFill>
                          <a:latin typeface="Livvic" panose="020B0604020202020204" charset="0"/>
                        </a:rPr>
                        <a:t>Participación en los espacios o mecanismos de articulación y colaboración entre entidades nacionales y territoriales</a:t>
                      </a:r>
                    </a:p>
                    <a:p>
                      <a:pPr algn="just"/>
                      <a:endParaRPr lang="es-CO" sz="1000" dirty="0">
                        <a:solidFill>
                          <a:schemeClr val="bg2"/>
                        </a:solidFill>
                        <a:latin typeface="Livvic" panose="020B0604020202020204" charset="0"/>
                      </a:endParaRPr>
                    </a:p>
                  </a:txBody>
                  <a:tcPr/>
                </a:tc>
                <a:tc>
                  <a:txBody>
                    <a:bodyPr/>
                    <a:lstStyle/>
                    <a:p>
                      <a:pPr algn="just"/>
                      <a:r>
                        <a:rPr lang="es-ES" sz="1000" dirty="0">
                          <a:solidFill>
                            <a:schemeClr val="bg2"/>
                          </a:solidFill>
                          <a:latin typeface="Livvic" panose="020B0604020202020204" charset="0"/>
                        </a:rPr>
                        <a:t>Talento Humano</a:t>
                      </a:r>
                      <a:endParaRPr lang="es-CO" sz="1000" dirty="0">
                        <a:solidFill>
                          <a:schemeClr val="bg2"/>
                        </a:solidFill>
                        <a:latin typeface="Livvic" panose="020B0604020202020204" charset="0"/>
                      </a:endParaRPr>
                    </a:p>
                  </a:txBody>
                  <a:tcPr/>
                </a:tc>
                <a:extLst>
                  <a:ext uri="{0D108BD9-81ED-4DB2-BD59-A6C34878D82A}">
                    <a16:rowId xmlns:a16="http://schemas.microsoft.com/office/drawing/2014/main" val="570538238"/>
                  </a:ext>
                </a:extLst>
              </a:tr>
            </a:tbl>
          </a:graphicData>
        </a:graphic>
      </p:graphicFrame>
    </p:spTree>
    <p:extLst>
      <p:ext uri="{BB962C8B-B14F-4D97-AF65-F5344CB8AC3E}">
        <p14:creationId xmlns:p14="http://schemas.microsoft.com/office/powerpoint/2010/main" val="35117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3"/>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4"/>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5"/>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6"/>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7"/>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8"/>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1976650" y="138669"/>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POLÍTICA INTEGRIDAD</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1498399527"/>
              </p:ext>
            </p:extLst>
          </p:nvPr>
        </p:nvGraphicFramePr>
        <p:xfrm>
          <a:off x="17928" y="1130152"/>
          <a:ext cx="3030307" cy="3231391"/>
        </p:xfrm>
        <a:graphic>
          <a:graphicData uri="http://schemas.openxmlformats.org/drawingml/2006/chart">
            <c:chart xmlns:c="http://schemas.openxmlformats.org/drawingml/2006/chart" xmlns:r="http://schemas.openxmlformats.org/officeDocument/2006/relationships" r:id="rId9"/>
          </a:graphicData>
        </a:graphic>
      </p:graphicFrame>
      <p:sp>
        <p:nvSpPr>
          <p:cNvPr id="2" name="CuadroTexto 1">
            <a:extLst>
              <a:ext uri="{FF2B5EF4-FFF2-40B4-BE49-F238E27FC236}">
                <a16:creationId xmlns:a16="http://schemas.microsoft.com/office/drawing/2014/main" id="{9F557A17-4813-4D55-8C7D-C476A7F7B46C}"/>
              </a:ext>
            </a:extLst>
          </p:cNvPr>
          <p:cNvSpPr txBox="1"/>
          <p:nvPr/>
        </p:nvSpPr>
        <p:spPr>
          <a:xfrm>
            <a:off x="2845642" y="508001"/>
            <a:ext cx="6077592" cy="1177642"/>
          </a:xfrm>
          <a:prstGeom prst="rect">
            <a:avLst/>
          </a:prstGeom>
          <a:noFill/>
        </p:spPr>
        <p:txBody>
          <a:bodyPr wrap="square" rtlCol="0">
            <a:spAutoFit/>
          </a:bodyPr>
          <a:lstStyle/>
          <a:p>
            <a:r>
              <a:rPr lang="es-ES" sz="1000" b="1" dirty="0">
                <a:solidFill>
                  <a:schemeClr val="accent2"/>
                </a:solidFill>
                <a:latin typeface="Livvic" panose="020B0604020202020204" charset="0"/>
              </a:rPr>
              <a:t>Recomendaciones: </a:t>
            </a:r>
            <a:r>
              <a:rPr lang="es-ES" sz="1000" dirty="0">
                <a:solidFill>
                  <a:schemeClr val="bg2"/>
                </a:solidFill>
                <a:latin typeface="Livvic" panose="020B0604020202020204" charset="0"/>
              </a:rPr>
              <a:t>Mayor aplicación y seguimiento en la estrategia de cambio cultural que incluya la adopción del código de integridad del servicio público, el manejo de conflictos de interés y el fortalecimiento de la declaración de bienes y rentas, la gestión de riesgos y el control interno.</a:t>
            </a:r>
          </a:p>
          <a:p>
            <a:endParaRPr lang="es-ES" sz="1200" dirty="0">
              <a:solidFill>
                <a:schemeClr val="bg2"/>
              </a:solidFill>
              <a:latin typeface="Livvic" panose="020B0604020202020204" charset="0"/>
            </a:endParaRPr>
          </a:p>
          <a:p>
            <a:endParaRPr lang="es-ES" dirty="0"/>
          </a:p>
          <a:p>
            <a:r>
              <a:rPr lang="es-ES" dirty="0"/>
              <a:t> </a:t>
            </a:r>
            <a:endParaRPr lang="es-CO" dirty="0"/>
          </a:p>
        </p:txBody>
      </p:sp>
      <p:graphicFrame>
        <p:nvGraphicFramePr>
          <p:cNvPr id="4" name="Tabla 4">
            <a:extLst>
              <a:ext uri="{FF2B5EF4-FFF2-40B4-BE49-F238E27FC236}">
                <a16:creationId xmlns:a16="http://schemas.microsoft.com/office/drawing/2014/main" id="{6304408C-E730-440D-93C5-5DF72DD2D68A}"/>
              </a:ext>
            </a:extLst>
          </p:cNvPr>
          <p:cNvGraphicFramePr>
            <a:graphicFrameLocks noGrp="1"/>
          </p:cNvGraphicFramePr>
          <p:nvPr>
            <p:extLst>
              <p:ext uri="{D42A27DB-BD31-4B8C-83A1-F6EECF244321}">
                <p14:modId xmlns:p14="http://schemas.microsoft.com/office/powerpoint/2010/main" val="4088012930"/>
              </p:ext>
            </p:extLst>
          </p:nvPr>
        </p:nvGraphicFramePr>
        <p:xfrm>
          <a:off x="2845641" y="1050493"/>
          <a:ext cx="5976294" cy="3249445"/>
        </p:xfrm>
        <a:graphic>
          <a:graphicData uri="http://schemas.openxmlformats.org/drawingml/2006/table">
            <a:tbl>
              <a:tblPr firstRow="1" bandRow="1">
                <a:tableStyleId>{6F87E183-7042-4A90-8E03-13095AF31676}</a:tableStyleId>
              </a:tblPr>
              <a:tblGrid>
                <a:gridCol w="4763070">
                  <a:extLst>
                    <a:ext uri="{9D8B030D-6E8A-4147-A177-3AD203B41FA5}">
                      <a16:colId xmlns:a16="http://schemas.microsoft.com/office/drawing/2014/main" val="1226449640"/>
                    </a:ext>
                  </a:extLst>
                </a:gridCol>
                <a:gridCol w="1213224">
                  <a:extLst>
                    <a:ext uri="{9D8B030D-6E8A-4147-A177-3AD203B41FA5}">
                      <a16:colId xmlns:a16="http://schemas.microsoft.com/office/drawing/2014/main" val="3339761963"/>
                    </a:ext>
                  </a:extLst>
                </a:gridCol>
              </a:tblGrid>
              <a:tr h="292885">
                <a:tc>
                  <a:txBody>
                    <a:bodyPr/>
                    <a:lstStyle/>
                    <a:p>
                      <a:pPr algn="ctr"/>
                      <a:r>
                        <a:rPr lang="es-ES" sz="1000" b="1" dirty="0">
                          <a:solidFill>
                            <a:schemeClr val="accent2"/>
                          </a:solidFill>
                          <a:latin typeface="Livvic" panose="020B0604020202020204" charset="0"/>
                        </a:rPr>
                        <a:t>Acciones</a:t>
                      </a:r>
                      <a:endParaRPr lang="es-CO" sz="1000" b="1" dirty="0">
                        <a:solidFill>
                          <a:schemeClr val="accent2"/>
                        </a:solidFill>
                        <a:latin typeface="Livvic" panose="020B0604020202020204" charset="0"/>
                      </a:endParaRPr>
                    </a:p>
                  </a:txBody>
                  <a:tcPr/>
                </a:tc>
                <a:tc>
                  <a:txBody>
                    <a:bodyPr/>
                    <a:lstStyle/>
                    <a:p>
                      <a:pPr algn="ctr"/>
                      <a:r>
                        <a:rPr lang="es-ES" sz="1000" b="1" dirty="0">
                          <a:solidFill>
                            <a:schemeClr val="accent2"/>
                          </a:solidFill>
                          <a:latin typeface="Livvic" panose="020B0604020202020204" charset="0"/>
                        </a:rPr>
                        <a:t>Responsable</a:t>
                      </a:r>
                      <a:endParaRPr lang="es-CO" sz="1000" b="1" dirty="0">
                        <a:solidFill>
                          <a:schemeClr val="accent2"/>
                        </a:solidFill>
                        <a:latin typeface="Livvic" panose="020B0604020202020204" charset="0"/>
                      </a:endParaRPr>
                    </a:p>
                  </a:txBody>
                  <a:tcPr/>
                </a:tc>
                <a:extLst>
                  <a:ext uri="{0D108BD9-81ED-4DB2-BD59-A6C34878D82A}">
                    <a16:rowId xmlns:a16="http://schemas.microsoft.com/office/drawing/2014/main" val="1709936683"/>
                  </a:ext>
                </a:extLst>
              </a:tr>
              <a:tr h="168109">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solidFill>
                            <a:schemeClr val="bg2"/>
                          </a:solidFill>
                          <a:latin typeface="Livvic" panose="020B0604020202020204" charset="0"/>
                        </a:rPr>
                        <a:t>Adoptar acciones de mejora para la implementación del código de integridad, teniendo en cuenta las sugerencias y peticiones de la ciudadanía y grupos de valor.</a:t>
                      </a:r>
                    </a:p>
                  </a:txBody>
                  <a:tcPr/>
                </a:tc>
                <a:tc>
                  <a:txBody>
                    <a:bodyPr/>
                    <a:lstStyle/>
                    <a:p>
                      <a:r>
                        <a:rPr lang="es-ES" sz="1000" dirty="0">
                          <a:solidFill>
                            <a:schemeClr val="bg2"/>
                          </a:solidFill>
                          <a:latin typeface="Livvic" panose="020B0604020202020204" charset="0"/>
                        </a:rPr>
                        <a:t>Talento Humano</a:t>
                      </a:r>
                      <a:endParaRPr lang="es-CO" sz="1000" dirty="0">
                        <a:solidFill>
                          <a:schemeClr val="bg2"/>
                        </a:solidFill>
                        <a:latin typeface="Livvic" panose="020B0604020202020204" charset="0"/>
                      </a:endParaRPr>
                    </a:p>
                  </a:txBody>
                  <a:tcPr/>
                </a:tc>
                <a:extLst>
                  <a:ext uri="{0D108BD9-81ED-4DB2-BD59-A6C34878D82A}">
                    <a16:rowId xmlns:a16="http://schemas.microsoft.com/office/drawing/2014/main" val="3677196426"/>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solidFill>
                            <a:schemeClr val="bg2"/>
                          </a:solidFill>
                          <a:latin typeface="Livvic" panose="020B0604020202020204" charset="0"/>
                        </a:rPr>
                        <a:t>Verificación en la estrategia anual de integridad pública que incluya actividades para la gestión preventiva de conflicto de intereses de conformidad con el procedimiento de la Entidad, así como acciones de mejora a partir de los resultados de seguimiento, ejercicios de analítica de datos y  medidas implementadas a partir de denuncias en PQRSD y canales de la entidad.</a:t>
                      </a:r>
                    </a:p>
                    <a:p>
                      <a:pPr algn="just"/>
                      <a:endParaRPr lang="es-CO" sz="1000" dirty="0">
                        <a:solidFill>
                          <a:schemeClr val="bg2"/>
                        </a:solidFill>
                        <a:latin typeface="Livvic" panose="020B0604020202020204" charset="0"/>
                      </a:endParaRPr>
                    </a:p>
                  </a:txBody>
                  <a:tcPr/>
                </a:tc>
                <a:tc>
                  <a:txBody>
                    <a:bodyPr/>
                    <a:lstStyle/>
                    <a:p>
                      <a:r>
                        <a:rPr lang="es-ES" sz="1000" dirty="0">
                          <a:solidFill>
                            <a:schemeClr val="bg2"/>
                          </a:solidFill>
                          <a:latin typeface="Livvic" panose="020B0604020202020204" charset="0"/>
                        </a:rPr>
                        <a:t>Talento Humano</a:t>
                      </a:r>
                      <a:endParaRPr lang="es-CO" sz="1000" dirty="0">
                        <a:solidFill>
                          <a:schemeClr val="bg2"/>
                        </a:solidFill>
                        <a:latin typeface="Livvic" panose="020B0604020202020204" charset="0"/>
                      </a:endParaRPr>
                    </a:p>
                  </a:txBody>
                  <a:tcPr/>
                </a:tc>
                <a:extLst>
                  <a:ext uri="{0D108BD9-81ED-4DB2-BD59-A6C34878D82A}">
                    <a16:rowId xmlns:a16="http://schemas.microsoft.com/office/drawing/2014/main" val="2138855851"/>
                  </a:ext>
                </a:extLst>
              </a:tr>
              <a:tr h="370840">
                <a:tc>
                  <a:txBody>
                    <a:bodyPr/>
                    <a:lstStyle/>
                    <a:p>
                      <a:r>
                        <a:rPr lang="es-ES" sz="1000" dirty="0">
                          <a:solidFill>
                            <a:schemeClr val="bg2"/>
                          </a:solidFill>
                          <a:latin typeface="Livvic" panose="020B0604020202020204" charset="0"/>
                        </a:rPr>
                        <a:t>Tener en cuenta instrumentos como PQRSD, otros informes y estudios (OCDE, DANE) Para elaboración del autodiagnóstico del estado de elementos de la política de integridad pública</a:t>
                      </a:r>
                      <a:endParaRPr lang="es-CO" sz="1000" dirty="0">
                        <a:solidFill>
                          <a:schemeClr val="bg2"/>
                        </a:solidFill>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solidFill>
                            <a:schemeClr val="bg2"/>
                          </a:solidFill>
                          <a:latin typeface="Livvic" panose="020B0604020202020204" charset="0"/>
                        </a:rPr>
                        <a:t>Talento Humano</a:t>
                      </a:r>
                      <a:endParaRPr lang="es-CO" sz="1000" dirty="0">
                        <a:solidFill>
                          <a:schemeClr val="bg2"/>
                        </a:solidFill>
                        <a:latin typeface="Livvic" panose="020B0604020202020204" charset="0"/>
                      </a:endParaRPr>
                    </a:p>
                    <a:p>
                      <a:endParaRPr lang="es-CO" sz="1000" dirty="0"/>
                    </a:p>
                  </a:txBody>
                  <a:tcPr/>
                </a:tc>
                <a:extLst>
                  <a:ext uri="{0D108BD9-81ED-4DB2-BD59-A6C34878D82A}">
                    <a16:rowId xmlns:a16="http://schemas.microsoft.com/office/drawing/2014/main" val="3054346475"/>
                  </a:ext>
                </a:extLst>
              </a:tr>
              <a:tr h="0">
                <a:tc>
                  <a:txBody>
                    <a:bodyPr/>
                    <a:lstStyle/>
                    <a:p>
                      <a:pPr algn="just"/>
                      <a:r>
                        <a:rPr lang="es-ES" sz="1000" dirty="0">
                          <a:solidFill>
                            <a:schemeClr val="bg2"/>
                          </a:solidFill>
                          <a:latin typeface="Livvic" panose="020B0604020202020204" charset="0"/>
                        </a:rPr>
                        <a:t>Fortalecimiento en la Gestión de riesgos asociados a la integridad pública, realizando capacitaciones sobre el régimen disciplinario en materia de denunciar irregularidades, monitoreo y seguimiento a las denuncias internas y externas, y evaluación de cambios significativos que podrían afectar la integridad pública</a:t>
                      </a:r>
                      <a:endParaRPr lang="es-CO" sz="1000" dirty="0">
                        <a:solidFill>
                          <a:schemeClr val="bg2"/>
                        </a:solidFill>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solidFill>
                            <a:schemeClr val="bg2"/>
                          </a:solidFill>
                          <a:latin typeface="Livvic" panose="020B0604020202020204" charset="0"/>
                        </a:rPr>
                        <a:t>Talento Humano</a:t>
                      </a:r>
                      <a:endParaRPr lang="es-CO" sz="1000" dirty="0">
                        <a:solidFill>
                          <a:schemeClr val="bg2"/>
                        </a:solidFill>
                        <a:latin typeface="Livvic" panose="020B0604020202020204" charset="0"/>
                      </a:endParaRPr>
                    </a:p>
                    <a:p>
                      <a:endParaRPr lang="es-CO" sz="1000" dirty="0"/>
                    </a:p>
                  </a:txBody>
                  <a:tcPr/>
                </a:tc>
                <a:extLst>
                  <a:ext uri="{0D108BD9-81ED-4DB2-BD59-A6C34878D82A}">
                    <a16:rowId xmlns:a16="http://schemas.microsoft.com/office/drawing/2014/main" val="2874639316"/>
                  </a:ext>
                </a:extLst>
              </a:tr>
            </a:tbl>
          </a:graphicData>
        </a:graphic>
      </p:graphicFrame>
    </p:spTree>
    <p:extLst>
      <p:ext uri="{BB962C8B-B14F-4D97-AF65-F5344CB8AC3E}">
        <p14:creationId xmlns:p14="http://schemas.microsoft.com/office/powerpoint/2010/main" val="218860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079520" y="226418"/>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COMPRAS Y CONTRATACIÓN PÚBLICA</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2716527359"/>
              </p:ext>
            </p:extLst>
          </p:nvPr>
        </p:nvGraphicFramePr>
        <p:xfrm>
          <a:off x="183344" y="861647"/>
          <a:ext cx="6096000" cy="3594687"/>
        </p:xfrm>
        <a:graphic>
          <a:graphicData uri="http://schemas.openxmlformats.org/drawingml/2006/chart">
            <c:chart xmlns:c="http://schemas.openxmlformats.org/drawingml/2006/chart" xmlns:r="http://schemas.openxmlformats.org/officeDocument/2006/relationships" r:id="rId8"/>
          </a:graphicData>
        </a:graphic>
      </p:graphicFrame>
      <p:sp>
        <p:nvSpPr>
          <p:cNvPr id="2" name="CuadroTexto 1">
            <a:extLst>
              <a:ext uri="{FF2B5EF4-FFF2-40B4-BE49-F238E27FC236}">
                <a16:creationId xmlns:a16="http://schemas.microsoft.com/office/drawing/2014/main" id="{A61F1C81-5F40-437A-9C29-F007D6DB2072}"/>
              </a:ext>
            </a:extLst>
          </p:cNvPr>
          <p:cNvSpPr txBox="1"/>
          <p:nvPr/>
        </p:nvSpPr>
        <p:spPr>
          <a:xfrm>
            <a:off x="5964573" y="1174688"/>
            <a:ext cx="2887233" cy="2123658"/>
          </a:xfrm>
          <a:prstGeom prst="rect">
            <a:avLst/>
          </a:prstGeom>
          <a:noFill/>
        </p:spPr>
        <p:txBody>
          <a:bodyPr wrap="square" rtlCol="0">
            <a:spAutoFit/>
          </a:bodyPr>
          <a:lstStyle/>
          <a:p>
            <a:pPr algn="just"/>
            <a:r>
              <a:rPr lang="es-ES" b="1" dirty="0">
                <a:solidFill>
                  <a:schemeClr val="accent2"/>
                </a:solidFill>
                <a:latin typeface="Livvic" panose="020B0604020202020204" charset="0"/>
              </a:rPr>
              <a:t>Recomendaciones:</a:t>
            </a:r>
          </a:p>
          <a:p>
            <a:pPr algn="just"/>
            <a:r>
              <a:rPr lang="es-ES" dirty="0">
                <a:latin typeface="Livvic" panose="020B0604020202020204" charset="0"/>
              </a:rPr>
              <a:t>Fortalecimiento de las buenas practicas de la contratación pública en la etapa de estructuración y planeación efectiva de la contratación pública de la entidad.</a:t>
            </a:r>
          </a:p>
          <a:p>
            <a:pPr algn="just"/>
            <a:endParaRPr lang="es-ES" dirty="0">
              <a:latin typeface="Livvic" panose="020B0604020202020204" charset="0"/>
            </a:endParaRPr>
          </a:p>
          <a:p>
            <a:pPr algn="just"/>
            <a:r>
              <a:rPr lang="es-ES" sz="1000" dirty="0">
                <a:latin typeface="Livvic" panose="020B0604020202020204" charset="0"/>
              </a:rPr>
              <a:t>Responsables: Gestión administrativa y contractual</a:t>
            </a:r>
            <a:endParaRPr lang="es-CO" sz="1000" dirty="0">
              <a:latin typeface="Livvic" panose="020B0604020202020204" charset="0"/>
            </a:endParaRPr>
          </a:p>
        </p:txBody>
      </p:sp>
    </p:spTree>
    <p:extLst>
      <p:ext uri="{BB962C8B-B14F-4D97-AF65-F5344CB8AC3E}">
        <p14:creationId xmlns:p14="http://schemas.microsoft.com/office/powerpoint/2010/main" val="186790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3"/>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4"/>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5"/>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6"/>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7"/>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8"/>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079520" y="226418"/>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POLITICA GOBIERNO DIGITAL</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4214639587"/>
              </p:ext>
            </p:extLst>
          </p:nvPr>
        </p:nvGraphicFramePr>
        <p:xfrm>
          <a:off x="97277" y="493046"/>
          <a:ext cx="8920263" cy="3458066"/>
        </p:xfrm>
        <a:graphic>
          <a:graphicData uri="http://schemas.openxmlformats.org/drawingml/2006/chart">
            <c:chart xmlns:c="http://schemas.openxmlformats.org/drawingml/2006/chart" xmlns:r="http://schemas.openxmlformats.org/officeDocument/2006/relationships" r:id="rId9"/>
          </a:graphicData>
        </a:graphic>
      </p:graphicFrame>
      <p:sp>
        <p:nvSpPr>
          <p:cNvPr id="20" name="CuadroTexto 19">
            <a:extLst>
              <a:ext uri="{FF2B5EF4-FFF2-40B4-BE49-F238E27FC236}">
                <a16:creationId xmlns:a16="http://schemas.microsoft.com/office/drawing/2014/main" id="{39B3EB9E-37BC-4784-B83E-0C13DFF2642A}"/>
              </a:ext>
            </a:extLst>
          </p:cNvPr>
          <p:cNvSpPr txBox="1"/>
          <p:nvPr/>
        </p:nvSpPr>
        <p:spPr>
          <a:xfrm>
            <a:off x="801308" y="3940273"/>
            <a:ext cx="6190679" cy="246221"/>
          </a:xfrm>
          <a:prstGeom prst="rect">
            <a:avLst/>
          </a:prstGeom>
          <a:noFill/>
        </p:spPr>
        <p:txBody>
          <a:bodyPr wrap="square">
            <a:spAutoFit/>
          </a:bodyPr>
          <a:lstStyle/>
          <a:p>
            <a:r>
              <a:rPr lang="es-ES" sz="1000" dirty="0">
                <a:latin typeface="Livvic" panose="020B0604020202020204" charset="0"/>
              </a:rPr>
              <a:t>Se recomienda consultar los resultados en </a:t>
            </a:r>
            <a:r>
              <a:rPr lang="es-CO" sz="1000" dirty="0">
                <a:latin typeface="Livvic" panose="020B0604020202020204" charset="0"/>
              </a:rPr>
              <a:t>https://gobiernodigital.mintic.gov.co/portal/Mediciones/</a:t>
            </a:r>
          </a:p>
        </p:txBody>
      </p:sp>
    </p:spTree>
    <p:extLst>
      <p:ext uri="{BB962C8B-B14F-4D97-AF65-F5344CB8AC3E}">
        <p14:creationId xmlns:p14="http://schemas.microsoft.com/office/powerpoint/2010/main" val="259380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3"/>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4"/>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5"/>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6"/>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7"/>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8"/>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079519" y="226418"/>
            <a:ext cx="6319413" cy="369332"/>
          </a:xfrm>
          <a:prstGeom prst="rect">
            <a:avLst/>
          </a:prstGeom>
          <a:noFill/>
        </p:spPr>
        <p:txBody>
          <a:bodyPr wrap="square">
            <a:spAutoFit/>
          </a:bodyPr>
          <a:lstStyle/>
          <a:p>
            <a:pPr algn="ctr" fontAlgn="ctr"/>
            <a:r>
              <a:rPr lang="es-CO" sz="1800" b="1" u="none" strike="noStrike" dirty="0">
                <a:solidFill>
                  <a:schemeClr val="accent3"/>
                </a:solidFill>
                <a:effectLst/>
              </a:rPr>
              <a:t>RECOMENDACIONES POLITICA GOBIERNO DIGITAL</a:t>
            </a:r>
            <a:endParaRPr lang="es-CO" sz="1800" b="1" i="0" u="none" strike="noStrike" dirty="0">
              <a:solidFill>
                <a:schemeClr val="accent3"/>
              </a:solidFill>
              <a:effectLst/>
              <a:latin typeface="Calibri" panose="020F0502020204030204" pitchFamily="34" charset="0"/>
            </a:endParaRPr>
          </a:p>
        </p:txBody>
      </p:sp>
      <p:graphicFrame>
        <p:nvGraphicFramePr>
          <p:cNvPr id="2" name="Tabla 2">
            <a:extLst>
              <a:ext uri="{FF2B5EF4-FFF2-40B4-BE49-F238E27FC236}">
                <a16:creationId xmlns:a16="http://schemas.microsoft.com/office/drawing/2014/main" id="{13379B05-BF9C-47FB-832C-581F28428DC3}"/>
              </a:ext>
            </a:extLst>
          </p:cNvPr>
          <p:cNvGraphicFramePr>
            <a:graphicFrameLocks noGrp="1"/>
          </p:cNvGraphicFramePr>
          <p:nvPr>
            <p:extLst>
              <p:ext uri="{D42A27DB-BD31-4B8C-83A1-F6EECF244321}">
                <p14:modId xmlns:p14="http://schemas.microsoft.com/office/powerpoint/2010/main" val="3472058339"/>
              </p:ext>
            </p:extLst>
          </p:nvPr>
        </p:nvGraphicFramePr>
        <p:xfrm>
          <a:off x="579247" y="523590"/>
          <a:ext cx="8384131" cy="3838455"/>
        </p:xfrm>
        <a:graphic>
          <a:graphicData uri="http://schemas.openxmlformats.org/drawingml/2006/table">
            <a:tbl>
              <a:tblPr firstRow="1" bandRow="1">
                <a:tableStyleId>{6F87E183-7042-4A90-8E03-13095AF31676}</a:tableStyleId>
              </a:tblPr>
              <a:tblGrid>
                <a:gridCol w="6668220">
                  <a:extLst>
                    <a:ext uri="{9D8B030D-6E8A-4147-A177-3AD203B41FA5}">
                      <a16:colId xmlns:a16="http://schemas.microsoft.com/office/drawing/2014/main" val="1432422907"/>
                    </a:ext>
                  </a:extLst>
                </a:gridCol>
                <a:gridCol w="1715911">
                  <a:extLst>
                    <a:ext uri="{9D8B030D-6E8A-4147-A177-3AD203B41FA5}">
                      <a16:colId xmlns:a16="http://schemas.microsoft.com/office/drawing/2014/main" val="2890627207"/>
                    </a:ext>
                  </a:extLst>
                </a:gridCol>
              </a:tblGrid>
              <a:tr h="255468">
                <a:tc>
                  <a:txBody>
                    <a:bodyPr/>
                    <a:lstStyle/>
                    <a:p>
                      <a:pPr algn="ctr"/>
                      <a:r>
                        <a:rPr lang="es-ES" sz="1000" b="1" dirty="0">
                          <a:latin typeface="Livvic" panose="020B0604020202020204" charset="0"/>
                        </a:rPr>
                        <a:t>Acciones</a:t>
                      </a:r>
                      <a:endParaRPr lang="es-CO" sz="1000" b="1" dirty="0">
                        <a:latin typeface="Livvic" panose="020B0604020202020204" charset="0"/>
                      </a:endParaRPr>
                    </a:p>
                  </a:txBody>
                  <a:tcPr/>
                </a:tc>
                <a:tc>
                  <a:txBody>
                    <a:bodyPr/>
                    <a:lstStyle/>
                    <a:p>
                      <a:r>
                        <a:rPr lang="es-ES" sz="1000" b="1" dirty="0">
                          <a:latin typeface="Livvic" panose="020B0604020202020204" charset="0"/>
                        </a:rPr>
                        <a:t>Responsable</a:t>
                      </a:r>
                      <a:endParaRPr lang="es-CO" sz="1000" b="1" dirty="0">
                        <a:latin typeface="Livvic" panose="020B0604020202020204" charset="0"/>
                      </a:endParaRPr>
                    </a:p>
                  </a:txBody>
                  <a:tcPr/>
                </a:tc>
                <a:extLst>
                  <a:ext uri="{0D108BD9-81ED-4DB2-BD59-A6C34878D82A}">
                    <a16:rowId xmlns:a16="http://schemas.microsoft.com/office/drawing/2014/main" val="3230583868"/>
                  </a:ext>
                </a:extLst>
              </a:tr>
              <a:tr h="375279">
                <a:tc>
                  <a:txBody>
                    <a:bodyPr/>
                    <a:lstStyle/>
                    <a:p>
                      <a:pPr algn="just"/>
                      <a:r>
                        <a:rPr lang="es-ES" sz="1000" dirty="0">
                          <a:latin typeface="Livvic" panose="020B0604020202020204" charset="0"/>
                        </a:rPr>
                        <a:t>Mayor utilización de medios digitales para interactuar con sus grupos de valor e interés (ciudadanía, sociedad civil, academia, sector privado y sector público)</a:t>
                      </a:r>
                      <a:endParaRPr lang="es-CO" sz="1000" dirty="0">
                        <a:latin typeface="Livvic" panose="020B0604020202020204" charset="0"/>
                      </a:endParaRPr>
                    </a:p>
                  </a:txBody>
                  <a:tcPr/>
                </a:tc>
                <a:tc>
                  <a:txBody>
                    <a:bodyPr/>
                    <a:lstStyle/>
                    <a:p>
                      <a:r>
                        <a:rPr lang="es-ES" sz="1000" dirty="0">
                          <a:latin typeface="Livvic" panose="020B0604020202020204" charset="0"/>
                        </a:rPr>
                        <a:t>Comunicaciones</a:t>
                      </a:r>
                      <a:endParaRPr lang="es-CO" sz="1000" dirty="0">
                        <a:latin typeface="Livvic" panose="020B0604020202020204" charset="0"/>
                      </a:endParaRPr>
                    </a:p>
                  </a:txBody>
                  <a:tcPr/>
                </a:tc>
                <a:extLst>
                  <a:ext uri="{0D108BD9-81ED-4DB2-BD59-A6C34878D82A}">
                    <a16:rowId xmlns:a16="http://schemas.microsoft.com/office/drawing/2014/main" val="4189113778"/>
                  </a:ext>
                </a:extLst>
              </a:tr>
              <a:tr h="375279">
                <a:tc>
                  <a:txBody>
                    <a:bodyPr/>
                    <a:lstStyle/>
                    <a:p>
                      <a:pPr algn="just"/>
                      <a:r>
                        <a:rPr lang="es-ES" sz="1000" dirty="0">
                          <a:latin typeface="Livvic" panose="020B0604020202020204" charset="0"/>
                        </a:rPr>
                        <a:t>Incluir a la sociedad civil y a la ciudadanía en la participación de la toma de decisiones sobre la implementación de la Política de Gobierno Digital </a:t>
                      </a:r>
                      <a:endParaRPr lang="es-CO" sz="1000" dirty="0">
                        <a:latin typeface="Livvic" panose="020B0604020202020204" charset="0"/>
                      </a:endParaRPr>
                    </a:p>
                  </a:txBody>
                  <a:tcPr/>
                </a:tc>
                <a:tc>
                  <a:txBody>
                    <a:bodyPr/>
                    <a:lstStyle/>
                    <a:p>
                      <a:r>
                        <a:rPr lang="es-ES" sz="1000" dirty="0">
                          <a:latin typeface="Livvic" panose="020B0604020202020204" charset="0"/>
                        </a:rPr>
                        <a:t>OTIC</a:t>
                      </a:r>
                      <a:endParaRPr lang="es-CO" sz="1000" dirty="0">
                        <a:latin typeface="Livvic" panose="020B0604020202020204" charset="0"/>
                      </a:endParaRPr>
                    </a:p>
                  </a:txBody>
                  <a:tcPr/>
                </a:tc>
                <a:extLst>
                  <a:ext uri="{0D108BD9-81ED-4DB2-BD59-A6C34878D82A}">
                    <a16:rowId xmlns:a16="http://schemas.microsoft.com/office/drawing/2014/main" val="20457984"/>
                  </a:ext>
                </a:extLst>
              </a:tr>
              <a:tr h="353724">
                <a:tc>
                  <a:txBody>
                    <a:bodyPr/>
                    <a:lstStyle/>
                    <a:p>
                      <a:pPr algn="just"/>
                      <a:r>
                        <a:rPr lang="es-ES" sz="1000" dirty="0">
                          <a:latin typeface="Livvic" panose="020B0604020202020204" charset="0"/>
                        </a:rPr>
                        <a:t>Realizar actividades de innovación basadas en el enfoque experimental haciendo uso de las TIC </a:t>
                      </a:r>
                      <a:endParaRPr lang="es-CO" sz="1000" dirty="0">
                        <a:latin typeface="Livvic" panose="020B0604020202020204" charset="0"/>
                      </a:endParaRPr>
                    </a:p>
                  </a:txBody>
                  <a:tcPr/>
                </a:tc>
                <a:tc>
                  <a:txBody>
                    <a:bodyPr/>
                    <a:lstStyle/>
                    <a:p>
                      <a:r>
                        <a:rPr lang="es-ES" sz="1000" dirty="0">
                          <a:latin typeface="Livvic" panose="020B0604020202020204" charset="0"/>
                        </a:rPr>
                        <a:t>OTIC  y Talento Humano</a:t>
                      </a:r>
                      <a:endParaRPr lang="es-CO" sz="1000" dirty="0">
                        <a:latin typeface="Livvic" panose="020B0604020202020204" charset="0"/>
                      </a:endParaRPr>
                    </a:p>
                  </a:txBody>
                  <a:tcPr/>
                </a:tc>
                <a:extLst>
                  <a:ext uri="{0D108BD9-81ED-4DB2-BD59-A6C34878D82A}">
                    <a16:rowId xmlns:a16="http://schemas.microsoft.com/office/drawing/2014/main" val="2128967187"/>
                  </a:ext>
                </a:extLst>
              </a:tr>
              <a:tr h="491283">
                <a:tc>
                  <a:txBody>
                    <a:bodyPr/>
                    <a:lstStyle/>
                    <a:p>
                      <a:pPr algn="just"/>
                      <a:r>
                        <a:rPr lang="es-ES" sz="1000" dirty="0">
                          <a:latin typeface="Livvic" panose="020B0604020202020204" charset="0"/>
                        </a:rPr>
                        <a:t>Realizar acciones de innovación pública digital, así como alianzas con otros actores o laboratorios de innovación, así como el uso de las tecnologías emergentes de la cuarta revolución industrial</a:t>
                      </a:r>
                      <a:endParaRPr lang="es-CO" sz="1000" dirty="0">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OTIC  y Talento Humano</a:t>
                      </a:r>
                      <a:endParaRPr lang="es-CO" sz="1000" dirty="0">
                        <a:latin typeface="Livvic" panose="020B0604020202020204" charset="0"/>
                      </a:endParaRPr>
                    </a:p>
                    <a:p>
                      <a:endParaRPr lang="es-CO" dirty="0">
                        <a:latin typeface="Livvic" panose="020B0604020202020204" charset="0"/>
                      </a:endParaRPr>
                    </a:p>
                  </a:txBody>
                  <a:tcPr/>
                </a:tc>
                <a:extLst>
                  <a:ext uri="{0D108BD9-81ED-4DB2-BD59-A6C34878D82A}">
                    <a16:rowId xmlns:a16="http://schemas.microsoft.com/office/drawing/2014/main" val="362532582"/>
                  </a:ext>
                </a:extLst>
              </a:tr>
              <a:tr h="519616">
                <a:tc>
                  <a:txBody>
                    <a:bodyPr/>
                    <a:lstStyle/>
                    <a:p>
                      <a:pPr algn="just"/>
                      <a:r>
                        <a:rPr lang="es-ES" sz="1000" dirty="0">
                          <a:latin typeface="Livvic" panose="020B0604020202020204" charset="0"/>
                        </a:rPr>
                        <a:t>Se debe disponer de un servidor con las características del anexo No.2 del Decreto 620 de 2020, además de la guía para la vinculación y uso de los Servicios Ciudadanos Digitales. Debe fortalecer la implementación de estos servicios.</a:t>
                      </a:r>
                      <a:endParaRPr lang="es-CO" sz="1000" dirty="0">
                        <a:latin typeface="Livvic" panose="020B0604020202020204" charset="0"/>
                      </a:endParaRPr>
                    </a:p>
                  </a:txBody>
                  <a:tcPr/>
                </a:tc>
                <a:tc>
                  <a:txBody>
                    <a:bodyPr/>
                    <a:lstStyle/>
                    <a:p>
                      <a:r>
                        <a:rPr lang="es-ES" sz="1000" dirty="0">
                          <a:latin typeface="Livvic" panose="020B0604020202020204" charset="0"/>
                        </a:rPr>
                        <a:t>OTIC</a:t>
                      </a:r>
                      <a:endParaRPr lang="es-CO" sz="1000" dirty="0">
                        <a:latin typeface="Livvic" panose="020B0604020202020204" charset="0"/>
                      </a:endParaRPr>
                    </a:p>
                  </a:txBody>
                  <a:tcPr/>
                </a:tc>
                <a:extLst>
                  <a:ext uri="{0D108BD9-81ED-4DB2-BD59-A6C34878D82A}">
                    <a16:rowId xmlns:a16="http://schemas.microsoft.com/office/drawing/2014/main" val="3638730906"/>
                  </a:ext>
                </a:extLst>
              </a:tr>
              <a:tr h="375279">
                <a:tc>
                  <a:txBody>
                    <a:bodyPr/>
                    <a:lstStyle/>
                    <a:p>
                      <a:pPr algn="just"/>
                      <a:r>
                        <a:rPr lang="es-ES" sz="1000" dirty="0">
                          <a:latin typeface="Livvic" panose="020B0604020202020204" charset="0"/>
                        </a:rPr>
                        <a:t>Fortalecimiento en la estructuración de los proyectos de transformación digital, los cuales cuenten con mayores beneficios para la toma de decisiones, empoderamiento de los ciudadanos, el impulso de desarrollo de territorios</a:t>
                      </a:r>
                      <a:endParaRPr lang="es-CO" sz="1000" dirty="0">
                        <a:latin typeface="Livvic" panose="020B0604020202020204" charset="0"/>
                      </a:endParaRPr>
                    </a:p>
                  </a:txBody>
                  <a:tcPr/>
                </a:tc>
                <a:tc>
                  <a:txBody>
                    <a:bodyPr/>
                    <a:lstStyle/>
                    <a:p>
                      <a:r>
                        <a:rPr lang="es-ES" sz="1000" dirty="0">
                          <a:latin typeface="Livvic" panose="020B0604020202020204" charset="0"/>
                        </a:rPr>
                        <a:t>OTIC</a:t>
                      </a:r>
                      <a:endParaRPr lang="es-CO" sz="1000" dirty="0">
                        <a:latin typeface="Livvic" panose="020B0604020202020204" charset="0"/>
                      </a:endParaRPr>
                    </a:p>
                  </a:txBody>
                  <a:tcPr/>
                </a:tc>
                <a:extLst>
                  <a:ext uri="{0D108BD9-81ED-4DB2-BD59-A6C34878D82A}">
                    <a16:rowId xmlns:a16="http://schemas.microsoft.com/office/drawing/2014/main" val="2899614810"/>
                  </a:ext>
                </a:extLst>
              </a:tr>
              <a:tr h="519616">
                <a:tc>
                  <a:txBody>
                    <a:bodyPr/>
                    <a:lstStyle/>
                    <a:p>
                      <a:pPr algn="just"/>
                      <a:r>
                        <a:rPr lang="es-ES" sz="1000" dirty="0">
                          <a:latin typeface="Livvic" panose="020B0604020202020204" charset="0"/>
                        </a:rPr>
                        <a:t>Los proyectos de transformación digital pueden contener interoperabilidad de los sistemas de información (</a:t>
                      </a:r>
                      <a:r>
                        <a:rPr lang="es-CO" sz="1000" dirty="0">
                          <a:latin typeface="Livvic" panose="020B0604020202020204" charset="0"/>
                        </a:rPr>
                        <a:t>Ley 1581 de 2012), uso de mecanismos de digitalización y automatización de trámites y uso de mecanismos exploratorios de regulación</a:t>
                      </a:r>
                    </a:p>
                  </a:txBody>
                  <a:tcPr/>
                </a:tc>
                <a:tc>
                  <a:txBody>
                    <a:bodyPr/>
                    <a:lstStyle/>
                    <a:p>
                      <a:r>
                        <a:rPr lang="es-ES" sz="1000" dirty="0">
                          <a:latin typeface="Livvic" panose="020B0604020202020204" charset="0"/>
                        </a:rPr>
                        <a:t>OTIC</a:t>
                      </a:r>
                      <a:endParaRPr lang="es-CO" sz="1000" dirty="0">
                        <a:latin typeface="Livvic" panose="020B0604020202020204" charset="0"/>
                      </a:endParaRPr>
                    </a:p>
                  </a:txBody>
                  <a:tcPr/>
                </a:tc>
                <a:extLst>
                  <a:ext uri="{0D108BD9-81ED-4DB2-BD59-A6C34878D82A}">
                    <a16:rowId xmlns:a16="http://schemas.microsoft.com/office/drawing/2014/main" val="3679754125"/>
                  </a:ext>
                </a:extLst>
              </a:tr>
              <a:tr h="451980">
                <a:tc>
                  <a:txBody>
                    <a:bodyPr/>
                    <a:lstStyle/>
                    <a:p>
                      <a:r>
                        <a:rPr lang="es-ES" sz="1000" dirty="0">
                          <a:latin typeface="Livvic" panose="020B0604020202020204" charset="0"/>
                        </a:rPr>
                        <a:t>La entidad puede tomar decisiones basadas en el componente estratégico y táctico</a:t>
                      </a:r>
                      <a:endParaRPr lang="es-CO" sz="1000" dirty="0">
                        <a:latin typeface="Livvic" panose="020B0604020202020204" charset="0"/>
                      </a:endParaRPr>
                    </a:p>
                  </a:txBody>
                  <a:tcPr/>
                </a:tc>
                <a:tc>
                  <a:txBody>
                    <a:bodyPr/>
                    <a:lstStyle/>
                    <a:p>
                      <a:r>
                        <a:rPr lang="es-ES" sz="1000" dirty="0">
                          <a:latin typeface="Livvic" panose="020B0604020202020204" charset="0"/>
                        </a:rPr>
                        <a:t>TIC - OAP- DELEGADA DE PROYECTOS</a:t>
                      </a:r>
                      <a:endParaRPr lang="es-CO" sz="1000" dirty="0">
                        <a:latin typeface="Livvic" panose="020B0604020202020204" charset="0"/>
                      </a:endParaRPr>
                    </a:p>
                  </a:txBody>
                  <a:tcPr/>
                </a:tc>
                <a:extLst>
                  <a:ext uri="{0D108BD9-81ED-4DB2-BD59-A6C34878D82A}">
                    <a16:rowId xmlns:a16="http://schemas.microsoft.com/office/drawing/2014/main" val="1505528471"/>
                  </a:ext>
                </a:extLst>
              </a:tr>
            </a:tbl>
          </a:graphicData>
        </a:graphic>
      </p:graphicFrame>
    </p:spTree>
    <p:extLst>
      <p:ext uri="{BB962C8B-B14F-4D97-AF65-F5344CB8AC3E}">
        <p14:creationId xmlns:p14="http://schemas.microsoft.com/office/powerpoint/2010/main" val="338808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177462" y="189036"/>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PÓLITICA DE SEGURIDAD DIGITAL</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483210439"/>
              </p:ext>
            </p:extLst>
          </p:nvPr>
        </p:nvGraphicFramePr>
        <p:xfrm>
          <a:off x="-82484" y="1106311"/>
          <a:ext cx="3988440" cy="29256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a 3">
            <a:extLst>
              <a:ext uri="{FF2B5EF4-FFF2-40B4-BE49-F238E27FC236}">
                <a16:creationId xmlns:a16="http://schemas.microsoft.com/office/drawing/2014/main" id="{BCF61AE1-5B0A-46B8-A4D6-5EED3D6977AE}"/>
              </a:ext>
            </a:extLst>
          </p:cNvPr>
          <p:cNvGraphicFramePr>
            <a:graphicFrameLocks noGrp="1"/>
          </p:cNvGraphicFramePr>
          <p:nvPr>
            <p:extLst>
              <p:ext uri="{D42A27DB-BD31-4B8C-83A1-F6EECF244321}">
                <p14:modId xmlns:p14="http://schemas.microsoft.com/office/powerpoint/2010/main" val="3464810562"/>
              </p:ext>
            </p:extLst>
          </p:nvPr>
        </p:nvGraphicFramePr>
        <p:xfrm>
          <a:off x="3668889" y="602768"/>
          <a:ext cx="5118779" cy="3830071"/>
        </p:xfrm>
        <a:graphic>
          <a:graphicData uri="http://schemas.openxmlformats.org/drawingml/2006/table">
            <a:tbl>
              <a:tblPr firstRow="1" bandRow="1">
                <a:tableStyleId>{6F87E183-7042-4A90-8E03-13095AF31676}</a:tableStyleId>
              </a:tblPr>
              <a:tblGrid>
                <a:gridCol w="4065416">
                  <a:extLst>
                    <a:ext uri="{9D8B030D-6E8A-4147-A177-3AD203B41FA5}">
                      <a16:colId xmlns:a16="http://schemas.microsoft.com/office/drawing/2014/main" val="2986832550"/>
                    </a:ext>
                  </a:extLst>
                </a:gridCol>
                <a:gridCol w="1053363">
                  <a:extLst>
                    <a:ext uri="{9D8B030D-6E8A-4147-A177-3AD203B41FA5}">
                      <a16:colId xmlns:a16="http://schemas.microsoft.com/office/drawing/2014/main" val="322713646"/>
                    </a:ext>
                  </a:extLst>
                </a:gridCol>
              </a:tblGrid>
              <a:tr h="323300">
                <a:tc>
                  <a:txBody>
                    <a:bodyPr/>
                    <a:lstStyle/>
                    <a:p>
                      <a:pPr algn="ctr"/>
                      <a:r>
                        <a:rPr lang="es-ES" sz="1000" b="1" dirty="0">
                          <a:solidFill>
                            <a:schemeClr val="accent2"/>
                          </a:solidFill>
                          <a:latin typeface="Livvic" panose="020B0604020202020204" charset="0"/>
                        </a:rPr>
                        <a:t>Acciones</a:t>
                      </a:r>
                      <a:endParaRPr lang="es-CO" sz="1000" b="1" dirty="0">
                        <a:solidFill>
                          <a:schemeClr val="accent2"/>
                        </a:solidFill>
                        <a:latin typeface="Livvic" panose="020B0604020202020204" charset="0"/>
                      </a:endParaRPr>
                    </a:p>
                  </a:txBody>
                  <a:tcPr/>
                </a:tc>
                <a:tc>
                  <a:txBody>
                    <a:bodyPr/>
                    <a:lstStyle/>
                    <a:p>
                      <a:r>
                        <a:rPr lang="es-ES" sz="1000" b="1" dirty="0">
                          <a:solidFill>
                            <a:schemeClr val="accent2"/>
                          </a:solidFill>
                          <a:latin typeface="Livvic" panose="020B0604020202020204" charset="0"/>
                        </a:rPr>
                        <a:t>Responsable</a:t>
                      </a:r>
                      <a:endParaRPr lang="es-CO" sz="1000" b="1" dirty="0">
                        <a:solidFill>
                          <a:schemeClr val="accent2"/>
                        </a:solidFill>
                        <a:latin typeface="Livvic" panose="020B0604020202020204" charset="0"/>
                      </a:endParaRPr>
                    </a:p>
                  </a:txBody>
                  <a:tcPr/>
                </a:tc>
                <a:extLst>
                  <a:ext uri="{0D108BD9-81ED-4DB2-BD59-A6C34878D82A}">
                    <a16:rowId xmlns:a16="http://schemas.microsoft.com/office/drawing/2014/main" val="1107636177"/>
                  </a:ext>
                </a:extLst>
              </a:tr>
              <a:tr h="646407">
                <a:tc>
                  <a:txBody>
                    <a:bodyPr/>
                    <a:lstStyle/>
                    <a:p>
                      <a:pPr algn="just"/>
                      <a:r>
                        <a:rPr lang="es-ES" sz="1000" dirty="0">
                          <a:latin typeface="Livvic" panose="020B0604020202020204" charset="0"/>
                        </a:rPr>
                        <a:t>Identificar factores adicionales para elaborar, conservar y revisar los registros de actividades de usuario, excepciones, fallas y eventos de seguridad de la información (archivos a los que tuvo acceso, ubicación)</a:t>
                      </a:r>
                      <a:endParaRPr lang="es-CO" sz="1000" dirty="0">
                        <a:latin typeface="Livvic" panose="020B0604020202020204" charset="0"/>
                      </a:endParaRPr>
                    </a:p>
                  </a:txBody>
                  <a:tcPr/>
                </a:tc>
                <a:tc>
                  <a:txBody>
                    <a:bodyPr/>
                    <a:lstStyle/>
                    <a:p>
                      <a:r>
                        <a:rPr lang="es-ES" sz="1000" dirty="0">
                          <a:latin typeface="Livvic" panose="020B0604020202020204" charset="0"/>
                        </a:rPr>
                        <a:t>OTIC</a:t>
                      </a:r>
                      <a:endParaRPr lang="es-CO" sz="1000" dirty="0">
                        <a:latin typeface="Livvic" panose="020B0604020202020204" charset="0"/>
                      </a:endParaRPr>
                    </a:p>
                  </a:txBody>
                  <a:tcPr/>
                </a:tc>
                <a:extLst>
                  <a:ext uri="{0D108BD9-81ED-4DB2-BD59-A6C34878D82A}">
                    <a16:rowId xmlns:a16="http://schemas.microsoft.com/office/drawing/2014/main" val="3624908325"/>
                  </a:ext>
                </a:extLst>
              </a:tr>
              <a:tr h="505884">
                <a:tc>
                  <a:txBody>
                    <a:bodyPr/>
                    <a:lstStyle/>
                    <a:p>
                      <a:pPr algn="just"/>
                      <a:r>
                        <a:rPr lang="es-ES" sz="1000" dirty="0">
                          <a:latin typeface="Livvic" panose="020B0604020202020204" charset="0"/>
                        </a:rPr>
                        <a:t>Documentar el plan de continuidad de negocio o un plan de recuperación de desastres definido, para asegurar la continuidad de la seguridad de información</a:t>
                      </a:r>
                      <a:endParaRPr lang="es-CO" sz="1000" dirty="0">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OTIC</a:t>
                      </a:r>
                      <a:endParaRPr lang="es-CO" sz="1000" dirty="0">
                        <a:latin typeface="Livvic" panose="020B0604020202020204" charset="0"/>
                      </a:endParaRPr>
                    </a:p>
                    <a:p>
                      <a:endParaRPr lang="es-CO" sz="1000" dirty="0">
                        <a:latin typeface="Livvic" panose="020B0604020202020204" charset="0"/>
                      </a:endParaRPr>
                    </a:p>
                  </a:txBody>
                  <a:tcPr/>
                </a:tc>
                <a:extLst>
                  <a:ext uri="{0D108BD9-81ED-4DB2-BD59-A6C34878D82A}">
                    <a16:rowId xmlns:a16="http://schemas.microsoft.com/office/drawing/2014/main" val="959586040"/>
                  </a:ext>
                </a:extLst>
              </a:tr>
              <a:tr h="786931">
                <a:tc>
                  <a:txBody>
                    <a:bodyPr/>
                    <a:lstStyle/>
                    <a:p>
                      <a:pPr algn="just"/>
                      <a:r>
                        <a:rPr lang="es-ES" sz="1000" dirty="0">
                          <a:latin typeface="Livvic" panose="020B0604020202020204" charset="0"/>
                        </a:rPr>
                        <a:t>Se deben realizar pruebas de recuperación de información y continuidad de los sistemas de información críticos (pregunta no respondida en FURAG), así como debe gestionar los riesgos de seguridad digital de sus infraestructuras </a:t>
                      </a:r>
                      <a:r>
                        <a:rPr lang="es-ES" sz="1000" dirty="0" err="1">
                          <a:latin typeface="Livvic" panose="020B0604020202020204" charset="0"/>
                        </a:rPr>
                        <a:t>on</a:t>
                      </a:r>
                      <a:r>
                        <a:rPr lang="es-ES" sz="1000" dirty="0">
                          <a:latin typeface="Livvic" panose="020B0604020202020204" charset="0"/>
                        </a:rPr>
                        <a:t> premise y en los servicios de nube</a:t>
                      </a:r>
                      <a:endParaRPr lang="es-CO" sz="1000" dirty="0">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OTIC</a:t>
                      </a:r>
                      <a:endParaRPr lang="es-CO" sz="1000" dirty="0">
                        <a:latin typeface="Livvic" panose="020B0604020202020204" charset="0"/>
                      </a:endParaRPr>
                    </a:p>
                    <a:p>
                      <a:endParaRPr lang="es-CO" sz="1000" dirty="0">
                        <a:latin typeface="Livvic" panose="020B0604020202020204" charset="0"/>
                      </a:endParaRPr>
                    </a:p>
                  </a:txBody>
                  <a:tcPr/>
                </a:tc>
                <a:extLst>
                  <a:ext uri="{0D108BD9-81ED-4DB2-BD59-A6C34878D82A}">
                    <a16:rowId xmlns:a16="http://schemas.microsoft.com/office/drawing/2014/main" val="1701730961"/>
                  </a:ext>
                </a:extLst>
              </a:tr>
              <a:tr h="365361">
                <a:tc>
                  <a:txBody>
                    <a:bodyPr/>
                    <a:lstStyle/>
                    <a:p>
                      <a:pPr algn="just"/>
                      <a:r>
                        <a:rPr lang="es-ES" sz="1000" dirty="0">
                          <a:latin typeface="Livvic" panose="020B0604020202020204" charset="0"/>
                        </a:rPr>
                        <a:t>Se deben soportar cada una de las evidencias, no se aportaron en puntos como  análisis de vulnerabilidades</a:t>
                      </a:r>
                      <a:endParaRPr lang="es-CO" sz="1000" dirty="0">
                        <a:latin typeface="Livvic" panose="020B0604020202020204" charset="0"/>
                      </a:endParaRPr>
                    </a:p>
                  </a:txBody>
                  <a:tcPr/>
                </a:tc>
                <a:tc>
                  <a:txBody>
                    <a:bodyPr/>
                    <a:lstStyle/>
                    <a:p>
                      <a:r>
                        <a:rPr lang="es-ES" sz="1000" dirty="0">
                          <a:latin typeface="Livvic" panose="020B0604020202020204" charset="0"/>
                        </a:rPr>
                        <a:t>OTIC</a:t>
                      </a:r>
                      <a:endParaRPr lang="es-CO" sz="1000" dirty="0">
                        <a:latin typeface="Livvic" panose="020B0604020202020204" charset="0"/>
                      </a:endParaRPr>
                    </a:p>
                  </a:txBody>
                  <a:tcPr/>
                </a:tc>
                <a:extLst>
                  <a:ext uri="{0D108BD9-81ED-4DB2-BD59-A6C34878D82A}">
                    <a16:rowId xmlns:a16="http://schemas.microsoft.com/office/drawing/2014/main" val="3328600805"/>
                  </a:ext>
                </a:extLst>
              </a:tr>
              <a:tr h="365361">
                <a:tc>
                  <a:txBody>
                    <a:bodyPr/>
                    <a:lstStyle/>
                    <a:p>
                      <a:pPr algn="just"/>
                      <a:r>
                        <a:rPr lang="es-ES" sz="1000" dirty="0">
                          <a:latin typeface="Livvic" panose="020B0604020202020204" charset="0"/>
                        </a:rPr>
                        <a:t> Se debe implementar un sistema para el cumplimiento de la ley 1581 de 2012 -Ley de Protección de Datos Personales?</a:t>
                      </a:r>
                      <a:endParaRPr lang="es-CO" sz="1000" dirty="0">
                        <a:latin typeface="Livvic" panose="020B0604020202020204" charset="0"/>
                      </a:endParaRPr>
                    </a:p>
                  </a:txBody>
                  <a:tcPr/>
                </a:tc>
                <a:tc>
                  <a:txBody>
                    <a:bodyPr/>
                    <a:lstStyle/>
                    <a:p>
                      <a:r>
                        <a:rPr lang="es-ES" sz="1000" dirty="0">
                          <a:latin typeface="Livvic" panose="020B0604020202020204" charset="0"/>
                        </a:rPr>
                        <a:t>OTIC</a:t>
                      </a:r>
                      <a:endParaRPr lang="es-CO" sz="1000" dirty="0">
                        <a:latin typeface="Livvic" panose="020B0604020202020204" charset="0"/>
                      </a:endParaRPr>
                    </a:p>
                  </a:txBody>
                  <a:tcPr/>
                </a:tc>
                <a:extLst>
                  <a:ext uri="{0D108BD9-81ED-4DB2-BD59-A6C34878D82A}">
                    <a16:rowId xmlns:a16="http://schemas.microsoft.com/office/drawing/2014/main" val="1971792558"/>
                  </a:ext>
                </a:extLst>
              </a:tr>
              <a:tr h="611171">
                <a:tc>
                  <a:txBody>
                    <a:bodyPr/>
                    <a:lstStyle/>
                    <a:p>
                      <a:pPr algn="just"/>
                      <a:r>
                        <a:rPr lang="es-ES" sz="1000" dirty="0">
                          <a:latin typeface="Livvic" panose="020B0604020202020204" charset="0"/>
                        </a:rPr>
                        <a:t>Se deben reportar los incidentes de seguridad digital acorde con lo establecido en la resolución 500 de 2022 del Ministerio de Tecnologías de la Información- MINTIC (No se respondió)</a:t>
                      </a:r>
                      <a:endParaRPr lang="es-CO" sz="1000" dirty="0">
                        <a:latin typeface="Livvic" panose="020B0604020202020204" charset="0"/>
                      </a:endParaRPr>
                    </a:p>
                  </a:txBody>
                  <a:tcPr/>
                </a:tc>
                <a:tc>
                  <a:txBody>
                    <a:bodyPr/>
                    <a:lstStyle/>
                    <a:p>
                      <a:r>
                        <a:rPr lang="es-ES" sz="1000" dirty="0">
                          <a:latin typeface="Livvic" panose="020B0604020202020204" charset="0"/>
                        </a:rPr>
                        <a:t>OTIC</a:t>
                      </a:r>
                      <a:endParaRPr lang="es-CO" sz="1000" dirty="0">
                        <a:latin typeface="Livvic" panose="020B0604020202020204" charset="0"/>
                      </a:endParaRPr>
                    </a:p>
                  </a:txBody>
                  <a:tcPr/>
                </a:tc>
                <a:extLst>
                  <a:ext uri="{0D108BD9-81ED-4DB2-BD59-A6C34878D82A}">
                    <a16:rowId xmlns:a16="http://schemas.microsoft.com/office/drawing/2014/main" val="4039485710"/>
                  </a:ext>
                </a:extLst>
              </a:tr>
            </a:tbl>
          </a:graphicData>
        </a:graphic>
      </p:graphicFrame>
    </p:spTree>
    <p:extLst>
      <p:ext uri="{BB962C8B-B14F-4D97-AF65-F5344CB8AC3E}">
        <p14:creationId xmlns:p14="http://schemas.microsoft.com/office/powerpoint/2010/main" val="38900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70" name="Google Shape;1370;p90"/>
          <p:cNvSpPr txBox="1">
            <a:spLocks noGrp="1"/>
          </p:cNvSpPr>
          <p:nvPr>
            <p:ph type="ctrTitle"/>
          </p:nvPr>
        </p:nvSpPr>
        <p:spPr>
          <a:xfrm>
            <a:off x="304801" y="1147312"/>
            <a:ext cx="4887090" cy="2026562"/>
          </a:xfrm>
          <a:prstGeom prst="rect">
            <a:avLst/>
          </a:prstGeom>
        </p:spPr>
        <p:txBody>
          <a:bodyPr spcFirstLastPara="1" wrap="square" lIns="91425" tIns="91425" rIns="91425" bIns="91425" anchor="ctr" anchorCtr="0">
            <a:noAutofit/>
          </a:bodyPr>
          <a:lstStyle/>
          <a:p>
            <a:pPr lvl="0" algn="just"/>
            <a:r>
              <a:rPr lang="es-ES" dirty="0">
                <a:solidFill>
                  <a:schemeClr val="accent3"/>
                </a:solidFill>
              </a:rPr>
              <a:t>INDICE  DESEMPEÑO INSTITUCIONAL</a:t>
            </a:r>
            <a:endParaRPr dirty="0">
              <a:solidFill>
                <a:schemeClr val="accent3"/>
              </a:solidFill>
            </a:endParaRPr>
          </a:p>
        </p:txBody>
      </p:sp>
      <p:grpSp>
        <p:nvGrpSpPr>
          <p:cNvPr id="3" name="Grupo 2"/>
          <p:cNvGrpSpPr/>
          <p:nvPr/>
        </p:nvGrpSpPr>
        <p:grpSpPr>
          <a:xfrm>
            <a:off x="-82484" y="-94768"/>
            <a:ext cx="9294302" cy="5249634"/>
            <a:chOff x="-82484" y="-94768"/>
            <a:chExt cx="9294302" cy="5249634"/>
          </a:xfrm>
        </p:grpSpPr>
        <p:pic>
          <p:nvPicPr>
            <p:cNvPr id="88" name="Imagen 8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63160" y="232949"/>
              <a:ext cx="1162050" cy="403860"/>
            </a:xfrm>
            <a:prstGeom prst="rect">
              <a:avLst/>
            </a:prstGeom>
          </p:spPr>
        </p:pic>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0" name="Imagen 8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217F3182-3AA9-490A-84A3-88D33820DC25}"/>
              </a:ext>
            </a:extLst>
          </p:cNvPr>
          <p:cNvSpPr txBox="1"/>
          <p:nvPr/>
        </p:nvSpPr>
        <p:spPr>
          <a:xfrm>
            <a:off x="4428244" y="1004324"/>
            <a:ext cx="4083918" cy="2862322"/>
          </a:xfrm>
          <a:prstGeom prst="rect">
            <a:avLst/>
          </a:prstGeom>
          <a:noFill/>
        </p:spPr>
        <p:txBody>
          <a:bodyPr wrap="square" rtlCol="0">
            <a:spAutoFit/>
          </a:bodyPr>
          <a:lstStyle/>
          <a:p>
            <a:pPr algn="just"/>
            <a:r>
              <a:rPr lang="es-ES" sz="1800" dirty="0">
                <a:solidFill>
                  <a:schemeClr val="bg2"/>
                </a:solidFill>
                <a:latin typeface="Livvic" panose="020B0604020202020204" charset="0"/>
              </a:rPr>
              <a:t>Es una operación estadística que mide anualmente la gestión y el desempeño de las entidades públicas del orden nacional y territorial, bajo los criterios del Modelo Integrado de Planeación y Gestión –MIPG- esta medición se registra a través del FURAG (instrumento empleado en recolectar información para la medición del desempeño institucional.</a:t>
            </a:r>
            <a:endParaRPr lang="es-CO" sz="1800" dirty="0">
              <a:solidFill>
                <a:schemeClr val="bg2"/>
              </a:solidFill>
              <a:latin typeface="Livvic" panose="020B0604020202020204" charset="0"/>
            </a:endParaRPr>
          </a:p>
        </p:txBody>
      </p:sp>
      <p:sp>
        <p:nvSpPr>
          <p:cNvPr id="17" name="CuadroTexto 16">
            <a:extLst>
              <a:ext uri="{FF2B5EF4-FFF2-40B4-BE49-F238E27FC236}">
                <a16:creationId xmlns:a16="http://schemas.microsoft.com/office/drawing/2014/main" id="{14CC44B8-36EF-435D-960C-6C4501840475}"/>
              </a:ext>
            </a:extLst>
          </p:cNvPr>
          <p:cNvSpPr txBox="1"/>
          <p:nvPr/>
        </p:nvSpPr>
        <p:spPr>
          <a:xfrm>
            <a:off x="4428244" y="4225224"/>
            <a:ext cx="3540099" cy="369332"/>
          </a:xfrm>
          <a:prstGeom prst="rect">
            <a:avLst/>
          </a:prstGeom>
          <a:noFill/>
        </p:spPr>
        <p:txBody>
          <a:bodyPr wrap="square" rtlCol="0">
            <a:spAutoFit/>
          </a:bodyPr>
          <a:lstStyle/>
          <a:p>
            <a:r>
              <a:rPr lang="es-ES" sz="900" dirty="0">
                <a:latin typeface="Livvic" panose="020B0604020202020204" charset="0"/>
              </a:rPr>
              <a:t>Fuente: Departamento Administrativo de la Función Pública /  Videos e infografía 2023</a:t>
            </a:r>
            <a:endParaRPr lang="es-CO" sz="900" dirty="0">
              <a:latin typeface="Livvic" panose="020B0604020202020204" charset="0"/>
            </a:endParaRPr>
          </a:p>
        </p:txBody>
      </p:sp>
    </p:spTree>
    <p:extLst>
      <p:ext uri="{BB962C8B-B14F-4D97-AF65-F5344CB8AC3E}">
        <p14:creationId xmlns:p14="http://schemas.microsoft.com/office/powerpoint/2010/main" val="411641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177462" y="189036"/>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PÓLITICA DE DEFENSA JURÍDICA</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921145969"/>
              </p:ext>
            </p:extLst>
          </p:nvPr>
        </p:nvGraphicFramePr>
        <p:xfrm>
          <a:off x="363300" y="907246"/>
          <a:ext cx="6096000" cy="3594687"/>
        </p:xfrm>
        <a:graphic>
          <a:graphicData uri="http://schemas.openxmlformats.org/drawingml/2006/chart">
            <c:chart xmlns:c="http://schemas.openxmlformats.org/drawingml/2006/chart" xmlns:r="http://schemas.openxmlformats.org/officeDocument/2006/relationships" r:id="rId8"/>
          </a:graphicData>
        </a:graphic>
      </p:graphicFrame>
      <p:sp>
        <p:nvSpPr>
          <p:cNvPr id="2" name="CuadroTexto 1">
            <a:extLst>
              <a:ext uri="{FF2B5EF4-FFF2-40B4-BE49-F238E27FC236}">
                <a16:creationId xmlns:a16="http://schemas.microsoft.com/office/drawing/2014/main" id="{DD9C5727-A2A4-4E5F-B121-0DAB70D729BC}"/>
              </a:ext>
            </a:extLst>
          </p:cNvPr>
          <p:cNvSpPr txBox="1"/>
          <p:nvPr/>
        </p:nvSpPr>
        <p:spPr>
          <a:xfrm>
            <a:off x="6459300" y="1095022"/>
            <a:ext cx="2321400" cy="2831544"/>
          </a:xfrm>
          <a:prstGeom prst="rect">
            <a:avLst/>
          </a:prstGeom>
          <a:noFill/>
        </p:spPr>
        <p:txBody>
          <a:bodyPr wrap="square" rtlCol="0">
            <a:spAutoFit/>
          </a:bodyPr>
          <a:lstStyle/>
          <a:p>
            <a:pPr algn="just"/>
            <a:r>
              <a:rPr lang="es-ES" b="1" dirty="0">
                <a:solidFill>
                  <a:schemeClr val="accent2"/>
                </a:solidFill>
                <a:latin typeface="Livvic" panose="020B0604020202020204" charset="0"/>
              </a:rPr>
              <a:t>Recomendaciones: </a:t>
            </a:r>
          </a:p>
          <a:p>
            <a:pPr algn="just"/>
            <a:endParaRPr lang="es-ES" dirty="0">
              <a:latin typeface="Livvic" panose="020B0604020202020204" charset="0"/>
            </a:endParaRPr>
          </a:p>
          <a:p>
            <a:pPr algn="just"/>
            <a:r>
              <a:rPr lang="es-ES" dirty="0">
                <a:latin typeface="Livvic" panose="020B0604020202020204" charset="0"/>
              </a:rPr>
              <a:t>Las personas que intervienen en la defensa jurídica de la entidad deben certificarse en al menos dos cursos virtuales de la Comunidad Jurídica del Conocimiento, y remitir el soporte al área.</a:t>
            </a:r>
          </a:p>
          <a:p>
            <a:pPr algn="just"/>
            <a:endParaRPr lang="es-ES" dirty="0">
              <a:latin typeface="Livvic" panose="020B0604020202020204" charset="0"/>
            </a:endParaRPr>
          </a:p>
          <a:p>
            <a:pPr algn="just"/>
            <a:r>
              <a:rPr lang="es-ES" sz="1000" dirty="0">
                <a:latin typeface="Livvic" panose="020B0604020202020204" charset="0"/>
              </a:rPr>
              <a:t>Responsable: Oficina Asesora Jurídica</a:t>
            </a:r>
            <a:endParaRPr lang="es-CO" sz="1000" dirty="0">
              <a:latin typeface="Livvic" panose="020B0604020202020204" charset="0"/>
            </a:endParaRPr>
          </a:p>
        </p:txBody>
      </p:sp>
    </p:spTree>
    <p:extLst>
      <p:ext uri="{BB962C8B-B14F-4D97-AF65-F5344CB8AC3E}">
        <p14:creationId xmlns:p14="http://schemas.microsoft.com/office/powerpoint/2010/main" val="178167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177462" y="189036"/>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PÓLITICA MEJORA NORMATIVA</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1606225402"/>
              </p:ext>
            </p:extLst>
          </p:nvPr>
        </p:nvGraphicFramePr>
        <p:xfrm>
          <a:off x="149477" y="749181"/>
          <a:ext cx="5336930" cy="3707153"/>
        </p:xfrm>
        <a:graphic>
          <a:graphicData uri="http://schemas.openxmlformats.org/drawingml/2006/chart">
            <c:chart xmlns:c="http://schemas.openxmlformats.org/drawingml/2006/chart" xmlns:r="http://schemas.openxmlformats.org/officeDocument/2006/relationships" r:id="rId8"/>
          </a:graphicData>
        </a:graphic>
      </p:graphicFrame>
      <p:sp>
        <p:nvSpPr>
          <p:cNvPr id="2" name="CuadroTexto 1">
            <a:extLst>
              <a:ext uri="{FF2B5EF4-FFF2-40B4-BE49-F238E27FC236}">
                <a16:creationId xmlns:a16="http://schemas.microsoft.com/office/drawing/2014/main" id="{E787671E-48D2-408B-9A72-1A8494ECE1E0}"/>
              </a:ext>
            </a:extLst>
          </p:cNvPr>
          <p:cNvSpPr txBox="1"/>
          <p:nvPr/>
        </p:nvSpPr>
        <p:spPr>
          <a:xfrm>
            <a:off x="5424177" y="543736"/>
            <a:ext cx="3262334" cy="4247317"/>
          </a:xfrm>
          <a:prstGeom prst="rect">
            <a:avLst/>
          </a:prstGeom>
          <a:noFill/>
        </p:spPr>
        <p:txBody>
          <a:bodyPr wrap="square" rtlCol="0">
            <a:spAutoFit/>
          </a:bodyPr>
          <a:lstStyle/>
          <a:p>
            <a:r>
              <a:rPr lang="es-ES" sz="1000" b="1" dirty="0">
                <a:solidFill>
                  <a:schemeClr val="accent2"/>
                </a:solidFill>
                <a:latin typeface="Livvic" panose="020B0604020202020204" charset="0"/>
              </a:rPr>
              <a:t>Recomendaciones:</a:t>
            </a:r>
          </a:p>
          <a:p>
            <a:endParaRPr lang="es-ES" sz="1000" dirty="0">
              <a:latin typeface="Livvic" panose="020B0604020202020204" charset="0"/>
            </a:endParaRPr>
          </a:p>
          <a:p>
            <a:pPr algn="just"/>
            <a:r>
              <a:rPr lang="es-ES" sz="1000" dirty="0">
                <a:latin typeface="Livvic" panose="020B0604020202020204" charset="0"/>
              </a:rPr>
              <a:t>-Realizar acciones para la planificación de temas, problemáticas o situaciones que se busquen solucionar a través de la expedición de Actos Administrativos.</a:t>
            </a:r>
          </a:p>
          <a:p>
            <a:pPr algn="just"/>
            <a:r>
              <a:rPr lang="es-ES" sz="1000" dirty="0">
                <a:latin typeface="Livvic" panose="020B0604020202020204" charset="0"/>
              </a:rPr>
              <a:t>-Realizar ejercicios de consulta pública para la proyección de A.A.</a:t>
            </a:r>
          </a:p>
          <a:p>
            <a:r>
              <a:rPr lang="es-ES" sz="1000" dirty="0">
                <a:latin typeface="Livvic" panose="020B0604020202020204" charset="0"/>
              </a:rPr>
              <a:t>-Utilizar mecanismos de participación en el análisis previo de la construcción de un A.A. Así mismo se deben generar espacios en donde se a conocer a la ciudadanía los proyectos de regulación a expedir.</a:t>
            </a:r>
          </a:p>
          <a:p>
            <a:r>
              <a:rPr lang="es-ES" sz="1000" dirty="0">
                <a:latin typeface="Livvic" panose="020B0604020202020204" charset="0"/>
              </a:rPr>
              <a:t>-Tener en cuenta aspectos para la vinculación de interesados, antes de la expedición de un A.A. (Fechas de inicio y cierre, difusión de la consulta pública, medio de recepción de comentarios, etc.).</a:t>
            </a:r>
          </a:p>
          <a:p>
            <a:r>
              <a:rPr lang="es-ES" sz="1000" dirty="0">
                <a:latin typeface="Livvic" panose="020B0604020202020204" charset="0"/>
              </a:rPr>
              <a:t>-Utilización de mayores recursos para divulgar y dar a conocer los .A.A.</a:t>
            </a:r>
          </a:p>
          <a:p>
            <a:r>
              <a:rPr lang="es-ES" sz="1000" dirty="0">
                <a:latin typeface="Livvic" panose="020B0604020202020204" charset="0"/>
              </a:rPr>
              <a:t>-Implementar herramientas de depuración normativa.</a:t>
            </a:r>
          </a:p>
          <a:p>
            <a:r>
              <a:rPr lang="es-ES" sz="1000" dirty="0">
                <a:latin typeface="Livvic" panose="020B0604020202020204" charset="0"/>
              </a:rPr>
              <a:t>- Aplicación de mecanismos para la institucionalización de la política de mejora normativa (Mesas técnicas, capacitación de funcionarios).</a:t>
            </a:r>
          </a:p>
          <a:p>
            <a:endParaRPr lang="es-ES" sz="1000" dirty="0">
              <a:latin typeface="Livvic" panose="020B0604020202020204" charset="0"/>
            </a:endParaRPr>
          </a:p>
          <a:p>
            <a:r>
              <a:rPr lang="es-ES" sz="1000" dirty="0">
                <a:latin typeface="Livvic" panose="020B0604020202020204" charset="0"/>
              </a:rPr>
              <a:t>Responsable: Oficina Asesora Jurídica</a:t>
            </a:r>
          </a:p>
          <a:p>
            <a:pPr marL="171450" indent="-171450">
              <a:buFontTx/>
              <a:buChar char="-"/>
            </a:pPr>
            <a:endParaRPr lang="es-ES" sz="1000" dirty="0">
              <a:latin typeface="Livvic" panose="020B0604020202020204" charset="0"/>
            </a:endParaRPr>
          </a:p>
          <a:p>
            <a:pPr marL="171450" indent="-171450">
              <a:buFontTx/>
              <a:buChar char="-"/>
            </a:pPr>
            <a:endParaRPr lang="es-ES" sz="1000" dirty="0">
              <a:latin typeface="Livvic" panose="020B0604020202020204" charset="0"/>
            </a:endParaRPr>
          </a:p>
          <a:p>
            <a:pPr marL="171450" indent="-171450">
              <a:buFontTx/>
              <a:buChar char="-"/>
            </a:pPr>
            <a:endParaRPr lang="es-CO" sz="1000" dirty="0">
              <a:latin typeface="Livvic" panose="020B0604020202020204" charset="0"/>
            </a:endParaRPr>
          </a:p>
        </p:txBody>
      </p:sp>
    </p:spTree>
    <p:extLst>
      <p:ext uri="{BB962C8B-B14F-4D97-AF65-F5344CB8AC3E}">
        <p14:creationId xmlns:p14="http://schemas.microsoft.com/office/powerpoint/2010/main" val="213296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177462" y="189036"/>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PÓLITICA SERVICIO AL CIUDADANO </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3461087252"/>
              </p:ext>
            </p:extLst>
          </p:nvPr>
        </p:nvGraphicFramePr>
        <p:xfrm>
          <a:off x="300667" y="947057"/>
          <a:ext cx="4912468" cy="34058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a 3">
            <a:extLst>
              <a:ext uri="{FF2B5EF4-FFF2-40B4-BE49-F238E27FC236}">
                <a16:creationId xmlns:a16="http://schemas.microsoft.com/office/drawing/2014/main" id="{7D0CC3B6-A1B9-4E14-8C57-E76902259A20}"/>
              </a:ext>
            </a:extLst>
          </p:cNvPr>
          <p:cNvGraphicFramePr>
            <a:graphicFrameLocks noGrp="1"/>
          </p:cNvGraphicFramePr>
          <p:nvPr>
            <p:extLst>
              <p:ext uri="{D42A27DB-BD31-4B8C-83A1-F6EECF244321}">
                <p14:modId xmlns:p14="http://schemas.microsoft.com/office/powerpoint/2010/main" val="1209809507"/>
              </p:ext>
            </p:extLst>
          </p:nvPr>
        </p:nvGraphicFramePr>
        <p:xfrm>
          <a:off x="5055251" y="816231"/>
          <a:ext cx="3749409" cy="3327400"/>
        </p:xfrm>
        <a:graphic>
          <a:graphicData uri="http://schemas.openxmlformats.org/drawingml/2006/table">
            <a:tbl>
              <a:tblPr firstRow="1" bandRow="1">
                <a:tableStyleId>{6F87E183-7042-4A90-8E03-13095AF31676}</a:tableStyleId>
              </a:tblPr>
              <a:tblGrid>
                <a:gridCol w="2721428">
                  <a:extLst>
                    <a:ext uri="{9D8B030D-6E8A-4147-A177-3AD203B41FA5}">
                      <a16:colId xmlns:a16="http://schemas.microsoft.com/office/drawing/2014/main" val="2678298001"/>
                    </a:ext>
                  </a:extLst>
                </a:gridCol>
                <a:gridCol w="1027981">
                  <a:extLst>
                    <a:ext uri="{9D8B030D-6E8A-4147-A177-3AD203B41FA5}">
                      <a16:colId xmlns:a16="http://schemas.microsoft.com/office/drawing/2014/main" val="3233272769"/>
                    </a:ext>
                  </a:extLst>
                </a:gridCol>
              </a:tblGrid>
              <a:tr h="370840">
                <a:tc>
                  <a:txBody>
                    <a:bodyPr/>
                    <a:lstStyle/>
                    <a:p>
                      <a:pPr algn="just"/>
                      <a:r>
                        <a:rPr lang="es-ES" sz="1000" dirty="0">
                          <a:latin typeface="Livvic" panose="020B0604020202020204" charset="0"/>
                        </a:rPr>
                        <a:t>Acciones</a:t>
                      </a:r>
                      <a:endParaRPr lang="es-CO" sz="1000" dirty="0">
                        <a:latin typeface="Livvic" panose="020B0604020202020204" charset="0"/>
                      </a:endParaRPr>
                    </a:p>
                  </a:txBody>
                  <a:tcPr/>
                </a:tc>
                <a:tc>
                  <a:txBody>
                    <a:bodyPr/>
                    <a:lstStyle/>
                    <a:p>
                      <a:pPr algn="just"/>
                      <a:r>
                        <a:rPr lang="es-ES" sz="1000" dirty="0">
                          <a:latin typeface="Livvic" panose="020B0604020202020204" charset="0"/>
                        </a:rPr>
                        <a:t>Responsable</a:t>
                      </a:r>
                      <a:endParaRPr lang="es-CO" sz="1000" dirty="0">
                        <a:latin typeface="Livvic" panose="020B0604020202020204" charset="0"/>
                      </a:endParaRPr>
                    </a:p>
                  </a:txBody>
                  <a:tcPr/>
                </a:tc>
                <a:extLst>
                  <a:ext uri="{0D108BD9-81ED-4DB2-BD59-A6C34878D82A}">
                    <a16:rowId xmlns:a16="http://schemas.microsoft.com/office/drawing/2014/main" val="1299392420"/>
                  </a:ext>
                </a:extLst>
              </a:tr>
              <a:tr h="370840">
                <a:tc>
                  <a:txBody>
                    <a:bodyPr/>
                    <a:lstStyle/>
                    <a:p>
                      <a:pPr algn="just"/>
                      <a:r>
                        <a:rPr lang="es-ES" sz="1000" dirty="0">
                          <a:latin typeface="Livvic" panose="020B0604020202020204" charset="0"/>
                        </a:rPr>
                        <a:t>dar a conocer los lineamientos establecidos en el Plan Anticorrupción y de Atención al Ciudadano a sus grupos de valor y a la ciudadanía a través de la Intranet</a:t>
                      </a:r>
                      <a:endParaRPr lang="es-CO" sz="1000" dirty="0">
                        <a:latin typeface="Livvic" panose="020B0604020202020204" charset="0"/>
                      </a:endParaRPr>
                    </a:p>
                  </a:txBody>
                  <a:tcPr/>
                </a:tc>
                <a:tc>
                  <a:txBody>
                    <a:bodyPr/>
                    <a:lstStyle/>
                    <a:p>
                      <a:pPr algn="just"/>
                      <a:r>
                        <a:rPr lang="es-ES" sz="1000" dirty="0">
                          <a:latin typeface="Livvic" panose="020B0604020202020204" charset="0"/>
                        </a:rPr>
                        <a:t>Planeación</a:t>
                      </a:r>
                      <a:endParaRPr lang="es-CO" sz="1000" dirty="0">
                        <a:latin typeface="Livvic" panose="020B0604020202020204" charset="0"/>
                      </a:endParaRPr>
                    </a:p>
                  </a:txBody>
                  <a:tcPr/>
                </a:tc>
                <a:extLst>
                  <a:ext uri="{0D108BD9-81ED-4DB2-BD59-A6C34878D82A}">
                    <a16:rowId xmlns:a16="http://schemas.microsoft.com/office/drawing/2014/main" val="189195241"/>
                  </a:ext>
                </a:extLst>
              </a:tr>
              <a:tr h="370840">
                <a:tc>
                  <a:txBody>
                    <a:bodyPr/>
                    <a:lstStyle/>
                    <a:p>
                      <a:pPr algn="just"/>
                      <a:r>
                        <a:rPr lang="es-ES" sz="1000" dirty="0">
                          <a:latin typeface="Livvic" panose="020B0604020202020204" charset="0"/>
                        </a:rPr>
                        <a:t>Habilitar a personal idóneo para atender la línea de atención, el PBX o conmutador de la entidad hablen otras lenguas, idiomas o tiene discapacidad auditiva, así como menú interactivo para personas con discapacidad</a:t>
                      </a:r>
                    </a:p>
                    <a:p>
                      <a:pPr algn="just"/>
                      <a:endParaRPr lang="es-CO" sz="1000" dirty="0">
                        <a:latin typeface="Livvic" panose="020B0604020202020204" charset="0"/>
                      </a:endParaRPr>
                    </a:p>
                  </a:txBody>
                  <a:tcPr/>
                </a:tc>
                <a:tc>
                  <a:txBody>
                    <a:bodyPr/>
                    <a:lstStyle/>
                    <a:p>
                      <a:pPr algn="just"/>
                      <a:r>
                        <a:rPr lang="es-ES" sz="1000" dirty="0">
                          <a:latin typeface="Livvic" panose="020B0604020202020204" charset="0"/>
                        </a:rPr>
                        <a:t>OPU</a:t>
                      </a:r>
                      <a:endParaRPr lang="es-CO" sz="1000" dirty="0">
                        <a:latin typeface="Livvic" panose="020B0604020202020204" charset="0"/>
                      </a:endParaRPr>
                    </a:p>
                  </a:txBody>
                  <a:tcPr/>
                </a:tc>
                <a:extLst>
                  <a:ext uri="{0D108BD9-81ED-4DB2-BD59-A6C34878D82A}">
                    <a16:rowId xmlns:a16="http://schemas.microsoft.com/office/drawing/2014/main" val="1247122060"/>
                  </a:ext>
                </a:extLst>
              </a:tr>
              <a:tr h="370840">
                <a:tc>
                  <a:txBody>
                    <a:bodyPr/>
                    <a:lstStyle/>
                    <a:p>
                      <a:pPr algn="just"/>
                      <a:r>
                        <a:rPr lang="es-ES" sz="1000" dirty="0">
                          <a:latin typeface="Livvic" panose="020B0604020202020204" charset="0"/>
                        </a:rPr>
                        <a:t>Facilitar escenarios de relacionamiento para personas en condición de discapacidad visual, cognitiva, intelectual</a:t>
                      </a:r>
                      <a:endParaRPr lang="es-CO" sz="1000" dirty="0">
                        <a:latin typeface="Livvic" panose="020B0604020202020204" charset="0"/>
                      </a:endParaRPr>
                    </a:p>
                  </a:txBody>
                  <a:tcPr/>
                </a:tc>
                <a:tc>
                  <a:txBody>
                    <a:bodyPr/>
                    <a:lstStyle/>
                    <a:p>
                      <a:pPr algn="just"/>
                      <a:r>
                        <a:rPr lang="es-ES" sz="1000" dirty="0">
                          <a:latin typeface="Livvic" panose="020B0604020202020204" charset="0"/>
                        </a:rPr>
                        <a:t>OPU</a:t>
                      </a:r>
                      <a:endParaRPr lang="es-CO" sz="1000" dirty="0">
                        <a:latin typeface="Livvic" panose="020B0604020202020204" charset="0"/>
                      </a:endParaRPr>
                    </a:p>
                  </a:txBody>
                  <a:tcPr/>
                </a:tc>
                <a:extLst>
                  <a:ext uri="{0D108BD9-81ED-4DB2-BD59-A6C34878D82A}">
                    <a16:rowId xmlns:a16="http://schemas.microsoft.com/office/drawing/2014/main" val="2144969867"/>
                  </a:ext>
                </a:extLst>
              </a:tr>
              <a:tr h="370840">
                <a:tc>
                  <a:txBody>
                    <a:bodyPr/>
                    <a:lstStyle/>
                    <a:p>
                      <a:pPr algn="just"/>
                      <a:r>
                        <a:rPr lang="es-ES" sz="1000" dirty="0">
                          <a:latin typeface="Livvic" panose="020B0604020202020204" charset="0"/>
                        </a:rPr>
                        <a:t>Facilitar dispositivos electrónicos que permitan generar acciones para el acceso a la movilidad a personas en condición de discapacidad</a:t>
                      </a:r>
                      <a:endParaRPr lang="es-CO" sz="1000" dirty="0">
                        <a:latin typeface="Livvic" panose="020B0604020202020204" charset="0"/>
                      </a:endParaRPr>
                    </a:p>
                  </a:txBody>
                  <a:tcPr/>
                </a:tc>
                <a:tc>
                  <a:txBody>
                    <a:bodyPr/>
                    <a:lstStyle/>
                    <a:p>
                      <a:pPr algn="just"/>
                      <a:r>
                        <a:rPr lang="es-ES" sz="1000" dirty="0">
                          <a:latin typeface="Livvic" panose="020B0604020202020204" charset="0"/>
                        </a:rPr>
                        <a:t>Gestión Administrativa</a:t>
                      </a:r>
                      <a:endParaRPr lang="es-CO" sz="1000" dirty="0">
                        <a:latin typeface="Livvic" panose="020B0604020202020204" charset="0"/>
                      </a:endParaRPr>
                    </a:p>
                  </a:txBody>
                  <a:tcPr/>
                </a:tc>
                <a:extLst>
                  <a:ext uri="{0D108BD9-81ED-4DB2-BD59-A6C34878D82A}">
                    <a16:rowId xmlns:a16="http://schemas.microsoft.com/office/drawing/2014/main" val="4259160820"/>
                  </a:ext>
                </a:extLst>
              </a:tr>
            </a:tbl>
          </a:graphicData>
        </a:graphic>
      </p:graphicFrame>
    </p:spTree>
    <p:extLst>
      <p:ext uri="{BB962C8B-B14F-4D97-AF65-F5344CB8AC3E}">
        <p14:creationId xmlns:p14="http://schemas.microsoft.com/office/powerpoint/2010/main" val="100596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1603905" y="113129"/>
            <a:ext cx="4912468" cy="646331"/>
          </a:xfrm>
          <a:prstGeom prst="rect">
            <a:avLst/>
          </a:prstGeom>
          <a:noFill/>
        </p:spPr>
        <p:txBody>
          <a:bodyPr wrap="square">
            <a:spAutoFit/>
          </a:bodyPr>
          <a:lstStyle/>
          <a:p>
            <a:pPr algn="ctr" fontAlgn="ctr"/>
            <a:r>
              <a:rPr lang="es-CO" sz="1800" b="1" u="none" strike="noStrike" dirty="0">
                <a:solidFill>
                  <a:schemeClr val="accent3"/>
                </a:solidFill>
                <a:effectLst/>
              </a:rPr>
              <a:t>POLITICA RACIONALIZACIÓN DE TRÁMITES </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1662514518"/>
              </p:ext>
            </p:extLst>
          </p:nvPr>
        </p:nvGraphicFramePr>
        <p:xfrm>
          <a:off x="98068" y="860654"/>
          <a:ext cx="4521704" cy="342219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2">
            <a:extLst>
              <a:ext uri="{FF2B5EF4-FFF2-40B4-BE49-F238E27FC236}">
                <a16:creationId xmlns:a16="http://schemas.microsoft.com/office/drawing/2014/main" id="{0300D4B5-4803-4BD1-986B-C3B1A6574E63}"/>
              </a:ext>
            </a:extLst>
          </p:cNvPr>
          <p:cNvGraphicFramePr>
            <a:graphicFrameLocks noGrp="1"/>
          </p:cNvGraphicFramePr>
          <p:nvPr>
            <p:extLst>
              <p:ext uri="{D42A27DB-BD31-4B8C-83A1-F6EECF244321}">
                <p14:modId xmlns:p14="http://schemas.microsoft.com/office/powerpoint/2010/main" val="1169780968"/>
              </p:ext>
            </p:extLst>
          </p:nvPr>
        </p:nvGraphicFramePr>
        <p:xfrm>
          <a:off x="4838472" y="759460"/>
          <a:ext cx="3698562" cy="3388360"/>
        </p:xfrm>
        <a:graphic>
          <a:graphicData uri="http://schemas.openxmlformats.org/drawingml/2006/table">
            <a:tbl>
              <a:tblPr firstRow="1" bandRow="1">
                <a:tableStyleId>{6F87E183-7042-4A90-8E03-13095AF31676}</a:tableStyleId>
              </a:tblPr>
              <a:tblGrid>
                <a:gridCol w="1849281">
                  <a:extLst>
                    <a:ext uri="{9D8B030D-6E8A-4147-A177-3AD203B41FA5}">
                      <a16:colId xmlns:a16="http://schemas.microsoft.com/office/drawing/2014/main" val="29943198"/>
                    </a:ext>
                  </a:extLst>
                </a:gridCol>
                <a:gridCol w="1849281">
                  <a:extLst>
                    <a:ext uri="{9D8B030D-6E8A-4147-A177-3AD203B41FA5}">
                      <a16:colId xmlns:a16="http://schemas.microsoft.com/office/drawing/2014/main" val="1025876701"/>
                    </a:ext>
                  </a:extLst>
                </a:gridCol>
              </a:tblGrid>
              <a:tr h="370840">
                <a:tc>
                  <a:txBody>
                    <a:bodyPr/>
                    <a:lstStyle/>
                    <a:p>
                      <a:pPr algn="just"/>
                      <a:r>
                        <a:rPr lang="es-ES" sz="1000" dirty="0">
                          <a:latin typeface="Livvic" panose="020B0604020202020204" charset="0"/>
                        </a:rPr>
                        <a:t>Acciones</a:t>
                      </a:r>
                      <a:endParaRPr lang="es-CO" sz="1000" dirty="0">
                        <a:latin typeface="Livvic" panose="020B0604020202020204" charset="0"/>
                      </a:endParaRPr>
                    </a:p>
                  </a:txBody>
                  <a:tcPr/>
                </a:tc>
                <a:tc>
                  <a:txBody>
                    <a:bodyPr/>
                    <a:lstStyle/>
                    <a:p>
                      <a:pPr algn="just"/>
                      <a:r>
                        <a:rPr lang="es-ES" sz="1000" dirty="0">
                          <a:latin typeface="Livvic" panose="020B0604020202020204" charset="0"/>
                        </a:rPr>
                        <a:t>Responsable</a:t>
                      </a:r>
                      <a:endParaRPr lang="es-CO" sz="1000" dirty="0">
                        <a:latin typeface="Livvic" panose="020B0604020202020204" charset="0"/>
                      </a:endParaRPr>
                    </a:p>
                  </a:txBody>
                  <a:tcPr/>
                </a:tc>
                <a:extLst>
                  <a:ext uri="{0D108BD9-81ED-4DB2-BD59-A6C34878D82A}">
                    <a16:rowId xmlns:a16="http://schemas.microsoft.com/office/drawing/2014/main" val="1526145812"/>
                  </a:ext>
                </a:extLst>
              </a:tr>
              <a:tr h="370840">
                <a:tc>
                  <a:txBody>
                    <a:bodyPr/>
                    <a:lstStyle/>
                    <a:p>
                      <a:pPr algn="just"/>
                      <a:r>
                        <a:rPr lang="es-ES" sz="1000" dirty="0">
                          <a:latin typeface="Livvic" panose="020B0604020202020204" charset="0"/>
                        </a:rPr>
                        <a:t>Fortalecer las consultas de acceso de la información pública</a:t>
                      </a:r>
                      <a:endParaRPr lang="es-CO" sz="1000" dirty="0">
                        <a:latin typeface="Livvic" panose="020B0604020202020204" charset="0"/>
                      </a:endParaRPr>
                    </a:p>
                  </a:txBody>
                  <a:tcPr/>
                </a:tc>
                <a:tc>
                  <a:txBody>
                    <a:bodyPr/>
                    <a:lstStyle/>
                    <a:p>
                      <a:pPr algn="just"/>
                      <a:r>
                        <a:rPr lang="es-ES" sz="1000" dirty="0">
                          <a:latin typeface="Livvic" panose="020B0604020202020204" charset="0"/>
                        </a:rPr>
                        <a:t>Oficina Asesora de Planeación</a:t>
                      </a:r>
                      <a:endParaRPr lang="es-CO" sz="1000" dirty="0">
                        <a:latin typeface="Livvic" panose="020B0604020202020204" charset="0"/>
                      </a:endParaRPr>
                    </a:p>
                  </a:txBody>
                  <a:tcPr/>
                </a:tc>
                <a:extLst>
                  <a:ext uri="{0D108BD9-81ED-4DB2-BD59-A6C34878D82A}">
                    <a16:rowId xmlns:a16="http://schemas.microsoft.com/office/drawing/2014/main" val="2668511139"/>
                  </a:ext>
                </a:extLst>
              </a:tr>
              <a:tr h="370840">
                <a:tc>
                  <a:txBody>
                    <a:bodyPr/>
                    <a:lstStyle/>
                    <a:p>
                      <a:pPr algn="just"/>
                      <a:r>
                        <a:rPr lang="es-ES" sz="1000" dirty="0">
                          <a:latin typeface="Livvic" panose="020B0604020202020204" charset="0"/>
                        </a:rPr>
                        <a:t>Realizar acciones que promuevan con respecto a la estandarización de trámites una cultura gestión de su conocimiento, preservación de la memoria y aprendizaje institucional</a:t>
                      </a:r>
                      <a:endParaRPr lang="es-CO" sz="1000" dirty="0">
                        <a:latin typeface="Livvic" panose="020B060402020202020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Oficina Asesora de Planeación</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1957354776"/>
                  </a:ext>
                </a:extLst>
              </a:tr>
              <a:tr h="370840">
                <a:tc>
                  <a:txBody>
                    <a:bodyPr/>
                    <a:lstStyle/>
                    <a:p>
                      <a:pPr algn="just"/>
                      <a:r>
                        <a:rPr lang="es-ES" sz="1000" dirty="0">
                          <a:latin typeface="Livvic" panose="020B0604020202020204" charset="0"/>
                        </a:rPr>
                        <a:t>Con respecto de la estandarización de trámites difundir  resultados de la documentación y sistematización de las buenas prácticas con sus grupos de valor y usuarios</a:t>
                      </a:r>
                    </a:p>
                    <a:p>
                      <a:pPr algn="just"/>
                      <a:r>
                        <a:rPr lang="es-ES" sz="1000" dirty="0">
                          <a:latin typeface="Livvic" panose="020B0604020202020204" charset="0"/>
                        </a:rPr>
                        <a:t>interesados</a:t>
                      </a:r>
                      <a:endParaRPr lang="es-CO" sz="1000" dirty="0">
                        <a:latin typeface="Livvic" panose="020B060402020202020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Oficina Asesora de Planeación</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1809128285"/>
                  </a:ext>
                </a:extLst>
              </a:tr>
            </a:tbl>
          </a:graphicData>
        </a:graphic>
      </p:graphicFrame>
    </p:spTree>
    <p:extLst>
      <p:ext uri="{BB962C8B-B14F-4D97-AF65-F5344CB8AC3E}">
        <p14:creationId xmlns:p14="http://schemas.microsoft.com/office/powerpoint/2010/main" val="149233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892976" y="100826"/>
            <a:ext cx="7401937" cy="276999"/>
          </a:xfrm>
          <a:prstGeom prst="rect">
            <a:avLst/>
          </a:prstGeom>
          <a:noFill/>
        </p:spPr>
        <p:txBody>
          <a:bodyPr wrap="square">
            <a:spAutoFit/>
          </a:bodyPr>
          <a:lstStyle/>
          <a:p>
            <a:pPr algn="ctr" fontAlgn="ctr"/>
            <a:r>
              <a:rPr lang="es-CO" sz="1200" b="1" u="none" strike="noStrike" dirty="0">
                <a:solidFill>
                  <a:schemeClr val="accent3"/>
                </a:solidFill>
                <a:effectLst/>
                <a:latin typeface="Livvic" panose="020B0604020202020204" charset="0"/>
              </a:rPr>
              <a:t>POLITICA PARTICIPACIÓN CUIDADANA EN LAS GESTIÓN PÚBLICA </a:t>
            </a:r>
            <a:endParaRPr lang="es-CO" sz="1200" b="1" i="0" u="none" strike="noStrike" dirty="0">
              <a:solidFill>
                <a:schemeClr val="accent3"/>
              </a:solidFill>
              <a:effectLst/>
              <a:latin typeface="Livvic" panose="020B060402020202020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2277240484"/>
              </p:ext>
            </p:extLst>
          </p:nvPr>
        </p:nvGraphicFramePr>
        <p:xfrm>
          <a:off x="115611" y="947057"/>
          <a:ext cx="5512304" cy="339091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2">
            <a:extLst>
              <a:ext uri="{FF2B5EF4-FFF2-40B4-BE49-F238E27FC236}">
                <a16:creationId xmlns:a16="http://schemas.microsoft.com/office/drawing/2014/main" id="{C890A510-C947-4573-B7BE-121D525F0B85}"/>
              </a:ext>
            </a:extLst>
          </p:cNvPr>
          <p:cNvGraphicFramePr>
            <a:graphicFrameLocks noGrp="1"/>
          </p:cNvGraphicFramePr>
          <p:nvPr>
            <p:extLst>
              <p:ext uri="{D42A27DB-BD31-4B8C-83A1-F6EECF244321}">
                <p14:modId xmlns:p14="http://schemas.microsoft.com/office/powerpoint/2010/main" val="235174028"/>
              </p:ext>
            </p:extLst>
          </p:nvPr>
        </p:nvGraphicFramePr>
        <p:xfrm>
          <a:off x="5412265" y="560287"/>
          <a:ext cx="3428252" cy="3646896"/>
        </p:xfrm>
        <a:graphic>
          <a:graphicData uri="http://schemas.openxmlformats.org/drawingml/2006/table">
            <a:tbl>
              <a:tblPr firstRow="1" bandRow="1">
                <a:tableStyleId>{6F87E183-7042-4A90-8E03-13095AF31676}</a:tableStyleId>
              </a:tblPr>
              <a:tblGrid>
                <a:gridCol w="2227129">
                  <a:extLst>
                    <a:ext uri="{9D8B030D-6E8A-4147-A177-3AD203B41FA5}">
                      <a16:colId xmlns:a16="http://schemas.microsoft.com/office/drawing/2014/main" val="2694698439"/>
                    </a:ext>
                  </a:extLst>
                </a:gridCol>
                <a:gridCol w="1201123">
                  <a:extLst>
                    <a:ext uri="{9D8B030D-6E8A-4147-A177-3AD203B41FA5}">
                      <a16:colId xmlns:a16="http://schemas.microsoft.com/office/drawing/2014/main" val="81694269"/>
                    </a:ext>
                  </a:extLst>
                </a:gridCol>
              </a:tblGrid>
              <a:tr h="385536">
                <a:tc>
                  <a:txBody>
                    <a:bodyPr/>
                    <a:lstStyle/>
                    <a:p>
                      <a:pPr algn="just"/>
                      <a:r>
                        <a:rPr lang="es-ES" sz="1000" b="1" dirty="0">
                          <a:solidFill>
                            <a:schemeClr val="accent2">
                              <a:lumMod val="75000"/>
                            </a:schemeClr>
                          </a:solidFill>
                          <a:latin typeface="Livvic" panose="020B0604020202020204" charset="0"/>
                        </a:rPr>
                        <a:t>Acciones</a:t>
                      </a:r>
                      <a:endParaRPr lang="es-CO" sz="1000" b="1" dirty="0">
                        <a:solidFill>
                          <a:schemeClr val="accent2">
                            <a:lumMod val="75000"/>
                          </a:schemeClr>
                        </a:solidFill>
                        <a:latin typeface="Livvic" panose="020B0604020202020204" charset="0"/>
                      </a:endParaRPr>
                    </a:p>
                  </a:txBody>
                  <a:tcPr/>
                </a:tc>
                <a:tc>
                  <a:txBody>
                    <a:bodyPr/>
                    <a:lstStyle/>
                    <a:p>
                      <a:pPr algn="just"/>
                      <a:r>
                        <a:rPr lang="es-ES" sz="1000" b="1" dirty="0">
                          <a:solidFill>
                            <a:schemeClr val="accent2">
                              <a:lumMod val="75000"/>
                            </a:schemeClr>
                          </a:solidFill>
                          <a:latin typeface="Livvic" panose="020B0604020202020204" charset="0"/>
                        </a:rPr>
                        <a:t>Responsable</a:t>
                      </a:r>
                      <a:endParaRPr lang="es-CO" sz="1000" b="1" dirty="0">
                        <a:solidFill>
                          <a:schemeClr val="accent2">
                            <a:lumMod val="75000"/>
                          </a:schemeClr>
                        </a:solidFill>
                        <a:latin typeface="Livvic" panose="020B0604020202020204" charset="0"/>
                      </a:endParaRPr>
                    </a:p>
                  </a:txBody>
                  <a:tcPr/>
                </a:tc>
                <a:extLst>
                  <a:ext uri="{0D108BD9-81ED-4DB2-BD59-A6C34878D82A}">
                    <a16:rowId xmlns:a16="http://schemas.microsoft.com/office/drawing/2014/main" val="887374006"/>
                  </a:ext>
                </a:extLst>
              </a:tr>
              <a:tr h="396152">
                <a:tc>
                  <a:txBody>
                    <a:bodyPr/>
                    <a:lstStyle/>
                    <a:p>
                      <a:pPr algn="just"/>
                      <a:r>
                        <a:rPr lang="es-ES" sz="1000" dirty="0">
                          <a:latin typeface="Livvic" panose="020B0604020202020204" charset="0"/>
                        </a:rPr>
                        <a:t>Tener en cuenta a los órganos de control en las actividades de participación ciudadana</a:t>
                      </a:r>
                      <a:endParaRPr lang="es-CO" sz="1000" dirty="0">
                        <a:latin typeface="Livvic" panose="020B0604020202020204" charset="0"/>
                      </a:endParaRPr>
                    </a:p>
                  </a:txBody>
                  <a:tcPr/>
                </a:tc>
                <a:tc>
                  <a:txBody>
                    <a:bodyPr/>
                    <a:lstStyle/>
                    <a:p>
                      <a:pPr algn="just"/>
                      <a:r>
                        <a:rPr lang="es-ES" sz="1000" dirty="0">
                          <a:latin typeface="Livvic" panose="020B0604020202020204" charset="0"/>
                        </a:rPr>
                        <a:t>Oficina Asesora de Planeación</a:t>
                      </a:r>
                      <a:endParaRPr lang="es-CO" sz="1000" dirty="0">
                        <a:latin typeface="Livvic" panose="020B0604020202020204" charset="0"/>
                      </a:endParaRPr>
                    </a:p>
                  </a:txBody>
                  <a:tcPr/>
                </a:tc>
                <a:extLst>
                  <a:ext uri="{0D108BD9-81ED-4DB2-BD59-A6C34878D82A}">
                    <a16:rowId xmlns:a16="http://schemas.microsoft.com/office/drawing/2014/main" val="2711391219"/>
                  </a:ext>
                </a:extLst>
              </a:tr>
              <a:tr h="396152">
                <a:tc>
                  <a:txBody>
                    <a:bodyPr/>
                    <a:lstStyle/>
                    <a:p>
                      <a:pPr algn="just"/>
                      <a:r>
                        <a:rPr lang="es-ES" sz="1000" dirty="0">
                          <a:latin typeface="Livvic" panose="020B0604020202020204" charset="0"/>
                        </a:rPr>
                        <a:t>Retroalimentar a la ciudadanía sobre los resultados de su participación utilizando recursos adicionales (reuniones, recursos físicos)</a:t>
                      </a:r>
                      <a:endParaRPr lang="es-CO" sz="1000" dirty="0">
                        <a:latin typeface="Livvic" panose="020B060402020202020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Oficina Asesora de Planeación</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3761705248"/>
                  </a:ext>
                </a:extLst>
              </a:tr>
              <a:tr h="396152">
                <a:tc>
                  <a:txBody>
                    <a:bodyPr/>
                    <a:lstStyle/>
                    <a:p>
                      <a:pPr algn="just"/>
                      <a:r>
                        <a:rPr lang="es-ES" sz="1000" dirty="0">
                          <a:latin typeface="Livvic" panose="020B0604020202020204" charset="0"/>
                        </a:rPr>
                        <a:t>Formular acciones de información, diálogo y responsabilidad para la construcción de paz y articulación de nodos, en los procesos de rendición de cuentas</a:t>
                      </a:r>
                      <a:endParaRPr lang="es-CO" sz="1000" dirty="0">
                        <a:latin typeface="Livvic" panose="020B060402020202020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Oficina Asesora de Planeación</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2281983532"/>
                  </a:ext>
                </a:extLst>
              </a:tr>
              <a:tr h="396152">
                <a:tc>
                  <a:txBody>
                    <a:bodyPr/>
                    <a:lstStyle/>
                    <a:p>
                      <a:pPr algn="just"/>
                      <a:r>
                        <a:rPr lang="es-ES" sz="1000" dirty="0">
                          <a:latin typeface="Livvic" panose="020B0604020202020204" charset="0"/>
                        </a:rPr>
                        <a:t>Realizar acciones de dialogo que permitan la participación de representantes de diversos grupos de valor, rendir cuentas en los nodos del Sistema Nacional de Rendición de Cuentas (</a:t>
                      </a:r>
                      <a:r>
                        <a:rPr lang="es-ES" sz="1000" dirty="0" err="1">
                          <a:latin typeface="Livvic" panose="020B0604020202020204" charset="0"/>
                        </a:rPr>
                        <a:t>SNRdC</a:t>
                      </a:r>
                      <a:r>
                        <a:rPr lang="es-ES" sz="1000" dirty="0">
                          <a:latin typeface="Livvic" panose="020B0604020202020204" charset="0"/>
                        </a:rPr>
                        <a:t>)</a:t>
                      </a:r>
                      <a:endParaRPr lang="es-CO" sz="1000" dirty="0">
                        <a:latin typeface="Livvic" panose="020B060402020202020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Oficina Asesora de Planeación</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2107017157"/>
                  </a:ext>
                </a:extLst>
              </a:tr>
            </a:tbl>
          </a:graphicData>
        </a:graphic>
      </p:graphicFrame>
    </p:spTree>
    <p:extLst>
      <p:ext uri="{BB962C8B-B14F-4D97-AF65-F5344CB8AC3E}">
        <p14:creationId xmlns:p14="http://schemas.microsoft.com/office/powerpoint/2010/main" val="365013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925634" y="140314"/>
            <a:ext cx="7750280" cy="276999"/>
          </a:xfrm>
          <a:prstGeom prst="rect">
            <a:avLst/>
          </a:prstGeom>
          <a:noFill/>
        </p:spPr>
        <p:txBody>
          <a:bodyPr wrap="square">
            <a:spAutoFit/>
          </a:bodyPr>
          <a:lstStyle/>
          <a:p>
            <a:pPr algn="ctr" fontAlgn="ctr"/>
            <a:r>
              <a:rPr lang="es-ES" sz="1200" b="1" i="0" u="none" strike="noStrike" dirty="0">
                <a:solidFill>
                  <a:schemeClr val="accent3"/>
                </a:solidFill>
                <a:effectLst/>
                <a:latin typeface="Livvic" panose="020B0604020202020204" charset="0"/>
              </a:rPr>
              <a:t>POLITICA TRANSPARENCIA, ACCESO A LA INFORMACION YLUCHA CONTRA LA CORRUPCION</a:t>
            </a:r>
            <a:endParaRPr lang="es-CO" sz="1200" b="1" i="0" u="none" strike="noStrike" dirty="0">
              <a:solidFill>
                <a:schemeClr val="accent3"/>
              </a:solidFill>
              <a:effectLst/>
              <a:latin typeface="Livvic" panose="020B060402020202020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691410727"/>
              </p:ext>
            </p:extLst>
          </p:nvPr>
        </p:nvGraphicFramePr>
        <p:xfrm>
          <a:off x="139203" y="881743"/>
          <a:ext cx="3213597" cy="340413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2">
            <a:extLst>
              <a:ext uri="{FF2B5EF4-FFF2-40B4-BE49-F238E27FC236}">
                <a16:creationId xmlns:a16="http://schemas.microsoft.com/office/drawing/2014/main" id="{AFFEE543-1033-4F7D-9FB1-9481C62CEBFF}"/>
              </a:ext>
            </a:extLst>
          </p:cNvPr>
          <p:cNvGraphicFramePr>
            <a:graphicFrameLocks noGrp="1"/>
          </p:cNvGraphicFramePr>
          <p:nvPr>
            <p:extLst>
              <p:ext uri="{D42A27DB-BD31-4B8C-83A1-F6EECF244321}">
                <p14:modId xmlns:p14="http://schemas.microsoft.com/office/powerpoint/2010/main" val="2242980587"/>
              </p:ext>
            </p:extLst>
          </p:nvPr>
        </p:nvGraphicFramePr>
        <p:xfrm>
          <a:off x="3494867" y="1216864"/>
          <a:ext cx="4994380" cy="2321560"/>
        </p:xfrm>
        <a:graphic>
          <a:graphicData uri="http://schemas.openxmlformats.org/drawingml/2006/table">
            <a:tbl>
              <a:tblPr firstRow="1" bandRow="1">
                <a:tableStyleId>{6F87E183-7042-4A90-8E03-13095AF31676}</a:tableStyleId>
              </a:tblPr>
              <a:tblGrid>
                <a:gridCol w="3663859">
                  <a:extLst>
                    <a:ext uri="{9D8B030D-6E8A-4147-A177-3AD203B41FA5}">
                      <a16:colId xmlns:a16="http://schemas.microsoft.com/office/drawing/2014/main" val="564435392"/>
                    </a:ext>
                  </a:extLst>
                </a:gridCol>
                <a:gridCol w="1330521">
                  <a:extLst>
                    <a:ext uri="{9D8B030D-6E8A-4147-A177-3AD203B41FA5}">
                      <a16:colId xmlns:a16="http://schemas.microsoft.com/office/drawing/2014/main" val="1117217058"/>
                    </a:ext>
                  </a:extLst>
                </a:gridCol>
              </a:tblGrid>
              <a:tr h="370840">
                <a:tc>
                  <a:txBody>
                    <a:bodyPr/>
                    <a:lstStyle/>
                    <a:p>
                      <a:r>
                        <a:rPr lang="es-ES" sz="1000" b="1" dirty="0">
                          <a:solidFill>
                            <a:schemeClr val="accent2">
                              <a:lumMod val="75000"/>
                            </a:schemeClr>
                          </a:solidFill>
                          <a:latin typeface="Livvic" panose="020B0604020202020204" charset="0"/>
                        </a:rPr>
                        <a:t>Acciones</a:t>
                      </a:r>
                      <a:endParaRPr lang="es-CO" sz="1000" b="1" dirty="0">
                        <a:solidFill>
                          <a:schemeClr val="accent2">
                            <a:lumMod val="75000"/>
                          </a:schemeClr>
                        </a:solidFill>
                        <a:latin typeface="Livvic" panose="020B0604020202020204" charset="0"/>
                      </a:endParaRPr>
                    </a:p>
                  </a:txBody>
                  <a:tcPr/>
                </a:tc>
                <a:tc>
                  <a:txBody>
                    <a:bodyPr/>
                    <a:lstStyle/>
                    <a:p>
                      <a:r>
                        <a:rPr lang="es-ES" sz="1000" b="1" dirty="0">
                          <a:solidFill>
                            <a:schemeClr val="accent2">
                              <a:lumMod val="75000"/>
                            </a:schemeClr>
                          </a:solidFill>
                          <a:latin typeface="Livvic" panose="020B0604020202020204" charset="0"/>
                        </a:rPr>
                        <a:t>Responsable</a:t>
                      </a:r>
                      <a:endParaRPr lang="es-CO" sz="1000" b="1" dirty="0">
                        <a:solidFill>
                          <a:schemeClr val="accent2">
                            <a:lumMod val="75000"/>
                          </a:schemeClr>
                        </a:solidFill>
                        <a:latin typeface="Livvic" panose="020B0604020202020204" charset="0"/>
                      </a:endParaRPr>
                    </a:p>
                  </a:txBody>
                  <a:tcPr/>
                </a:tc>
                <a:extLst>
                  <a:ext uri="{0D108BD9-81ED-4DB2-BD59-A6C34878D82A}">
                    <a16:rowId xmlns:a16="http://schemas.microsoft.com/office/drawing/2014/main" val="855004225"/>
                  </a:ext>
                </a:extLst>
              </a:tr>
              <a:tr h="370840">
                <a:tc>
                  <a:txBody>
                    <a:bodyPr/>
                    <a:lstStyle/>
                    <a:p>
                      <a:r>
                        <a:rPr lang="es-ES" sz="1000" dirty="0">
                          <a:latin typeface="Livvic" panose="020B0604020202020204" charset="0"/>
                        </a:rPr>
                        <a:t>Realizar análisis de causas para la identificación de riesgos asociados a posibles actos de corrupción con respecto a procesos que impliquen trámites con dinero en efectivo, y Ausencia o debilidad de medidas y/o políticas para la identificación y manejo de conflictos de interés</a:t>
                      </a:r>
                      <a:endParaRPr lang="es-CO" sz="1000" dirty="0">
                        <a:latin typeface="Livvic" panose="020B0604020202020204" charset="0"/>
                      </a:endParaRPr>
                    </a:p>
                  </a:txBody>
                  <a:tcPr/>
                </a:tc>
                <a:tc>
                  <a:txBody>
                    <a:bodyPr/>
                    <a:lstStyle/>
                    <a:p>
                      <a:r>
                        <a:rPr lang="es-ES" sz="1000" dirty="0">
                          <a:latin typeface="Livvic" panose="020B0604020202020204" charset="0"/>
                        </a:rPr>
                        <a:t>Planeación</a:t>
                      </a:r>
                      <a:endParaRPr lang="es-CO" sz="1000" dirty="0">
                        <a:latin typeface="Livvic" panose="020B0604020202020204" charset="0"/>
                      </a:endParaRPr>
                    </a:p>
                  </a:txBody>
                  <a:tcPr/>
                </a:tc>
                <a:extLst>
                  <a:ext uri="{0D108BD9-81ED-4DB2-BD59-A6C34878D82A}">
                    <a16:rowId xmlns:a16="http://schemas.microsoft.com/office/drawing/2014/main" val="2616251662"/>
                  </a:ext>
                </a:extLst>
              </a:tr>
              <a:tr h="370840">
                <a:tc>
                  <a:txBody>
                    <a:bodyPr/>
                    <a:lstStyle/>
                    <a:p>
                      <a:r>
                        <a:rPr lang="es-ES" sz="1000" dirty="0">
                          <a:latin typeface="Livvic" panose="020B0604020202020204" charset="0"/>
                        </a:rPr>
                        <a:t>Enviar  comunicaciones o repuestas a los grupos de valor en un formato que garanticen su preservación digital a largo plazo y que a su vez es accesible (PDF/A-1b o PDF/A1a)</a:t>
                      </a:r>
                      <a:endParaRPr lang="es-CO" sz="1000" dirty="0">
                        <a:latin typeface="Livvic" panose="020B0604020202020204" charset="0"/>
                      </a:endParaRPr>
                    </a:p>
                  </a:txBody>
                  <a:tcPr/>
                </a:tc>
                <a:tc>
                  <a:txBody>
                    <a:bodyPr/>
                    <a:lstStyle/>
                    <a:p>
                      <a:r>
                        <a:rPr lang="es-ES" sz="1000" dirty="0">
                          <a:latin typeface="Livvic" panose="020B0604020202020204" charset="0"/>
                        </a:rPr>
                        <a:t>Comunicaciones</a:t>
                      </a:r>
                      <a:endParaRPr lang="es-CO" sz="1000" dirty="0">
                        <a:latin typeface="Livvic" panose="020B0604020202020204" charset="0"/>
                      </a:endParaRPr>
                    </a:p>
                  </a:txBody>
                  <a:tcPr/>
                </a:tc>
                <a:extLst>
                  <a:ext uri="{0D108BD9-81ED-4DB2-BD59-A6C34878D82A}">
                    <a16:rowId xmlns:a16="http://schemas.microsoft.com/office/drawing/2014/main" val="2330651278"/>
                  </a:ext>
                </a:extLst>
              </a:tr>
              <a:tr h="370840">
                <a:tc>
                  <a:txBody>
                    <a:bodyPr/>
                    <a:lstStyle/>
                    <a:p>
                      <a:r>
                        <a:rPr lang="es-ES" sz="1000" dirty="0">
                          <a:latin typeface="Livvic" panose="020B0604020202020204" charset="0"/>
                        </a:rPr>
                        <a:t>Implementar en el menú participa de la sede electrónica información actualizada sobre la Participación para el diagnóstico e identificación de problemas y control social</a:t>
                      </a:r>
                      <a:endParaRPr lang="es-CO" sz="1000" dirty="0">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Comunicaciones</a:t>
                      </a:r>
                      <a:endParaRPr lang="es-CO" sz="1000" dirty="0">
                        <a:latin typeface="Livvic" panose="020B0604020202020204" charset="0"/>
                      </a:endParaRPr>
                    </a:p>
                    <a:p>
                      <a:endParaRPr lang="es-CO" sz="1000" dirty="0">
                        <a:latin typeface="Livvic" panose="020B0604020202020204" charset="0"/>
                      </a:endParaRPr>
                    </a:p>
                  </a:txBody>
                  <a:tcPr/>
                </a:tc>
                <a:extLst>
                  <a:ext uri="{0D108BD9-81ED-4DB2-BD59-A6C34878D82A}">
                    <a16:rowId xmlns:a16="http://schemas.microsoft.com/office/drawing/2014/main" val="4226070922"/>
                  </a:ext>
                </a:extLst>
              </a:tr>
            </a:tbl>
          </a:graphicData>
        </a:graphic>
      </p:graphicFrame>
    </p:spTree>
    <p:extLst>
      <p:ext uri="{BB962C8B-B14F-4D97-AF65-F5344CB8AC3E}">
        <p14:creationId xmlns:p14="http://schemas.microsoft.com/office/powerpoint/2010/main" val="160297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882061" y="151546"/>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PÓLITICA GESTIÓN DOCUMENTAL</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3877979695"/>
              </p:ext>
            </p:extLst>
          </p:nvPr>
        </p:nvGraphicFramePr>
        <p:xfrm>
          <a:off x="213583" y="838200"/>
          <a:ext cx="4912469" cy="355760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2">
            <a:extLst>
              <a:ext uri="{FF2B5EF4-FFF2-40B4-BE49-F238E27FC236}">
                <a16:creationId xmlns:a16="http://schemas.microsoft.com/office/drawing/2014/main" id="{7153F387-50EA-420B-A725-6B1AD1AC4108}"/>
              </a:ext>
            </a:extLst>
          </p:cNvPr>
          <p:cNvGraphicFramePr>
            <a:graphicFrameLocks noGrp="1"/>
          </p:cNvGraphicFramePr>
          <p:nvPr>
            <p:extLst>
              <p:ext uri="{D42A27DB-BD31-4B8C-83A1-F6EECF244321}">
                <p14:modId xmlns:p14="http://schemas.microsoft.com/office/powerpoint/2010/main" val="170464647"/>
              </p:ext>
            </p:extLst>
          </p:nvPr>
        </p:nvGraphicFramePr>
        <p:xfrm>
          <a:off x="5034224" y="510358"/>
          <a:ext cx="3716011" cy="3775353"/>
        </p:xfrm>
        <a:graphic>
          <a:graphicData uri="http://schemas.openxmlformats.org/drawingml/2006/table">
            <a:tbl>
              <a:tblPr firstRow="1" bandRow="1">
                <a:tableStyleId>{6F87E183-7042-4A90-8E03-13095AF31676}</a:tableStyleId>
              </a:tblPr>
              <a:tblGrid>
                <a:gridCol w="2707816">
                  <a:extLst>
                    <a:ext uri="{9D8B030D-6E8A-4147-A177-3AD203B41FA5}">
                      <a16:colId xmlns:a16="http://schemas.microsoft.com/office/drawing/2014/main" val="297947383"/>
                    </a:ext>
                  </a:extLst>
                </a:gridCol>
                <a:gridCol w="1008195">
                  <a:extLst>
                    <a:ext uri="{9D8B030D-6E8A-4147-A177-3AD203B41FA5}">
                      <a16:colId xmlns:a16="http://schemas.microsoft.com/office/drawing/2014/main" val="702329702"/>
                    </a:ext>
                  </a:extLst>
                </a:gridCol>
              </a:tblGrid>
              <a:tr h="361593">
                <a:tc>
                  <a:txBody>
                    <a:bodyPr/>
                    <a:lstStyle/>
                    <a:p>
                      <a:r>
                        <a:rPr lang="es-ES" sz="1000" b="1" dirty="0">
                          <a:solidFill>
                            <a:schemeClr val="accent2"/>
                          </a:solidFill>
                          <a:latin typeface="Livvic" panose="020B0604020202020204" charset="0"/>
                        </a:rPr>
                        <a:t>Acciones</a:t>
                      </a:r>
                      <a:endParaRPr lang="es-CO" sz="1000" b="1" dirty="0">
                        <a:solidFill>
                          <a:schemeClr val="accent2"/>
                        </a:solidFill>
                        <a:latin typeface="Livvic" panose="020B0604020202020204" charset="0"/>
                      </a:endParaRPr>
                    </a:p>
                  </a:txBody>
                  <a:tcPr/>
                </a:tc>
                <a:tc>
                  <a:txBody>
                    <a:bodyPr/>
                    <a:lstStyle/>
                    <a:p>
                      <a:r>
                        <a:rPr lang="es-ES" sz="1000" b="1" dirty="0">
                          <a:solidFill>
                            <a:schemeClr val="accent2"/>
                          </a:solidFill>
                          <a:latin typeface="Livvic" panose="020B0604020202020204" charset="0"/>
                        </a:rPr>
                        <a:t>Responsable</a:t>
                      </a:r>
                      <a:endParaRPr lang="es-CO" sz="1000" b="1" dirty="0">
                        <a:solidFill>
                          <a:schemeClr val="accent2"/>
                        </a:solidFill>
                        <a:latin typeface="Livvic" panose="020B0604020202020204" charset="0"/>
                      </a:endParaRPr>
                    </a:p>
                  </a:txBody>
                  <a:tcPr/>
                </a:tc>
                <a:extLst>
                  <a:ext uri="{0D108BD9-81ED-4DB2-BD59-A6C34878D82A}">
                    <a16:rowId xmlns:a16="http://schemas.microsoft.com/office/drawing/2014/main" val="3267920132"/>
                  </a:ext>
                </a:extLst>
              </a:tr>
              <a:tr h="980759">
                <a:tc>
                  <a:txBody>
                    <a:bodyPr/>
                    <a:lstStyle/>
                    <a:p>
                      <a:r>
                        <a:rPr lang="es-ES" sz="1000" dirty="0">
                          <a:latin typeface="Livvic" panose="020B0604020202020204" charset="0"/>
                        </a:rPr>
                        <a:t>Incluir recursos presupuestales en la elaboración o actualización para el Manual del Sistema Integrado de Conservación y Banco terminológico, así como infraestructura física y terminológica para archivos.</a:t>
                      </a:r>
                      <a:endParaRPr lang="es-CO" sz="1000" dirty="0">
                        <a:latin typeface="Livvic" panose="020B0604020202020204" charset="0"/>
                      </a:endParaRPr>
                    </a:p>
                  </a:txBody>
                  <a:tcPr/>
                </a:tc>
                <a:tc>
                  <a:txBody>
                    <a:bodyPr/>
                    <a:lstStyle/>
                    <a:p>
                      <a:r>
                        <a:rPr lang="es-ES" sz="1000" dirty="0">
                          <a:latin typeface="Livvic" panose="020B0604020202020204" charset="0"/>
                        </a:rPr>
                        <a:t>Gestión documental</a:t>
                      </a:r>
                      <a:endParaRPr lang="es-CO" sz="1000" dirty="0">
                        <a:latin typeface="Livvic" panose="020B0604020202020204" charset="0"/>
                      </a:endParaRPr>
                    </a:p>
                  </a:txBody>
                  <a:tcPr/>
                </a:tc>
                <a:extLst>
                  <a:ext uri="{0D108BD9-81ED-4DB2-BD59-A6C34878D82A}">
                    <a16:rowId xmlns:a16="http://schemas.microsoft.com/office/drawing/2014/main" val="2586586254"/>
                  </a:ext>
                </a:extLst>
              </a:tr>
              <a:tr h="832159">
                <a:tc>
                  <a:txBody>
                    <a:bodyPr/>
                    <a:lstStyle/>
                    <a:p>
                      <a:r>
                        <a:rPr lang="es-ES" sz="1000" dirty="0">
                          <a:latin typeface="Livvic" panose="020B0604020202020204" charset="0"/>
                        </a:rPr>
                        <a:t>La entidad debe contar con el mobiliario e infraestructura para el personal que ejecuta las actividades en el área de archivo y de gestión</a:t>
                      </a:r>
                    </a:p>
                    <a:p>
                      <a:r>
                        <a:rPr lang="es-ES" sz="1000" dirty="0">
                          <a:latin typeface="Livvic" panose="020B0604020202020204" charset="0"/>
                        </a:rPr>
                        <a:t>documental</a:t>
                      </a:r>
                      <a:endParaRPr lang="es-CO" sz="1000" dirty="0">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Gestión documental</a:t>
                      </a:r>
                      <a:endParaRPr lang="es-CO" sz="1000" dirty="0">
                        <a:latin typeface="Livvic" panose="020B0604020202020204" charset="0"/>
                      </a:endParaRPr>
                    </a:p>
                    <a:p>
                      <a:endParaRPr lang="es-CO" sz="1000" dirty="0">
                        <a:latin typeface="Livvic" panose="020B0604020202020204" charset="0"/>
                      </a:endParaRPr>
                    </a:p>
                  </a:txBody>
                  <a:tcPr/>
                </a:tc>
                <a:extLst>
                  <a:ext uri="{0D108BD9-81ED-4DB2-BD59-A6C34878D82A}">
                    <a16:rowId xmlns:a16="http://schemas.microsoft.com/office/drawing/2014/main" val="3494469400"/>
                  </a:ext>
                </a:extLst>
              </a:tr>
              <a:tr h="832159">
                <a:tc>
                  <a:txBody>
                    <a:bodyPr/>
                    <a:lstStyle/>
                    <a:p>
                      <a:r>
                        <a:rPr lang="es-ES" sz="1000" dirty="0">
                          <a:latin typeface="Livvic" panose="020B0604020202020204" charset="0"/>
                        </a:rPr>
                        <a:t>Elaboración de catálogos e índices para las series y subseries documentales de conservación total y realización de los inventarios relacionados con Derechos Humanos</a:t>
                      </a:r>
                      <a:endParaRPr lang="es-CO" sz="1000" dirty="0">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Gestión documental</a:t>
                      </a:r>
                      <a:endParaRPr lang="es-CO" sz="1000" dirty="0">
                        <a:latin typeface="Livvic" panose="020B0604020202020204" charset="0"/>
                      </a:endParaRPr>
                    </a:p>
                    <a:p>
                      <a:endParaRPr lang="es-CO" sz="1000" dirty="0">
                        <a:latin typeface="Livvic" panose="020B0604020202020204" charset="0"/>
                      </a:endParaRPr>
                    </a:p>
                  </a:txBody>
                  <a:tcPr/>
                </a:tc>
                <a:extLst>
                  <a:ext uri="{0D108BD9-81ED-4DB2-BD59-A6C34878D82A}">
                    <a16:rowId xmlns:a16="http://schemas.microsoft.com/office/drawing/2014/main" val="2149770317"/>
                  </a:ext>
                </a:extLst>
              </a:tr>
              <a:tr h="683559">
                <a:tc>
                  <a:txBody>
                    <a:bodyPr/>
                    <a:lstStyle/>
                    <a:p>
                      <a:r>
                        <a:rPr lang="es-ES" sz="1000" dirty="0">
                          <a:latin typeface="Livvic" panose="020B0604020202020204" charset="0"/>
                        </a:rPr>
                        <a:t>Para la conservación de soportes físicos se debe realizar almacenamiento y re-almacenamiento en unidades adecuadas (cajas, carpetas, estantería)</a:t>
                      </a:r>
                      <a:endParaRPr lang="es-CO" sz="1000" dirty="0">
                        <a:latin typeface="Livvic"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Gestión documental</a:t>
                      </a:r>
                      <a:endParaRPr lang="es-CO" sz="1000" dirty="0">
                        <a:latin typeface="Livvic" panose="020B0604020202020204" charset="0"/>
                      </a:endParaRPr>
                    </a:p>
                    <a:p>
                      <a:endParaRPr lang="es-CO" sz="1000" dirty="0">
                        <a:latin typeface="Livvic" panose="020B0604020202020204" charset="0"/>
                      </a:endParaRPr>
                    </a:p>
                  </a:txBody>
                  <a:tcPr/>
                </a:tc>
                <a:extLst>
                  <a:ext uri="{0D108BD9-81ED-4DB2-BD59-A6C34878D82A}">
                    <a16:rowId xmlns:a16="http://schemas.microsoft.com/office/drawing/2014/main" val="3887047931"/>
                  </a:ext>
                </a:extLst>
              </a:tr>
            </a:tbl>
          </a:graphicData>
        </a:graphic>
      </p:graphicFrame>
    </p:spTree>
    <p:extLst>
      <p:ext uri="{BB962C8B-B14F-4D97-AF65-F5344CB8AC3E}">
        <p14:creationId xmlns:p14="http://schemas.microsoft.com/office/powerpoint/2010/main" val="330870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871175" y="34793"/>
            <a:ext cx="6237195" cy="369332"/>
          </a:xfrm>
          <a:prstGeom prst="rect">
            <a:avLst/>
          </a:prstGeom>
          <a:noFill/>
        </p:spPr>
        <p:txBody>
          <a:bodyPr wrap="square">
            <a:spAutoFit/>
          </a:bodyPr>
          <a:lstStyle/>
          <a:p>
            <a:pPr algn="ctr" fontAlgn="ctr"/>
            <a:r>
              <a:rPr lang="es-CO" sz="1800" b="1" u="none" strike="noStrike" dirty="0">
                <a:solidFill>
                  <a:schemeClr val="accent3"/>
                </a:solidFill>
                <a:effectLst/>
              </a:rPr>
              <a:t>PÓLITICA DE LA INFORMACIÓN ESTADÍSTICA </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3507275213"/>
              </p:ext>
            </p:extLst>
          </p:nvPr>
        </p:nvGraphicFramePr>
        <p:xfrm>
          <a:off x="-58424" y="889630"/>
          <a:ext cx="4423208" cy="339624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2">
            <a:extLst>
              <a:ext uri="{FF2B5EF4-FFF2-40B4-BE49-F238E27FC236}">
                <a16:creationId xmlns:a16="http://schemas.microsoft.com/office/drawing/2014/main" id="{181C22C5-1CF5-4420-B865-B1098C9DC244}"/>
              </a:ext>
            </a:extLst>
          </p:cNvPr>
          <p:cNvGraphicFramePr>
            <a:graphicFrameLocks noGrp="1"/>
          </p:cNvGraphicFramePr>
          <p:nvPr>
            <p:extLst>
              <p:ext uri="{D42A27DB-BD31-4B8C-83A1-F6EECF244321}">
                <p14:modId xmlns:p14="http://schemas.microsoft.com/office/powerpoint/2010/main" val="1343454014"/>
              </p:ext>
            </p:extLst>
          </p:nvPr>
        </p:nvGraphicFramePr>
        <p:xfrm>
          <a:off x="4237980" y="557541"/>
          <a:ext cx="4744098" cy="3719562"/>
        </p:xfrm>
        <a:graphic>
          <a:graphicData uri="http://schemas.openxmlformats.org/drawingml/2006/table">
            <a:tbl>
              <a:tblPr firstRow="1" bandRow="1">
                <a:tableStyleId>{6F87E183-7042-4A90-8E03-13095AF31676}</a:tableStyleId>
              </a:tblPr>
              <a:tblGrid>
                <a:gridCol w="3458220">
                  <a:extLst>
                    <a:ext uri="{9D8B030D-6E8A-4147-A177-3AD203B41FA5}">
                      <a16:colId xmlns:a16="http://schemas.microsoft.com/office/drawing/2014/main" val="180849754"/>
                    </a:ext>
                  </a:extLst>
                </a:gridCol>
                <a:gridCol w="1285878">
                  <a:extLst>
                    <a:ext uri="{9D8B030D-6E8A-4147-A177-3AD203B41FA5}">
                      <a16:colId xmlns:a16="http://schemas.microsoft.com/office/drawing/2014/main" val="383227309"/>
                    </a:ext>
                  </a:extLst>
                </a:gridCol>
              </a:tblGrid>
              <a:tr h="366762">
                <a:tc>
                  <a:txBody>
                    <a:bodyPr/>
                    <a:lstStyle/>
                    <a:p>
                      <a:pPr algn="just"/>
                      <a:r>
                        <a:rPr lang="es-ES" sz="1000" b="1" dirty="0">
                          <a:solidFill>
                            <a:schemeClr val="accent2"/>
                          </a:solidFill>
                          <a:latin typeface="Livvic" panose="020B0604020202020204" charset="0"/>
                        </a:rPr>
                        <a:t>Acciones</a:t>
                      </a:r>
                      <a:endParaRPr lang="es-CO" sz="1000" b="1" dirty="0">
                        <a:solidFill>
                          <a:schemeClr val="accent2"/>
                        </a:solidFill>
                        <a:latin typeface="Livvic" panose="020B0604020202020204" charset="0"/>
                      </a:endParaRPr>
                    </a:p>
                  </a:txBody>
                  <a:tcPr/>
                </a:tc>
                <a:tc>
                  <a:txBody>
                    <a:bodyPr/>
                    <a:lstStyle/>
                    <a:p>
                      <a:pPr algn="just"/>
                      <a:r>
                        <a:rPr lang="es-ES" sz="1000" b="1" dirty="0">
                          <a:solidFill>
                            <a:schemeClr val="accent2"/>
                          </a:solidFill>
                          <a:latin typeface="Livvic" panose="020B0604020202020204" charset="0"/>
                        </a:rPr>
                        <a:t>Responsables</a:t>
                      </a:r>
                      <a:endParaRPr lang="es-CO" sz="1000" b="1" dirty="0">
                        <a:solidFill>
                          <a:schemeClr val="accent2"/>
                        </a:solidFill>
                        <a:latin typeface="Livvic" panose="020B0604020202020204" charset="0"/>
                      </a:endParaRPr>
                    </a:p>
                  </a:txBody>
                  <a:tcPr/>
                </a:tc>
                <a:extLst>
                  <a:ext uri="{0D108BD9-81ED-4DB2-BD59-A6C34878D82A}">
                    <a16:rowId xmlns:a16="http://schemas.microsoft.com/office/drawing/2014/main" val="3826255738"/>
                  </a:ext>
                </a:extLst>
              </a:tr>
              <a:tr h="542606">
                <a:tc>
                  <a:txBody>
                    <a:bodyPr/>
                    <a:lstStyle/>
                    <a:p>
                      <a:pPr algn="just"/>
                      <a:r>
                        <a:rPr lang="es-ES" sz="1000" dirty="0">
                          <a:latin typeface="Livvic" panose="020B0604020202020204" charset="0"/>
                        </a:rPr>
                        <a:t>Incluir en el plan estratégico el seguimiento a los Objetivos de Desarrollo Sostenible (ODS) </a:t>
                      </a:r>
                      <a:endParaRPr lang="es-CO" sz="1000" dirty="0">
                        <a:latin typeface="Livvic" panose="020B0604020202020204" charset="0"/>
                      </a:endParaRPr>
                    </a:p>
                  </a:txBody>
                  <a:tcPr/>
                </a:tc>
                <a:tc>
                  <a:txBody>
                    <a:bodyPr/>
                    <a:lstStyle/>
                    <a:p>
                      <a:pPr algn="just"/>
                      <a:r>
                        <a:rPr lang="es-ES" sz="1000" dirty="0">
                          <a:latin typeface="Livvic" panose="020B0604020202020204" charset="0"/>
                        </a:rPr>
                        <a:t>Delegada de proyectos y Oficina Asesora de Planeación</a:t>
                      </a:r>
                      <a:endParaRPr lang="es-CO" sz="1000" dirty="0">
                        <a:latin typeface="Livvic" panose="020B0604020202020204" charset="0"/>
                      </a:endParaRPr>
                    </a:p>
                  </a:txBody>
                  <a:tcPr/>
                </a:tc>
                <a:extLst>
                  <a:ext uri="{0D108BD9-81ED-4DB2-BD59-A6C34878D82A}">
                    <a16:rowId xmlns:a16="http://schemas.microsoft.com/office/drawing/2014/main" val="525726865"/>
                  </a:ext>
                </a:extLst>
              </a:tr>
              <a:tr h="366762">
                <a:tc>
                  <a:txBody>
                    <a:bodyPr/>
                    <a:lstStyle/>
                    <a:p>
                      <a:pPr algn="just"/>
                      <a:r>
                        <a:rPr lang="es-ES" sz="1000" dirty="0">
                          <a:latin typeface="Livvic" panose="020B0604020202020204" charset="0"/>
                        </a:rPr>
                        <a:t>Realizar el inventario de: Indicadores que den cuenta de los ODS, Indicadores para el seguimiento y evaluación de las políticas públicas, Demandas de estadísticas no satisfechas</a:t>
                      </a:r>
                    </a:p>
                    <a:p>
                      <a:pPr algn="just"/>
                      <a:endParaRPr lang="es-CO" sz="1000" dirty="0">
                        <a:latin typeface="Livvic" panose="020B0604020202020204" charset="0"/>
                      </a:endParaRPr>
                    </a:p>
                  </a:txBody>
                  <a:tcPr/>
                </a:tc>
                <a:tc>
                  <a:txBody>
                    <a:bodyPr/>
                    <a:lstStyle/>
                    <a:p>
                      <a:pPr algn="just"/>
                      <a:r>
                        <a:rPr lang="es-ES" sz="1000" dirty="0">
                          <a:latin typeface="Livvic" panose="020B0604020202020204" charset="0"/>
                        </a:rPr>
                        <a:t>Delegada de proyectos</a:t>
                      </a:r>
                      <a:endParaRPr lang="es-CO" sz="1000" dirty="0">
                        <a:latin typeface="Livvic" panose="020B0604020202020204" charset="0"/>
                      </a:endParaRPr>
                    </a:p>
                  </a:txBody>
                  <a:tcPr/>
                </a:tc>
                <a:extLst>
                  <a:ext uri="{0D108BD9-81ED-4DB2-BD59-A6C34878D82A}">
                    <a16:rowId xmlns:a16="http://schemas.microsoft.com/office/drawing/2014/main" val="971274626"/>
                  </a:ext>
                </a:extLst>
              </a:tr>
              <a:tr h="366762">
                <a:tc>
                  <a:txBody>
                    <a:bodyPr/>
                    <a:lstStyle/>
                    <a:p>
                      <a:pPr algn="just"/>
                      <a:r>
                        <a:rPr lang="es-ES" sz="1000" dirty="0">
                          <a:latin typeface="Livvic" panose="020B0604020202020204" charset="0"/>
                        </a:rPr>
                        <a:t>Utilizar mayores herramientas de procesamientos de datos estadísticos, así como mayores fuentes de manuales, metodologías y guías</a:t>
                      </a:r>
                      <a:endParaRPr lang="es-CO" sz="1000" dirty="0">
                        <a:latin typeface="Livvic" panose="020B060402020202020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Delegada de proyectos</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2127492435"/>
                  </a:ext>
                </a:extLst>
              </a:tr>
              <a:tr h="366762">
                <a:tc>
                  <a:txBody>
                    <a:bodyPr/>
                    <a:lstStyle/>
                    <a:p>
                      <a:pPr algn="just"/>
                      <a:r>
                        <a:rPr lang="es-ES" sz="1000" dirty="0">
                          <a:latin typeface="Livvic" panose="020B0604020202020204" charset="0"/>
                        </a:rPr>
                        <a:t>Incorporar unidades estadísticas en la documentación metodológica de sus operaciones estadísticas </a:t>
                      </a:r>
                      <a:endParaRPr lang="es-CO" sz="1000" dirty="0">
                        <a:latin typeface="Livvic" panose="020B060402020202020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Delegada de proyectos</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1098484634"/>
                  </a:ext>
                </a:extLst>
              </a:tr>
              <a:tr h="366762">
                <a:tc>
                  <a:txBody>
                    <a:bodyPr/>
                    <a:lstStyle/>
                    <a:p>
                      <a:pPr algn="just"/>
                      <a:r>
                        <a:rPr lang="es-CO" sz="1000" dirty="0">
                          <a:latin typeface="Livvic" panose="020B0604020202020204" charset="0"/>
                        </a:rPr>
                        <a:t>Generación de información estadística a partir de fuentes secundarias como registros administrativos o resultados de operaciones estadísticas para atender fuentes de información misionales</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Delegada de proyectos</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1779422229"/>
                  </a:ext>
                </a:extLst>
              </a:tr>
            </a:tbl>
          </a:graphicData>
        </a:graphic>
      </p:graphicFrame>
    </p:spTree>
    <p:extLst>
      <p:ext uri="{BB962C8B-B14F-4D97-AF65-F5344CB8AC3E}">
        <p14:creationId xmlns:p14="http://schemas.microsoft.com/office/powerpoint/2010/main" val="3761864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079520" y="226418"/>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POLITICA GESTIÓN DEL CONOCIMIENTO</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3242477269"/>
              </p:ext>
            </p:extLst>
          </p:nvPr>
        </p:nvGraphicFramePr>
        <p:xfrm>
          <a:off x="137381" y="1012371"/>
          <a:ext cx="4434619" cy="33256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2">
            <a:extLst>
              <a:ext uri="{FF2B5EF4-FFF2-40B4-BE49-F238E27FC236}">
                <a16:creationId xmlns:a16="http://schemas.microsoft.com/office/drawing/2014/main" id="{307A10B6-205F-4186-917A-9A563FBA1291}"/>
              </a:ext>
            </a:extLst>
          </p:cNvPr>
          <p:cNvGraphicFramePr>
            <a:graphicFrameLocks noGrp="1"/>
          </p:cNvGraphicFramePr>
          <p:nvPr>
            <p:extLst>
              <p:ext uri="{D42A27DB-BD31-4B8C-83A1-F6EECF244321}">
                <p14:modId xmlns:p14="http://schemas.microsoft.com/office/powerpoint/2010/main" val="3291377541"/>
              </p:ext>
            </p:extLst>
          </p:nvPr>
        </p:nvGraphicFramePr>
        <p:xfrm>
          <a:off x="4669971" y="1138464"/>
          <a:ext cx="4212780" cy="2778760"/>
        </p:xfrm>
        <a:graphic>
          <a:graphicData uri="http://schemas.openxmlformats.org/drawingml/2006/table">
            <a:tbl>
              <a:tblPr firstRow="1" bandRow="1">
                <a:tableStyleId>{6F87E183-7042-4A90-8E03-13095AF31676}</a:tableStyleId>
              </a:tblPr>
              <a:tblGrid>
                <a:gridCol w="2736445">
                  <a:extLst>
                    <a:ext uri="{9D8B030D-6E8A-4147-A177-3AD203B41FA5}">
                      <a16:colId xmlns:a16="http://schemas.microsoft.com/office/drawing/2014/main" val="2898821620"/>
                    </a:ext>
                  </a:extLst>
                </a:gridCol>
                <a:gridCol w="1476335">
                  <a:extLst>
                    <a:ext uri="{9D8B030D-6E8A-4147-A177-3AD203B41FA5}">
                      <a16:colId xmlns:a16="http://schemas.microsoft.com/office/drawing/2014/main" val="881492363"/>
                    </a:ext>
                  </a:extLst>
                </a:gridCol>
              </a:tblGrid>
              <a:tr h="370840">
                <a:tc>
                  <a:txBody>
                    <a:bodyPr/>
                    <a:lstStyle/>
                    <a:p>
                      <a:pPr algn="just"/>
                      <a:r>
                        <a:rPr lang="es-ES" sz="1000" b="1" dirty="0">
                          <a:solidFill>
                            <a:schemeClr val="accent2"/>
                          </a:solidFill>
                          <a:latin typeface="Livvic" panose="020B0604020202020204" charset="0"/>
                        </a:rPr>
                        <a:t>Acciones</a:t>
                      </a:r>
                      <a:endParaRPr lang="es-CO" sz="1000" b="1" dirty="0">
                        <a:solidFill>
                          <a:schemeClr val="accent2"/>
                        </a:solidFill>
                        <a:latin typeface="Livvic" panose="020B0604020202020204" charset="0"/>
                      </a:endParaRPr>
                    </a:p>
                  </a:txBody>
                  <a:tcPr/>
                </a:tc>
                <a:tc>
                  <a:txBody>
                    <a:bodyPr/>
                    <a:lstStyle/>
                    <a:p>
                      <a:pPr algn="just"/>
                      <a:r>
                        <a:rPr lang="es-ES" sz="1000" b="1" dirty="0">
                          <a:solidFill>
                            <a:schemeClr val="accent2"/>
                          </a:solidFill>
                          <a:latin typeface="Livvic" panose="020B0604020202020204" charset="0"/>
                        </a:rPr>
                        <a:t>Responsables</a:t>
                      </a:r>
                      <a:endParaRPr lang="es-CO" sz="1000" b="1" dirty="0">
                        <a:solidFill>
                          <a:schemeClr val="accent2"/>
                        </a:solidFill>
                        <a:latin typeface="Livvic" panose="020B0604020202020204" charset="0"/>
                      </a:endParaRPr>
                    </a:p>
                  </a:txBody>
                  <a:tcPr/>
                </a:tc>
                <a:extLst>
                  <a:ext uri="{0D108BD9-81ED-4DB2-BD59-A6C34878D82A}">
                    <a16:rowId xmlns:a16="http://schemas.microsoft.com/office/drawing/2014/main" val="3361813907"/>
                  </a:ext>
                </a:extLst>
              </a:tr>
              <a:tr h="370840">
                <a:tc>
                  <a:txBody>
                    <a:bodyPr/>
                    <a:lstStyle/>
                    <a:p>
                      <a:pPr algn="just"/>
                      <a:r>
                        <a:rPr lang="es-ES" sz="1000" dirty="0">
                          <a:latin typeface="Livvic" panose="020B0604020202020204" charset="0"/>
                        </a:rPr>
                        <a:t>Participar en  conferencias o eventos de innovación</a:t>
                      </a:r>
                      <a:endParaRPr lang="es-CO" sz="1000" dirty="0">
                        <a:latin typeface="Livvic" panose="020B0604020202020204" charset="0"/>
                      </a:endParaRPr>
                    </a:p>
                  </a:txBody>
                  <a:tcPr/>
                </a:tc>
                <a:tc>
                  <a:txBody>
                    <a:bodyPr/>
                    <a:lstStyle/>
                    <a:p>
                      <a:pPr algn="just"/>
                      <a:r>
                        <a:rPr lang="es-ES" sz="1000" dirty="0">
                          <a:latin typeface="Livvic" panose="020B0604020202020204" charset="0"/>
                        </a:rPr>
                        <a:t>Talento Humano y Oficina Asesora de Planeación</a:t>
                      </a:r>
                      <a:endParaRPr lang="es-CO" sz="1000" dirty="0">
                        <a:latin typeface="Livvic" panose="020B0604020202020204" charset="0"/>
                      </a:endParaRPr>
                    </a:p>
                  </a:txBody>
                  <a:tcPr/>
                </a:tc>
                <a:extLst>
                  <a:ext uri="{0D108BD9-81ED-4DB2-BD59-A6C34878D82A}">
                    <a16:rowId xmlns:a16="http://schemas.microsoft.com/office/drawing/2014/main" val="1128118088"/>
                  </a:ext>
                </a:extLst>
              </a:tr>
              <a:tr h="370840">
                <a:tc>
                  <a:txBody>
                    <a:bodyPr/>
                    <a:lstStyle/>
                    <a:p>
                      <a:pPr algn="just"/>
                      <a:r>
                        <a:rPr lang="es-ES" sz="1000" dirty="0">
                          <a:latin typeface="Livvic" panose="020B0604020202020204" charset="0"/>
                        </a:rPr>
                        <a:t>Con el fin de evitar la fuga de conocimiento se debe: Documentar como esquema o inventario el conocimiento de los servidores, de carácter estratégico para la entidad, realizar procesos de socialización y difusión, y generación de conocimiento explicito a partir de conocimiento tácito de servidores</a:t>
                      </a:r>
                      <a:endParaRPr lang="es-CO" sz="1000" dirty="0">
                        <a:latin typeface="Livvic" panose="020B060402020202020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Talento Humano y Oficina Asesora de Planeación</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3137161534"/>
                  </a:ext>
                </a:extLst>
              </a:tr>
              <a:tr h="370840">
                <a:tc>
                  <a:txBody>
                    <a:bodyPr/>
                    <a:lstStyle/>
                    <a:p>
                      <a:pPr algn="just"/>
                      <a:r>
                        <a:rPr lang="es-ES" sz="1000" dirty="0">
                          <a:latin typeface="Livvic" panose="020B0604020202020204" charset="0"/>
                        </a:rPr>
                        <a:t>Establecer convenios, acuerdos o esquemas de trabajo colaborativo o contratos con terceros para fortalecer el conocimiento de servidores.</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latin typeface="Livvic" panose="020B0604020202020204" charset="0"/>
                        </a:rPr>
                        <a:t>Talento Humano y Oficina Asesora de Planeación</a:t>
                      </a:r>
                      <a:endParaRPr lang="es-CO" sz="1000" dirty="0">
                        <a:latin typeface="Livvic" panose="020B0604020202020204" charset="0"/>
                      </a:endParaRPr>
                    </a:p>
                    <a:p>
                      <a:pPr algn="just"/>
                      <a:endParaRPr lang="es-CO" sz="1000" dirty="0">
                        <a:latin typeface="Livvic" panose="020B0604020202020204" charset="0"/>
                      </a:endParaRPr>
                    </a:p>
                  </a:txBody>
                  <a:tcPr/>
                </a:tc>
                <a:extLst>
                  <a:ext uri="{0D108BD9-81ED-4DB2-BD59-A6C34878D82A}">
                    <a16:rowId xmlns:a16="http://schemas.microsoft.com/office/drawing/2014/main" val="3975944308"/>
                  </a:ext>
                </a:extLst>
              </a:tr>
            </a:tbl>
          </a:graphicData>
        </a:graphic>
      </p:graphicFrame>
    </p:spTree>
    <p:extLst>
      <p:ext uri="{BB962C8B-B14F-4D97-AF65-F5344CB8AC3E}">
        <p14:creationId xmlns:p14="http://schemas.microsoft.com/office/powerpoint/2010/main" val="24026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079520" y="226418"/>
            <a:ext cx="4912468" cy="369332"/>
          </a:xfrm>
          <a:prstGeom prst="rect">
            <a:avLst/>
          </a:prstGeom>
          <a:noFill/>
        </p:spPr>
        <p:txBody>
          <a:bodyPr wrap="square">
            <a:spAutoFit/>
          </a:bodyPr>
          <a:lstStyle/>
          <a:p>
            <a:pPr algn="ctr" fontAlgn="ctr"/>
            <a:r>
              <a:rPr lang="es-CO" sz="1800" b="1" u="none" strike="noStrike" dirty="0">
                <a:solidFill>
                  <a:schemeClr val="accent3"/>
                </a:solidFill>
                <a:effectLst/>
              </a:rPr>
              <a:t>POLITICA CONTROL INTERNO</a:t>
            </a:r>
            <a:endParaRPr lang="es-CO" sz="1800" b="1" i="0" u="none" strike="noStrike" dirty="0">
              <a:solidFill>
                <a:schemeClr val="accent3"/>
              </a:solidFill>
              <a:effectLst/>
              <a:latin typeface="Calibri" panose="020F0502020204030204" pitchFamily="34" charset="0"/>
            </a:endParaRPr>
          </a:p>
        </p:txBody>
      </p:sp>
      <p:graphicFrame>
        <p:nvGraphicFramePr>
          <p:cNvPr id="32" name="Gráfico 31">
            <a:extLst>
              <a:ext uri="{FF2B5EF4-FFF2-40B4-BE49-F238E27FC236}">
                <a16:creationId xmlns:a16="http://schemas.microsoft.com/office/drawing/2014/main" id="{95070E1D-AE07-4158-873F-F21332FF8F53}"/>
              </a:ext>
            </a:extLst>
          </p:cNvPr>
          <p:cNvGraphicFramePr/>
          <p:nvPr>
            <p:extLst>
              <p:ext uri="{D42A27DB-BD31-4B8C-83A1-F6EECF244321}">
                <p14:modId xmlns:p14="http://schemas.microsoft.com/office/powerpoint/2010/main" val="1564516719"/>
              </p:ext>
            </p:extLst>
          </p:nvPr>
        </p:nvGraphicFramePr>
        <p:xfrm>
          <a:off x="8069" y="595750"/>
          <a:ext cx="8832448" cy="38380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9963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70" name="Google Shape;1370;p90"/>
          <p:cNvSpPr txBox="1">
            <a:spLocks noGrp="1"/>
          </p:cNvSpPr>
          <p:nvPr>
            <p:ph type="ctrTitle"/>
          </p:nvPr>
        </p:nvSpPr>
        <p:spPr>
          <a:xfrm>
            <a:off x="360747" y="747515"/>
            <a:ext cx="4164909" cy="931382"/>
          </a:xfrm>
          <a:prstGeom prst="rect">
            <a:avLst/>
          </a:prstGeom>
        </p:spPr>
        <p:txBody>
          <a:bodyPr spcFirstLastPara="1" wrap="square" lIns="91425" tIns="91425" rIns="91425" bIns="91425" anchor="ctr" anchorCtr="0">
            <a:noAutofit/>
          </a:bodyPr>
          <a:lstStyle/>
          <a:p>
            <a:pPr lvl="0" algn="just"/>
            <a:r>
              <a:rPr lang="es-ES" sz="2800" dirty="0">
                <a:solidFill>
                  <a:schemeClr val="accent3"/>
                </a:solidFill>
              </a:rPr>
              <a:t>¿</a:t>
            </a:r>
            <a:r>
              <a:rPr lang="es-ES" sz="2400" dirty="0">
                <a:solidFill>
                  <a:schemeClr val="accent3"/>
                </a:solidFill>
              </a:rPr>
              <a:t>Cuál es el objetivo del índice de desempeño institucional?</a:t>
            </a:r>
            <a:endParaRPr sz="2400" dirty="0">
              <a:solidFill>
                <a:schemeClr val="accent3"/>
              </a:solidFill>
            </a:endParaRPr>
          </a:p>
        </p:txBody>
      </p:sp>
      <p:grpSp>
        <p:nvGrpSpPr>
          <p:cNvPr id="3" name="Grupo 2"/>
          <p:cNvGrpSpPr/>
          <p:nvPr/>
        </p:nvGrpSpPr>
        <p:grpSpPr>
          <a:xfrm>
            <a:off x="-82484" y="-94768"/>
            <a:ext cx="9294302" cy="5249634"/>
            <a:chOff x="-82484" y="-94768"/>
            <a:chExt cx="9294302" cy="5249634"/>
          </a:xfrm>
        </p:grpSpPr>
        <p:pic>
          <p:nvPicPr>
            <p:cNvPr id="88" name="Imagen 8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63160" y="232949"/>
              <a:ext cx="1162050" cy="403860"/>
            </a:xfrm>
            <a:prstGeom prst="rect">
              <a:avLst/>
            </a:prstGeom>
          </p:spPr>
        </p:pic>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0" name="Imagen 8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551B1F61-B4C2-4AF6-92C7-CBB51D1F7593}"/>
              </a:ext>
            </a:extLst>
          </p:cNvPr>
          <p:cNvSpPr txBox="1"/>
          <p:nvPr/>
        </p:nvSpPr>
        <p:spPr>
          <a:xfrm>
            <a:off x="4835665" y="2166654"/>
            <a:ext cx="4004852" cy="2477601"/>
          </a:xfrm>
          <a:prstGeom prst="rect">
            <a:avLst/>
          </a:prstGeom>
          <a:noFill/>
        </p:spPr>
        <p:txBody>
          <a:bodyPr wrap="square" rtlCol="0">
            <a:spAutoFit/>
          </a:bodyPr>
          <a:lstStyle/>
          <a:p>
            <a:pPr algn="just"/>
            <a:r>
              <a:rPr lang="es-ES" sz="1600" dirty="0">
                <a:solidFill>
                  <a:srgbClr val="333333"/>
                </a:solidFill>
                <a:latin typeface="Livvic" panose="020B0604020202020204" charset="0"/>
              </a:rPr>
              <a:t>El propósito de medición de la vigencia 2022 es brindar la información necesaria para la identificación de avances y necesidades de mejora en materia de gestión institucional, control interno, y se emprendan acciones de intervención para avanzar en eficiencia y eficacia de la Gestión Institucional </a:t>
            </a:r>
          </a:p>
          <a:p>
            <a:pPr algn="just"/>
            <a:endParaRPr lang="es-ES" sz="900" dirty="0">
              <a:solidFill>
                <a:srgbClr val="333333"/>
              </a:solidFill>
              <a:latin typeface="Livvic" panose="020B0604020202020204" charset="0"/>
            </a:endParaRPr>
          </a:p>
          <a:p>
            <a:pPr algn="just"/>
            <a:r>
              <a:rPr lang="es-ES" sz="900" dirty="0">
                <a:solidFill>
                  <a:srgbClr val="333333"/>
                </a:solidFill>
                <a:latin typeface="Livvic" panose="020B0604020202020204" charset="0"/>
              </a:rPr>
              <a:t>Fuente: Circular externa Nº100-003-2023 del Concejo de Gestión y Desempeño Institucional.</a:t>
            </a:r>
            <a:endParaRPr lang="es-CO" sz="900" dirty="0">
              <a:latin typeface="Livvic" panose="020B0604020202020204" charset="0"/>
            </a:endParaRPr>
          </a:p>
        </p:txBody>
      </p:sp>
      <p:pic>
        <p:nvPicPr>
          <p:cNvPr id="6" name="Imagen 5">
            <a:extLst>
              <a:ext uri="{FF2B5EF4-FFF2-40B4-BE49-F238E27FC236}">
                <a16:creationId xmlns:a16="http://schemas.microsoft.com/office/drawing/2014/main" id="{A87BF39C-5841-4883-84F0-46687D7A58BD}"/>
              </a:ext>
            </a:extLst>
          </p:cNvPr>
          <p:cNvPicPr>
            <a:picLocks noChangeAspect="1"/>
          </p:cNvPicPr>
          <p:nvPr/>
        </p:nvPicPr>
        <p:blipFill>
          <a:blip r:embed="rId11"/>
          <a:stretch>
            <a:fillRect/>
          </a:stretch>
        </p:blipFill>
        <p:spPr>
          <a:xfrm>
            <a:off x="217733" y="3225618"/>
            <a:ext cx="3517833" cy="1185781"/>
          </a:xfrm>
          <a:prstGeom prst="rect">
            <a:avLst/>
          </a:prstGeom>
        </p:spPr>
      </p:pic>
      <p:sp>
        <p:nvSpPr>
          <p:cNvPr id="7" name="CuadroTexto 6">
            <a:extLst>
              <a:ext uri="{FF2B5EF4-FFF2-40B4-BE49-F238E27FC236}">
                <a16:creationId xmlns:a16="http://schemas.microsoft.com/office/drawing/2014/main" id="{AA0A94EE-B5AD-4488-AFBA-6FC36C6B5179}"/>
              </a:ext>
            </a:extLst>
          </p:cNvPr>
          <p:cNvSpPr txBox="1"/>
          <p:nvPr/>
        </p:nvSpPr>
        <p:spPr>
          <a:xfrm>
            <a:off x="163160" y="1696236"/>
            <a:ext cx="4362496" cy="1754326"/>
          </a:xfrm>
          <a:prstGeom prst="rect">
            <a:avLst/>
          </a:prstGeom>
          <a:noFill/>
        </p:spPr>
        <p:txBody>
          <a:bodyPr wrap="square" rtlCol="0">
            <a:spAutoFit/>
          </a:bodyPr>
          <a:lstStyle/>
          <a:p>
            <a:pPr algn="just"/>
            <a:r>
              <a:rPr lang="es-ES" sz="1600" dirty="0">
                <a:solidFill>
                  <a:srgbClr val="333333"/>
                </a:solidFill>
                <a:latin typeface="Livvic" panose="020B0604020202020204" charset="0"/>
              </a:rPr>
              <a:t>M</a:t>
            </a:r>
            <a:r>
              <a:rPr lang="es-ES" sz="1600" b="0" i="0" dirty="0">
                <a:solidFill>
                  <a:srgbClr val="333333"/>
                </a:solidFill>
                <a:effectLst/>
                <a:latin typeface="Livvic" panose="020B0604020202020204" charset="0"/>
              </a:rPr>
              <a:t>edir anualmente la gestión y el desempeño de las entidades públicas del orden nacional y territorial en el marco de los criterios y estructura temática, tanto de MIPG como de MECI</a:t>
            </a:r>
            <a:r>
              <a:rPr lang="es-ES" sz="1400" b="0" i="0" dirty="0">
                <a:solidFill>
                  <a:srgbClr val="333333"/>
                </a:solidFill>
                <a:effectLst/>
                <a:latin typeface="Livvic" panose="020B0604020202020204" charset="0"/>
              </a:rPr>
              <a:t>. </a:t>
            </a:r>
          </a:p>
          <a:p>
            <a:pPr algn="just"/>
            <a:endParaRPr lang="es-ES" dirty="0">
              <a:solidFill>
                <a:srgbClr val="333333"/>
              </a:solidFill>
              <a:latin typeface="Livvic" panose="020B0604020202020204" charset="0"/>
            </a:endParaRPr>
          </a:p>
          <a:p>
            <a:endParaRPr lang="es-CO" dirty="0"/>
          </a:p>
        </p:txBody>
      </p:sp>
      <p:pic>
        <p:nvPicPr>
          <p:cNvPr id="9" name="Imagen 8">
            <a:extLst>
              <a:ext uri="{FF2B5EF4-FFF2-40B4-BE49-F238E27FC236}">
                <a16:creationId xmlns:a16="http://schemas.microsoft.com/office/drawing/2014/main" id="{B5285339-8417-4D02-8567-BD2DF394145C}"/>
              </a:ext>
            </a:extLst>
          </p:cNvPr>
          <p:cNvPicPr>
            <a:picLocks noChangeAspect="1"/>
          </p:cNvPicPr>
          <p:nvPr/>
        </p:nvPicPr>
        <p:blipFill>
          <a:blip r:embed="rId12"/>
          <a:stretch>
            <a:fillRect/>
          </a:stretch>
        </p:blipFill>
        <p:spPr>
          <a:xfrm>
            <a:off x="5208135" y="592447"/>
            <a:ext cx="1754266" cy="1565844"/>
          </a:xfrm>
          <a:prstGeom prst="rect">
            <a:avLst/>
          </a:prstGeom>
        </p:spPr>
      </p:pic>
      <p:sp>
        <p:nvSpPr>
          <p:cNvPr id="22" name="CuadroTexto 21">
            <a:extLst>
              <a:ext uri="{FF2B5EF4-FFF2-40B4-BE49-F238E27FC236}">
                <a16:creationId xmlns:a16="http://schemas.microsoft.com/office/drawing/2014/main" id="{921792B6-91A5-415D-B7B6-E9107C60C162}"/>
              </a:ext>
            </a:extLst>
          </p:cNvPr>
          <p:cNvSpPr txBox="1"/>
          <p:nvPr/>
        </p:nvSpPr>
        <p:spPr>
          <a:xfrm>
            <a:off x="303483" y="4349001"/>
            <a:ext cx="3238387"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a:t>
            </a:r>
            <a:endParaRPr lang="es-CO" sz="900" dirty="0">
              <a:latin typeface="Livvic" panose="020B0604020202020204" charset="0"/>
            </a:endParaRPr>
          </a:p>
        </p:txBody>
      </p:sp>
    </p:spTree>
    <p:extLst>
      <p:ext uri="{BB962C8B-B14F-4D97-AF65-F5344CB8AC3E}">
        <p14:creationId xmlns:p14="http://schemas.microsoft.com/office/powerpoint/2010/main" val="103203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337975"/>
            <a:ext cx="9226484" cy="618332"/>
            <a:chOff x="-82484" y="4536534"/>
            <a:chExt cx="9226484" cy="618332"/>
          </a:xfrm>
        </p:grpSpPr>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2"/>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3"/>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4"/>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5"/>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6"/>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7"/>
            <a:stretch>
              <a:fillRect/>
            </a:stretch>
          </p:blipFill>
          <p:spPr>
            <a:xfrm>
              <a:off x="1353271" y="4771747"/>
              <a:ext cx="205740" cy="205740"/>
            </a:xfrm>
            <a:prstGeom prst="rect">
              <a:avLst/>
            </a:prstGeom>
          </p:spPr>
        </p:pic>
      </p:grpSp>
      <p:sp>
        <p:nvSpPr>
          <p:cNvPr id="25" name="CuadroTexto 24">
            <a:extLst>
              <a:ext uri="{FF2B5EF4-FFF2-40B4-BE49-F238E27FC236}">
                <a16:creationId xmlns:a16="http://schemas.microsoft.com/office/drawing/2014/main" id="{0ED46037-2194-2DF3-3760-41F6552E41A3}"/>
              </a:ext>
            </a:extLst>
          </p:cNvPr>
          <p:cNvSpPr txBox="1"/>
          <p:nvPr/>
        </p:nvSpPr>
        <p:spPr>
          <a:xfrm>
            <a:off x="2079520" y="226418"/>
            <a:ext cx="6432642" cy="369332"/>
          </a:xfrm>
          <a:prstGeom prst="rect">
            <a:avLst/>
          </a:prstGeom>
          <a:noFill/>
        </p:spPr>
        <p:txBody>
          <a:bodyPr wrap="square">
            <a:spAutoFit/>
          </a:bodyPr>
          <a:lstStyle/>
          <a:p>
            <a:pPr algn="ctr" fontAlgn="ctr"/>
            <a:r>
              <a:rPr lang="es-CO" sz="1800" b="1" u="none" strike="noStrike" dirty="0">
                <a:solidFill>
                  <a:schemeClr val="accent3"/>
                </a:solidFill>
                <a:effectLst/>
              </a:rPr>
              <a:t>RECOMENDACIONES POLITICA CONTROL INTERNO</a:t>
            </a:r>
            <a:endParaRPr lang="es-CO" sz="1800" b="1" i="0" u="none" strike="noStrike" dirty="0">
              <a:solidFill>
                <a:schemeClr val="accent3"/>
              </a:solidFill>
              <a:effectLst/>
              <a:latin typeface="Calibri" panose="020F0502020204030204" pitchFamily="34" charset="0"/>
            </a:endParaRPr>
          </a:p>
        </p:txBody>
      </p:sp>
      <p:graphicFrame>
        <p:nvGraphicFramePr>
          <p:cNvPr id="2" name="Tabla 2">
            <a:extLst>
              <a:ext uri="{FF2B5EF4-FFF2-40B4-BE49-F238E27FC236}">
                <a16:creationId xmlns:a16="http://schemas.microsoft.com/office/drawing/2014/main" id="{64D2B32D-AD46-49E1-A7EB-5C9DEC415C10}"/>
              </a:ext>
            </a:extLst>
          </p:cNvPr>
          <p:cNvGraphicFramePr>
            <a:graphicFrameLocks noGrp="1"/>
          </p:cNvGraphicFramePr>
          <p:nvPr>
            <p:extLst>
              <p:ext uri="{D42A27DB-BD31-4B8C-83A1-F6EECF244321}">
                <p14:modId xmlns:p14="http://schemas.microsoft.com/office/powerpoint/2010/main" val="1147752159"/>
              </p:ext>
            </p:extLst>
          </p:nvPr>
        </p:nvGraphicFramePr>
        <p:xfrm>
          <a:off x="708619" y="1297292"/>
          <a:ext cx="5660572" cy="2397760"/>
        </p:xfrm>
        <a:graphic>
          <a:graphicData uri="http://schemas.openxmlformats.org/drawingml/2006/table">
            <a:tbl>
              <a:tblPr firstRow="1" bandRow="1">
                <a:tableStyleId>{6F87E183-7042-4A90-8E03-13095AF31676}</a:tableStyleId>
              </a:tblPr>
              <a:tblGrid>
                <a:gridCol w="3951514">
                  <a:extLst>
                    <a:ext uri="{9D8B030D-6E8A-4147-A177-3AD203B41FA5}">
                      <a16:colId xmlns:a16="http://schemas.microsoft.com/office/drawing/2014/main" val="3699464537"/>
                    </a:ext>
                  </a:extLst>
                </a:gridCol>
                <a:gridCol w="1709058">
                  <a:extLst>
                    <a:ext uri="{9D8B030D-6E8A-4147-A177-3AD203B41FA5}">
                      <a16:colId xmlns:a16="http://schemas.microsoft.com/office/drawing/2014/main" val="1554804239"/>
                    </a:ext>
                  </a:extLst>
                </a:gridCol>
              </a:tblGrid>
              <a:tr h="370840">
                <a:tc>
                  <a:txBody>
                    <a:bodyPr/>
                    <a:lstStyle/>
                    <a:p>
                      <a:pPr algn="ctr"/>
                      <a:r>
                        <a:rPr lang="es-ES" sz="1100" b="1" dirty="0">
                          <a:solidFill>
                            <a:schemeClr val="accent2">
                              <a:lumMod val="75000"/>
                            </a:schemeClr>
                          </a:solidFill>
                          <a:latin typeface="Livvic" panose="020B0604020202020204" charset="0"/>
                        </a:rPr>
                        <a:t>Acciones</a:t>
                      </a:r>
                      <a:endParaRPr lang="es-CO" sz="1100" b="1" dirty="0">
                        <a:solidFill>
                          <a:schemeClr val="accent2">
                            <a:lumMod val="75000"/>
                          </a:schemeClr>
                        </a:solidFill>
                        <a:latin typeface="Livvic" panose="020B0604020202020204" charset="0"/>
                      </a:endParaRPr>
                    </a:p>
                  </a:txBody>
                  <a:tcPr/>
                </a:tc>
                <a:tc>
                  <a:txBody>
                    <a:bodyPr/>
                    <a:lstStyle/>
                    <a:p>
                      <a:pPr algn="ctr"/>
                      <a:r>
                        <a:rPr lang="es-ES" sz="1100" b="1" dirty="0">
                          <a:solidFill>
                            <a:schemeClr val="accent2">
                              <a:lumMod val="75000"/>
                            </a:schemeClr>
                          </a:solidFill>
                          <a:latin typeface="Livvic" panose="020B0604020202020204" charset="0"/>
                        </a:rPr>
                        <a:t>Responsable</a:t>
                      </a:r>
                      <a:endParaRPr lang="es-CO" sz="1100" b="1" dirty="0">
                        <a:solidFill>
                          <a:schemeClr val="accent2">
                            <a:lumMod val="75000"/>
                          </a:schemeClr>
                        </a:solidFill>
                        <a:latin typeface="Livvic" panose="020B0604020202020204" charset="0"/>
                      </a:endParaRPr>
                    </a:p>
                  </a:txBody>
                  <a:tcPr/>
                </a:tc>
                <a:extLst>
                  <a:ext uri="{0D108BD9-81ED-4DB2-BD59-A6C34878D82A}">
                    <a16:rowId xmlns:a16="http://schemas.microsoft.com/office/drawing/2014/main" val="619947382"/>
                  </a:ext>
                </a:extLst>
              </a:tr>
              <a:tr h="370840">
                <a:tc>
                  <a:txBody>
                    <a:bodyPr/>
                    <a:lstStyle/>
                    <a:p>
                      <a:pPr algn="just"/>
                      <a:r>
                        <a:rPr lang="es-ES" sz="1100" dirty="0">
                          <a:latin typeface="Livvic" panose="020B0604020202020204" charset="0"/>
                        </a:rPr>
                        <a:t>Realizar el monitoreo a las PQRD generando alertas sobre incumplimientos, quejas en la prestación del servicio, tutelas u otras situaciones de riesgo detectadas.</a:t>
                      </a:r>
                      <a:endParaRPr lang="es-CO" sz="1100" dirty="0">
                        <a:latin typeface="Livvic" panose="020B0604020202020204" charset="0"/>
                      </a:endParaRPr>
                    </a:p>
                  </a:txBody>
                  <a:tcPr/>
                </a:tc>
                <a:tc>
                  <a:txBody>
                    <a:bodyPr/>
                    <a:lstStyle/>
                    <a:p>
                      <a:pPr algn="just"/>
                      <a:r>
                        <a:rPr lang="es-ES" sz="1100" dirty="0">
                          <a:latin typeface="Livvic" panose="020B0604020202020204" charset="0"/>
                        </a:rPr>
                        <a:t>Segunda línea de defensa</a:t>
                      </a:r>
                      <a:endParaRPr lang="es-CO" sz="1100" dirty="0">
                        <a:latin typeface="Livvic" panose="020B0604020202020204" charset="0"/>
                      </a:endParaRPr>
                    </a:p>
                  </a:txBody>
                  <a:tcPr/>
                </a:tc>
                <a:extLst>
                  <a:ext uri="{0D108BD9-81ED-4DB2-BD59-A6C34878D82A}">
                    <a16:rowId xmlns:a16="http://schemas.microsoft.com/office/drawing/2014/main" val="3999777480"/>
                  </a:ext>
                </a:extLst>
              </a:tr>
              <a:tr h="370840">
                <a:tc>
                  <a:txBody>
                    <a:bodyPr/>
                    <a:lstStyle/>
                    <a:p>
                      <a:pPr algn="just"/>
                      <a:r>
                        <a:rPr lang="es-ES" sz="1100" dirty="0">
                          <a:latin typeface="Livvic" panose="020B0604020202020204" charset="0"/>
                        </a:rPr>
                        <a:t>Hacer que el mapa de riesgos permita hacer análisis que sirva para identificar aspectos de mayor o menor exposición al riesgo, fortaleza la incorporación de nueva información para la formulación de los planes, programas y proyectos, permita el análisis y elaboración de escenarios de riesgos que sirvieron como insumo para las fases de identificación y análisis de riesgos</a:t>
                      </a:r>
                    </a:p>
                    <a:p>
                      <a:pPr algn="just"/>
                      <a:endParaRPr lang="es-CO" sz="1100" dirty="0">
                        <a:latin typeface="Livvic" panose="020B0604020202020204" charset="0"/>
                      </a:endParaRPr>
                    </a:p>
                  </a:txBody>
                  <a:tcPr/>
                </a:tc>
                <a:tc>
                  <a:txBody>
                    <a:bodyPr/>
                    <a:lstStyle/>
                    <a:p>
                      <a:pPr algn="just"/>
                      <a:r>
                        <a:rPr lang="es-ES" sz="1100" dirty="0">
                          <a:latin typeface="Livvic" panose="020B0604020202020204" charset="0"/>
                        </a:rPr>
                        <a:t>Oficina de Control Interno – Oficina Asesora de Planeación</a:t>
                      </a:r>
                      <a:endParaRPr lang="es-CO" sz="1100" dirty="0">
                        <a:latin typeface="Livvic" panose="020B0604020202020204" charset="0"/>
                      </a:endParaRPr>
                    </a:p>
                  </a:txBody>
                  <a:tcPr/>
                </a:tc>
                <a:extLst>
                  <a:ext uri="{0D108BD9-81ED-4DB2-BD59-A6C34878D82A}">
                    <a16:rowId xmlns:a16="http://schemas.microsoft.com/office/drawing/2014/main" val="1231732397"/>
                  </a:ext>
                </a:extLst>
              </a:tr>
            </a:tbl>
          </a:graphicData>
        </a:graphic>
      </p:graphicFrame>
      <p:pic>
        <p:nvPicPr>
          <p:cNvPr id="20" name="Imagen 19">
            <a:extLst>
              <a:ext uri="{FF2B5EF4-FFF2-40B4-BE49-F238E27FC236}">
                <a16:creationId xmlns:a16="http://schemas.microsoft.com/office/drawing/2014/main" id="{7C78264B-6632-4941-A9D6-3669FB68ADFD}"/>
              </a:ext>
            </a:extLst>
          </p:cNvPr>
          <p:cNvPicPr>
            <a:picLocks noChangeAspect="1"/>
          </p:cNvPicPr>
          <p:nvPr/>
        </p:nvPicPr>
        <p:blipFill>
          <a:blip r:embed="rId8"/>
          <a:stretch>
            <a:fillRect/>
          </a:stretch>
        </p:blipFill>
        <p:spPr>
          <a:xfrm>
            <a:off x="6419376" y="1565692"/>
            <a:ext cx="2367577" cy="2202013"/>
          </a:xfrm>
          <a:prstGeom prst="rect">
            <a:avLst/>
          </a:prstGeom>
        </p:spPr>
      </p:pic>
      <p:pic>
        <p:nvPicPr>
          <p:cNvPr id="21" name="Picture 2" descr="MIPG Modelo Integrado de Planeación y Gestión">
            <a:extLst>
              <a:ext uri="{FF2B5EF4-FFF2-40B4-BE49-F238E27FC236}">
                <a16:creationId xmlns:a16="http://schemas.microsoft.com/office/drawing/2014/main" id="{9BD7FE32-5141-41BD-81AF-247B243DCA7E}"/>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20222664">
            <a:off x="7750712" y="1690596"/>
            <a:ext cx="1133373" cy="55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08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grpSp>
        <p:nvGrpSpPr>
          <p:cNvPr id="1756" name="Google Shape;1756;p98"/>
          <p:cNvGrpSpPr/>
          <p:nvPr/>
        </p:nvGrpSpPr>
        <p:grpSpPr>
          <a:xfrm flipH="1">
            <a:off x="793883" y="1299743"/>
            <a:ext cx="1300975" cy="2922100"/>
            <a:chOff x="4067200" y="1642100"/>
            <a:chExt cx="1300975" cy="2922100"/>
          </a:xfrm>
        </p:grpSpPr>
        <p:sp>
          <p:nvSpPr>
            <p:cNvPr id="1757" name="Google Shape;1757;p98"/>
            <p:cNvSpPr/>
            <p:nvPr/>
          </p:nvSpPr>
          <p:spPr>
            <a:xfrm>
              <a:off x="4359775" y="4474525"/>
              <a:ext cx="1008400" cy="89675"/>
            </a:xfrm>
            <a:custGeom>
              <a:avLst/>
              <a:gdLst/>
              <a:ahLst/>
              <a:cxnLst/>
              <a:rect l="l" t="t" r="r" b="b"/>
              <a:pathLst>
                <a:path w="40336" h="3587" extrusionOk="0">
                  <a:moveTo>
                    <a:pt x="20183" y="0"/>
                  </a:moveTo>
                  <a:cubicBezTo>
                    <a:pt x="9028" y="0"/>
                    <a:pt x="0" y="821"/>
                    <a:pt x="0" y="1794"/>
                  </a:cubicBezTo>
                  <a:cubicBezTo>
                    <a:pt x="0" y="2797"/>
                    <a:pt x="9028" y="3587"/>
                    <a:pt x="20183" y="3587"/>
                  </a:cubicBezTo>
                  <a:cubicBezTo>
                    <a:pt x="31308" y="3587"/>
                    <a:pt x="40335" y="2797"/>
                    <a:pt x="40335" y="1794"/>
                  </a:cubicBezTo>
                  <a:cubicBezTo>
                    <a:pt x="40335" y="821"/>
                    <a:pt x="31308" y="0"/>
                    <a:pt x="20183"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98"/>
            <p:cNvSpPr/>
            <p:nvPr/>
          </p:nvSpPr>
          <p:spPr>
            <a:xfrm>
              <a:off x="4067200" y="2227175"/>
              <a:ext cx="161900" cy="215425"/>
            </a:xfrm>
            <a:custGeom>
              <a:avLst/>
              <a:gdLst/>
              <a:ahLst/>
              <a:cxnLst/>
              <a:rect l="l" t="t" r="r" b="b"/>
              <a:pathLst>
                <a:path w="6476" h="8617" extrusionOk="0">
                  <a:moveTo>
                    <a:pt x="2015" y="0"/>
                  </a:moveTo>
                  <a:cubicBezTo>
                    <a:pt x="1789" y="0"/>
                    <a:pt x="1562" y="122"/>
                    <a:pt x="1430" y="349"/>
                  </a:cubicBezTo>
                  <a:cubicBezTo>
                    <a:pt x="1308" y="592"/>
                    <a:pt x="1338" y="926"/>
                    <a:pt x="1551" y="1109"/>
                  </a:cubicBezTo>
                  <a:lnTo>
                    <a:pt x="2980" y="2507"/>
                  </a:lnTo>
                  <a:lnTo>
                    <a:pt x="1095" y="1595"/>
                  </a:lnTo>
                  <a:cubicBezTo>
                    <a:pt x="1017" y="1564"/>
                    <a:pt x="934" y="1549"/>
                    <a:pt x="852" y="1549"/>
                  </a:cubicBezTo>
                  <a:cubicBezTo>
                    <a:pt x="617" y="1549"/>
                    <a:pt x="387" y="1674"/>
                    <a:pt x="275" y="1899"/>
                  </a:cubicBezTo>
                  <a:lnTo>
                    <a:pt x="153" y="2142"/>
                  </a:lnTo>
                  <a:cubicBezTo>
                    <a:pt x="1" y="2416"/>
                    <a:pt x="92" y="2750"/>
                    <a:pt x="335" y="2933"/>
                  </a:cubicBezTo>
                  <a:lnTo>
                    <a:pt x="2554" y="4544"/>
                  </a:lnTo>
                  <a:lnTo>
                    <a:pt x="1430" y="4209"/>
                  </a:lnTo>
                  <a:cubicBezTo>
                    <a:pt x="1385" y="4200"/>
                    <a:pt x="1341" y="4195"/>
                    <a:pt x="1297" y="4195"/>
                  </a:cubicBezTo>
                  <a:cubicBezTo>
                    <a:pt x="926" y="4195"/>
                    <a:pt x="615" y="4527"/>
                    <a:pt x="670" y="4908"/>
                  </a:cubicBezTo>
                  <a:lnTo>
                    <a:pt x="670" y="4939"/>
                  </a:lnTo>
                  <a:cubicBezTo>
                    <a:pt x="700" y="5091"/>
                    <a:pt x="822" y="5243"/>
                    <a:pt x="974" y="5334"/>
                  </a:cubicBezTo>
                  <a:lnTo>
                    <a:pt x="6475" y="8617"/>
                  </a:lnTo>
                  <a:lnTo>
                    <a:pt x="6019" y="2993"/>
                  </a:lnTo>
                  <a:lnTo>
                    <a:pt x="2402" y="136"/>
                  </a:lnTo>
                  <a:cubicBezTo>
                    <a:pt x="2288" y="45"/>
                    <a:pt x="2152" y="0"/>
                    <a:pt x="2015"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98"/>
            <p:cNvSpPr/>
            <p:nvPr/>
          </p:nvSpPr>
          <p:spPr>
            <a:xfrm>
              <a:off x="4157650" y="2074800"/>
              <a:ext cx="535725" cy="565025"/>
            </a:xfrm>
            <a:custGeom>
              <a:avLst/>
              <a:gdLst/>
              <a:ahLst/>
              <a:cxnLst/>
              <a:rect l="l" t="t" r="r" b="b"/>
              <a:pathLst>
                <a:path w="21429" h="22601" extrusionOk="0">
                  <a:moveTo>
                    <a:pt x="21429" y="0"/>
                  </a:moveTo>
                  <a:cubicBezTo>
                    <a:pt x="21429" y="0"/>
                    <a:pt x="18025" y="3313"/>
                    <a:pt x="15745" y="7994"/>
                  </a:cubicBezTo>
                  <a:cubicBezTo>
                    <a:pt x="13465" y="12675"/>
                    <a:pt x="11672" y="15350"/>
                    <a:pt x="11672" y="15350"/>
                  </a:cubicBezTo>
                  <a:lnTo>
                    <a:pt x="1246" y="6322"/>
                  </a:lnTo>
                  <a:cubicBezTo>
                    <a:pt x="1109" y="6198"/>
                    <a:pt x="941" y="6139"/>
                    <a:pt x="776" y="6139"/>
                  </a:cubicBezTo>
                  <a:cubicBezTo>
                    <a:pt x="539" y="6139"/>
                    <a:pt x="308" y="6259"/>
                    <a:pt x="182" y="6474"/>
                  </a:cubicBezTo>
                  <a:lnTo>
                    <a:pt x="152" y="6474"/>
                  </a:lnTo>
                  <a:cubicBezTo>
                    <a:pt x="0" y="6717"/>
                    <a:pt x="0" y="7021"/>
                    <a:pt x="182" y="7265"/>
                  </a:cubicBezTo>
                  <a:lnTo>
                    <a:pt x="1945" y="9787"/>
                  </a:lnTo>
                  <a:cubicBezTo>
                    <a:pt x="1945" y="9787"/>
                    <a:pt x="152" y="12766"/>
                    <a:pt x="3496" y="15259"/>
                  </a:cubicBezTo>
                  <a:cubicBezTo>
                    <a:pt x="5471" y="16748"/>
                    <a:pt x="8663" y="19666"/>
                    <a:pt x="10973" y="21824"/>
                  </a:cubicBezTo>
                  <a:cubicBezTo>
                    <a:pt x="11524" y="22350"/>
                    <a:pt x="12218" y="22601"/>
                    <a:pt x="12906" y="22601"/>
                  </a:cubicBezTo>
                  <a:cubicBezTo>
                    <a:pt x="13926" y="22601"/>
                    <a:pt x="14933" y="22050"/>
                    <a:pt x="15441" y="21034"/>
                  </a:cubicBezTo>
                  <a:lnTo>
                    <a:pt x="21429" y="9180"/>
                  </a:lnTo>
                  <a:lnTo>
                    <a:pt x="21429"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98"/>
            <p:cNvSpPr/>
            <p:nvPr/>
          </p:nvSpPr>
          <p:spPr>
            <a:xfrm>
              <a:off x="4672075" y="1643150"/>
              <a:ext cx="335900" cy="603400"/>
            </a:xfrm>
            <a:custGeom>
              <a:avLst/>
              <a:gdLst/>
              <a:ahLst/>
              <a:cxnLst/>
              <a:rect l="l" t="t" r="r" b="b"/>
              <a:pathLst>
                <a:path w="13436" h="24136" extrusionOk="0">
                  <a:moveTo>
                    <a:pt x="6976" y="1"/>
                  </a:moveTo>
                  <a:cubicBezTo>
                    <a:pt x="6536" y="1"/>
                    <a:pt x="3086" y="134"/>
                    <a:pt x="3314" y="4318"/>
                  </a:cubicBezTo>
                  <a:cubicBezTo>
                    <a:pt x="3557" y="8755"/>
                    <a:pt x="1" y="23558"/>
                    <a:pt x="1" y="23558"/>
                  </a:cubicBezTo>
                  <a:lnTo>
                    <a:pt x="10001" y="24135"/>
                  </a:lnTo>
                  <a:cubicBezTo>
                    <a:pt x="10001" y="24135"/>
                    <a:pt x="10244" y="19789"/>
                    <a:pt x="11855" y="10427"/>
                  </a:cubicBezTo>
                  <a:cubicBezTo>
                    <a:pt x="13436" y="1065"/>
                    <a:pt x="7022" y="1"/>
                    <a:pt x="7022" y="1"/>
                  </a:cubicBezTo>
                  <a:cubicBezTo>
                    <a:pt x="7022" y="1"/>
                    <a:pt x="7006" y="1"/>
                    <a:pt x="6976"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98"/>
            <p:cNvSpPr/>
            <p:nvPr/>
          </p:nvSpPr>
          <p:spPr>
            <a:xfrm>
              <a:off x="4602175" y="3555050"/>
              <a:ext cx="280425" cy="964325"/>
            </a:xfrm>
            <a:custGeom>
              <a:avLst/>
              <a:gdLst/>
              <a:ahLst/>
              <a:cxnLst/>
              <a:rect l="l" t="t" r="r" b="b"/>
              <a:pathLst>
                <a:path w="11217" h="38573" extrusionOk="0">
                  <a:moveTo>
                    <a:pt x="2797" y="1"/>
                  </a:moveTo>
                  <a:lnTo>
                    <a:pt x="4499" y="35077"/>
                  </a:lnTo>
                  <a:cubicBezTo>
                    <a:pt x="4499" y="35077"/>
                    <a:pt x="1" y="36293"/>
                    <a:pt x="1" y="38573"/>
                  </a:cubicBezTo>
                  <a:lnTo>
                    <a:pt x="9302" y="38573"/>
                  </a:lnTo>
                  <a:lnTo>
                    <a:pt x="11217" y="1"/>
                  </a:lnTo>
                  <a:close/>
                </a:path>
              </a:pathLst>
            </a:custGeom>
            <a:solidFill>
              <a:srgbClr val="C4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98"/>
            <p:cNvSpPr/>
            <p:nvPr/>
          </p:nvSpPr>
          <p:spPr>
            <a:xfrm>
              <a:off x="4602175" y="4431975"/>
              <a:ext cx="234825" cy="87400"/>
            </a:xfrm>
            <a:custGeom>
              <a:avLst/>
              <a:gdLst/>
              <a:ahLst/>
              <a:cxnLst/>
              <a:rect l="l" t="t" r="r" b="b"/>
              <a:pathLst>
                <a:path w="9393" h="3496" extrusionOk="0">
                  <a:moveTo>
                    <a:pt x="4499" y="0"/>
                  </a:moveTo>
                  <a:cubicBezTo>
                    <a:pt x="4499" y="0"/>
                    <a:pt x="1" y="1216"/>
                    <a:pt x="1" y="3496"/>
                  </a:cubicBezTo>
                  <a:lnTo>
                    <a:pt x="9302" y="3496"/>
                  </a:lnTo>
                  <a:lnTo>
                    <a:pt x="9393" y="1490"/>
                  </a:lnTo>
                  <a:cubicBezTo>
                    <a:pt x="8815" y="1429"/>
                    <a:pt x="8055" y="1398"/>
                    <a:pt x="7113" y="1398"/>
                  </a:cubicBezTo>
                  <a:cubicBezTo>
                    <a:pt x="6232" y="122"/>
                    <a:pt x="4499" y="0"/>
                    <a:pt x="4499" y="0"/>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98"/>
            <p:cNvSpPr/>
            <p:nvPr/>
          </p:nvSpPr>
          <p:spPr>
            <a:xfrm>
              <a:off x="4745800" y="3571775"/>
              <a:ext cx="316900" cy="947600"/>
            </a:xfrm>
            <a:custGeom>
              <a:avLst/>
              <a:gdLst/>
              <a:ahLst/>
              <a:cxnLst/>
              <a:rect l="l" t="t" r="r" b="b"/>
              <a:pathLst>
                <a:path w="12676" h="37904" extrusionOk="0">
                  <a:moveTo>
                    <a:pt x="3587" y="0"/>
                  </a:moveTo>
                  <a:lnTo>
                    <a:pt x="2675" y="35016"/>
                  </a:lnTo>
                  <a:cubicBezTo>
                    <a:pt x="1064" y="35411"/>
                    <a:pt x="0" y="37904"/>
                    <a:pt x="0" y="37904"/>
                  </a:cubicBezTo>
                  <a:lnTo>
                    <a:pt x="10852" y="37904"/>
                  </a:lnTo>
                  <a:lnTo>
                    <a:pt x="12675" y="335"/>
                  </a:lnTo>
                  <a:lnTo>
                    <a:pt x="3587"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98"/>
            <p:cNvSpPr/>
            <p:nvPr/>
          </p:nvSpPr>
          <p:spPr>
            <a:xfrm>
              <a:off x="4745800" y="4447150"/>
              <a:ext cx="273575" cy="72225"/>
            </a:xfrm>
            <a:custGeom>
              <a:avLst/>
              <a:gdLst/>
              <a:ahLst/>
              <a:cxnLst/>
              <a:rect l="l" t="t" r="r" b="b"/>
              <a:pathLst>
                <a:path w="10943" h="2889" extrusionOk="0">
                  <a:moveTo>
                    <a:pt x="2702" y="1"/>
                  </a:moveTo>
                  <a:cubicBezTo>
                    <a:pt x="2684" y="1"/>
                    <a:pt x="2675" y="1"/>
                    <a:pt x="2675" y="1"/>
                  </a:cubicBezTo>
                  <a:cubicBezTo>
                    <a:pt x="1064" y="396"/>
                    <a:pt x="0" y="2889"/>
                    <a:pt x="0" y="2889"/>
                  </a:cubicBezTo>
                  <a:lnTo>
                    <a:pt x="10852" y="2889"/>
                  </a:lnTo>
                  <a:lnTo>
                    <a:pt x="10943" y="1126"/>
                  </a:lnTo>
                  <a:lnTo>
                    <a:pt x="6779" y="1126"/>
                  </a:lnTo>
                  <a:cubicBezTo>
                    <a:pt x="6403" y="28"/>
                    <a:pt x="3038" y="1"/>
                    <a:pt x="2702" y="1"/>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 name="Google Shape;1765;p98"/>
            <p:cNvSpPr/>
            <p:nvPr/>
          </p:nvSpPr>
          <p:spPr>
            <a:xfrm>
              <a:off x="4672075" y="3555050"/>
              <a:ext cx="390625" cy="90075"/>
            </a:xfrm>
            <a:custGeom>
              <a:avLst/>
              <a:gdLst/>
              <a:ahLst/>
              <a:cxnLst/>
              <a:rect l="l" t="t" r="r" b="b"/>
              <a:pathLst>
                <a:path w="15625" h="3603" extrusionOk="0">
                  <a:moveTo>
                    <a:pt x="1" y="1"/>
                  </a:moveTo>
                  <a:lnTo>
                    <a:pt x="183" y="3587"/>
                  </a:lnTo>
                  <a:cubicBezTo>
                    <a:pt x="436" y="3597"/>
                    <a:pt x="695" y="3602"/>
                    <a:pt x="958" y="3602"/>
                  </a:cubicBezTo>
                  <a:cubicBezTo>
                    <a:pt x="7075" y="3602"/>
                    <a:pt x="15624" y="1004"/>
                    <a:pt x="15624" y="1004"/>
                  </a:cubicBezTo>
                  <a:lnTo>
                    <a:pt x="8390" y="730"/>
                  </a:lnTo>
                  <a:lnTo>
                    <a:pt x="8421"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98"/>
            <p:cNvSpPr/>
            <p:nvPr/>
          </p:nvSpPr>
          <p:spPr>
            <a:xfrm>
              <a:off x="4825575" y="3746550"/>
              <a:ext cx="91975" cy="201400"/>
            </a:xfrm>
            <a:custGeom>
              <a:avLst/>
              <a:gdLst/>
              <a:ahLst/>
              <a:cxnLst/>
              <a:rect l="l" t="t" r="r" b="b"/>
              <a:pathLst>
                <a:path w="3679" h="8056" extrusionOk="0">
                  <a:moveTo>
                    <a:pt x="214" y="0"/>
                  </a:moveTo>
                  <a:cubicBezTo>
                    <a:pt x="153" y="2037"/>
                    <a:pt x="92" y="4651"/>
                    <a:pt x="1" y="8055"/>
                  </a:cubicBezTo>
                  <a:cubicBezTo>
                    <a:pt x="2068" y="7873"/>
                    <a:pt x="3679" y="6110"/>
                    <a:pt x="3679" y="4013"/>
                  </a:cubicBezTo>
                  <a:cubicBezTo>
                    <a:pt x="3679" y="1976"/>
                    <a:pt x="2189" y="304"/>
                    <a:pt x="214"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98"/>
            <p:cNvSpPr/>
            <p:nvPr/>
          </p:nvSpPr>
          <p:spPr>
            <a:xfrm>
              <a:off x="4681975" y="3756425"/>
              <a:ext cx="55475" cy="176325"/>
            </a:xfrm>
            <a:custGeom>
              <a:avLst/>
              <a:gdLst/>
              <a:ahLst/>
              <a:cxnLst/>
              <a:rect l="l" t="t" r="r" b="b"/>
              <a:pathLst>
                <a:path w="2219" h="7053" extrusionOk="0">
                  <a:moveTo>
                    <a:pt x="0" y="0"/>
                  </a:moveTo>
                  <a:lnTo>
                    <a:pt x="334" y="7052"/>
                  </a:lnTo>
                  <a:cubicBezTo>
                    <a:pt x="1459" y="6323"/>
                    <a:pt x="2219" y="5046"/>
                    <a:pt x="2219" y="3618"/>
                  </a:cubicBezTo>
                  <a:cubicBezTo>
                    <a:pt x="2219" y="2037"/>
                    <a:pt x="1307" y="669"/>
                    <a:pt x="0" y="0"/>
                  </a:cubicBezTo>
                  <a:close/>
                </a:path>
              </a:pathLst>
            </a:custGeom>
            <a:solidFill>
              <a:srgbClr val="BC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98"/>
            <p:cNvSpPr/>
            <p:nvPr/>
          </p:nvSpPr>
          <p:spPr>
            <a:xfrm>
              <a:off x="4589250" y="2779975"/>
              <a:ext cx="607175" cy="818300"/>
            </a:xfrm>
            <a:custGeom>
              <a:avLst/>
              <a:gdLst/>
              <a:ahLst/>
              <a:cxnLst/>
              <a:rect l="l" t="t" r="r" b="b"/>
              <a:pathLst>
                <a:path w="24287" h="32732" extrusionOk="0">
                  <a:moveTo>
                    <a:pt x="3922" y="0"/>
                  </a:moveTo>
                  <a:lnTo>
                    <a:pt x="153" y="29514"/>
                  </a:lnTo>
                  <a:cubicBezTo>
                    <a:pt x="1" y="30730"/>
                    <a:pt x="852" y="31855"/>
                    <a:pt x="2098" y="32037"/>
                  </a:cubicBezTo>
                  <a:cubicBezTo>
                    <a:pt x="4213" y="32342"/>
                    <a:pt x="7651" y="32731"/>
                    <a:pt x="11592" y="32731"/>
                  </a:cubicBezTo>
                  <a:cubicBezTo>
                    <a:pt x="14334" y="32731"/>
                    <a:pt x="17320" y="32543"/>
                    <a:pt x="20275" y="32007"/>
                  </a:cubicBezTo>
                  <a:cubicBezTo>
                    <a:pt x="24287" y="14712"/>
                    <a:pt x="18147" y="0"/>
                    <a:pt x="18147" y="0"/>
                  </a:cubicBez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 name="Google Shape;1769;p98"/>
            <p:cNvSpPr/>
            <p:nvPr/>
          </p:nvSpPr>
          <p:spPr>
            <a:xfrm>
              <a:off x="4971475" y="2779975"/>
              <a:ext cx="224950" cy="813850"/>
            </a:xfrm>
            <a:custGeom>
              <a:avLst/>
              <a:gdLst/>
              <a:ahLst/>
              <a:cxnLst/>
              <a:rect l="l" t="t" r="r" b="b"/>
              <a:pathLst>
                <a:path w="8998" h="32554" extrusionOk="0">
                  <a:moveTo>
                    <a:pt x="1" y="0"/>
                  </a:moveTo>
                  <a:cubicBezTo>
                    <a:pt x="730" y="3830"/>
                    <a:pt x="4226" y="23769"/>
                    <a:pt x="974" y="32463"/>
                  </a:cubicBezTo>
                  <a:cubicBezTo>
                    <a:pt x="974" y="32493"/>
                    <a:pt x="943" y="32523"/>
                    <a:pt x="943" y="32554"/>
                  </a:cubicBezTo>
                  <a:cubicBezTo>
                    <a:pt x="2220" y="32432"/>
                    <a:pt x="3588" y="32250"/>
                    <a:pt x="4986" y="32007"/>
                  </a:cubicBezTo>
                  <a:cubicBezTo>
                    <a:pt x="8998" y="14712"/>
                    <a:pt x="2858" y="0"/>
                    <a:pt x="2858"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 name="Google Shape;1770;p98"/>
            <p:cNvSpPr/>
            <p:nvPr/>
          </p:nvSpPr>
          <p:spPr>
            <a:xfrm>
              <a:off x="4687275" y="2779975"/>
              <a:ext cx="386050" cy="101000"/>
            </a:xfrm>
            <a:custGeom>
              <a:avLst/>
              <a:gdLst/>
              <a:ahLst/>
              <a:cxnLst/>
              <a:rect l="l" t="t" r="r" b="b"/>
              <a:pathLst>
                <a:path w="15442" h="4040" extrusionOk="0">
                  <a:moveTo>
                    <a:pt x="1" y="0"/>
                  </a:moveTo>
                  <a:cubicBezTo>
                    <a:pt x="1" y="0"/>
                    <a:pt x="3997" y="4040"/>
                    <a:pt x="11279" y="4040"/>
                  </a:cubicBezTo>
                  <a:cubicBezTo>
                    <a:pt x="12566" y="4040"/>
                    <a:pt x="13954" y="3914"/>
                    <a:pt x="15442" y="3617"/>
                  </a:cubicBezTo>
                  <a:cubicBezTo>
                    <a:pt x="14773" y="1307"/>
                    <a:pt x="14226" y="0"/>
                    <a:pt x="14226" y="0"/>
                  </a:cubicBez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98"/>
            <p:cNvSpPr/>
            <p:nvPr/>
          </p:nvSpPr>
          <p:spPr>
            <a:xfrm>
              <a:off x="4622700" y="2017025"/>
              <a:ext cx="452150" cy="795050"/>
            </a:xfrm>
            <a:custGeom>
              <a:avLst/>
              <a:gdLst/>
              <a:ahLst/>
              <a:cxnLst/>
              <a:rect l="l" t="t" r="r" b="b"/>
              <a:pathLst>
                <a:path w="18086" h="31802" extrusionOk="0">
                  <a:moveTo>
                    <a:pt x="7386" y="1"/>
                  </a:moveTo>
                  <a:lnTo>
                    <a:pt x="2827" y="2311"/>
                  </a:lnTo>
                  <a:lnTo>
                    <a:pt x="1611" y="6111"/>
                  </a:lnTo>
                  <a:cubicBezTo>
                    <a:pt x="0" y="11399"/>
                    <a:pt x="1946" y="14591"/>
                    <a:pt x="2462" y="17661"/>
                  </a:cubicBezTo>
                  <a:cubicBezTo>
                    <a:pt x="3009" y="20761"/>
                    <a:pt x="2584" y="30518"/>
                    <a:pt x="2584" y="30518"/>
                  </a:cubicBezTo>
                  <a:cubicBezTo>
                    <a:pt x="2584" y="30518"/>
                    <a:pt x="4718" y="31802"/>
                    <a:pt x="8933" y="31802"/>
                  </a:cubicBezTo>
                  <a:cubicBezTo>
                    <a:pt x="11041" y="31802"/>
                    <a:pt x="13668" y="31481"/>
                    <a:pt x="16809" y="30518"/>
                  </a:cubicBezTo>
                  <a:cubicBezTo>
                    <a:pt x="15715" y="24439"/>
                    <a:pt x="18086" y="4196"/>
                    <a:pt x="18086" y="4196"/>
                  </a:cubicBezTo>
                  <a:lnTo>
                    <a:pt x="10608"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98"/>
            <p:cNvSpPr/>
            <p:nvPr/>
          </p:nvSpPr>
          <p:spPr>
            <a:xfrm>
              <a:off x="4809625" y="2017025"/>
              <a:ext cx="98800" cy="202175"/>
            </a:xfrm>
            <a:custGeom>
              <a:avLst/>
              <a:gdLst/>
              <a:ahLst/>
              <a:cxnLst/>
              <a:rect l="l" t="t" r="r" b="b"/>
              <a:pathLst>
                <a:path w="3952" h="8087" extrusionOk="0">
                  <a:moveTo>
                    <a:pt x="3131" y="1"/>
                  </a:moveTo>
                  <a:lnTo>
                    <a:pt x="1" y="3071"/>
                  </a:lnTo>
                  <a:lnTo>
                    <a:pt x="3952" y="8086"/>
                  </a:lnTo>
                  <a:lnTo>
                    <a:pt x="3131"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98"/>
            <p:cNvSpPr/>
            <p:nvPr/>
          </p:nvSpPr>
          <p:spPr>
            <a:xfrm>
              <a:off x="4736700" y="2017025"/>
              <a:ext cx="72950" cy="163450"/>
            </a:xfrm>
            <a:custGeom>
              <a:avLst/>
              <a:gdLst/>
              <a:ahLst/>
              <a:cxnLst/>
              <a:rect l="l" t="t" r="r" b="b"/>
              <a:pathLst>
                <a:path w="2918" h="6538" extrusionOk="0">
                  <a:moveTo>
                    <a:pt x="2826" y="1"/>
                  </a:moveTo>
                  <a:lnTo>
                    <a:pt x="2158" y="396"/>
                  </a:lnTo>
                  <a:cubicBezTo>
                    <a:pt x="2158" y="396"/>
                    <a:pt x="1" y="6537"/>
                    <a:pt x="29" y="6537"/>
                  </a:cubicBezTo>
                  <a:cubicBezTo>
                    <a:pt x="29" y="6537"/>
                    <a:pt x="30" y="6537"/>
                    <a:pt x="30" y="6536"/>
                  </a:cubicBezTo>
                  <a:cubicBezTo>
                    <a:pt x="1367" y="4925"/>
                    <a:pt x="2918" y="3071"/>
                    <a:pt x="2918" y="3071"/>
                  </a:cubicBezTo>
                  <a:lnTo>
                    <a:pt x="2826"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98"/>
            <p:cNvSpPr/>
            <p:nvPr/>
          </p:nvSpPr>
          <p:spPr>
            <a:xfrm>
              <a:off x="4732875" y="1642100"/>
              <a:ext cx="291075" cy="235900"/>
            </a:xfrm>
            <a:custGeom>
              <a:avLst/>
              <a:gdLst/>
              <a:ahLst/>
              <a:cxnLst/>
              <a:rect l="l" t="t" r="r" b="b"/>
              <a:pathLst>
                <a:path w="11643" h="9436" extrusionOk="0">
                  <a:moveTo>
                    <a:pt x="3887" y="0"/>
                  </a:moveTo>
                  <a:cubicBezTo>
                    <a:pt x="896" y="0"/>
                    <a:pt x="1" y="2475"/>
                    <a:pt x="1" y="2475"/>
                  </a:cubicBezTo>
                  <a:cubicBezTo>
                    <a:pt x="183" y="4876"/>
                    <a:pt x="6171" y="9436"/>
                    <a:pt x="6171" y="9436"/>
                  </a:cubicBezTo>
                  <a:lnTo>
                    <a:pt x="7660" y="8980"/>
                  </a:lnTo>
                  <a:cubicBezTo>
                    <a:pt x="11642" y="5241"/>
                    <a:pt x="8147" y="469"/>
                    <a:pt x="4590" y="43"/>
                  </a:cubicBezTo>
                  <a:cubicBezTo>
                    <a:pt x="4344" y="14"/>
                    <a:pt x="4110" y="0"/>
                    <a:pt x="3887"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98"/>
            <p:cNvSpPr/>
            <p:nvPr/>
          </p:nvSpPr>
          <p:spPr>
            <a:xfrm>
              <a:off x="4804300" y="1874175"/>
              <a:ext cx="83625" cy="219625"/>
            </a:xfrm>
            <a:custGeom>
              <a:avLst/>
              <a:gdLst/>
              <a:ahLst/>
              <a:cxnLst/>
              <a:rect l="l" t="t" r="r" b="b"/>
              <a:pathLst>
                <a:path w="3345" h="8785" extrusionOk="0">
                  <a:moveTo>
                    <a:pt x="3344" y="1"/>
                  </a:moveTo>
                  <a:lnTo>
                    <a:pt x="1" y="1916"/>
                  </a:lnTo>
                  <a:lnTo>
                    <a:pt x="214" y="8785"/>
                  </a:lnTo>
                  <a:lnTo>
                    <a:pt x="3344" y="5715"/>
                  </a:lnTo>
                  <a:lnTo>
                    <a:pt x="3344"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98"/>
            <p:cNvSpPr/>
            <p:nvPr/>
          </p:nvSpPr>
          <p:spPr>
            <a:xfrm>
              <a:off x="4804300" y="1874175"/>
              <a:ext cx="83625" cy="120100"/>
            </a:xfrm>
            <a:custGeom>
              <a:avLst/>
              <a:gdLst/>
              <a:ahLst/>
              <a:cxnLst/>
              <a:rect l="l" t="t" r="r" b="b"/>
              <a:pathLst>
                <a:path w="3345" h="4804" extrusionOk="0">
                  <a:moveTo>
                    <a:pt x="3344" y="1"/>
                  </a:moveTo>
                  <a:lnTo>
                    <a:pt x="1" y="1916"/>
                  </a:lnTo>
                  <a:lnTo>
                    <a:pt x="92" y="4803"/>
                  </a:lnTo>
                  <a:cubicBezTo>
                    <a:pt x="2098" y="3679"/>
                    <a:pt x="3344" y="1"/>
                    <a:pt x="3344" y="1"/>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98"/>
            <p:cNvSpPr/>
            <p:nvPr/>
          </p:nvSpPr>
          <p:spPr>
            <a:xfrm>
              <a:off x="4696400" y="1703975"/>
              <a:ext cx="209000" cy="253400"/>
            </a:xfrm>
            <a:custGeom>
              <a:avLst/>
              <a:gdLst/>
              <a:ahLst/>
              <a:cxnLst/>
              <a:rect l="l" t="t" r="r" b="b"/>
              <a:pathLst>
                <a:path w="8360" h="10136" extrusionOk="0">
                  <a:moveTo>
                    <a:pt x="1460" y="0"/>
                  </a:moveTo>
                  <a:cubicBezTo>
                    <a:pt x="1459" y="0"/>
                    <a:pt x="1" y="6292"/>
                    <a:pt x="1885" y="9696"/>
                  </a:cubicBezTo>
                  <a:cubicBezTo>
                    <a:pt x="2064" y="10002"/>
                    <a:pt x="2500" y="10136"/>
                    <a:pt x="3045" y="10136"/>
                  </a:cubicBezTo>
                  <a:cubicBezTo>
                    <a:pt x="4072" y="10136"/>
                    <a:pt x="5489" y="9661"/>
                    <a:pt x="6323" y="8967"/>
                  </a:cubicBezTo>
                  <a:cubicBezTo>
                    <a:pt x="7600" y="7933"/>
                    <a:pt x="8359" y="4803"/>
                    <a:pt x="8359" y="4803"/>
                  </a:cubicBezTo>
                  <a:cubicBezTo>
                    <a:pt x="8359" y="4803"/>
                    <a:pt x="2827" y="2766"/>
                    <a:pt x="146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98"/>
            <p:cNvSpPr/>
            <p:nvPr/>
          </p:nvSpPr>
          <p:spPr>
            <a:xfrm>
              <a:off x="4873450" y="1820975"/>
              <a:ext cx="69950" cy="69175"/>
            </a:xfrm>
            <a:custGeom>
              <a:avLst/>
              <a:gdLst/>
              <a:ahLst/>
              <a:cxnLst/>
              <a:rect l="l" t="t" r="r" b="b"/>
              <a:pathLst>
                <a:path w="2798" h="2767" extrusionOk="0">
                  <a:moveTo>
                    <a:pt x="1399" y="1"/>
                  </a:moveTo>
                  <a:cubicBezTo>
                    <a:pt x="639" y="1"/>
                    <a:pt x="1" y="609"/>
                    <a:pt x="1" y="1369"/>
                  </a:cubicBezTo>
                  <a:cubicBezTo>
                    <a:pt x="1" y="2159"/>
                    <a:pt x="639" y="2767"/>
                    <a:pt x="1399" y="2767"/>
                  </a:cubicBezTo>
                  <a:cubicBezTo>
                    <a:pt x="2159" y="2767"/>
                    <a:pt x="2797" y="2159"/>
                    <a:pt x="2797" y="1369"/>
                  </a:cubicBezTo>
                  <a:cubicBezTo>
                    <a:pt x="2797" y="609"/>
                    <a:pt x="2159" y="1"/>
                    <a:pt x="1399"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98"/>
            <p:cNvSpPr/>
            <p:nvPr/>
          </p:nvSpPr>
          <p:spPr>
            <a:xfrm>
              <a:off x="4817975" y="1642100"/>
              <a:ext cx="169500" cy="164475"/>
            </a:xfrm>
            <a:custGeom>
              <a:avLst/>
              <a:gdLst/>
              <a:ahLst/>
              <a:cxnLst/>
              <a:rect l="l" t="t" r="r" b="b"/>
              <a:pathLst>
                <a:path w="6780" h="6579" extrusionOk="0">
                  <a:moveTo>
                    <a:pt x="329" y="0"/>
                  </a:moveTo>
                  <a:cubicBezTo>
                    <a:pt x="217" y="0"/>
                    <a:pt x="108" y="4"/>
                    <a:pt x="1" y="13"/>
                  </a:cubicBezTo>
                  <a:cubicBezTo>
                    <a:pt x="609" y="1685"/>
                    <a:pt x="2341" y="5606"/>
                    <a:pt x="5837" y="6578"/>
                  </a:cubicBezTo>
                  <a:cubicBezTo>
                    <a:pt x="6779" y="3448"/>
                    <a:pt x="3983" y="378"/>
                    <a:pt x="1186" y="43"/>
                  </a:cubicBezTo>
                  <a:cubicBezTo>
                    <a:pt x="885" y="22"/>
                    <a:pt x="600" y="0"/>
                    <a:pt x="329"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98"/>
            <p:cNvSpPr/>
            <p:nvPr/>
          </p:nvSpPr>
          <p:spPr>
            <a:xfrm>
              <a:off x="4888650" y="1842275"/>
              <a:ext cx="33475" cy="26600"/>
            </a:xfrm>
            <a:custGeom>
              <a:avLst/>
              <a:gdLst/>
              <a:ahLst/>
              <a:cxnLst/>
              <a:rect l="l" t="t" r="r" b="b"/>
              <a:pathLst>
                <a:path w="1339" h="1064" fill="none" extrusionOk="0">
                  <a:moveTo>
                    <a:pt x="1338" y="0"/>
                  </a:moveTo>
                  <a:lnTo>
                    <a:pt x="1" y="1064"/>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98"/>
            <p:cNvSpPr/>
            <p:nvPr/>
          </p:nvSpPr>
          <p:spPr>
            <a:xfrm>
              <a:off x="4754925" y="1850625"/>
              <a:ext cx="17500" cy="35725"/>
            </a:xfrm>
            <a:custGeom>
              <a:avLst/>
              <a:gdLst/>
              <a:ahLst/>
              <a:cxnLst/>
              <a:rect l="l" t="t" r="r" b="b"/>
              <a:pathLst>
                <a:path w="700" h="1429" fill="none" extrusionOk="0">
                  <a:moveTo>
                    <a:pt x="152" y="0"/>
                  </a:moveTo>
                  <a:lnTo>
                    <a:pt x="0" y="1429"/>
                  </a:lnTo>
                  <a:lnTo>
                    <a:pt x="699" y="1429"/>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98"/>
            <p:cNvSpPr/>
            <p:nvPr/>
          </p:nvSpPr>
          <p:spPr>
            <a:xfrm>
              <a:off x="4745025" y="1903825"/>
              <a:ext cx="53225" cy="13125"/>
            </a:xfrm>
            <a:custGeom>
              <a:avLst/>
              <a:gdLst/>
              <a:ahLst/>
              <a:cxnLst/>
              <a:rect l="l" t="t" r="r" b="b"/>
              <a:pathLst>
                <a:path w="2129" h="525" extrusionOk="0">
                  <a:moveTo>
                    <a:pt x="2129" y="0"/>
                  </a:moveTo>
                  <a:lnTo>
                    <a:pt x="1" y="122"/>
                  </a:lnTo>
                  <a:cubicBezTo>
                    <a:pt x="272" y="421"/>
                    <a:pt x="578" y="525"/>
                    <a:pt x="871" y="525"/>
                  </a:cubicBezTo>
                  <a:cubicBezTo>
                    <a:pt x="1531" y="525"/>
                    <a:pt x="2129" y="0"/>
                    <a:pt x="2129" y="0"/>
                  </a:cubicBezTo>
                  <a:close/>
                </a:path>
              </a:pathLst>
            </a:custGeom>
            <a:solidFill>
              <a:srgbClr val="FEFEFE"/>
            </a:solidFill>
            <a:ln w="9875" cap="flat" cmpd="sng">
              <a:solidFill>
                <a:srgbClr val="FFFD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98"/>
            <p:cNvSpPr/>
            <p:nvPr/>
          </p:nvSpPr>
          <p:spPr>
            <a:xfrm>
              <a:off x="4758725" y="2121900"/>
              <a:ext cx="467350" cy="1042400"/>
            </a:xfrm>
            <a:custGeom>
              <a:avLst/>
              <a:gdLst/>
              <a:ahLst/>
              <a:cxnLst/>
              <a:rect l="l" t="t" r="r" b="b"/>
              <a:pathLst>
                <a:path w="18694" h="41696" extrusionOk="0">
                  <a:moveTo>
                    <a:pt x="12645" y="1"/>
                  </a:moveTo>
                  <a:cubicBezTo>
                    <a:pt x="7812" y="578"/>
                    <a:pt x="8389" y="5867"/>
                    <a:pt x="8389" y="5867"/>
                  </a:cubicBezTo>
                  <a:lnTo>
                    <a:pt x="12645" y="21733"/>
                  </a:lnTo>
                  <a:lnTo>
                    <a:pt x="152" y="40913"/>
                  </a:lnTo>
                  <a:cubicBezTo>
                    <a:pt x="0" y="41187"/>
                    <a:pt x="91" y="41521"/>
                    <a:pt x="395" y="41643"/>
                  </a:cubicBezTo>
                  <a:cubicBezTo>
                    <a:pt x="467" y="41678"/>
                    <a:pt x="539" y="41696"/>
                    <a:pt x="609" y="41696"/>
                  </a:cubicBezTo>
                  <a:cubicBezTo>
                    <a:pt x="717" y="41696"/>
                    <a:pt x="820" y="41655"/>
                    <a:pt x="912" y="41582"/>
                  </a:cubicBezTo>
                  <a:lnTo>
                    <a:pt x="2827" y="39971"/>
                  </a:lnTo>
                  <a:lnTo>
                    <a:pt x="4772" y="40548"/>
                  </a:lnTo>
                  <a:cubicBezTo>
                    <a:pt x="5155" y="40663"/>
                    <a:pt x="5544" y="40717"/>
                    <a:pt x="5928" y="40717"/>
                  </a:cubicBezTo>
                  <a:cubicBezTo>
                    <a:pt x="7280" y="40717"/>
                    <a:pt x="8567" y="40037"/>
                    <a:pt x="9301" y="38877"/>
                  </a:cubicBezTo>
                  <a:lnTo>
                    <a:pt x="17751" y="25563"/>
                  </a:lnTo>
                  <a:cubicBezTo>
                    <a:pt x="18481" y="24378"/>
                    <a:pt x="18693" y="22949"/>
                    <a:pt x="18329" y="21612"/>
                  </a:cubicBezTo>
                  <a:cubicBezTo>
                    <a:pt x="17630" y="19059"/>
                    <a:pt x="16475" y="14621"/>
                    <a:pt x="15836" y="10700"/>
                  </a:cubicBezTo>
                  <a:cubicBezTo>
                    <a:pt x="14833" y="4773"/>
                    <a:pt x="12645" y="1"/>
                    <a:pt x="12645"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98"/>
            <p:cNvSpPr/>
            <p:nvPr/>
          </p:nvSpPr>
          <p:spPr>
            <a:xfrm>
              <a:off x="5130300" y="2636350"/>
              <a:ext cx="95775" cy="166450"/>
            </a:xfrm>
            <a:custGeom>
              <a:avLst/>
              <a:gdLst/>
              <a:ahLst/>
              <a:cxnLst/>
              <a:rect l="l" t="t" r="r" b="b"/>
              <a:pathLst>
                <a:path w="3831" h="6658" extrusionOk="0">
                  <a:moveTo>
                    <a:pt x="3192" y="0"/>
                  </a:moveTo>
                  <a:cubicBezTo>
                    <a:pt x="1399" y="183"/>
                    <a:pt x="1" y="1703"/>
                    <a:pt x="1" y="3557"/>
                  </a:cubicBezTo>
                  <a:cubicBezTo>
                    <a:pt x="1" y="4894"/>
                    <a:pt x="730" y="6049"/>
                    <a:pt x="1824" y="6657"/>
                  </a:cubicBezTo>
                  <a:lnTo>
                    <a:pt x="2888" y="4985"/>
                  </a:lnTo>
                  <a:cubicBezTo>
                    <a:pt x="3618" y="3800"/>
                    <a:pt x="3830" y="2371"/>
                    <a:pt x="3466" y="1034"/>
                  </a:cubicBezTo>
                  <a:cubicBezTo>
                    <a:pt x="3374" y="730"/>
                    <a:pt x="3283" y="365"/>
                    <a:pt x="3192"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98"/>
            <p:cNvSpPr/>
            <p:nvPr/>
          </p:nvSpPr>
          <p:spPr>
            <a:xfrm>
              <a:off x="4974525" y="2292875"/>
              <a:ext cx="64625" cy="327550"/>
            </a:xfrm>
            <a:custGeom>
              <a:avLst/>
              <a:gdLst/>
              <a:ahLst/>
              <a:cxnLst/>
              <a:rect l="l" t="t" r="r" b="b"/>
              <a:pathLst>
                <a:path w="2585" h="13102" extrusionOk="0">
                  <a:moveTo>
                    <a:pt x="0" y="1"/>
                  </a:moveTo>
                  <a:lnTo>
                    <a:pt x="2462" y="13101"/>
                  </a:lnTo>
                  <a:lnTo>
                    <a:pt x="2584" y="9636"/>
                  </a:lnTo>
                  <a:lnTo>
                    <a:pt x="0"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98"/>
            <p:cNvSpPr/>
            <p:nvPr/>
          </p:nvSpPr>
          <p:spPr>
            <a:xfrm>
              <a:off x="4419800" y="2563400"/>
              <a:ext cx="132250" cy="76425"/>
            </a:xfrm>
            <a:custGeom>
              <a:avLst/>
              <a:gdLst/>
              <a:ahLst/>
              <a:cxnLst/>
              <a:rect l="l" t="t" r="r" b="b"/>
              <a:pathLst>
                <a:path w="5290" h="3057" extrusionOk="0">
                  <a:moveTo>
                    <a:pt x="3040" y="0"/>
                  </a:moveTo>
                  <a:cubicBezTo>
                    <a:pt x="1703" y="0"/>
                    <a:pt x="578" y="730"/>
                    <a:pt x="1" y="1824"/>
                  </a:cubicBezTo>
                  <a:cubicBezTo>
                    <a:pt x="153" y="1976"/>
                    <a:pt x="305" y="2128"/>
                    <a:pt x="487" y="2280"/>
                  </a:cubicBezTo>
                  <a:cubicBezTo>
                    <a:pt x="1038" y="2806"/>
                    <a:pt x="1732" y="3057"/>
                    <a:pt x="2420" y="3057"/>
                  </a:cubicBezTo>
                  <a:cubicBezTo>
                    <a:pt x="3440" y="3057"/>
                    <a:pt x="4447" y="2506"/>
                    <a:pt x="4955" y="1490"/>
                  </a:cubicBezTo>
                  <a:lnTo>
                    <a:pt x="5289" y="821"/>
                  </a:lnTo>
                  <a:cubicBezTo>
                    <a:pt x="4681" y="304"/>
                    <a:pt x="3891" y="0"/>
                    <a:pt x="3040"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98"/>
            <p:cNvSpPr/>
            <p:nvPr/>
          </p:nvSpPr>
          <p:spPr>
            <a:xfrm>
              <a:off x="5074825" y="2601400"/>
              <a:ext cx="38025" cy="63850"/>
            </a:xfrm>
            <a:custGeom>
              <a:avLst/>
              <a:gdLst/>
              <a:ahLst/>
              <a:cxnLst/>
              <a:rect l="l" t="t" r="r" b="b"/>
              <a:pathLst>
                <a:path w="1521" h="2554" fill="none" extrusionOk="0">
                  <a:moveTo>
                    <a:pt x="1" y="2553"/>
                  </a:moveTo>
                  <a:lnTo>
                    <a:pt x="1520" y="0"/>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98"/>
            <p:cNvSpPr/>
            <p:nvPr/>
          </p:nvSpPr>
          <p:spPr>
            <a:xfrm>
              <a:off x="4449425" y="2458525"/>
              <a:ext cx="54000" cy="38775"/>
            </a:xfrm>
            <a:custGeom>
              <a:avLst/>
              <a:gdLst/>
              <a:ahLst/>
              <a:cxnLst/>
              <a:rect l="l" t="t" r="r" b="b"/>
              <a:pathLst>
                <a:path w="2160" h="1551" fill="none" extrusionOk="0">
                  <a:moveTo>
                    <a:pt x="1" y="1"/>
                  </a:moveTo>
                  <a:lnTo>
                    <a:pt x="2159" y="1551"/>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98"/>
            <p:cNvSpPr/>
            <p:nvPr/>
          </p:nvSpPr>
          <p:spPr>
            <a:xfrm>
              <a:off x="4771625" y="2093775"/>
              <a:ext cx="74500" cy="686225"/>
            </a:xfrm>
            <a:custGeom>
              <a:avLst/>
              <a:gdLst/>
              <a:ahLst/>
              <a:cxnLst/>
              <a:rect l="l" t="t" r="r" b="b"/>
              <a:pathLst>
                <a:path w="2980" h="27449" extrusionOk="0">
                  <a:moveTo>
                    <a:pt x="1521" y="1"/>
                  </a:moveTo>
                  <a:lnTo>
                    <a:pt x="366" y="1369"/>
                  </a:lnTo>
                  <a:lnTo>
                    <a:pt x="1065" y="3466"/>
                  </a:lnTo>
                  <a:lnTo>
                    <a:pt x="1" y="25047"/>
                  </a:lnTo>
                  <a:lnTo>
                    <a:pt x="1308" y="27448"/>
                  </a:lnTo>
                  <a:lnTo>
                    <a:pt x="2980" y="25320"/>
                  </a:lnTo>
                  <a:lnTo>
                    <a:pt x="2068" y="3466"/>
                  </a:lnTo>
                  <a:lnTo>
                    <a:pt x="2828" y="1825"/>
                  </a:lnTo>
                  <a:lnTo>
                    <a:pt x="1521" y="1"/>
                  </a:ln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 name="Google Shape;1790;p98"/>
            <p:cNvSpPr/>
            <p:nvPr/>
          </p:nvSpPr>
          <p:spPr>
            <a:xfrm>
              <a:off x="4782275" y="1786800"/>
              <a:ext cx="47125" cy="11425"/>
            </a:xfrm>
            <a:custGeom>
              <a:avLst/>
              <a:gdLst/>
              <a:ahLst/>
              <a:cxnLst/>
              <a:rect l="l" t="t" r="r" b="b"/>
              <a:pathLst>
                <a:path w="1885" h="457" fill="none" extrusionOk="0">
                  <a:moveTo>
                    <a:pt x="0" y="213"/>
                  </a:moveTo>
                  <a:cubicBezTo>
                    <a:pt x="0" y="213"/>
                    <a:pt x="1155" y="0"/>
                    <a:pt x="1885" y="456"/>
                  </a:cubicBezTo>
                </a:path>
              </a:pathLst>
            </a:custGeom>
            <a:noFill/>
            <a:ln w="912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 name="Google Shape;1791;p98"/>
            <p:cNvSpPr/>
            <p:nvPr/>
          </p:nvSpPr>
          <p:spPr>
            <a:xfrm>
              <a:off x="4719200" y="1790600"/>
              <a:ext cx="18250" cy="25"/>
            </a:xfrm>
            <a:custGeom>
              <a:avLst/>
              <a:gdLst/>
              <a:ahLst/>
              <a:cxnLst/>
              <a:rect l="l" t="t" r="r" b="b"/>
              <a:pathLst>
                <a:path w="730" h="1" fill="none" extrusionOk="0">
                  <a:moveTo>
                    <a:pt x="730" y="0"/>
                  </a:moveTo>
                  <a:lnTo>
                    <a:pt x="0" y="0"/>
                  </a:lnTo>
                </a:path>
              </a:pathLst>
            </a:custGeom>
            <a:noFill/>
            <a:ln w="912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98"/>
            <p:cNvSpPr/>
            <p:nvPr/>
          </p:nvSpPr>
          <p:spPr>
            <a:xfrm>
              <a:off x="4790625" y="1820975"/>
              <a:ext cx="15225" cy="29675"/>
            </a:xfrm>
            <a:custGeom>
              <a:avLst/>
              <a:gdLst/>
              <a:ahLst/>
              <a:cxnLst/>
              <a:rect l="l" t="t" r="r" b="b"/>
              <a:pathLst>
                <a:path w="609" h="1187" extrusionOk="0">
                  <a:moveTo>
                    <a:pt x="305" y="1"/>
                  </a:moveTo>
                  <a:cubicBezTo>
                    <a:pt x="153" y="1"/>
                    <a:pt x="1" y="123"/>
                    <a:pt x="1" y="305"/>
                  </a:cubicBezTo>
                  <a:lnTo>
                    <a:pt x="1" y="882"/>
                  </a:lnTo>
                  <a:cubicBezTo>
                    <a:pt x="1" y="1034"/>
                    <a:pt x="153" y="1186"/>
                    <a:pt x="305" y="1186"/>
                  </a:cubicBezTo>
                  <a:cubicBezTo>
                    <a:pt x="487" y="1186"/>
                    <a:pt x="609" y="1034"/>
                    <a:pt x="609" y="882"/>
                  </a:cubicBezTo>
                  <a:lnTo>
                    <a:pt x="609" y="305"/>
                  </a:lnTo>
                  <a:cubicBezTo>
                    <a:pt x="609" y="123"/>
                    <a:pt x="487" y="1"/>
                    <a:pt x="305" y="1"/>
                  </a:cubicBez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98"/>
            <p:cNvSpPr/>
            <p:nvPr/>
          </p:nvSpPr>
          <p:spPr>
            <a:xfrm>
              <a:off x="4729850" y="1823275"/>
              <a:ext cx="12175" cy="24325"/>
            </a:xfrm>
            <a:custGeom>
              <a:avLst/>
              <a:gdLst/>
              <a:ahLst/>
              <a:cxnLst/>
              <a:rect l="l" t="t" r="r" b="b"/>
              <a:pathLst>
                <a:path w="487" h="973" extrusionOk="0">
                  <a:moveTo>
                    <a:pt x="243" y="0"/>
                  </a:moveTo>
                  <a:cubicBezTo>
                    <a:pt x="122" y="0"/>
                    <a:pt x="0" y="122"/>
                    <a:pt x="0" y="243"/>
                  </a:cubicBezTo>
                  <a:lnTo>
                    <a:pt x="0" y="730"/>
                  </a:lnTo>
                  <a:cubicBezTo>
                    <a:pt x="0" y="851"/>
                    <a:pt x="122" y="973"/>
                    <a:pt x="243" y="973"/>
                  </a:cubicBezTo>
                  <a:cubicBezTo>
                    <a:pt x="395" y="973"/>
                    <a:pt x="486" y="851"/>
                    <a:pt x="486" y="730"/>
                  </a:cubicBezTo>
                  <a:lnTo>
                    <a:pt x="486" y="243"/>
                  </a:lnTo>
                  <a:cubicBezTo>
                    <a:pt x="486" y="122"/>
                    <a:pt x="395" y="0"/>
                    <a:pt x="243" y="0"/>
                  </a:cubicBez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 name="Google Shape;1661;p96"/>
          <p:cNvGrpSpPr/>
          <p:nvPr/>
        </p:nvGrpSpPr>
        <p:grpSpPr>
          <a:xfrm>
            <a:off x="7699590" y="1597412"/>
            <a:ext cx="1254600" cy="3003850"/>
            <a:chOff x="928975" y="1421850"/>
            <a:chExt cx="1254600" cy="3003850"/>
          </a:xfrm>
        </p:grpSpPr>
        <p:sp>
          <p:nvSpPr>
            <p:cNvPr id="42" name="Google Shape;1662;p96"/>
            <p:cNvSpPr/>
            <p:nvPr/>
          </p:nvSpPr>
          <p:spPr>
            <a:xfrm>
              <a:off x="928975" y="4336025"/>
              <a:ext cx="1254600" cy="89675"/>
            </a:xfrm>
            <a:custGeom>
              <a:avLst/>
              <a:gdLst/>
              <a:ahLst/>
              <a:cxnLst/>
              <a:rect l="l" t="t" r="r" b="b"/>
              <a:pathLst>
                <a:path w="50184" h="3587" extrusionOk="0">
                  <a:moveTo>
                    <a:pt x="25077" y="0"/>
                  </a:moveTo>
                  <a:cubicBezTo>
                    <a:pt x="11246" y="0"/>
                    <a:pt x="0" y="791"/>
                    <a:pt x="0" y="1794"/>
                  </a:cubicBezTo>
                  <a:cubicBezTo>
                    <a:pt x="0" y="2766"/>
                    <a:pt x="11246" y="3587"/>
                    <a:pt x="25077" y="3587"/>
                  </a:cubicBezTo>
                  <a:cubicBezTo>
                    <a:pt x="38937" y="3587"/>
                    <a:pt x="50183" y="2766"/>
                    <a:pt x="50183" y="1794"/>
                  </a:cubicBezTo>
                  <a:cubicBezTo>
                    <a:pt x="50183" y="791"/>
                    <a:pt x="38937" y="0"/>
                    <a:pt x="25077"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663;p96"/>
            <p:cNvSpPr/>
            <p:nvPr/>
          </p:nvSpPr>
          <p:spPr>
            <a:xfrm>
              <a:off x="1500400" y="1710600"/>
              <a:ext cx="110975" cy="116300"/>
            </a:xfrm>
            <a:custGeom>
              <a:avLst/>
              <a:gdLst/>
              <a:ahLst/>
              <a:cxnLst/>
              <a:rect l="l" t="t" r="r" b="b"/>
              <a:pathLst>
                <a:path w="4439" h="4652" extrusionOk="0">
                  <a:moveTo>
                    <a:pt x="1" y="1"/>
                  </a:moveTo>
                  <a:lnTo>
                    <a:pt x="1" y="2767"/>
                  </a:lnTo>
                  <a:lnTo>
                    <a:pt x="2250" y="4651"/>
                  </a:lnTo>
                  <a:lnTo>
                    <a:pt x="4438" y="2767"/>
                  </a:lnTo>
                  <a:lnTo>
                    <a:pt x="4438"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64;p96"/>
            <p:cNvSpPr/>
            <p:nvPr/>
          </p:nvSpPr>
          <p:spPr>
            <a:xfrm>
              <a:off x="1500400" y="1710600"/>
              <a:ext cx="110975" cy="63875"/>
            </a:xfrm>
            <a:custGeom>
              <a:avLst/>
              <a:gdLst/>
              <a:ahLst/>
              <a:cxnLst/>
              <a:rect l="l" t="t" r="r" b="b"/>
              <a:pathLst>
                <a:path w="4439" h="2555" extrusionOk="0">
                  <a:moveTo>
                    <a:pt x="1" y="1"/>
                  </a:moveTo>
                  <a:lnTo>
                    <a:pt x="1" y="2341"/>
                  </a:lnTo>
                  <a:cubicBezTo>
                    <a:pt x="577" y="2491"/>
                    <a:pt x="1081" y="2554"/>
                    <a:pt x="1522" y="2554"/>
                  </a:cubicBezTo>
                  <a:cubicBezTo>
                    <a:pt x="3754" y="2554"/>
                    <a:pt x="4347" y="943"/>
                    <a:pt x="4347" y="943"/>
                  </a:cubicBezTo>
                  <a:lnTo>
                    <a:pt x="4438" y="852"/>
                  </a:lnTo>
                  <a:lnTo>
                    <a:pt x="4438"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665;p96"/>
            <p:cNvSpPr/>
            <p:nvPr/>
          </p:nvSpPr>
          <p:spPr>
            <a:xfrm>
              <a:off x="1425925" y="1421850"/>
              <a:ext cx="255350" cy="206700"/>
            </a:xfrm>
            <a:custGeom>
              <a:avLst/>
              <a:gdLst/>
              <a:ahLst/>
              <a:cxnLst/>
              <a:rect l="l" t="t" r="r" b="b"/>
              <a:pathLst>
                <a:path w="10214" h="8268" extrusionOk="0">
                  <a:moveTo>
                    <a:pt x="5199" y="0"/>
                  </a:moveTo>
                  <a:cubicBezTo>
                    <a:pt x="4074" y="0"/>
                    <a:pt x="1703" y="608"/>
                    <a:pt x="882" y="1702"/>
                  </a:cubicBezTo>
                  <a:cubicBezTo>
                    <a:pt x="1" y="2797"/>
                    <a:pt x="1065" y="7964"/>
                    <a:pt x="1065" y="7964"/>
                  </a:cubicBezTo>
                  <a:lnTo>
                    <a:pt x="4803" y="8268"/>
                  </a:lnTo>
                  <a:lnTo>
                    <a:pt x="9515" y="7082"/>
                  </a:lnTo>
                  <a:cubicBezTo>
                    <a:pt x="9515" y="7082"/>
                    <a:pt x="10214" y="2827"/>
                    <a:pt x="9150" y="1550"/>
                  </a:cubicBezTo>
                  <a:cubicBezTo>
                    <a:pt x="8086" y="304"/>
                    <a:pt x="6262" y="0"/>
                    <a:pt x="5199"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666;p96"/>
            <p:cNvSpPr/>
            <p:nvPr/>
          </p:nvSpPr>
          <p:spPr>
            <a:xfrm>
              <a:off x="1621225" y="1596625"/>
              <a:ext cx="63100" cy="63100"/>
            </a:xfrm>
            <a:custGeom>
              <a:avLst/>
              <a:gdLst/>
              <a:ahLst/>
              <a:cxnLst/>
              <a:rect l="l" t="t" r="r" b="b"/>
              <a:pathLst>
                <a:path w="2524" h="2524" extrusionOk="0">
                  <a:moveTo>
                    <a:pt x="1247" y="0"/>
                  </a:moveTo>
                  <a:cubicBezTo>
                    <a:pt x="578" y="0"/>
                    <a:pt x="1" y="578"/>
                    <a:pt x="1" y="1277"/>
                  </a:cubicBezTo>
                  <a:cubicBezTo>
                    <a:pt x="1" y="1946"/>
                    <a:pt x="578" y="2523"/>
                    <a:pt x="1247" y="2523"/>
                  </a:cubicBezTo>
                  <a:cubicBezTo>
                    <a:pt x="1946" y="2523"/>
                    <a:pt x="2523" y="1946"/>
                    <a:pt x="2523" y="1277"/>
                  </a:cubicBezTo>
                  <a:cubicBezTo>
                    <a:pt x="2523" y="578"/>
                    <a:pt x="1946" y="0"/>
                    <a:pt x="1247"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67;p96"/>
            <p:cNvSpPr/>
            <p:nvPr/>
          </p:nvSpPr>
          <p:spPr>
            <a:xfrm>
              <a:off x="1427450" y="1596625"/>
              <a:ext cx="63100" cy="63100"/>
            </a:xfrm>
            <a:custGeom>
              <a:avLst/>
              <a:gdLst/>
              <a:ahLst/>
              <a:cxnLst/>
              <a:rect l="l" t="t" r="r" b="b"/>
              <a:pathLst>
                <a:path w="2524" h="2524" extrusionOk="0">
                  <a:moveTo>
                    <a:pt x="1277" y="0"/>
                  </a:moveTo>
                  <a:cubicBezTo>
                    <a:pt x="578" y="0"/>
                    <a:pt x="1" y="578"/>
                    <a:pt x="1" y="1277"/>
                  </a:cubicBezTo>
                  <a:cubicBezTo>
                    <a:pt x="1" y="1946"/>
                    <a:pt x="578" y="2523"/>
                    <a:pt x="1277" y="2523"/>
                  </a:cubicBezTo>
                  <a:cubicBezTo>
                    <a:pt x="1946" y="2523"/>
                    <a:pt x="2523" y="1946"/>
                    <a:pt x="2523" y="1277"/>
                  </a:cubicBezTo>
                  <a:cubicBezTo>
                    <a:pt x="2523" y="578"/>
                    <a:pt x="1946" y="0"/>
                    <a:pt x="1277"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668;p96"/>
            <p:cNvSpPr/>
            <p:nvPr/>
          </p:nvSpPr>
          <p:spPr>
            <a:xfrm>
              <a:off x="1451775" y="1457550"/>
              <a:ext cx="208225" cy="304750"/>
            </a:xfrm>
            <a:custGeom>
              <a:avLst/>
              <a:gdLst/>
              <a:ahLst/>
              <a:cxnLst/>
              <a:rect l="l" t="t" r="r" b="b"/>
              <a:pathLst>
                <a:path w="8329" h="12190" extrusionOk="0">
                  <a:moveTo>
                    <a:pt x="4165" y="1"/>
                  </a:moveTo>
                  <a:cubicBezTo>
                    <a:pt x="4165" y="1"/>
                    <a:pt x="0" y="791"/>
                    <a:pt x="213" y="4317"/>
                  </a:cubicBezTo>
                  <a:cubicBezTo>
                    <a:pt x="456" y="7813"/>
                    <a:pt x="1186" y="11977"/>
                    <a:pt x="4165" y="12189"/>
                  </a:cubicBezTo>
                  <a:cubicBezTo>
                    <a:pt x="7143" y="11977"/>
                    <a:pt x="7873" y="7813"/>
                    <a:pt x="8116" y="4317"/>
                  </a:cubicBezTo>
                  <a:cubicBezTo>
                    <a:pt x="8329" y="791"/>
                    <a:pt x="4165" y="1"/>
                    <a:pt x="4165"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669;p96"/>
            <p:cNvSpPr/>
            <p:nvPr/>
          </p:nvSpPr>
          <p:spPr>
            <a:xfrm>
              <a:off x="1588550" y="1583700"/>
              <a:ext cx="12950" cy="25850"/>
            </a:xfrm>
            <a:custGeom>
              <a:avLst/>
              <a:gdLst/>
              <a:ahLst/>
              <a:cxnLst/>
              <a:rect l="l" t="t" r="r" b="b"/>
              <a:pathLst>
                <a:path w="518" h="1034" extrusionOk="0">
                  <a:moveTo>
                    <a:pt x="274" y="1"/>
                  </a:moveTo>
                  <a:cubicBezTo>
                    <a:pt x="122" y="1"/>
                    <a:pt x="1" y="122"/>
                    <a:pt x="1" y="274"/>
                  </a:cubicBezTo>
                  <a:lnTo>
                    <a:pt x="1" y="791"/>
                  </a:lnTo>
                  <a:cubicBezTo>
                    <a:pt x="1" y="912"/>
                    <a:pt x="122" y="1034"/>
                    <a:pt x="274" y="1034"/>
                  </a:cubicBezTo>
                  <a:cubicBezTo>
                    <a:pt x="396" y="1034"/>
                    <a:pt x="517" y="912"/>
                    <a:pt x="517" y="791"/>
                  </a:cubicBezTo>
                  <a:lnTo>
                    <a:pt x="517" y="274"/>
                  </a:lnTo>
                  <a:cubicBezTo>
                    <a:pt x="517" y="122"/>
                    <a:pt x="396" y="1"/>
                    <a:pt x="274" y="1"/>
                  </a:cubicBezTo>
                  <a:close/>
                </a:path>
              </a:pathLst>
            </a:custGeom>
            <a:solidFill>
              <a:srgbClr val="68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70;p96"/>
            <p:cNvSpPr/>
            <p:nvPr/>
          </p:nvSpPr>
          <p:spPr>
            <a:xfrm>
              <a:off x="1510275" y="1583700"/>
              <a:ext cx="12950" cy="25850"/>
            </a:xfrm>
            <a:custGeom>
              <a:avLst/>
              <a:gdLst/>
              <a:ahLst/>
              <a:cxnLst/>
              <a:rect l="l" t="t" r="r" b="b"/>
              <a:pathLst>
                <a:path w="518" h="1034" extrusionOk="0">
                  <a:moveTo>
                    <a:pt x="244" y="1"/>
                  </a:moveTo>
                  <a:cubicBezTo>
                    <a:pt x="122" y="1"/>
                    <a:pt x="1" y="122"/>
                    <a:pt x="1" y="274"/>
                  </a:cubicBezTo>
                  <a:lnTo>
                    <a:pt x="1" y="791"/>
                  </a:lnTo>
                  <a:cubicBezTo>
                    <a:pt x="1" y="912"/>
                    <a:pt x="122" y="1034"/>
                    <a:pt x="244" y="1034"/>
                  </a:cubicBezTo>
                  <a:cubicBezTo>
                    <a:pt x="396" y="1034"/>
                    <a:pt x="517" y="912"/>
                    <a:pt x="517" y="791"/>
                  </a:cubicBezTo>
                  <a:lnTo>
                    <a:pt x="517" y="274"/>
                  </a:lnTo>
                  <a:cubicBezTo>
                    <a:pt x="517" y="122"/>
                    <a:pt x="396" y="1"/>
                    <a:pt x="244" y="1"/>
                  </a:cubicBezTo>
                  <a:close/>
                </a:path>
              </a:pathLst>
            </a:custGeom>
            <a:solidFill>
              <a:srgbClr val="68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671;p96"/>
            <p:cNvSpPr/>
            <p:nvPr/>
          </p:nvSpPr>
          <p:spPr>
            <a:xfrm>
              <a:off x="1555875" y="1667175"/>
              <a:ext cx="45625" cy="25550"/>
            </a:xfrm>
            <a:custGeom>
              <a:avLst/>
              <a:gdLst/>
              <a:ahLst/>
              <a:cxnLst/>
              <a:rect l="l" t="t" r="r" b="b"/>
              <a:pathLst>
                <a:path w="1825" h="1022" extrusionOk="0">
                  <a:moveTo>
                    <a:pt x="143" y="0"/>
                  </a:moveTo>
                  <a:cubicBezTo>
                    <a:pt x="54" y="0"/>
                    <a:pt x="1" y="5"/>
                    <a:pt x="1" y="5"/>
                  </a:cubicBezTo>
                  <a:lnTo>
                    <a:pt x="1" y="887"/>
                  </a:lnTo>
                  <a:cubicBezTo>
                    <a:pt x="1" y="887"/>
                    <a:pt x="406" y="1022"/>
                    <a:pt x="946" y="1022"/>
                  </a:cubicBezTo>
                  <a:cubicBezTo>
                    <a:pt x="1216" y="1022"/>
                    <a:pt x="1520" y="988"/>
                    <a:pt x="1824" y="887"/>
                  </a:cubicBezTo>
                  <a:cubicBezTo>
                    <a:pt x="1482" y="79"/>
                    <a:pt x="509" y="0"/>
                    <a:pt x="143"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672;p96"/>
            <p:cNvSpPr/>
            <p:nvPr/>
          </p:nvSpPr>
          <p:spPr>
            <a:xfrm>
              <a:off x="1510275" y="1667175"/>
              <a:ext cx="45625" cy="25550"/>
            </a:xfrm>
            <a:custGeom>
              <a:avLst/>
              <a:gdLst/>
              <a:ahLst/>
              <a:cxnLst/>
              <a:rect l="l" t="t" r="r" b="b"/>
              <a:pathLst>
                <a:path w="1825" h="1022" extrusionOk="0">
                  <a:moveTo>
                    <a:pt x="1682" y="0"/>
                  </a:moveTo>
                  <a:cubicBezTo>
                    <a:pt x="1316" y="0"/>
                    <a:pt x="343" y="79"/>
                    <a:pt x="1" y="887"/>
                  </a:cubicBezTo>
                  <a:cubicBezTo>
                    <a:pt x="305" y="988"/>
                    <a:pt x="609" y="1022"/>
                    <a:pt x="879" y="1022"/>
                  </a:cubicBezTo>
                  <a:cubicBezTo>
                    <a:pt x="1419" y="1022"/>
                    <a:pt x="1825" y="887"/>
                    <a:pt x="1825" y="887"/>
                  </a:cubicBezTo>
                  <a:lnTo>
                    <a:pt x="1825" y="5"/>
                  </a:lnTo>
                  <a:cubicBezTo>
                    <a:pt x="1825" y="5"/>
                    <a:pt x="1771" y="0"/>
                    <a:pt x="1682"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673;p96"/>
            <p:cNvSpPr/>
            <p:nvPr/>
          </p:nvSpPr>
          <p:spPr>
            <a:xfrm>
              <a:off x="1546000" y="1609525"/>
              <a:ext cx="22825" cy="50200"/>
            </a:xfrm>
            <a:custGeom>
              <a:avLst/>
              <a:gdLst/>
              <a:ahLst/>
              <a:cxnLst/>
              <a:rect l="l" t="t" r="r" b="b"/>
              <a:pathLst>
                <a:path w="913" h="2008" fill="none" extrusionOk="0">
                  <a:moveTo>
                    <a:pt x="639" y="1"/>
                  </a:moveTo>
                  <a:cubicBezTo>
                    <a:pt x="639" y="1"/>
                    <a:pt x="912" y="1338"/>
                    <a:pt x="639" y="2007"/>
                  </a:cubicBezTo>
                  <a:lnTo>
                    <a:pt x="0" y="2007"/>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674;p96"/>
            <p:cNvSpPr/>
            <p:nvPr/>
          </p:nvSpPr>
          <p:spPr>
            <a:xfrm>
              <a:off x="1578675" y="1536575"/>
              <a:ext cx="42575" cy="12200"/>
            </a:xfrm>
            <a:custGeom>
              <a:avLst/>
              <a:gdLst/>
              <a:ahLst/>
              <a:cxnLst/>
              <a:rect l="l" t="t" r="r" b="b"/>
              <a:pathLst>
                <a:path w="1703" h="488" fill="none" extrusionOk="0">
                  <a:moveTo>
                    <a:pt x="0" y="487"/>
                  </a:moveTo>
                  <a:cubicBezTo>
                    <a:pt x="0" y="487"/>
                    <a:pt x="851" y="1"/>
                    <a:pt x="1703" y="487"/>
                  </a:cubicBezTo>
                </a:path>
              </a:pathLst>
            </a:custGeom>
            <a:noFill/>
            <a:ln w="9875" cap="rnd" cmpd="sng">
              <a:solidFill>
                <a:srgbClr val="CE696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675;p96"/>
            <p:cNvSpPr/>
            <p:nvPr/>
          </p:nvSpPr>
          <p:spPr>
            <a:xfrm>
              <a:off x="1449500" y="1448850"/>
              <a:ext cx="166425" cy="135025"/>
            </a:xfrm>
            <a:custGeom>
              <a:avLst/>
              <a:gdLst/>
              <a:ahLst/>
              <a:cxnLst/>
              <a:rect l="l" t="t" r="r" b="b"/>
              <a:pathLst>
                <a:path w="6657" h="5401" extrusionOk="0">
                  <a:moveTo>
                    <a:pt x="4027" y="1"/>
                  </a:moveTo>
                  <a:cubicBezTo>
                    <a:pt x="3493" y="1"/>
                    <a:pt x="2940" y="53"/>
                    <a:pt x="2432" y="197"/>
                  </a:cubicBezTo>
                  <a:cubicBezTo>
                    <a:pt x="608" y="683"/>
                    <a:pt x="0" y="2932"/>
                    <a:pt x="61" y="5395"/>
                  </a:cubicBezTo>
                  <a:cubicBezTo>
                    <a:pt x="154" y="5399"/>
                    <a:pt x="247" y="5401"/>
                    <a:pt x="338" y="5401"/>
                  </a:cubicBezTo>
                  <a:cubicBezTo>
                    <a:pt x="4846" y="5401"/>
                    <a:pt x="6657" y="349"/>
                    <a:pt x="6657" y="349"/>
                  </a:cubicBezTo>
                  <a:cubicBezTo>
                    <a:pt x="6657" y="349"/>
                    <a:pt x="5407" y="1"/>
                    <a:pt x="4027"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676;p96"/>
            <p:cNvSpPr/>
            <p:nvPr/>
          </p:nvSpPr>
          <p:spPr>
            <a:xfrm>
              <a:off x="1343100" y="1832950"/>
              <a:ext cx="383025" cy="899725"/>
            </a:xfrm>
            <a:custGeom>
              <a:avLst/>
              <a:gdLst/>
              <a:ahLst/>
              <a:cxnLst/>
              <a:rect l="l" t="t" r="r" b="b"/>
              <a:pathLst>
                <a:path w="15321" h="35989" extrusionOk="0">
                  <a:moveTo>
                    <a:pt x="3983" y="0"/>
                  </a:moveTo>
                  <a:lnTo>
                    <a:pt x="1" y="35989"/>
                  </a:lnTo>
                  <a:lnTo>
                    <a:pt x="15320" y="35989"/>
                  </a:lnTo>
                  <a:lnTo>
                    <a:pt x="1346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677;p96"/>
            <p:cNvSpPr/>
            <p:nvPr/>
          </p:nvSpPr>
          <p:spPr>
            <a:xfrm>
              <a:off x="1270150" y="2706050"/>
              <a:ext cx="285750" cy="1605675"/>
            </a:xfrm>
            <a:custGeom>
              <a:avLst/>
              <a:gdLst/>
              <a:ahLst/>
              <a:cxnLst/>
              <a:rect l="l" t="t" r="r" b="b"/>
              <a:pathLst>
                <a:path w="11430" h="64227" extrusionOk="0">
                  <a:moveTo>
                    <a:pt x="1" y="1"/>
                  </a:moveTo>
                  <a:lnTo>
                    <a:pt x="62" y="64227"/>
                  </a:lnTo>
                  <a:lnTo>
                    <a:pt x="10548" y="64227"/>
                  </a:lnTo>
                  <a:lnTo>
                    <a:pt x="10518" y="15229"/>
                  </a:lnTo>
                  <a:lnTo>
                    <a:pt x="11430" y="15229"/>
                  </a:lnTo>
                  <a:lnTo>
                    <a:pt x="11430"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678;p96"/>
            <p:cNvSpPr/>
            <p:nvPr/>
          </p:nvSpPr>
          <p:spPr>
            <a:xfrm>
              <a:off x="1365150" y="2772925"/>
              <a:ext cx="35725" cy="1538800"/>
            </a:xfrm>
            <a:custGeom>
              <a:avLst/>
              <a:gdLst/>
              <a:ahLst/>
              <a:cxnLst/>
              <a:rect l="l" t="t" r="r" b="b"/>
              <a:pathLst>
                <a:path w="1429" h="61552" fill="none" extrusionOk="0">
                  <a:moveTo>
                    <a:pt x="1429" y="1"/>
                  </a:moveTo>
                  <a:cubicBezTo>
                    <a:pt x="1429" y="1"/>
                    <a:pt x="578" y="28360"/>
                    <a:pt x="304" y="35381"/>
                  </a:cubicBezTo>
                  <a:cubicBezTo>
                    <a:pt x="61" y="42372"/>
                    <a:pt x="0" y="61552"/>
                    <a:pt x="0" y="61552"/>
                  </a:cubicBez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679;p96"/>
            <p:cNvSpPr/>
            <p:nvPr/>
          </p:nvSpPr>
          <p:spPr>
            <a:xfrm>
              <a:off x="1555875" y="2706050"/>
              <a:ext cx="336650" cy="1605675"/>
            </a:xfrm>
            <a:custGeom>
              <a:avLst/>
              <a:gdLst/>
              <a:ahLst/>
              <a:cxnLst/>
              <a:rect l="l" t="t" r="r" b="b"/>
              <a:pathLst>
                <a:path w="13466" h="64227" extrusionOk="0">
                  <a:moveTo>
                    <a:pt x="1" y="1"/>
                  </a:moveTo>
                  <a:lnTo>
                    <a:pt x="1" y="15229"/>
                  </a:lnTo>
                  <a:lnTo>
                    <a:pt x="912" y="15229"/>
                  </a:lnTo>
                  <a:lnTo>
                    <a:pt x="2949" y="64227"/>
                  </a:lnTo>
                  <a:lnTo>
                    <a:pt x="13466" y="64227"/>
                  </a:lnTo>
                  <a:lnTo>
                    <a:pt x="1142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680;p96"/>
            <p:cNvSpPr/>
            <p:nvPr/>
          </p:nvSpPr>
          <p:spPr>
            <a:xfrm>
              <a:off x="1267875" y="2706050"/>
              <a:ext cx="576025" cy="66900"/>
            </a:xfrm>
            <a:custGeom>
              <a:avLst/>
              <a:gdLst/>
              <a:ahLst/>
              <a:cxnLst/>
              <a:rect l="l" t="t" r="r" b="b"/>
              <a:pathLst>
                <a:path w="23041" h="2676" extrusionOk="0">
                  <a:moveTo>
                    <a:pt x="92" y="1"/>
                  </a:moveTo>
                  <a:lnTo>
                    <a:pt x="1" y="2676"/>
                  </a:lnTo>
                  <a:lnTo>
                    <a:pt x="23040" y="2676"/>
                  </a:lnTo>
                  <a:lnTo>
                    <a:pt x="22949"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681;p96"/>
            <p:cNvSpPr/>
            <p:nvPr/>
          </p:nvSpPr>
          <p:spPr>
            <a:xfrm>
              <a:off x="1710900" y="2772925"/>
              <a:ext cx="87400" cy="1538800"/>
            </a:xfrm>
            <a:custGeom>
              <a:avLst/>
              <a:gdLst/>
              <a:ahLst/>
              <a:cxnLst/>
              <a:rect l="l" t="t" r="r" b="b"/>
              <a:pathLst>
                <a:path w="3496" h="61552" fill="none" extrusionOk="0">
                  <a:moveTo>
                    <a:pt x="0" y="1"/>
                  </a:moveTo>
                  <a:cubicBezTo>
                    <a:pt x="0" y="1"/>
                    <a:pt x="1946" y="28633"/>
                    <a:pt x="2189" y="35624"/>
                  </a:cubicBezTo>
                  <a:cubicBezTo>
                    <a:pt x="2462" y="42615"/>
                    <a:pt x="3496" y="61552"/>
                    <a:pt x="3496" y="61552"/>
                  </a:cubicBez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682;p96"/>
            <p:cNvSpPr/>
            <p:nvPr/>
          </p:nvSpPr>
          <p:spPr>
            <a:xfrm>
              <a:off x="1235200" y="1779750"/>
              <a:ext cx="265225" cy="1093500"/>
            </a:xfrm>
            <a:custGeom>
              <a:avLst/>
              <a:gdLst/>
              <a:ahLst/>
              <a:cxnLst/>
              <a:rect l="l" t="t" r="r" b="b"/>
              <a:pathLst>
                <a:path w="10609" h="43740" extrusionOk="0">
                  <a:moveTo>
                    <a:pt x="10609" y="1"/>
                  </a:moveTo>
                  <a:lnTo>
                    <a:pt x="487" y="5107"/>
                  </a:lnTo>
                  <a:lnTo>
                    <a:pt x="1" y="43740"/>
                  </a:lnTo>
                  <a:cubicBezTo>
                    <a:pt x="1" y="43740"/>
                    <a:pt x="10609" y="39971"/>
                    <a:pt x="10609" y="18511"/>
                  </a:cubicBezTo>
                  <a:lnTo>
                    <a:pt x="1060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683;p96"/>
            <p:cNvSpPr/>
            <p:nvPr/>
          </p:nvSpPr>
          <p:spPr>
            <a:xfrm>
              <a:off x="1363625" y="1779750"/>
              <a:ext cx="136800" cy="637575"/>
            </a:xfrm>
            <a:custGeom>
              <a:avLst/>
              <a:gdLst/>
              <a:ahLst/>
              <a:cxnLst/>
              <a:rect l="l" t="t" r="r" b="b"/>
              <a:pathLst>
                <a:path w="5472" h="25503" extrusionOk="0">
                  <a:moveTo>
                    <a:pt x="5472" y="1"/>
                  </a:moveTo>
                  <a:lnTo>
                    <a:pt x="730" y="2371"/>
                  </a:lnTo>
                  <a:cubicBezTo>
                    <a:pt x="426" y="4165"/>
                    <a:pt x="61" y="6809"/>
                    <a:pt x="0" y="9788"/>
                  </a:cubicBezTo>
                  <a:lnTo>
                    <a:pt x="2554" y="10396"/>
                  </a:lnTo>
                  <a:lnTo>
                    <a:pt x="0" y="11156"/>
                  </a:lnTo>
                  <a:cubicBezTo>
                    <a:pt x="61" y="16353"/>
                    <a:pt x="1155" y="22159"/>
                    <a:pt x="5046" y="25502"/>
                  </a:cubicBezTo>
                  <a:cubicBezTo>
                    <a:pt x="5289" y="23405"/>
                    <a:pt x="5472" y="21095"/>
                    <a:pt x="5472" y="18511"/>
                  </a:cubicBezTo>
                  <a:lnTo>
                    <a:pt x="5472"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684;p96"/>
            <p:cNvSpPr/>
            <p:nvPr/>
          </p:nvSpPr>
          <p:spPr>
            <a:xfrm>
              <a:off x="1180500" y="4311700"/>
              <a:ext cx="353375" cy="64625"/>
            </a:xfrm>
            <a:custGeom>
              <a:avLst/>
              <a:gdLst/>
              <a:ahLst/>
              <a:cxnLst/>
              <a:rect l="l" t="t" r="r" b="b"/>
              <a:pathLst>
                <a:path w="14135" h="2585" extrusionOk="0">
                  <a:moveTo>
                    <a:pt x="3648" y="1"/>
                  </a:moveTo>
                  <a:cubicBezTo>
                    <a:pt x="912" y="1"/>
                    <a:pt x="0" y="2584"/>
                    <a:pt x="0" y="2584"/>
                  </a:cubicBezTo>
                  <a:lnTo>
                    <a:pt x="14134" y="2584"/>
                  </a:lnTo>
                  <a:lnTo>
                    <a:pt x="14134" y="1"/>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685;p96"/>
            <p:cNvSpPr/>
            <p:nvPr/>
          </p:nvSpPr>
          <p:spPr>
            <a:xfrm>
              <a:off x="1555875" y="1779750"/>
              <a:ext cx="55500" cy="107175"/>
            </a:xfrm>
            <a:custGeom>
              <a:avLst/>
              <a:gdLst/>
              <a:ahLst/>
              <a:cxnLst/>
              <a:rect l="l" t="t" r="r" b="b"/>
              <a:pathLst>
                <a:path w="2220" h="4287" extrusionOk="0">
                  <a:moveTo>
                    <a:pt x="2219" y="1"/>
                  </a:moveTo>
                  <a:lnTo>
                    <a:pt x="1" y="1885"/>
                  </a:lnTo>
                  <a:lnTo>
                    <a:pt x="2219" y="4286"/>
                  </a:lnTo>
                  <a:lnTo>
                    <a:pt x="2219"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686;p96"/>
            <p:cNvSpPr/>
            <p:nvPr/>
          </p:nvSpPr>
          <p:spPr>
            <a:xfrm>
              <a:off x="1500400" y="1779750"/>
              <a:ext cx="55500" cy="107175"/>
            </a:xfrm>
            <a:custGeom>
              <a:avLst/>
              <a:gdLst/>
              <a:ahLst/>
              <a:cxnLst/>
              <a:rect l="l" t="t" r="r" b="b"/>
              <a:pathLst>
                <a:path w="2220" h="4287" extrusionOk="0">
                  <a:moveTo>
                    <a:pt x="1" y="1"/>
                  </a:moveTo>
                  <a:lnTo>
                    <a:pt x="1" y="4286"/>
                  </a:lnTo>
                  <a:lnTo>
                    <a:pt x="2220" y="1885"/>
                  </a:lnTo>
                  <a:lnTo>
                    <a:pt x="1"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687;p96"/>
            <p:cNvSpPr/>
            <p:nvPr/>
          </p:nvSpPr>
          <p:spPr>
            <a:xfrm>
              <a:off x="1611350" y="1779750"/>
              <a:ext cx="265225" cy="1093500"/>
            </a:xfrm>
            <a:custGeom>
              <a:avLst/>
              <a:gdLst/>
              <a:ahLst/>
              <a:cxnLst/>
              <a:rect l="l" t="t" r="r" b="b"/>
              <a:pathLst>
                <a:path w="10609" h="43740" extrusionOk="0">
                  <a:moveTo>
                    <a:pt x="0" y="1"/>
                  </a:moveTo>
                  <a:lnTo>
                    <a:pt x="0" y="18511"/>
                  </a:lnTo>
                  <a:cubicBezTo>
                    <a:pt x="0" y="39971"/>
                    <a:pt x="10608" y="43740"/>
                    <a:pt x="10608" y="43740"/>
                  </a:cubicBezTo>
                  <a:lnTo>
                    <a:pt x="10122" y="5107"/>
                  </a:lnTo>
                  <a:lnTo>
                    <a:pt x="0"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688;p96"/>
            <p:cNvSpPr/>
            <p:nvPr/>
          </p:nvSpPr>
          <p:spPr>
            <a:xfrm>
              <a:off x="1714700" y="1907425"/>
              <a:ext cx="290300" cy="977225"/>
            </a:xfrm>
            <a:custGeom>
              <a:avLst/>
              <a:gdLst/>
              <a:ahLst/>
              <a:cxnLst/>
              <a:rect l="l" t="t" r="r" b="b"/>
              <a:pathLst>
                <a:path w="11612" h="39089" extrusionOk="0">
                  <a:moveTo>
                    <a:pt x="5988" y="0"/>
                  </a:moveTo>
                  <a:lnTo>
                    <a:pt x="6231" y="19332"/>
                  </a:lnTo>
                  <a:lnTo>
                    <a:pt x="0" y="34408"/>
                  </a:lnTo>
                  <a:lnTo>
                    <a:pt x="4985" y="39089"/>
                  </a:lnTo>
                  <a:lnTo>
                    <a:pt x="10031" y="29241"/>
                  </a:lnTo>
                  <a:cubicBezTo>
                    <a:pt x="11186" y="27022"/>
                    <a:pt x="11611" y="24499"/>
                    <a:pt x="11277" y="22037"/>
                  </a:cubicBezTo>
                  <a:cubicBezTo>
                    <a:pt x="10608" y="17113"/>
                    <a:pt x="9484" y="8754"/>
                    <a:pt x="9028" y="5897"/>
                  </a:cubicBezTo>
                  <a:cubicBezTo>
                    <a:pt x="8329" y="1702"/>
                    <a:pt x="5988" y="0"/>
                    <a:pt x="5988"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689;p96"/>
            <p:cNvSpPr/>
            <p:nvPr/>
          </p:nvSpPr>
          <p:spPr>
            <a:xfrm>
              <a:off x="1611350" y="1779750"/>
              <a:ext cx="136800" cy="637575"/>
            </a:xfrm>
            <a:custGeom>
              <a:avLst/>
              <a:gdLst/>
              <a:ahLst/>
              <a:cxnLst/>
              <a:rect l="l" t="t" r="r" b="b"/>
              <a:pathLst>
                <a:path w="5472" h="25503" extrusionOk="0">
                  <a:moveTo>
                    <a:pt x="0" y="1"/>
                  </a:moveTo>
                  <a:lnTo>
                    <a:pt x="0" y="18511"/>
                  </a:lnTo>
                  <a:cubicBezTo>
                    <a:pt x="0" y="21095"/>
                    <a:pt x="183" y="23405"/>
                    <a:pt x="426" y="25502"/>
                  </a:cubicBezTo>
                  <a:cubicBezTo>
                    <a:pt x="4317" y="22159"/>
                    <a:pt x="5411" y="16353"/>
                    <a:pt x="5472" y="11156"/>
                  </a:cubicBezTo>
                  <a:lnTo>
                    <a:pt x="2918" y="10396"/>
                  </a:lnTo>
                  <a:lnTo>
                    <a:pt x="5472" y="9788"/>
                  </a:lnTo>
                  <a:cubicBezTo>
                    <a:pt x="5411" y="6809"/>
                    <a:pt x="5046" y="4165"/>
                    <a:pt x="4742" y="2371"/>
                  </a:cubicBezTo>
                  <a:lnTo>
                    <a:pt x="0"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690;p96"/>
            <p:cNvSpPr/>
            <p:nvPr/>
          </p:nvSpPr>
          <p:spPr>
            <a:xfrm>
              <a:off x="1522450" y="1826875"/>
              <a:ext cx="33450" cy="80575"/>
            </a:xfrm>
            <a:custGeom>
              <a:avLst/>
              <a:gdLst/>
              <a:ahLst/>
              <a:cxnLst/>
              <a:rect l="l" t="t" r="r" b="b"/>
              <a:pathLst>
                <a:path w="1338" h="3223" extrusionOk="0">
                  <a:moveTo>
                    <a:pt x="1338" y="0"/>
                  </a:moveTo>
                  <a:lnTo>
                    <a:pt x="0" y="1429"/>
                  </a:lnTo>
                  <a:lnTo>
                    <a:pt x="547" y="3222"/>
                  </a:lnTo>
                  <a:lnTo>
                    <a:pt x="1338" y="3222"/>
                  </a:lnTo>
                  <a:lnTo>
                    <a:pt x="1338"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691;p96"/>
            <p:cNvSpPr/>
            <p:nvPr/>
          </p:nvSpPr>
          <p:spPr>
            <a:xfrm>
              <a:off x="1555875" y="1826875"/>
              <a:ext cx="33450" cy="80575"/>
            </a:xfrm>
            <a:custGeom>
              <a:avLst/>
              <a:gdLst/>
              <a:ahLst/>
              <a:cxnLst/>
              <a:rect l="l" t="t" r="r" b="b"/>
              <a:pathLst>
                <a:path w="1338" h="3223" extrusionOk="0">
                  <a:moveTo>
                    <a:pt x="1" y="0"/>
                  </a:moveTo>
                  <a:lnTo>
                    <a:pt x="1" y="3222"/>
                  </a:lnTo>
                  <a:lnTo>
                    <a:pt x="791" y="3222"/>
                  </a:lnTo>
                  <a:lnTo>
                    <a:pt x="1338" y="1429"/>
                  </a:lnTo>
                  <a:lnTo>
                    <a:pt x="1"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692;p96"/>
            <p:cNvSpPr/>
            <p:nvPr/>
          </p:nvSpPr>
          <p:spPr>
            <a:xfrm>
              <a:off x="1511800" y="1907425"/>
              <a:ext cx="88175" cy="715825"/>
            </a:xfrm>
            <a:custGeom>
              <a:avLst/>
              <a:gdLst/>
              <a:ahLst/>
              <a:cxnLst/>
              <a:rect l="l" t="t" r="r" b="b"/>
              <a:pathLst>
                <a:path w="3527" h="28633" extrusionOk="0">
                  <a:moveTo>
                    <a:pt x="973" y="0"/>
                  </a:moveTo>
                  <a:lnTo>
                    <a:pt x="1" y="26292"/>
                  </a:lnTo>
                  <a:lnTo>
                    <a:pt x="1764" y="28633"/>
                  </a:lnTo>
                  <a:lnTo>
                    <a:pt x="3526" y="26292"/>
                  </a:lnTo>
                  <a:lnTo>
                    <a:pt x="2554"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693;p96"/>
            <p:cNvSpPr/>
            <p:nvPr/>
          </p:nvSpPr>
          <p:spPr>
            <a:xfrm>
              <a:off x="1629575" y="4311700"/>
              <a:ext cx="353375" cy="64625"/>
            </a:xfrm>
            <a:custGeom>
              <a:avLst/>
              <a:gdLst/>
              <a:ahLst/>
              <a:cxnLst/>
              <a:rect l="l" t="t" r="r" b="b"/>
              <a:pathLst>
                <a:path w="14135" h="2585" extrusionOk="0">
                  <a:moveTo>
                    <a:pt x="1" y="1"/>
                  </a:moveTo>
                  <a:lnTo>
                    <a:pt x="1" y="2584"/>
                  </a:lnTo>
                  <a:lnTo>
                    <a:pt x="14135" y="2584"/>
                  </a:lnTo>
                  <a:cubicBezTo>
                    <a:pt x="14135" y="2584"/>
                    <a:pt x="13223" y="1"/>
                    <a:pt x="10518" y="1"/>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694;p96"/>
            <p:cNvSpPr/>
            <p:nvPr/>
          </p:nvSpPr>
          <p:spPr>
            <a:xfrm>
              <a:off x="1703300" y="2767600"/>
              <a:ext cx="136050" cy="165700"/>
            </a:xfrm>
            <a:custGeom>
              <a:avLst/>
              <a:gdLst/>
              <a:ahLst/>
              <a:cxnLst/>
              <a:rect l="l" t="t" r="r" b="b"/>
              <a:pathLst>
                <a:path w="5442" h="6628" extrusionOk="0">
                  <a:moveTo>
                    <a:pt x="456" y="1"/>
                  </a:moveTo>
                  <a:lnTo>
                    <a:pt x="0" y="548"/>
                  </a:lnTo>
                  <a:lnTo>
                    <a:pt x="4529" y="6627"/>
                  </a:lnTo>
                  <a:lnTo>
                    <a:pt x="5441" y="4682"/>
                  </a:lnTo>
                  <a:lnTo>
                    <a:pt x="456"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695;p96"/>
            <p:cNvSpPr/>
            <p:nvPr/>
          </p:nvSpPr>
          <p:spPr>
            <a:xfrm>
              <a:off x="1676700" y="2781275"/>
              <a:ext cx="139850" cy="212050"/>
            </a:xfrm>
            <a:custGeom>
              <a:avLst/>
              <a:gdLst/>
              <a:ahLst/>
              <a:cxnLst/>
              <a:rect l="l" t="t" r="r" b="b"/>
              <a:pathLst>
                <a:path w="5594" h="8482" extrusionOk="0">
                  <a:moveTo>
                    <a:pt x="1064" y="1"/>
                  </a:moveTo>
                  <a:lnTo>
                    <a:pt x="0" y="1551"/>
                  </a:lnTo>
                  <a:lnTo>
                    <a:pt x="4438" y="8481"/>
                  </a:lnTo>
                  <a:lnTo>
                    <a:pt x="5593" y="6080"/>
                  </a:lnTo>
                  <a:lnTo>
                    <a:pt x="1064"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696;p96"/>
            <p:cNvSpPr/>
            <p:nvPr/>
          </p:nvSpPr>
          <p:spPr>
            <a:xfrm>
              <a:off x="1125775" y="1907425"/>
              <a:ext cx="167950" cy="1188475"/>
            </a:xfrm>
            <a:custGeom>
              <a:avLst/>
              <a:gdLst/>
              <a:ahLst/>
              <a:cxnLst/>
              <a:rect l="l" t="t" r="r" b="b"/>
              <a:pathLst>
                <a:path w="6718" h="47539" extrusionOk="0">
                  <a:moveTo>
                    <a:pt x="4864" y="0"/>
                  </a:moveTo>
                  <a:cubicBezTo>
                    <a:pt x="3861" y="486"/>
                    <a:pt x="3101" y="1398"/>
                    <a:pt x="2493" y="2340"/>
                  </a:cubicBezTo>
                  <a:cubicBezTo>
                    <a:pt x="1399" y="4073"/>
                    <a:pt x="852" y="6110"/>
                    <a:pt x="821" y="8146"/>
                  </a:cubicBezTo>
                  <a:lnTo>
                    <a:pt x="1" y="47539"/>
                  </a:lnTo>
                  <a:lnTo>
                    <a:pt x="6718" y="47539"/>
                  </a:lnTo>
                  <a:lnTo>
                    <a:pt x="4864"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697;p96"/>
            <p:cNvSpPr/>
            <p:nvPr/>
          </p:nvSpPr>
          <p:spPr>
            <a:xfrm>
              <a:off x="1125775" y="3095875"/>
              <a:ext cx="167950" cy="219650"/>
            </a:xfrm>
            <a:custGeom>
              <a:avLst/>
              <a:gdLst/>
              <a:ahLst/>
              <a:cxnLst/>
              <a:rect l="l" t="t" r="r" b="b"/>
              <a:pathLst>
                <a:path w="6718" h="8786" extrusionOk="0">
                  <a:moveTo>
                    <a:pt x="1" y="1"/>
                  </a:moveTo>
                  <a:cubicBezTo>
                    <a:pt x="1" y="3952"/>
                    <a:pt x="1915" y="7235"/>
                    <a:pt x="2675" y="8359"/>
                  </a:cubicBezTo>
                  <a:cubicBezTo>
                    <a:pt x="2827" y="8633"/>
                    <a:pt x="3131" y="8785"/>
                    <a:pt x="3435" y="8785"/>
                  </a:cubicBezTo>
                  <a:cubicBezTo>
                    <a:pt x="3952" y="8785"/>
                    <a:pt x="4378" y="8359"/>
                    <a:pt x="4378" y="7873"/>
                  </a:cubicBezTo>
                  <a:lnTo>
                    <a:pt x="4378" y="3253"/>
                  </a:lnTo>
                  <a:lnTo>
                    <a:pt x="5168" y="3253"/>
                  </a:lnTo>
                  <a:lnTo>
                    <a:pt x="5168" y="4986"/>
                  </a:lnTo>
                  <a:cubicBezTo>
                    <a:pt x="5168" y="5411"/>
                    <a:pt x="5502" y="5745"/>
                    <a:pt x="5928" y="5745"/>
                  </a:cubicBezTo>
                  <a:lnTo>
                    <a:pt x="5958" y="5745"/>
                  </a:lnTo>
                  <a:cubicBezTo>
                    <a:pt x="6353" y="5745"/>
                    <a:pt x="6718" y="5411"/>
                    <a:pt x="6718" y="4986"/>
                  </a:cubicBezTo>
                  <a:lnTo>
                    <a:pt x="6718"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698;p96"/>
            <p:cNvSpPr/>
            <p:nvPr/>
          </p:nvSpPr>
          <p:spPr>
            <a:xfrm>
              <a:off x="1533075" y="2760775"/>
              <a:ext cx="50950" cy="326000"/>
            </a:xfrm>
            <a:custGeom>
              <a:avLst/>
              <a:gdLst/>
              <a:ahLst/>
              <a:cxnLst/>
              <a:rect l="l" t="t" r="r" b="b"/>
              <a:pathLst>
                <a:path w="2038" h="13040" extrusionOk="0">
                  <a:moveTo>
                    <a:pt x="1" y="0"/>
                  </a:moveTo>
                  <a:lnTo>
                    <a:pt x="1" y="13040"/>
                  </a:lnTo>
                  <a:lnTo>
                    <a:pt x="2037" y="13040"/>
                  </a:lnTo>
                  <a:lnTo>
                    <a:pt x="2037"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699;p96"/>
            <p:cNvSpPr/>
            <p:nvPr/>
          </p:nvSpPr>
          <p:spPr>
            <a:xfrm>
              <a:off x="1931250" y="2405150"/>
              <a:ext cx="72225" cy="202150"/>
            </a:xfrm>
            <a:custGeom>
              <a:avLst/>
              <a:gdLst/>
              <a:ahLst/>
              <a:cxnLst/>
              <a:rect l="l" t="t" r="r" b="b"/>
              <a:pathLst>
                <a:path w="2889" h="8086" extrusionOk="0">
                  <a:moveTo>
                    <a:pt x="2311" y="0"/>
                  </a:moveTo>
                  <a:cubicBezTo>
                    <a:pt x="913" y="851"/>
                    <a:pt x="1" y="2401"/>
                    <a:pt x="1" y="4195"/>
                  </a:cubicBezTo>
                  <a:cubicBezTo>
                    <a:pt x="1" y="5775"/>
                    <a:pt x="730" y="7173"/>
                    <a:pt x="1916" y="8085"/>
                  </a:cubicBezTo>
                  <a:cubicBezTo>
                    <a:pt x="2645" y="6201"/>
                    <a:pt x="2889" y="4164"/>
                    <a:pt x="2615" y="2128"/>
                  </a:cubicBezTo>
                  <a:cubicBezTo>
                    <a:pt x="2524" y="1490"/>
                    <a:pt x="2433" y="760"/>
                    <a:pt x="2311"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700;p96"/>
            <p:cNvSpPr/>
            <p:nvPr/>
          </p:nvSpPr>
          <p:spPr>
            <a:xfrm>
              <a:off x="1134125" y="2522925"/>
              <a:ext cx="67675" cy="177850"/>
            </a:xfrm>
            <a:custGeom>
              <a:avLst/>
              <a:gdLst/>
              <a:ahLst/>
              <a:cxnLst/>
              <a:rect l="l" t="t" r="r" b="b"/>
              <a:pathLst>
                <a:path w="2707" h="7114" extrusionOk="0">
                  <a:moveTo>
                    <a:pt x="153" y="0"/>
                  </a:moveTo>
                  <a:lnTo>
                    <a:pt x="1" y="7113"/>
                  </a:lnTo>
                  <a:cubicBezTo>
                    <a:pt x="1551" y="6657"/>
                    <a:pt x="2706" y="5228"/>
                    <a:pt x="2706" y="3526"/>
                  </a:cubicBezTo>
                  <a:cubicBezTo>
                    <a:pt x="2706" y="1885"/>
                    <a:pt x="1642" y="487"/>
                    <a:pt x="153"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1" name="Google Shape;2500;p116"/>
          <p:cNvGrpSpPr/>
          <p:nvPr/>
        </p:nvGrpSpPr>
        <p:grpSpPr>
          <a:xfrm>
            <a:off x="2376922" y="1209802"/>
            <a:ext cx="4612862" cy="2922366"/>
            <a:chOff x="2964279" y="1585589"/>
            <a:chExt cx="3215446" cy="2090519"/>
          </a:xfrm>
        </p:grpSpPr>
        <p:sp>
          <p:nvSpPr>
            <p:cNvPr id="82" name="Google Shape;2501;p116"/>
            <p:cNvSpPr/>
            <p:nvPr/>
          </p:nvSpPr>
          <p:spPr>
            <a:xfrm>
              <a:off x="2964279" y="3577826"/>
              <a:ext cx="3215446" cy="98282"/>
            </a:xfrm>
            <a:custGeom>
              <a:avLst/>
              <a:gdLst/>
              <a:ahLst/>
              <a:cxnLst/>
              <a:rect l="l" t="t" r="r" b="b"/>
              <a:pathLst>
                <a:path w="158119" h="4833" extrusionOk="0">
                  <a:moveTo>
                    <a:pt x="1" y="0"/>
                  </a:moveTo>
                  <a:cubicBezTo>
                    <a:pt x="1125" y="2827"/>
                    <a:pt x="3830" y="4833"/>
                    <a:pt x="7022" y="4833"/>
                  </a:cubicBezTo>
                  <a:lnTo>
                    <a:pt x="151098" y="4833"/>
                  </a:lnTo>
                  <a:cubicBezTo>
                    <a:pt x="154289" y="4833"/>
                    <a:pt x="157025" y="2827"/>
                    <a:pt x="158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502;p116"/>
            <p:cNvSpPr/>
            <p:nvPr/>
          </p:nvSpPr>
          <p:spPr>
            <a:xfrm>
              <a:off x="3200401" y="1585589"/>
              <a:ext cx="2743843" cy="1992198"/>
            </a:xfrm>
            <a:custGeom>
              <a:avLst/>
              <a:gdLst/>
              <a:ahLst/>
              <a:cxnLst/>
              <a:rect l="l" t="t" r="r" b="b"/>
              <a:pathLst>
                <a:path w="134928" h="97966" extrusionOk="0">
                  <a:moveTo>
                    <a:pt x="6749" y="0"/>
                  </a:moveTo>
                  <a:cubicBezTo>
                    <a:pt x="3010" y="0"/>
                    <a:pt x="1" y="3040"/>
                    <a:pt x="1" y="6748"/>
                  </a:cubicBezTo>
                  <a:lnTo>
                    <a:pt x="1" y="91217"/>
                  </a:lnTo>
                  <a:cubicBezTo>
                    <a:pt x="1" y="94925"/>
                    <a:pt x="3010" y="97965"/>
                    <a:pt x="6749" y="97965"/>
                  </a:cubicBezTo>
                  <a:lnTo>
                    <a:pt x="128179" y="97965"/>
                  </a:lnTo>
                  <a:cubicBezTo>
                    <a:pt x="131888" y="97965"/>
                    <a:pt x="134927" y="94925"/>
                    <a:pt x="134927" y="91217"/>
                  </a:cubicBezTo>
                  <a:lnTo>
                    <a:pt x="134927" y="6748"/>
                  </a:lnTo>
                  <a:cubicBezTo>
                    <a:pt x="134927" y="3040"/>
                    <a:pt x="131888" y="0"/>
                    <a:pt x="128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CuadroTexto 1"/>
          <p:cNvSpPr txBox="1"/>
          <p:nvPr/>
        </p:nvSpPr>
        <p:spPr>
          <a:xfrm>
            <a:off x="3019359" y="1478618"/>
            <a:ext cx="3366653" cy="22171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endParaRPr lang="es-CO" dirty="0"/>
          </a:p>
        </p:txBody>
      </p:sp>
      <p:sp>
        <p:nvSpPr>
          <p:cNvPr id="1755" name="Google Shape;1755;p98"/>
          <p:cNvSpPr txBox="1">
            <a:spLocks noGrp="1"/>
          </p:cNvSpPr>
          <p:nvPr>
            <p:ph type="title"/>
          </p:nvPr>
        </p:nvSpPr>
        <p:spPr>
          <a:xfrm>
            <a:off x="2907059" y="2039189"/>
            <a:ext cx="3641124" cy="10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u="sng" dirty="0">
                <a:solidFill>
                  <a:schemeClr val="accent3"/>
                </a:solidFill>
              </a:rPr>
              <a:t>Gracias</a:t>
            </a:r>
            <a:endParaRPr sz="6600" u="sng" dirty="0"/>
          </a:p>
        </p:txBody>
      </p:sp>
      <p:pic>
        <p:nvPicPr>
          <p:cNvPr id="86" name="Imagen 85">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026" y="1340314"/>
            <a:ext cx="2159986" cy="1123193"/>
          </a:xfrm>
          <a:prstGeom prst="rect">
            <a:avLst/>
          </a:prstGeom>
        </p:spPr>
      </p:pic>
      <p:grpSp>
        <p:nvGrpSpPr>
          <p:cNvPr id="87" name="Grupo 86"/>
          <p:cNvGrpSpPr/>
          <p:nvPr/>
        </p:nvGrpSpPr>
        <p:grpSpPr>
          <a:xfrm>
            <a:off x="-150302" y="4525168"/>
            <a:ext cx="9226484" cy="618332"/>
            <a:chOff x="-82484" y="4536534"/>
            <a:chExt cx="9226484" cy="618332"/>
          </a:xfrm>
        </p:grpSpPr>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70" name="Google Shape;1370;p90"/>
          <p:cNvSpPr txBox="1">
            <a:spLocks noGrp="1"/>
          </p:cNvSpPr>
          <p:nvPr>
            <p:ph type="ctrTitle"/>
          </p:nvPr>
        </p:nvSpPr>
        <p:spPr>
          <a:xfrm>
            <a:off x="528315" y="882883"/>
            <a:ext cx="5673230" cy="2002966"/>
          </a:xfrm>
          <a:prstGeom prst="rect">
            <a:avLst/>
          </a:prstGeom>
        </p:spPr>
        <p:txBody>
          <a:bodyPr spcFirstLastPara="1" wrap="square" lIns="91425" tIns="91425" rIns="91425" bIns="91425" anchor="ctr" anchorCtr="0">
            <a:noAutofit/>
          </a:bodyPr>
          <a:lstStyle/>
          <a:p>
            <a:pPr lvl="0" algn="just"/>
            <a:r>
              <a:rPr lang="es-ES" dirty="0">
                <a:solidFill>
                  <a:schemeClr val="accent3"/>
                </a:solidFill>
              </a:rPr>
              <a:t>FURAG</a:t>
            </a:r>
            <a:br>
              <a:rPr lang="es-ES" dirty="0">
                <a:solidFill>
                  <a:schemeClr val="accent3"/>
                </a:solidFill>
              </a:rPr>
            </a:br>
            <a:r>
              <a:rPr lang="es-ES" sz="2000" b="0" dirty="0">
                <a:solidFill>
                  <a:srgbClr val="002060"/>
                </a:solidFill>
                <a:latin typeface="Livvic" panose="020B0604020202020204" charset="0"/>
              </a:rPr>
              <a:t>El Formulario Único de Reporte de Avances de Gestión, es una herramienta por la cuál se captura, monitorea y evalúan los avances sectoriales e institucionales en la implementación de políticas de desarrollo administrativo de la vigencia anterior al reporte</a:t>
            </a:r>
            <a:r>
              <a:rPr lang="es-ES" sz="2400" b="0" dirty="0">
                <a:solidFill>
                  <a:srgbClr val="002060"/>
                </a:solidFill>
              </a:rPr>
              <a:t>.</a:t>
            </a:r>
            <a:br>
              <a:rPr lang="es-ES" dirty="0">
                <a:solidFill>
                  <a:schemeClr val="accent3"/>
                </a:solidFill>
              </a:rPr>
            </a:br>
            <a:endParaRPr sz="900" dirty="0">
              <a:solidFill>
                <a:schemeClr val="accent3"/>
              </a:solidFill>
              <a:latin typeface="Livvic" panose="020B0604020202020204" charset="0"/>
            </a:endParaRPr>
          </a:p>
        </p:txBody>
      </p:sp>
      <p:grpSp>
        <p:nvGrpSpPr>
          <p:cNvPr id="3" name="Grupo 2"/>
          <p:cNvGrpSpPr/>
          <p:nvPr/>
        </p:nvGrpSpPr>
        <p:grpSpPr>
          <a:xfrm>
            <a:off x="-82484" y="-94768"/>
            <a:ext cx="9294302" cy="5249634"/>
            <a:chOff x="-82484" y="-94768"/>
            <a:chExt cx="9294302" cy="5249634"/>
          </a:xfrm>
        </p:grpSpPr>
        <p:pic>
          <p:nvPicPr>
            <p:cNvPr id="88" name="Imagen 8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63160" y="232949"/>
              <a:ext cx="1162050" cy="403860"/>
            </a:xfrm>
            <a:prstGeom prst="rect">
              <a:avLst/>
            </a:prstGeom>
          </p:spPr>
        </p:pic>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0" name="Imagen 8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7" name="CuadroTexto 16">
            <a:extLst>
              <a:ext uri="{FF2B5EF4-FFF2-40B4-BE49-F238E27FC236}">
                <a16:creationId xmlns:a16="http://schemas.microsoft.com/office/drawing/2014/main" id="{8C814942-B286-482D-9A8A-F7E96D661CC3}"/>
              </a:ext>
            </a:extLst>
          </p:cNvPr>
          <p:cNvSpPr txBox="1"/>
          <p:nvPr/>
        </p:nvSpPr>
        <p:spPr>
          <a:xfrm>
            <a:off x="2237014" y="2409698"/>
            <a:ext cx="4648200" cy="307777"/>
          </a:xfrm>
          <a:prstGeom prst="rect">
            <a:avLst/>
          </a:prstGeom>
          <a:noFill/>
        </p:spPr>
        <p:txBody>
          <a:bodyPr wrap="square">
            <a:spAutoFit/>
          </a:bodyPr>
          <a:lstStyle/>
          <a:p>
            <a:endParaRPr lang="es-CO" dirty="0"/>
          </a:p>
        </p:txBody>
      </p:sp>
      <p:pic>
        <p:nvPicPr>
          <p:cNvPr id="6" name="Imagen 5">
            <a:extLst>
              <a:ext uri="{FF2B5EF4-FFF2-40B4-BE49-F238E27FC236}">
                <a16:creationId xmlns:a16="http://schemas.microsoft.com/office/drawing/2014/main" id="{E1E57C92-72AC-48BE-BF17-22DFAE8CB96D}"/>
              </a:ext>
            </a:extLst>
          </p:cNvPr>
          <p:cNvPicPr>
            <a:picLocks noChangeAspect="1"/>
          </p:cNvPicPr>
          <p:nvPr/>
        </p:nvPicPr>
        <p:blipFill>
          <a:blip r:embed="rId11"/>
          <a:stretch>
            <a:fillRect/>
          </a:stretch>
        </p:blipFill>
        <p:spPr>
          <a:xfrm>
            <a:off x="6614165" y="1723119"/>
            <a:ext cx="1971950" cy="2791215"/>
          </a:xfrm>
          <a:prstGeom prst="rect">
            <a:avLst/>
          </a:prstGeom>
        </p:spPr>
      </p:pic>
      <p:sp>
        <p:nvSpPr>
          <p:cNvPr id="18" name="CuadroTexto 17">
            <a:extLst>
              <a:ext uri="{FF2B5EF4-FFF2-40B4-BE49-F238E27FC236}">
                <a16:creationId xmlns:a16="http://schemas.microsoft.com/office/drawing/2014/main" id="{4138BB30-C3A7-43A1-AC32-3CB843C08ABF}"/>
              </a:ext>
            </a:extLst>
          </p:cNvPr>
          <p:cNvSpPr txBox="1"/>
          <p:nvPr/>
        </p:nvSpPr>
        <p:spPr>
          <a:xfrm>
            <a:off x="357456" y="4254371"/>
            <a:ext cx="3238387"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a:t>
            </a:r>
            <a:endParaRPr lang="es-CO" sz="900" dirty="0">
              <a:latin typeface="Livvic" panose="020B0604020202020204" charset="0"/>
            </a:endParaRPr>
          </a:p>
        </p:txBody>
      </p:sp>
    </p:spTree>
    <p:extLst>
      <p:ext uri="{BB962C8B-B14F-4D97-AF65-F5344CB8AC3E}">
        <p14:creationId xmlns:p14="http://schemas.microsoft.com/office/powerpoint/2010/main" val="189287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70" name="Google Shape;1370;p90"/>
          <p:cNvSpPr txBox="1">
            <a:spLocks noGrp="1"/>
          </p:cNvSpPr>
          <p:nvPr>
            <p:ph type="ctrTitle"/>
          </p:nvPr>
        </p:nvSpPr>
        <p:spPr>
          <a:xfrm>
            <a:off x="197980" y="482882"/>
            <a:ext cx="5268810" cy="3403490"/>
          </a:xfrm>
          <a:prstGeom prst="rect">
            <a:avLst/>
          </a:prstGeom>
        </p:spPr>
        <p:txBody>
          <a:bodyPr spcFirstLastPara="1" wrap="square" lIns="91425" tIns="91425" rIns="91425" bIns="91425" anchor="ctr" anchorCtr="0">
            <a:noAutofit/>
          </a:bodyPr>
          <a:lstStyle/>
          <a:p>
            <a:pPr lvl="0" algn="just"/>
            <a:br>
              <a:rPr lang="es-ES" sz="2000" dirty="0">
                <a:solidFill>
                  <a:schemeClr val="accent3"/>
                </a:solidFill>
              </a:rPr>
            </a:br>
            <a:br>
              <a:rPr lang="es-ES" sz="2000" dirty="0">
                <a:solidFill>
                  <a:schemeClr val="accent3"/>
                </a:solidFill>
              </a:rPr>
            </a:br>
            <a:br>
              <a:rPr lang="es-ES" sz="2000" dirty="0">
                <a:solidFill>
                  <a:schemeClr val="accent3"/>
                </a:solidFill>
              </a:rPr>
            </a:br>
            <a:br>
              <a:rPr lang="es-ES" sz="2000" dirty="0">
                <a:solidFill>
                  <a:schemeClr val="accent3"/>
                </a:solidFill>
              </a:rPr>
            </a:br>
            <a:r>
              <a:rPr lang="es-ES" sz="2000" dirty="0">
                <a:solidFill>
                  <a:schemeClr val="accent3"/>
                </a:solidFill>
              </a:rPr>
              <a:t>COMPARACIÓN DEL RESULTADO DEL FURAG 2022 CON VIGENCIAS ANTERIORES</a:t>
            </a:r>
            <a:br>
              <a:rPr lang="es-ES" sz="2000" dirty="0">
                <a:solidFill>
                  <a:schemeClr val="accent3"/>
                </a:solidFill>
              </a:rPr>
            </a:br>
            <a:br>
              <a:rPr lang="es-ES" sz="2000" dirty="0">
                <a:solidFill>
                  <a:schemeClr val="accent3"/>
                </a:solidFill>
              </a:rPr>
            </a:br>
            <a:r>
              <a:rPr lang="es-ES" sz="2000" b="0" dirty="0">
                <a:solidFill>
                  <a:srgbClr val="002060"/>
                </a:solidFill>
              </a:rPr>
              <a:t>Los resultados de la vigencia 2022 no son comparables con los resultados de las mediciones de vigencias anteriores, ya que se realizaron cambios significativos a las preguntas de las políticas, dado los procesos de actualización de las temáticas y directrices</a:t>
            </a:r>
            <a:r>
              <a:rPr lang="es-ES" sz="2000" b="0" dirty="0">
                <a:solidFill>
                  <a:schemeClr val="accent1"/>
                </a:solidFill>
              </a:rPr>
              <a:t>.</a:t>
            </a:r>
            <a:br>
              <a:rPr lang="es-ES" sz="2000" b="0" dirty="0">
                <a:solidFill>
                  <a:schemeClr val="accent1"/>
                </a:solidFill>
              </a:rPr>
            </a:br>
            <a:br>
              <a:rPr lang="es-ES" sz="2000" b="0" dirty="0">
                <a:solidFill>
                  <a:schemeClr val="accent1"/>
                </a:solidFill>
              </a:rPr>
            </a:br>
            <a:endParaRPr sz="2000" b="0" dirty="0">
              <a:solidFill>
                <a:schemeClr val="accent1"/>
              </a:solidFill>
            </a:endParaRPr>
          </a:p>
        </p:txBody>
      </p:sp>
      <p:grpSp>
        <p:nvGrpSpPr>
          <p:cNvPr id="3" name="Grupo 2"/>
          <p:cNvGrpSpPr/>
          <p:nvPr/>
        </p:nvGrpSpPr>
        <p:grpSpPr>
          <a:xfrm>
            <a:off x="-82484" y="-94768"/>
            <a:ext cx="9294302" cy="5249634"/>
            <a:chOff x="-82484" y="-94768"/>
            <a:chExt cx="9294302" cy="5249634"/>
          </a:xfrm>
        </p:grpSpPr>
        <p:pic>
          <p:nvPicPr>
            <p:cNvPr id="88" name="Imagen 8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63160" y="232949"/>
              <a:ext cx="1162050" cy="403860"/>
            </a:xfrm>
            <a:prstGeom prst="rect">
              <a:avLst/>
            </a:prstGeom>
          </p:spPr>
        </p:pic>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0" name="Imagen 8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7" name="CuadroTexto 16">
            <a:extLst>
              <a:ext uri="{FF2B5EF4-FFF2-40B4-BE49-F238E27FC236}">
                <a16:creationId xmlns:a16="http://schemas.microsoft.com/office/drawing/2014/main" id="{6B842DF2-F932-49E9-BB41-1670AC11536A}"/>
              </a:ext>
            </a:extLst>
          </p:cNvPr>
          <p:cNvSpPr txBox="1"/>
          <p:nvPr/>
        </p:nvSpPr>
        <p:spPr>
          <a:xfrm>
            <a:off x="2237014" y="2409698"/>
            <a:ext cx="4648200" cy="307777"/>
          </a:xfrm>
          <a:prstGeom prst="rect">
            <a:avLst/>
          </a:prstGeom>
          <a:noFill/>
        </p:spPr>
        <p:txBody>
          <a:bodyPr wrap="square">
            <a:spAutoFit/>
          </a:bodyPr>
          <a:lstStyle/>
          <a:p>
            <a:endParaRPr lang="es-CO" dirty="0"/>
          </a:p>
        </p:txBody>
      </p:sp>
      <p:sp>
        <p:nvSpPr>
          <p:cNvPr id="19" name="CuadroTexto 18">
            <a:extLst>
              <a:ext uri="{FF2B5EF4-FFF2-40B4-BE49-F238E27FC236}">
                <a16:creationId xmlns:a16="http://schemas.microsoft.com/office/drawing/2014/main" id="{6DD78FD0-A817-4779-B9A1-6221B6C3D508}"/>
              </a:ext>
            </a:extLst>
          </p:cNvPr>
          <p:cNvSpPr txBox="1"/>
          <p:nvPr/>
        </p:nvSpPr>
        <p:spPr>
          <a:xfrm>
            <a:off x="2237014" y="2409698"/>
            <a:ext cx="4648200" cy="307777"/>
          </a:xfrm>
          <a:prstGeom prst="rect">
            <a:avLst/>
          </a:prstGeom>
          <a:noFill/>
        </p:spPr>
        <p:txBody>
          <a:bodyPr wrap="square">
            <a:spAutoFit/>
          </a:bodyPr>
          <a:lstStyle/>
          <a:p>
            <a:endParaRPr lang="es-CO" dirty="0"/>
          </a:p>
        </p:txBody>
      </p:sp>
      <p:pic>
        <p:nvPicPr>
          <p:cNvPr id="7" name="Imagen 6">
            <a:extLst>
              <a:ext uri="{FF2B5EF4-FFF2-40B4-BE49-F238E27FC236}">
                <a16:creationId xmlns:a16="http://schemas.microsoft.com/office/drawing/2014/main" id="{45134305-B419-409B-BB9D-847712050448}"/>
              </a:ext>
            </a:extLst>
          </p:cNvPr>
          <p:cNvPicPr>
            <a:picLocks noChangeAspect="1"/>
          </p:cNvPicPr>
          <p:nvPr/>
        </p:nvPicPr>
        <p:blipFill>
          <a:blip r:embed="rId11"/>
          <a:stretch>
            <a:fillRect/>
          </a:stretch>
        </p:blipFill>
        <p:spPr>
          <a:xfrm>
            <a:off x="5778752" y="1737828"/>
            <a:ext cx="2876951" cy="1971950"/>
          </a:xfrm>
          <a:prstGeom prst="rect">
            <a:avLst/>
          </a:prstGeom>
        </p:spPr>
      </p:pic>
      <p:sp>
        <p:nvSpPr>
          <p:cNvPr id="2" name="CuadroTexto 1">
            <a:extLst>
              <a:ext uri="{FF2B5EF4-FFF2-40B4-BE49-F238E27FC236}">
                <a16:creationId xmlns:a16="http://schemas.microsoft.com/office/drawing/2014/main" id="{C8C6D8F1-560E-4593-8283-34C03B9970CE}"/>
              </a:ext>
            </a:extLst>
          </p:cNvPr>
          <p:cNvSpPr txBox="1"/>
          <p:nvPr/>
        </p:nvSpPr>
        <p:spPr>
          <a:xfrm>
            <a:off x="170460" y="4163043"/>
            <a:ext cx="3238387"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a:t>
            </a:r>
            <a:endParaRPr lang="es-CO" sz="900" dirty="0">
              <a:latin typeface="Livvic" panose="020B0604020202020204" charset="0"/>
            </a:endParaRPr>
          </a:p>
        </p:txBody>
      </p:sp>
    </p:spTree>
    <p:extLst>
      <p:ext uri="{BB962C8B-B14F-4D97-AF65-F5344CB8AC3E}">
        <p14:creationId xmlns:p14="http://schemas.microsoft.com/office/powerpoint/2010/main" val="29343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70" name="Google Shape;1370;p90"/>
          <p:cNvSpPr txBox="1">
            <a:spLocks noGrp="1"/>
          </p:cNvSpPr>
          <p:nvPr>
            <p:ph type="ctrTitle"/>
          </p:nvPr>
        </p:nvSpPr>
        <p:spPr>
          <a:xfrm>
            <a:off x="4527156" y="2196574"/>
            <a:ext cx="4055051" cy="2553401"/>
          </a:xfrm>
          <a:prstGeom prst="rect">
            <a:avLst/>
          </a:prstGeom>
        </p:spPr>
        <p:txBody>
          <a:bodyPr spcFirstLastPara="1" wrap="square" lIns="91425" tIns="91425" rIns="91425" bIns="91425" anchor="ctr" anchorCtr="0">
            <a:noAutofit/>
          </a:bodyPr>
          <a:lstStyle/>
          <a:p>
            <a:pPr lvl="0" algn="just"/>
            <a:br>
              <a:rPr lang="es-ES" sz="2000" dirty="0">
                <a:solidFill>
                  <a:schemeClr val="accent3"/>
                </a:solidFill>
              </a:rPr>
            </a:br>
            <a:br>
              <a:rPr lang="es-ES" sz="1400" dirty="0">
                <a:solidFill>
                  <a:srgbClr val="002060"/>
                </a:solidFill>
                <a:latin typeface="Livvic" panose="020B0604020202020204" charset="0"/>
              </a:rPr>
            </a:br>
            <a:r>
              <a:rPr lang="es-ES" sz="1400" dirty="0">
                <a:solidFill>
                  <a:schemeClr val="accent1"/>
                </a:solidFill>
                <a:latin typeface="Livvic" panose="020B0604020202020204" charset="0"/>
              </a:rPr>
              <a:t> </a:t>
            </a:r>
            <a:br>
              <a:rPr lang="es-ES" sz="1400" dirty="0">
                <a:solidFill>
                  <a:schemeClr val="accent1"/>
                </a:solidFill>
                <a:latin typeface="Livvic" panose="020B0604020202020204" charset="0"/>
              </a:rPr>
            </a:br>
            <a:r>
              <a:rPr lang="es-ES" sz="1400" b="0" dirty="0">
                <a:solidFill>
                  <a:srgbClr val="002060"/>
                </a:solidFill>
                <a:latin typeface="Livvic" panose="020B0604020202020204" charset="0"/>
              </a:rPr>
              <a:t>- Modificación sustancial en las preguntas: Teniendo en cuenta las actualizaciones de nuevos lineamientos de las políticas.</a:t>
            </a:r>
            <a:br>
              <a:rPr lang="es-ES" sz="1400" b="0" dirty="0">
                <a:solidFill>
                  <a:srgbClr val="002060"/>
                </a:solidFill>
                <a:latin typeface="Livvic" panose="020B0604020202020204" charset="0"/>
              </a:rPr>
            </a:br>
            <a:r>
              <a:rPr lang="es-ES" sz="1400" b="0" dirty="0">
                <a:solidFill>
                  <a:srgbClr val="002060"/>
                </a:solidFill>
                <a:latin typeface="Livvic" panose="020B0604020202020204" charset="0"/>
              </a:rPr>
              <a:t>- En la estimación de índice de desempeño institucional se incluyeron preguntas de las 3 políticas que se incorporaron con posterioridad y que se evaluaban de forma individual: mejora normativa, gestión de la información estadística, compras y contrataciones públicas.</a:t>
            </a:r>
            <a:br>
              <a:rPr lang="es-ES" sz="1400" b="0" dirty="0">
                <a:solidFill>
                  <a:srgbClr val="002060"/>
                </a:solidFill>
                <a:latin typeface="Livvic" panose="020B0604020202020204" charset="0"/>
              </a:rPr>
            </a:br>
            <a:br>
              <a:rPr lang="es-ES" sz="2000" dirty="0">
                <a:solidFill>
                  <a:schemeClr val="accent1"/>
                </a:solidFill>
              </a:rPr>
            </a:br>
            <a:br>
              <a:rPr lang="es-ES" sz="2000" b="0" dirty="0">
                <a:solidFill>
                  <a:schemeClr val="accent1"/>
                </a:solidFill>
              </a:rPr>
            </a:br>
            <a:br>
              <a:rPr lang="es-ES" sz="2000" b="0" dirty="0">
                <a:solidFill>
                  <a:schemeClr val="accent1"/>
                </a:solidFill>
              </a:rPr>
            </a:br>
            <a:endParaRPr sz="2000" b="0" dirty="0">
              <a:solidFill>
                <a:schemeClr val="accent1"/>
              </a:solidFill>
            </a:endParaRPr>
          </a:p>
        </p:txBody>
      </p:sp>
      <p:grpSp>
        <p:nvGrpSpPr>
          <p:cNvPr id="3" name="Grupo 2"/>
          <p:cNvGrpSpPr/>
          <p:nvPr/>
        </p:nvGrpSpPr>
        <p:grpSpPr>
          <a:xfrm>
            <a:off x="-82484" y="-116540"/>
            <a:ext cx="9294302" cy="5249634"/>
            <a:chOff x="-82484" y="-94768"/>
            <a:chExt cx="9294302" cy="5249634"/>
          </a:xfrm>
        </p:grpSpPr>
        <p:pic>
          <p:nvPicPr>
            <p:cNvPr id="88" name="Imagen 8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63160" y="232949"/>
              <a:ext cx="1162050" cy="403860"/>
            </a:xfrm>
            <a:prstGeom prst="rect">
              <a:avLst/>
            </a:prstGeom>
          </p:spPr>
        </p:pic>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0" name="Imagen 8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7" name="CuadroTexto 16">
            <a:extLst>
              <a:ext uri="{FF2B5EF4-FFF2-40B4-BE49-F238E27FC236}">
                <a16:creationId xmlns:a16="http://schemas.microsoft.com/office/drawing/2014/main" id="{6B842DF2-F932-49E9-BB41-1670AC11536A}"/>
              </a:ext>
            </a:extLst>
          </p:cNvPr>
          <p:cNvSpPr txBox="1"/>
          <p:nvPr/>
        </p:nvSpPr>
        <p:spPr>
          <a:xfrm>
            <a:off x="2237014" y="2409698"/>
            <a:ext cx="4648200" cy="307777"/>
          </a:xfrm>
          <a:prstGeom prst="rect">
            <a:avLst/>
          </a:prstGeom>
          <a:noFill/>
        </p:spPr>
        <p:txBody>
          <a:bodyPr wrap="square">
            <a:spAutoFit/>
          </a:bodyPr>
          <a:lstStyle/>
          <a:p>
            <a:endParaRPr lang="es-CO" dirty="0"/>
          </a:p>
        </p:txBody>
      </p:sp>
      <p:sp>
        <p:nvSpPr>
          <p:cNvPr id="19" name="CuadroTexto 18">
            <a:extLst>
              <a:ext uri="{FF2B5EF4-FFF2-40B4-BE49-F238E27FC236}">
                <a16:creationId xmlns:a16="http://schemas.microsoft.com/office/drawing/2014/main" id="{6DD78FD0-A817-4779-B9A1-6221B6C3D508}"/>
              </a:ext>
            </a:extLst>
          </p:cNvPr>
          <p:cNvSpPr txBox="1"/>
          <p:nvPr/>
        </p:nvSpPr>
        <p:spPr>
          <a:xfrm>
            <a:off x="2237014" y="2409698"/>
            <a:ext cx="4648200" cy="307777"/>
          </a:xfrm>
          <a:prstGeom prst="rect">
            <a:avLst/>
          </a:prstGeom>
          <a:noFill/>
        </p:spPr>
        <p:txBody>
          <a:bodyPr wrap="square">
            <a:spAutoFit/>
          </a:bodyPr>
          <a:lstStyle/>
          <a:p>
            <a:endParaRPr lang="es-CO" dirty="0"/>
          </a:p>
        </p:txBody>
      </p:sp>
      <p:pic>
        <p:nvPicPr>
          <p:cNvPr id="4" name="Imagen 3">
            <a:extLst>
              <a:ext uri="{FF2B5EF4-FFF2-40B4-BE49-F238E27FC236}">
                <a16:creationId xmlns:a16="http://schemas.microsoft.com/office/drawing/2014/main" id="{9C2EB052-A2C2-4603-A53B-1182C0E39E7F}"/>
              </a:ext>
            </a:extLst>
          </p:cNvPr>
          <p:cNvPicPr>
            <a:picLocks noChangeAspect="1"/>
          </p:cNvPicPr>
          <p:nvPr/>
        </p:nvPicPr>
        <p:blipFill>
          <a:blip r:embed="rId11"/>
          <a:stretch>
            <a:fillRect/>
          </a:stretch>
        </p:blipFill>
        <p:spPr>
          <a:xfrm>
            <a:off x="1014601" y="2541850"/>
            <a:ext cx="1815562" cy="1920812"/>
          </a:xfrm>
          <a:prstGeom prst="rect">
            <a:avLst/>
          </a:prstGeom>
        </p:spPr>
      </p:pic>
      <p:sp>
        <p:nvSpPr>
          <p:cNvPr id="18" name="CuadroTexto 17">
            <a:extLst>
              <a:ext uri="{FF2B5EF4-FFF2-40B4-BE49-F238E27FC236}">
                <a16:creationId xmlns:a16="http://schemas.microsoft.com/office/drawing/2014/main" id="{50681CF6-67DF-4910-8013-64EB03DE02AB}"/>
              </a:ext>
            </a:extLst>
          </p:cNvPr>
          <p:cNvSpPr txBox="1"/>
          <p:nvPr/>
        </p:nvSpPr>
        <p:spPr>
          <a:xfrm>
            <a:off x="5310762" y="4261730"/>
            <a:ext cx="3238387"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a:t>
            </a:r>
            <a:endParaRPr lang="es-CO" sz="900" dirty="0">
              <a:latin typeface="Livvic" panose="020B0604020202020204" charset="0"/>
            </a:endParaRPr>
          </a:p>
        </p:txBody>
      </p:sp>
      <p:sp>
        <p:nvSpPr>
          <p:cNvPr id="20" name="CuadroTexto 19">
            <a:extLst>
              <a:ext uri="{FF2B5EF4-FFF2-40B4-BE49-F238E27FC236}">
                <a16:creationId xmlns:a16="http://schemas.microsoft.com/office/drawing/2014/main" id="{8613C141-4F90-46A7-A52E-8A84320CA065}"/>
              </a:ext>
            </a:extLst>
          </p:cNvPr>
          <p:cNvSpPr txBox="1"/>
          <p:nvPr/>
        </p:nvSpPr>
        <p:spPr>
          <a:xfrm>
            <a:off x="163160" y="590853"/>
            <a:ext cx="4645376" cy="1692771"/>
          </a:xfrm>
          <a:prstGeom prst="rect">
            <a:avLst/>
          </a:prstGeom>
          <a:noFill/>
        </p:spPr>
        <p:txBody>
          <a:bodyPr wrap="square">
            <a:spAutoFit/>
          </a:bodyPr>
          <a:lstStyle/>
          <a:p>
            <a:r>
              <a:rPr lang="es-ES" sz="1600" dirty="0">
                <a:solidFill>
                  <a:schemeClr val="accent3"/>
                </a:solidFill>
              </a:rPr>
              <a:t>¿Por qué no se puede comparar la medición con los años anteriores?</a:t>
            </a:r>
          </a:p>
          <a:p>
            <a:br>
              <a:rPr lang="es-ES" sz="1600" dirty="0">
                <a:solidFill>
                  <a:schemeClr val="accent3"/>
                </a:solidFill>
              </a:rPr>
            </a:br>
            <a:r>
              <a:rPr lang="es-ES" sz="1400" dirty="0">
                <a:solidFill>
                  <a:srgbClr val="002060"/>
                </a:solidFill>
                <a:latin typeface="Livvic" panose="020B0604020202020204" charset="0"/>
              </a:rPr>
              <a:t>El año pasado se cumplieron 4 años comparables, teniendo en cuenta las metas del PND. Asimismo, se presentaron cambios que no hacen posible confrontar con resultados anteriores:</a:t>
            </a:r>
            <a:endParaRPr lang="es-CO" dirty="0"/>
          </a:p>
        </p:txBody>
      </p:sp>
      <p:pic>
        <p:nvPicPr>
          <p:cNvPr id="7" name="Imagen 6">
            <a:extLst>
              <a:ext uri="{FF2B5EF4-FFF2-40B4-BE49-F238E27FC236}">
                <a16:creationId xmlns:a16="http://schemas.microsoft.com/office/drawing/2014/main" id="{DEF27FA6-12F8-4ED5-B969-98D325DAF770}"/>
              </a:ext>
            </a:extLst>
          </p:cNvPr>
          <p:cNvPicPr>
            <a:picLocks noChangeAspect="1"/>
          </p:cNvPicPr>
          <p:nvPr/>
        </p:nvPicPr>
        <p:blipFill>
          <a:blip r:embed="rId12"/>
          <a:stretch>
            <a:fillRect/>
          </a:stretch>
        </p:blipFill>
        <p:spPr>
          <a:xfrm>
            <a:off x="4898882" y="328249"/>
            <a:ext cx="2152950" cy="1800476"/>
          </a:xfrm>
          <a:prstGeom prst="rect">
            <a:avLst/>
          </a:prstGeom>
        </p:spPr>
      </p:pic>
    </p:spTree>
    <p:extLst>
      <p:ext uri="{BB962C8B-B14F-4D97-AF65-F5344CB8AC3E}">
        <p14:creationId xmlns:p14="http://schemas.microsoft.com/office/powerpoint/2010/main" val="373123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70" name="Google Shape;1370;p90"/>
          <p:cNvSpPr txBox="1">
            <a:spLocks noGrp="1"/>
          </p:cNvSpPr>
          <p:nvPr>
            <p:ph type="ctrTitle"/>
          </p:nvPr>
        </p:nvSpPr>
        <p:spPr>
          <a:xfrm>
            <a:off x="357456" y="1792720"/>
            <a:ext cx="5591788" cy="1370793"/>
          </a:xfrm>
          <a:prstGeom prst="rect">
            <a:avLst/>
          </a:prstGeom>
        </p:spPr>
        <p:txBody>
          <a:bodyPr spcFirstLastPara="1" wrap="square" lIns="91425" tIns="91425" rIns="91425" bIns="91425" anchor="ctr" anchorCtr="0">
            <a:noAutofit/>
          </a:bodyPr>
          <a:lstStyle/>
          <a:p>
            <a:pPr lvl="0" algn="just"/>
            <a:br>
              <a:rPr lang="es-ES" sz="2000" dirty="0">
                <a:solidFill>
                  <a:schemeClr val="accent3"/>
                </a:solidFill>
              </a:rPr>
            </a:br>
            <a:r>
              <a:rPr lang="es-ES" sz="1800" dirty="0">
                <a:solidFill>
                  <a:schemeClr val="accent3"/>
                </a:solidFill>
              </a:rPr>
              <a:t>¿Por qué no se puede comparar la medición con  años anteriores?</a:t>
            </a:r>
            <a:br>
              <a:rPr lang="es-ES" sz="1800" dirty="0">
                <a:solidFill>
                  <a:schemeClr val="accent3"/>
                </a:solidFill>
              </a:rPr>
            </a:br>
            <a:br>
              <a:rPr lang="es-ES" sz="1600" b="0" dirty="0">
                <a:solidFill>
                  <a:srgbClr val="002060"/>
                </a:solidFill>
                <a:latin typeface="Livvic" panose="020B0604020202020204" charset="0"/>
              </a:rPr>
            </a:br>
            <a:r>
              <a:rPr lang="es-ES" sz="1600" b="0" dirty="0">
                <a:solidFill>
                  <a:srgbClr val="002060"/>
                </a:solidFill>
                <a:latin typeface="Livvic" panose="020B0604020202020204" charset="0"/>
              </a:rPr>
              <a:t>-Para esta medición se incluyó la solicitud de evidencias por opciones de respuesta que no estaba antes.</a:t>
            </a:r>
            <a:br>
              <a:rPr lang="es-ES" sz="1600" b="0" dirty="0">
                <a:solidFill>
                  <a:srgbClr val="002060"/>
                </a:solidFill>
                <a:latin typeface="Livvic" panose="020B0604020202020204" charset="0"/>
              </a:rPr>
            </a:br>
            <a:r>
              <a:rPr lang="es-ES" sz="1600" b="0" dirty="0">
                <a:solidFill>
                  <a:srgbClr val="002060"/>
                </a:solidFill>
                <a:latin typeface="Livvic" panose="020B0604020202020204" charset="0"/>
              </a:rPr>
              <a:t> </a:t>
            </a:r>
            <a:br>
              <a:rPr lang="es-ES" sz="1600" b="0" dirty="0">
                <a:solidFill>
                  <a:srgbClr val="002060"/>
                </a:solidFill>
                <a:latin typeface="Livvic" panose="020B0604020202020204" charset="0"/>
              </a:rPr>
            </a:br>
            <a:r>
              <a:rPr lang="es-ES" sz="1600" b="0" dirty="0">
                <a:solidFill>
                  <a:srgbClr val="002060"/>
                </a:solidFill>
                <a:latin typeface="Livvic" panose="020B0604020202020204" charset="0"/>
              </a:rPr>
              <a:t>-Se hicieron algunos ajustes en el modelo estadístico, pasando de un Modelo de Teoría de Respuesta al Ítem, a un modelo más sencillo de Teoría Clásica del Test. </a:t>
            </a:r>
            <a:br>
              <a:rPr lang="es-ES" sz="2000" dirty="0">
                <a:solidFill>
                  <a:schemeClr val="accent1"/>
                </a:solidFill>
              </a:rPr>
            </a:br>
            <a:br>
              <a:rPr lang="es-ES" sz="2000" b="0" dirty="0">
                <a:solidFill>
                  <a:schemeClr val="accent1"/>
                </a:solidFill>
              </a:rPr>
            </a:br>
            <a:br>
              <a:rPr lang="es-ES" sz="2000" b="0" dirty="0">
                <a:solidFill>
                  <a:schemeClr val="accent1"/>
                </a:solidFill>
              </a:rPr>
            </a:br>
            <a:endParaRPr sz="2000" b="0" dirty="0">
              <a:solidFill>
                <a:schemeClr val="accent1"/>
              </a:solidFill>
            </a:endParaRPr>
          </a:p>
        </p:txBody>
      </p:sp>
      <p:grpSp>
        <p:nvGrpSpPr>
          <p:cNvPr id="3" name="Grupo 2"/>
          <p:cNvGrpSpPr/>
          <p:nvPr/>
        </p:nvGrpSpPr>
        <p:grpSpPr>
          <a:xfrm>
            <a:off x="-82484" y="-116540"/>
            <a:ext cx="9294302" cy="5249634"/>
            <a:chOff x="-82484" y="-94768"/>
            <a:chExt cx="9294302" cy="5249634"/>
          </a:xfrm>
        </p:grpSpPr>
        <p:pic>
          <p:nvPicPr>
            <p:cNvPr id="88" name="Imagen 8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63160" y="232949"/>
              <a:ext cx="1162050" cy="403860"/>
            </a:xfrm>
            <a:prstGeom prst="rect">
              <a:avLst/>
            </a:prstGeom>
          </p:spPr>
        </p:pic>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0" name="Imagen 8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7" name="CuadroTexto 16">
            <a:extLst>
              <a:ext uri="{FF2B5EF4-FFF2-40B4-BE49-F238E27FC236}">
                <a16:creationId xmlns:a16="http://schemas.microsoft.com/office/drawing/2014/main" id="{6B842DF2-F932-49E9-BB41-1670AC11536A}"/>
              </a:ext>
            </a:extLst>
          </p:cNvPr>
          <p:cNvSpPr txBox="1"/>
          <p:nvPr/>
        </p:nvSpPr>
        <p:spPr>
          <a:xfrm>
            <a:off x="2237014" y="2409698"/>
            <a:ext cx="4648200" cy="307777"/>
          </a:xfrm>
          <a:prstGeom prst="rect">
            <a:avLst/>
          </a:prstGeom>
          <a:noFill/>
        </p:spPr>
        <p:txBody>
          <a:bodyPr wrap="square">
            <a:spAutoFit/>
          </a:bodyPr>
          <a:lstStyle/>
          <a:p>
            <a:endParaRPr lang="es-CO" dirty="0"/>
          </a:p>
        </p:txBody>
      </p:sp>
      <p:sp>
        <p:nvSpPr>
          <p:cNvPr id="19" name="CuadroTexto 18">
            <a:extLst>
              <a:ext uri="{FF2B5EF4-FFF2-40B4-BE49-F238E27FC236}">
                <a16:creationId xmlns:a16="http://schemas.microsoft.com/office/drawing/2014/main" id="{6DD78FD0-A817-4779-B9A1-6221B6C3D508}"/>
              </a:ext>
            </a:extLst>
          </p:cNvPr>
          <p:cNvSpPr txBox="1"/>
          <p:nvPr/>
        </p:nvSpPr>
        <p:spPr>
          <a:xfrm>
            <a:off x="2237014" y="2409698"/>
            <a:ext cx="4648200" cy="307777"/>
          </a:xfrm>
          <a:prstGeom prst="rect">
            <a:avLst/>
          </a:prstGeom>
          <a:noFill/>
        </p:spPr>
        <p:txBody>
          <a:bodyPr wrap="square">
            <a:spAutoFit/>
          </a:bodyPr>
          <a:lstStyle/>
          <a:p>
            <a:endParaRPr lang="es-CO" dirty="0"/>
          </a:p>
        </p:txBody>
      </p:sp>
      <p:sp>
        <p:nvSpPr>
          <p:cNvPr id="18" name="CuadroTexto 17">
            <a:extLst>
              <a:ext uri="{FF2B5EF4-FFF2-40B4-BE49-F238E27FC236}">
                <a16:creationId xmlns:a16="http://schemas.microsoft.com/office/drawing/2014/main" id="{50681CF6-67DF-4910-8013-64EB03DE02AB}"/>
              </a:ext>
            </a:extLst>
          </p:cNvPr>
          <p:cNvSpPr txBox="1"/>
          <p:nvPr/>
        </p:nvSpPr>
        <p:spPr>
          <a:xfrm>
            <a:off x="357456" y="4254371"/>
            <a:ext cx="3238387"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a:t>
            </a:r>
            <a:endParaRPr lang="es-CO" sz="900" dirty="0">
              <a:latin typeface="Livvic" panose="020B0604020202020204" charset="0"/>
            </a:endParaRPr>
          </a:p>
        </p:txBody>
      </p:sp>
      <p:pic>
        <p:nvPicPr>
          <p:cNvPr id="5" name="Imagen 4">
            <a:extLst>
              <a:ext uri="{FF2B5EF4-FFF2-40B4-BE49-F238E27FC236}">
                <a16:creationId xmlns:a16="http://schemas.microsoft.com/office/drawing/2014/main" id="{923A196D-2926-4120-9CC4-BF05CBE40BB5}"/>
              </a:ext>
            </a:extLst>
          </p:cNvPr>
          <p:cNvPicPr>
            <a:picLocks noChangeAspect="1"/>
          </p:cNvPicPr>
          <p:nvPr/>
        </p:nvPicPr>
        <p:blipFill>
          <a:blip r:embed="rId11"/>
          <a:stretch>
            <a:fillRect/>
          </a:stretch>
        </p:blipFill>
        <p:spPr>
          <a:xfrm>
            <a:off x="6011290" y="1323681"/>
            <a:ext cx="2892721" cy="2496138"/>
          </a:xfrm>
          <a:prstGeom prst="rect">
            <a:avLst/>
          </a:prstGeom>
        </p:spPr>
      </p:pic>
    </p:spTree>
    <p:extLst>
      <p:ext uri="{BB962C8B-B14F-4D97-AF65-F5344CB8AC3E}">
        <p14:creationId xmlns:p14="http://schemas.microsoft.com/office/powerpoint/2010/main" val="409373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9030"/>
            <a:ext cx="9226484" cy="5276067"/>
            <a:chOff x="-82484" y="-121201"/>
            <a:chExt cx="9226484" cy="5276067"/>
          </a:xfrm>
        </p:grpSpPr>
        <p:pic>
          <p:nvPicPr>
            <p:cNvPr id="9" name="Imagen 8">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Imagen 10">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2" y="-121201"/>
              <a:ext cx="2159986" cy="1123193"/>
            </a:xfrm>
            <a:prstGeom prst="rect">
              <a:avLst/>
            </a:prstGeom>
          </p:spPr>
        </p:pic>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20" name="Google Shape;1581;p94"/>
          <p:cNvSpPr txBox="1">
            <a:spLocks noGrp="1"/>
          </p:cNvSpPr>
          <p:nvPr>
            <p:ph type="title"/>
          </p:nvPr>
        </p:nvSpPr>
        <p:spPr>
          <a:xfrm>
            <a:off x="1376826" y="305316"/>
            <a:ext cx="5528561" cy="47466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000" dirty="0">
                <a:latin typeface="Livvic" panose="020B0604020202020204" charset="0"/>
              </a:rPr>
              <a:t>RESULTADOS GENERALES DEL INDICE DE DESEMPEÑO INSTITUCIONAL</a:t>
            </a:r>
            <a:br>
              <a:rPr lang="es-ES" sz="2000" dirty="0">
                <a:latin typeface="Livvic" panose="020B0604020202020204" charset="0"/>
              </a:rPr>
            </a:br>
            <a:endParaRPr sz="2000" dirty="0">
              <a:latin typeface="Livvic" panose="020B0604020202020204" charset="0"/>
            </a:endParaRPr>
          </a:p>
        </p:txBody>
      </p:sp>
      <p:pic>
        <p:nvPicPr>
          <p:cNvPr id="3" name="Imagen 2">
            <a:extLst>
              <a:ext uri="{FF2B5EF4-FFF2-40B4-BE49-F238E27FC236}">
                <a16:creationId xmlns:a16="http://schemas.microsoft.com/office/drawing/2014/main" id="{0AC392D8-98B1-4682-91DA-8CCBE5A121D8}"/>
              </a:ext>
            </a:extLst>
          </p:cNvPr>
          <p:cNvPicPr>
            <a:picLocks noChangeAspect="1"/>
          </p:cNvPicPr>
          <p:nvPr/>
        </p:nvPicPr>
        <p:blipFill>
          <a:blip r:embed="rId10"/>
          <a:stretch>
            <a:fillRect/>
          </a:stretch>
        </p:blipFill>
        <p:spPr>
          <a:xfrm>
            <a:off x="708619" y="1122975"/>
            <a:ext cx="2692787" cy="2613254"/>
          </a:xfrm>
          <a:prstGeom prst="rect">
            <a:avLst/>
          </a:prstGeom>
        </p:spPr>
      </p:pic>
      <p:sp>
        <p:nvSpPr>
          <p:cNvPr id="21" name="CuadroTexto 20">
            <a:extLst>
              <a:ext uri="{FF2B5EF4-FFF2-40B4-BE49-F238E27FC236}">
                <a16:creationId xmlns:a16="http://schemas.microsoft.com/office/drawing/2014/main" id="{4EC8E2D5-DF13-440F-B5EF-269F5CFEDB90}"/>
              </a:ext>
            </a:extLst>
          </p:cNvPr>
          <p:cNvSpPr txBox="1"/>
          <p:nvPr/>
        </p:nvSpPr>
        <p:spPr>
          <a:xfrm>
            <a:off x="4370944" y="4326069"/>
            <a:ext cx="3238387"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a:t>
            </a:r>
            <a:endParaRPr lang="es-CO" sz="900" dirty="0">
              <a:latin typeface="Livvic" panose="020B0604020202020204" charset="0"/>
            </a:endParaRPr>
          </a:p>
        </p:txBody>
      </p:sp>
      <p:pic>
        <p:nvPicPr>
          <p:cNvPr id="25" name="Imagen 24">
            <a:extLst>
              <a:ext uri="{FF2B5EF4-FFF2-40B4-BE49-F238E27FC236}">
                <a16:creationId xmlns:a16="http://schemas.microsoft.com/office/drawing/2014/main" id="{15D557ED-E519-4506-8EA6-904399FE2C22}"/>
              </a:ext>
            </a:extLst>
          </p:cNvPr>
          <p:cNvPicPr>
            <a:picLocks noChangeAspect="1"/>
          </p:cNvPicPr>
          <p:nvPr/>
        </p:nvPicPr>
        <p:blipFill>
          <a:blip r:embed="rId11"/>
          <a:stretch>
            <a:fillRect/>
          </a:stretch>
        </p:blipFill>
        <p:spPr>
          <a:xfrm>
            <a:off x="3864196" y="2565762"/>
            <a:ext cx="3972479" cy="1695687"/>
          </a:xfrm>
          <a:prstGeom prst="rect">
            <a:avLst/>
          </a:prstGeom>
        </p:spPr>
      </p:pic>
      <p:sp>
        <p:nvSpPr>
          <p:cNvPr id="27" name="CuadroTexto 26">
            <a:extLst>
              <a:ext uri="{FF2B5EF4-FFF2-40B4-BE49-F238E27FC236}">
                <a16:creationId xmlns:a16="http://schemas.microsoft.com/office/drawing/2014/main" id="{DD703D44-6C86-49E0-BD43-50F6D22103F7}"/>
              </a:ext>
            </a:extLst>
          </p:cNvPr>
          <p:cNvSpPr txBox="1"/>
          <p:nvPr/>
        </p:nvSpPr>
        <p:spPr>
          <a:xfrm>
            <a:off x="708619" y="3667687"/>
            <a:ext cx="2295916" cy="738664"/>
          </a:xfrm>
          <a:prstGeom prst="rect">
            <a:avLst/>
          </a:prstGeom>
          <a:noFill/>
        </p:spPr>
        <p:txBody>
          <a:bodyPr wrap="square">
            <a:spAutoFit/>
          </a:bodyPr>
          <a:lstStyle/>
          <a:p>
            <a:pPr algn="just"/>
            <a:r>
              <a:rPr lang="es-ES" dirty="0">
                <a:solidFill>
                  <a:schemeClr val="bg2"/>
                </a:solidFill>
                <a:latin typeface="Livvic" panose="020B0604020202020204" charset="0"/>
              </a:rPr>
              <a:t>R</a:t>
            </a:r>
            <a:r>
              <a:rPr lang="es-ES" sz="1400" dirty="0">
                <a:solidFill>
                  <a:schemeClr val="bg2"/>
                </a:solidFill>
                <a:latin typeface="Livvic" panose="020B0604020202020204" charset="0"/>
              </a:rPr>
              <a:t>esultado de la medición de la Superintendencia del Subsidio Familiar.</a:t>
            </a:r>
          </a:p>
        </p:txBody>
      </p:sp>
      <p:sp>
        <p:nvSpPr>
          <p:cNvPr id="28" name="CuadroTexto 27">
            <a:extLst>
              <a:ext uri="{FF2B5EF4-FFF2-40B4-BE49-F238E27FC236}">
                <a16:creationId xmlns:a16="http://schemas.microsoft.com/office/drawing/2014/main" id="{EA2EA8B9-C40E-4F09-B1C1-EE4640BA7204}"/>
              </a:ext>
            </a:extLst>
          </p:cNvPr>
          <p:cNvSpPr txBox="1"/>
          <p:nvPr/>
        </p:nvSpPr>
        <p:spPr>
          <a:xfrm>
            <a:off x="4684889" y="1614508"/>
            <a:ext cx="184731" cy="307777"/>
          </a:xfrm>
          <a:prstGeom prst="rect">
            <a:avLst/>
          </a:prstGeom>
          <a:noFill/>
        </p:spPr>
        <p:txBody>
          <a:bodyPr wrap="none" rtlCol="0">
            <a:spAutoFit/>
          </a:bodyPr>
          <a:lstStyle/>
          <a:p>
            <a:endParaRPr lang="es-CO" dirty="0"/>
          </a:p>
        </p:txBody>
      </p:sp>
      <p:sp>
        <p:nvSpPr>
          <p:cNvPr id="29" name="CuadroTexto 28">
            <a:extLst>
              <a:ext uri="{FF2B5EF4-FFF2-40B4-BE49-F238E27FC236}">
                <a16:creationId xmlns:a16="http://schemas.microsoft.com/office/drawing/2014/main" id="{75A13E38-EA3D-48AE-9E8A-5E8D693997FE}"/>
              </a:ext>
            </a:extLst>
          </p:cNvPr>
          <p:cNvSpPr txBox="1"/>
          <p:nvPr/>
        </p:nvSpPr>
        <p:spPr>
          <a:xfrm>
            <a:off x="4149549" y="1337509"/>
            <a:ext cx="4148667" cy="1169551"/>
          </a:xfrm>
          <a:prstGeom prst="rect">
            <a:avLst/>
          </a:prstGeom>
          <a:noFill/>
        </p:spPr>
        <p:txBody>
          <a:bodyPr wrap="square" rtlCol="0">
            <a:spAutoFit/>
          </a:bodyPr>
          <a:lstStyle/>
          <a:p>
            <a:pPr algn="just"/>
            <a:r>
              <a:rPr lang="es-ES" dirty="0">
                <a:solidFill>
                  <a:schemeClr val="bg2"/>
                </a:solidFill>
                <a:latin typeface="Livvic" panose="020B0604020202020204" charset="0"/>
              </a:rPr>
              <a:t>152 Entidades del sector Nación  diligenciaron el FURAG, teniendo como un puntaje promedio de 81,4, en donde la Entidad que registro el puntaje mínimo obtuvo un resultado de 33,3 y la entidad con puntaje máximo tuvo un puntaje de 96,4</a:t>
            </a:r>
            <a:endParaRPr lang="es-CO" dirty="0">
              <a:solidFill>
                <a:schemeClr val="bg2"/>
              </a:solidFill>
              <a:latin typeface="Livvic" panose="020B0604020202020204" charset="0"/>
            </a:endParaRPr>
          </a:p>
        </p:txBody>
      </p:sp>
    </p:spTree>
    <p:extLst>
      <p:ext uri="{BB962C8B-B14F-4D97-AF65-F5344CB8AC3E}">
        <p14:creationId xmlns:p14="http://schemas.microsoft.com/office/powerpoint/2010/main" val="412981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49030"/>
            <a:ext cx="9226484" cy="5276067"/>
            <a:chOff x="-82484" y="-121201"/>
            <a:chExt cx="9226484" cy="5276067"/>
          </a:xfrm>
        </p:grpSpPr>
        <p:pic>
          <p:nvPicPr>
            <p:cNvPr id="9" name="Imagen 8">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Imagen 10">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2" y="-121201"/>
              <a:ext cx="2159986" cy="1123193"/>
            </a:xfrm>
            <a:prstGeom prst="rect">
              <a:avLst/>
            </a:prstGeom>
          </p:spPr>
        </p:pic>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20" name="Google Shape;1581;p94"/>
          <p:cNvSpPr txBox="1">
            <a:spLocks noGrp="1"/>
          </p:cNvSpPr>
          <p:nvPr>
            <p:ph type="title"/>
          </p:nvPr>
        </p:nvSpPr>
        <p:spPr>
          <a:xfrm>
            <a:off x="1307325" y="704225"/>
            <a:ext cx="5528561" cy="47466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000" dirty="0">
                <a:latin typeface="Livvic" panose="020B0604020202020204" charset="0"/>
              </a:rPr>
              <a:t>ANÁLISIS DE RESULTADOS GENERALES DEL INDICE DE DESEMPEÑO INSTITUCIONAL</a:t>
            </a:r>
            <a:br>
              <a:rPr lang="es-ES" sz="2000" dirty="0">
                <a:latin typeface="Livvic" panose="020B0604020202020204" charset="0"/>
              </a:rPr>
            </a:br>
            <a:endParaRPr sz="2000" dirty="0">
              <a:latin typeface="Livvic" panose="020B0604020202020204" charset="0"/>
            </a:endParaRPr>
          </a:p>
        </p:txBody>
      </p:sp>
      <p:sp>
        <p:nvSpPr>
          <p:cNvPr id="21" name="CuadroTexto 20">
            <a:extLst>
              <a:ext uri="{FF2B5EF4-FFF2-40B4-BE49-F238E27FC236}">
                <a16:creationId xmlns:a16="http://schemas.microsoft.com/office/drawing/2014/main" id="{4EC8E2D5-DF13-440F-B5EF-269F5CFEDB90}"/>
              </a:ext>
            </a:extLst>
          </p:cNvPr>
          <p:cNvSpPr txBox="1"/>
          <p:nvPr/>
        </p:nvSpPr>
        <p:spPr>
          <a:xfrm>
            <a:off x="5137488" y="4437867"/>
            <a:ext cx="3238387" cy="230832"/>
          </a:xfrm>
          <a:prstGeom prst="rect">
            <a:avLst/>
          </a:prstGeom>
          <a:noFill/>
        </p:spPr>
        <p:txBody>
          <a:bodyPr wrap="none" rtlCol="0">
            <a:spAutoFit/>
          </a:bodyPr>
          <a:lstStyle/>
          <a:p>
            <a:r>
              <a:rPr lang="es-ES" sz="900" dirty="0">
                <a:latin typeface="Livvic" panose="020B0604020202020204" charset="0"/>
              </a:rPr>
              <a:t>Fuente: Departamento Administrativo de la Función Pública</a:t>
            </a:r>
            <a:endParaRPr lang="es-CO" sz="900" dirty="0">
              <a:latin typeface="Livvic" panose="020B0604020202020204" charset="0"/>
            </a:endParaRPr>
          </a:p>
        </p:txBody>
      </p:sp>
      <p:sp>
        <p:nvSpPr>
          <p:cNvPr id="28" name="CuadroTexto 27">
            <a:extLst>
              <a:ext uri="{FF2B5EF4-FFF2-40B4-BE49-F238E27FC236}">
                <a16:creationId xmlns:a16="http://schemas.microsoft.com/office/drawing/2014/main" id="{EA2EA8B9-C40E-4F09-B1C1-EE4640BA7204}"/>
              </a:ext>
            </a:extLst>
          </p:cNvPr>
          <p:cNvSpPr txBox="1"/>
          <p:nvPr/>
        </p:nvSpPr>
        <p:spPr>
          <a:xfrm>
            <a:off x="4684889" y="1614508"/>
            <a:ext cx="184731" cy="307777"/>
          </a:xfrm>
          <a:prstGeom prst="rect">
            <a:avLst/>
          </a:prstGeom>
          <a:noFill/>
        </p:spPr>
        <p:txBody>
          <a:bodyPr wrap="none" rtlCol="0">
            <a:spAutoFit/>
          </a:bodyPr>
          <a:lstStyle/>
          <a:p>
            <a:endParaRPr lang="es-CO" dirty="0"/>
          </a:p>
        </p:txBody>
      </p:sp>
      <p:sp>
        <p:nvSpPr>
          <p:cNvPr id="29" name="CuadroTexto 28">
            <a:extLst>
              <a:ext uri="{FF2B5EF4-FFF2-40B4-BE49-F238E27FC236}">
                <a16:creationId xmlns:a16="http://schemas.microsoft.com/office/drawing/2014/main" id="{75A13E38-EA3D-48AE-9E8A-5E8D693997FE}"/>
              </a:ext>
            </a:extLst>
          </p:cNvPr>
          <p:cNvSpPr txBox="1"/>
          <p:nvPr/>
        </p:nvSpPr>
        <p:spPr>
          <a:xfrm>
            <a:off x="377134" y="1609225"/>
            <a:ext cx="4148667" cy="1169551"/>
          </a:xfrm>
          <a:prstGeom prst="rect">
            <a:avLst/>
          </a:prstGeom>
          <a:noFill/>
        </p:spPr>
        <p:txBody>
          <a:bodyPr wrap="square" rtlCol="0">
            <a:spAutoFit/>
          </a:bodyPr>
          <a:lstStyle/>
          <a:p>
            <a:pPr algn="just"/>
            <a:r>
              <a:rPr lang="es-ES" dirty="0">
                <a:solidFill>
                  <a:schemeClr val="bg2"/>
                </a:solidFill>
                <a:latin typeface="Livvic" panose="020B0604020202020204" charset="0"/>
              </a:rPr>
              <a:t>La Superintendencia del Subsidio Familiar se encuentra con porcentaje de 5,4% por debajo de la máxima puntuación de medición; mientras que se encuentra con un 57,7% por encima de la menor puntuación.</a:t>
            </a:r>
          </a:p>
        </p:txBody>
      </p:sp>
      <p:sp>
        <p:nvSpPr>
          <p:cNvPr id="2" name="CuadroTexto 1">
            <a:extLst>
              <a:ext uri="{FF2B5EF4-FFF2-40B4-BE49-F238E27FC236}">
                <a16:creationId xmlns:a16="http://schemas.microsoft.com/office/drawing/2014/main" id="{00CB9BA4-C3A9-47FD-B865-06B606CE746C}"/>
              </a:ext>
            </a:extLst>
          </p:cNvPr>
          <p:cNvSpPr txBox="1"/>
          <p:nvPr/>
        </p:nvSpPr>
        <p:spPr>
          <a:xfrm>
            <a:off x="5373704" y="2451469"/>
            <a:ext cx="2924363" cy="1415772"/>
          </a:xfrm>
          <a:prstGeom prst="rect">
            <a:avLst/>
          </a:prstGeom>
          <a:noFill/>
        </p:spPr>
        <p:txBody>
          <a:bodyPr wrap="square" rtlCol="0">
            <a:spAutoFit/>
          </a:bodyPr>
          <a:lstStyle/>
          <a:p>
            <a:pPr algn="just"/>
            <a:r>
              <a:rPr lang="es-ES" dirty="0">
                <a:solidFill>
                  <a:schemeClr val="bg2"/>
                </a:solidFill>
                <a:latin typeface="Livvic" panose="020B0604020202020204" charset="0"/>
              </a:rPr>
              <a:t>El Sector  trabajo registra un puntaje promedio 88.34%. Es decir, que la Superintendencia del Subsidio Familiar se encuentra en un 2,66 por encima del promedio del Sector</a:t>
            </a:r>
            <a:r>
              <a:rPr lang="es-ES" sz="1600" dirty="0">
                <a:solidFill>
                  <a:schemeClr val="accent1"/>
                </a:solidFill>
                <a:latin typeface="Livvic" panose="020B0604020202020204" charset="0"/>
              </a:rPr>
              <a:t>.</a:t>
            </a:r>
            <a:endParaRPr lang="es-CO" sz="1600" dirty="0">
              <a:solidFill>
                <a:schemeClr val="accent1"/>
              </a:solidFill>
              <a:latin typeface="Livvic" panose="020B0604020202020204" charset="0"/>
            </a:endParaRPr>
          </a:p>
        </p:txBody>
      </p:sp>
      <p:pic>
        <p:nvPicPr>
          <p:cNvPr id="5" name="Imagen 4">
            <a:extLst>
              <a:ext uri="{FF2B5EF4-FFF2-40B4-BE49-F238E27FC236}">
                <a16:creationId xmlns:a16="http://schemas.microsoft.com/office/drawing/2014/main" id="{66B33892-4FF5-4809-A65C-D27946AA88CA}"/>
              </a:ext>
            </a:extLst>
          </p:cNvPr>
          <p:cNvPicPr>
            <a:picLocks noChangeAspect="1"/>
          </p:cNvPicPr>
          <p:nvPr/>
        </p:nvPicPr>
        <p:blipFill>
          <a:blip r:embed="rId10"/>
          <a:stretch>
            <a:fillRect/>
          </a:stretch>
        </p:blipFill>
        <p:spPr>
          <a:xfrm>
            <a:off x="489021" y="2731305"/>
            <a:ext cx="4489379" cy="1722155"/>
          </a:xfrm>
          <a:prstGeom prst="rect">
            <a:avLst/>
          </a:prstGeom>
        </p:spPr>
      </p:pic>
    </p:spTree>
    <p:extLst>
      <p:ext uri="{BB962C8B-B14F-4D97-AF65-F5344CB8AC3E}">
        <p14:creationId xmlns:p14="http://schemas.microsoft.com/office/powerpoint/2010/main" val="2521795263"/>
      </p:ext>
    </p:extLst>
  </p:cSld>
  <p:clrMapOvr>
    <a:masterClrMapping/>
  </p:clrMapOvr>
</p:sld>
</file>

<file path=ppt/theme/theme1.xml><?xml version="1.0" encoding="utf-8"?>
<a:theme xmlns:a="http://schemas.openxmlformats.org/drawingml/2006/main" name="Career Technical Subject for Middle School - 6th Grade: Government &amp; Public Administration by Slidesgo">
  <a:themeElements>
    <a:clrScheme name="Simple Light">
      <a:dk1>
        <a:srgbClr val="A4BDDA"/>
      </a:dk1>
      <a:lt1>
        <a:srgbClr val="402D51"/>
      </a:lt1>
      <a:dk2>
        <a:srgbClr val="544768"/>
      </a:dk2>
      <a:lt2>
        <a:srgbClr val="DCDAF7"/>
      </a:lt2>
      <a:accent1>
        <a:srgbClr val="7590AA"/>
      </a:accent1>
      <a:accent2>
        <a:srgbClr val="AF5954"/>
      </a:accent2>
      <a:accent3>
        <a:srgbClr val="F3766F"/>
      </a:accent3>
      <a:accent4>
        <a:srgbClr val="FFFFFF"/>
      </a:accent4>
      <a:accent5>
        <a:srgbClr val="FFFFFF"/>
      </a:accent5>
      <a:accent6>
        <a:srgbClr val="FFFFFF"/>
      </a:accent6>
      <a:hlink>
        <a:srgbClr val="402D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3532</TotalTime>
  <Words>2866</Words>
  <Application>Microsoft Office PowerPoint</Application>
  <PresentationFormat>Presentación en pantalla (16:9)</PresentationFormat>
  <Paragraphs>272</Paragraphs>
  <Slides>31</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Cabin</vt:lpstr>
      <vt:lpstr>Nunito Sans</vt:lpstr>
      <vt:lpstr>Livvic</vt:lpstr>
      <vt:lpstr>Calibri</vt:lpstr>
      <vt:lpstr>Anaheim</vt:lpstr>
      <vt:lpstr>Arial</vt:lpstr>
      <vt:lpstr>Career Technical Subject for Middle School - 6th Grade: Government &amp; Public Administration by Slidesgo</vt:lpstr>
      <vt:lpstr>INFORME RESULTADOS DESEMPEÑO INSTITUCIONAL 2022</vt:lpstr>
      <vt:lpstr>INDICE  DESEMPEÑO INSTITUCIONAL</vt:lpstr>
      <vt:lpstr>¿Cuál es el objetivo del índice de desempeño institucional?</vt:lpstr>
      <vt:lpstr>FURAG El Formulario Único de Reporte de Avances de Gestión, es una herramienta por la cuál se captura, monitorea y evalúan los avances sectoriales e institucionales en la implementación de políticas de desarrollo administrativo de la vigencia anterior al reporte. </vt:lpstr>
      <vt:lpstr>    COMPARACIÓN DEL RESULTADO DEL FURAG 2022 CON VIGENCIAS ANTERIORES  Los resultados de la vigencia 2022 no son comparables con los resultados de las mediciones de vigencias anteriores, ya que se realizaron cambios significativos a las preguntas de las políticas, dado los procesos de actualización de las temáticas y directrices.  </vt:lpstr>
      <vt:lpstr>    - Modificación sustancial en las preguntas: Teniendo en cuenta las actualizaciones de nuevos lineamientos de las políticas. - En la estimación de índice de desempeño institucional se incluyeron preguntas de las 3 políticas que se incorporaron con posterioridad y que se evaluaban de forma individual: mejora normativa, gestión de la información estadística, compras y contrataciones públicas.    </vt:lpstr>
      <vt:lpstr> ¿Por qué no se puede comparar la medición con  años anteriores?  -Para esta medición se incluyó la solicitud de evidencias por opciones de respuesta que no estaba antes.   -Se hicieron algunos ajustes en el modelo estadístico, pasando de un Modelo de Teoría de Respuesta al Ítem, a un modelo más sencillo de Teoría Clásica del Test.    </vt:lpstr>
      <vt:lpstr>RESULTADOS GENERALES DEL INDICE DE DESEMPEÑO INSTITUCIONAL </vt:lpstr>
      <vt:lpstr>ANÁLISIS DE RESULTADOS GENERALES DEL INDICE DE DESEMPEÑO INSTITUCIONAL </vt:lpstr>
      <vt:lpstr>RESULTADOS GENERALES DEL SECTOR TRABAJO EN EL INDICE DE DESEMPEÑO INSTITUCIONAL </vt:lpstr>
      <vt:lpstr>RESULTADOS INDICE DE DESEMPEÑO INSTITUCIONAL </vt:lpstr>
      <vt:lpstr>RESULTADOS DE LAS POLÍTICAS EN EL INDICE DE DESEMPEÑO INSTITUCIONAL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General MIPG Modelo Integrado de Planeación y Gddle School</dc:title>
  <dc:creator>Angelica Delgado Valencia</dc:creator>
  <cp:lastModifiedBy>Diana Marcela Barbosa Hernandez</cp:lastModifiedBy>
  <cp:revision>252</cp:revision>
  <dcterms:modified xsi:type="dcterms:W3CDTF">2023-12-07T13:23:59Z</dcterms:modified>
</cp:coreProperties>
</file>