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268" r:id="rId7"/>
    <p:sldId id="269" r:id="rId8"/>
    <p:sldId id="270" r:id="rId9"/>
    <p:sldId id="274" r:id="rId10"/>
    <p:sldId id="271" r:id="rId11"/>
    <p:sldId id="273" r:id="rId12"/>
    <p:sldId id="277" r:id="rId13"/>
    <p:sldId id="276" r:id="rId14"/>
    <p:sldId id="275" r:id="rId15"/>
    <p:sldId id="279" r:id="rId16"/>
    <p:sldId id="278" r:id="rId17"/>
    <p:sldId id="280" r:id="rId18"/>
    <p:sldId id="281" r:id="rId19"/>
    <p:sldId id="282" r:id="rId2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Milena Bernal Salazar" initials="SMBS" lastIdx="8" clrIdx="0">
    <p:extLst>
      <p:ext uri="{19B8F6BF-5375-455C-9EA6-DF929625EA0E}">
        <p15:presenceInfo xmlns:p15="http://schemas.microsoft.com/office/powerpoint/2012/main" userId="S-1-5-21-81624996-460610924-998223194-1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C34"/>
    <a:srgbClr val="C49E41"/>
    <a:srgbClr val="941651"/>
    <a:srgbClr val="E59D44"/>
    <a:srgbClr val="93BB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2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sfgov-my.sharepoint.com/personal/diego_cabreram_ssf_gov_co/Documents/DIEGO/5.%20Septiembre/Graficas%20presentaci&#243;n%20resultados%20FURAG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sfgov-my.sharepoint.com/personal/diego_cabreram_ssf_gov_co/Documents/DIEGO/5.%20Septiembre/Graficas%20presentaci&#243;n%20resultados%20FURAG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502750275027504E-2"/>
          <c:y val="0.14238773274917851"/>
          <c:w val="0.95142754488593795"/>
          <c:h val="0.79784471763917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Hoja1!$B$110</c:f>
              <c:strCache>
                <c:ptCount val="1"/>
                <c:pt idx="0">
                  <c:v>AÑO</c:v>
                </c:pt>
              </c:strCache>
            </c:strRef>
          </c:tx>
          <c:spPr>
            <a:solidFill>
              <a:srgbClr val="671C3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Hoja1!$C$109:$E$109</c:f>
              <c:strCach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strCache>
            </c:strRef>
          </c:cat>
          <c:val>
            <c:numRef>
              <c:f>Hoja1!$C$110:$E$110</c:f>
              <c:numCache>
                <c:formatCode>0.0</c:formatCode>
                <c:ptCount val="3"/>
                <c:pt idx="0">
                  <c:v>91</c:v>
                </c:pt>
                <c:pt idx="1">
                  <c:v>92</c:v>
                </c:pt>
                <c:pt idx="2" formatCode="General">
                  <c:v>92.5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7-4019-BC92-52DDF203E9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745552"/>
        <c:axId val="1888743632"/>
      </c:barChart>
      <c:catAx>
        <c:axId val="1888745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sz="1400" b="1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RESULTADOS GENERALES DEL INDICE DE DESEMPEÑO INSTITUCIONAL</a:t>
                </a:r>
              </a:p>
            </c:rich>
          </c:tx>
          <c:layout>
            <c:manualLayout>
              <c:xMode val="edge"/>
              <c:yMode val="edge"/>
              <c:x val="0.1209952729461659"/>
              <c:y val="4.0445851594220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1888743632"/>
        <c:crosses val="autoZero"/>
        <c:auto val="1"/>
        <c:lblAlgn val="ctr"/>
        <c:lblOffset val="100"/>
        <c:noMultiLvlLbl val="0"/>
      </c:catAx>
      <c:valAx>
        <c:axId val="188874363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88874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RESULTADOS</a:t>
            </a:r>
            <a:r>
              <a:rPr lang="es-CO" b="1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COMPARATIVOS</a:t>
            </a:r>
            <a:endParaRPr lang="es-CO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s-CO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RESULTADOS FURAG SECTOR TRABAJO</a:t>
            </a:r>
          </a:p>
        </c:rich>
      </c:tx>
      <c:layout>
        <c:manualLayout>
          <c:xMode val="edge"/>
          <c:yMode val="edge"/>
          <c:x val="0.31111915098890497"/>
          <c:y val="1.99771689497716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4.1562759767248547E-3"/>
          <c:y val="0.12903812965160177"/>
          <c:w val="0.9823776640799784"/>
          <c:h val="0.7201426158976758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671C3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20-4D38-95A5-3559ED6FD64C}"/>
              </c:ext>
            </c:extLst>
          </c:dPt>
          <c:dPt>
            <c:idx val="1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20-4D38-95A5-3559ED6FD64C}"/>
              </c:ext>
            </c:extLst>
          </c:dPt>
          <c:dPt>
            <c:idx val="2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020-4D38-95A5-3559ED6FD64C}"/>
              </c:ext>
            </c:extLst>
          </c:dPt>
          <c:dPt>
            <c:idx val="3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020-4D38-95A5-3559ED6FD64C}"/>
              </c:ext>
            </c:extLst>
          </c:dPt>
          <c:dPt>
            <c:idx val="4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020-4D38-95A5-3559ED6FD64C}"/>
              </c:ext>
            </c:extLst>
          </c:dPt>
          <c:dPt>
            <c:idx val="5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020-4D38-95A5-3559ED6FD64C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820048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D020-4D38-95A5-3559ED6FD6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Hoja1!$B$7:$B$12</c:f>
              <c:strCache>
                <c:ptCount val="6"/>
                <c:pt idx="0">
                  <c:v>UNIDAD ADMINISTRATIVA ESPECIAL DEL SERVICIO PÚBLICO DE EMPLEO</c:v>
                </c:pt>
                <c:pt idx="1">
                  <c:v>UNIDAD ADMINISTRATIVA ESPECIAL DE LAS ORGANIZACIONES SOLIDARIAS</c:v>
                </c:pt>
                <c:pt idx="2">
                  <c:v>MINISTERIO DEL TRABAJO</c:v>
                </c:pt>
                <c:pt idx="3">
                  <c:v>SUPERINTENDENCIA DEL SUBSIDIO FAMILIAR</c:v>
                </c:pt>
                <c:pt idx="4">
                  <c:v>ADMINISTRADORA COLOMBIANA DE PENSIONES</c:v>
                </c:pt>
                <c:pt idx="5">
                  <c:v>SERVICIO NACIONAL DE APRENDIZAJE</c:v>
                </c:pt>
              </c:strCache>
            </c:strRef>
          </c:cat>
          <c:val>
            <c:numRef>
              <c:f>Hoja1!$C$7:$C$12</c:f>
              <c:numCache>
                <c:formatCode>General</c:formatCode>
                <c:ptCount val="6"/>
                <c:pt idx="0">
                  <c:v>80.400000000000006</c:v>
                </c:pt>
                <c:pt idx="1">
                  <c:v>87.5</c:v>
                </c:pt>
                <c:pt idx="2" formatCode="0.0">
                  <c:v>91</c:v>
                </c:pt>
                <c:pt idx="3">
                  <c:v>92.5</c:v>
                </c:pt>
                <c:pt idx="4">
                  <c:v>95.8</c:v>
                </c:pt>
                <c:pt idx="5">
                  <c:v>96.4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020-4D38-95A5-3559ED6FD6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25"/>
        <c:axId val="164638271"/>
        <c:axId val="164641631"/>
      </c:barChart>
      <c:catAx>
        <c:axId val="164638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164641631"/>
        <c:crosses val="autoZero"/>
        <c:auto val="1"/>
        <c:lblAlgn val="ctr"/>
        <c:lblOffset val="100"/>
        <c:noMultiLvlLbl val="0"/>
      </c:catAx>
      <c:valAx>
        <c:axId val="1646416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4638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s-CO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RESULTADOS COMPARATIVOS</a:t>
            </a:r>
          </a:p>
          <a:p>
            <a:pPr>
              <a:defRPr b="1">
                <a:latin typeface="Verdana" panose="020B0604030504040204" pitchFamily="34" charset="0"/>
                <a:ea typeface="Verdana" panose="020B0604030504040204" pitchFamily="34" charset="0"/>
              </a:defRPr>
            </a:pPr>
            <a:r>
              <a:rPr lang="es-CO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RESULTADOS SUPERINTENDENCIAS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6.2460279586263837E-2"/>
          <c:y val="0.192613665685441"/>
          <c:w val="0.87357006510549817"/>
          <c:h val="0.713818997140942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671C3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05-4ECD-8363-F99DD0406F49}"/>
              </c:ext>
            </c:extLst>
          </c:dPt>
          <c:dPt>
            <c:idx val="1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05-4ECD-8363-F99DD0406F49}"/>
              </c:ext>
            </c:extLst>
          </c:dPt>
          <c:dPt>
            <c:idx val="2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05-4ECD-8363-F99DD0406F49}"/>
              </c:ext>
            </c:extLst>
          </c:dPt>
          <c:dPt>
            <c:idx val="3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05-4ECD-8363-F99DD0406F49}"/>
              </c:ext>
            </c:extLst>
          </c:dPt>
          <c:dPt>
            <c:idx val="4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05-4ECD-8363-F99DD0406F49}"/>
              </c:ext>
            </c:extLst>
          </c:dPt>
          <c:dPt>
            <c:idx val="5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05-4ECD-8363-F99DD0406F49}"/>
              </c:ext>
            </c:extLst>
          </c:dPt>
          <c:dPt>
            <c:idx val="6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605-4ECD-8363-F99DD0406F49}"/>
              </c:ext>
            </c:extLst>
          </c:dPt>
          <c:dPt>
            <c:idx val="7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605-4ECD-8363-F99DD0406F49}"/>
              </c:ext>
            </c:extLst>
          </c:dPt>
          <c:dPt>
            <c:idx val="8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605-4ECD-8363-F99DD0406F49}"/>
              </c:ext>
            </c:extLst>
          </c:dPt>
          <c:dPt>
            <c:idx val="9"/>
            <c:invertIfNegative val="0"/>
            <c:bubble3D val="0"/>
            <c:spPr>
              <a:solidFill>
                <a:srgbClr val="671C3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605-4ECD-8363-F99DD0406F49}"/>
              </c:ext>
            </c:extLst>
          </c:dPt>
          <c:dLbls>
            <c:dLbl>
              <c:idx val="6"/>
              <c:tx>
                <c:rich>
                  <a:bodyPr/>
                  <a:lstStyle/>
                  <a:p>
                    <a:fld id="{20A0C2F2-D7AE-4B97-BC83-DFA0DDD92C4F}" type="VALUE">
                      <a:rPr lang="en-US" b="1">
                        <a:solidFill>
                          <a:srgbClr val="820048"/>
                        </a:solidFill>
                      </a:rPr>
                      <a:pPr/>
                      <a:t>[VALOR]</a:t>
                    </a:fld>
                    <a:endParaRPr lang="es-CO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605-4ECD-8363-F99DD0406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Hoja1!$B$26:$B$35</c:f>
              <c:strCache>
                <c:ptCount val="10"/>
                <c:pt idx="0">
                  <c:v>VIGILANCIA Y SEGURIDAD PRIVADA</c:v>
                </c:pt>
                <c:pt idx="1">
                  <c:v>ECONOMIA SOLIDARIA</c:v>
                </c:pt>
                <c:pt idx="2">
                  <c:v>NACIONAL DE SALUD</c:v>
                </c:pt>
                <c:pt idx="3">
                  <c:v>NOTARIADO Y REGISTRO</c:v>
                </c:pt>
                <c:pt idx="4">
                  <c:v>SERVICIOS PÚBLICOS DOMICILIARIOS</c:v>
                </c:pt>
                <c:pt idx="5">
                  <c:v>TRANSPORTE</c:v>
                </c:pt>
                <c:pt idx="6">
                  <c:v>SUBSIDIO FAMILIAR</c:v>
                </c:pt>
                <c:pt idx="7">
                  <c:v>INDUSTRIA Y COMERCIO</c:v>
                </c:pt>
                <c:pt idx="8">
                  <c:v>SOCIEDADES</c:v>
                </c:pt>
                <c:pt idx="9">
                  <c:v>FINANCIERA DE COLOMBIA</c:v>
                </c:pt>
              </c:strCache>
            </c:strRef>
          </c:cat>
          <c:val>
            <c:numRef>
              <c:f>Hoja1!$C$26:$C$35</c:f>
              <c:numCache>
                <c:formatCode>General</c:formatCode>
                <c:ptCount val="10"/>
                <c:pt idx="0">
                  <c:v>77.5</c:v>
                </c:pt>
                <c:pt idx="1">
                  <c:v>80.400000000000006</c:v>
                </c:pt>
                <c:pt idx="2">
                  <c:v>87.5</c:v>
                </c:pt>
                <c:pt idx="3">
                  <c:v>89.6</c:v>
                </c:pt>
                <c:pt idx="4">
                  <c:v>90.5</c:v>
                </c:pt>
                <c:pt idx="5">
                  <c:v>92.3</c:v>
                </c:pt>
                <c:pt idx="6">
                  <c:v>92.5</c:v>
                </c:pt>
                <c:pt idx="7">
                  <c:v>93.3</c:v>
                </c:pt>
                <c:pt idx="8">
                  <c:v>93.7</c:v>
                </c:pt>
                <c:pt idx="9">
                  <c:v>93.9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605-4ECD-8363-F99DD0406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14417631"/>
        <c:axId val="1414411871"/>
      </c:barChart>
      <c:catAx>
        <c:axId val="1414417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1414411871"/>
        <c:crosses val="autoZero"/>
        <c:auto val="1"/>
        <c:lblAlgn val="ctr"/>
        <c:lblOffset val="100"/>
        <c:noMultiLvlLbl val="0"/>
      </c:catAx>
      <c:valAx>
        <c:axId val="14144118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4417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RESULTADOS DIMENSIONES MIPG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Hoja1!$D$49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Hoja1!$C$50:$C$56</c:f>
              <c:strCache>
                <c:ptCount val="7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</c:strCache>
            </c:strRef>
          </c:cat>
          <c:val>
            <c:numRef>
              <c:f>Hoja1!$D$50:$D$56</c:f>
              <c:numCache>
                <c:formatCode>General</c:formatCode>
                <c:ptCount val="7"/>
                <c:pt idx="0">
                  <c:v>88</c:v>
                </c:pt>
                <c:pt idx="1">
                  <c:v>96</c:v>
                </c:pt>
                <c:pt idx="2">
                  <c:v>87</c:v>
                </c:pt>
                <c:pt idx="3">
                  <c:v>91</c:v>
                </c:pt>
                <c:pt idx="4">
                  <c:v>90</c:v>
                </c:pt>
                <c:pt idx="5">
                  <c:v>92</c:v>
                </c:pt>
                <c:pt idx="6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E-4006-B161-55581191A183}"/>
            </c:ext>
          </c:extLst>
        </c:ser>
        <c:ser>
          <c:idx val="1"/>
          <c:order val="1"/>
          <c:tx>
            <c:strRef>
              <c:f>Hoja1!$E$49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E951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Hoja1!$C$50:$C$56</c:f>
              <c:strCache>
                <c:ptCount val="7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</c:strCache>
            </c:strRef>
          </c:cat>
          <c:val>
            <c:numRef>
              <c:f>Hoja1!$E$50:$E$56</c:f>
              <c:numCache>
                <c:formatCode>General</c:formatCode>
                <c:ptCount val="7"/>
                <c:pt idx="0">
                  <c:v>95</c:v>
                </c:pt>
                <c:pt idx="1">
                  <c:v>94</c:v>
                </c:pt>
                <c:pt idx="2">
                  <c:v>89</c:v>
                </c:pt>
                <c:pt idx="3">
                  <c:v>94</c:v>
                </c:pt>
                <c:pt idx="4">
                  <c:v>91</c:v>
                </c:pt>
                <c:pt idx="5">
                  <c:v>88</c:v>
                </c:pt>
                <c:pt idx="6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E-4006-B161-55581191A183}"/>
            </c:ext>
          </c:extLst>
        </c:ser>
        <c:ser>
          <c:idx val="2"/>
          <c:order val="2"/>
          <c:tx>
            <c:strRef>
              <c:f>Hoja1!$F$49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671C3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Hoja1!$C$50:$C$56</c:f>
              <c:strCache>
                <c:ptCount val="7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</c:strCache>
            </c:strRef>
          </c:cat>
          <c:val>
            <c:numRef>
              <c:f>Hoja1!$F$50:$F$56</c:f>
              <c:numCache>
                <c:formatCode>General</c:formatCode>
                <c:ptCount val="7"/>
                <c:pt idx="0">
                  <c:v>96</c:v>
                </c:pt>
                <c:pt idx="1">
                  <c:v>93</c:v>
                </c:pt>
                <c:pt idx="2">
                  <c:v>89</c:v>
                </c:pt>
                <c:pt idx="3">
                  <c:v>94</c:v>
                </c:pt>
                <c:pt idx="4">
                  <c:v>92</c:v>
                </c:pt>
                <c:pt idx="5">
                  <c:v>91</c:v>
                </c:pt>
                <c:pt idx="6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0E-4006-B161-55581191A1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14461791"/>
        <c:axId val="1414462271"/>
      </c:barChart>
      <c:catAx>
        <c:axId val="141446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14462271"/>
        <c:crosses val="autoZero"/>
        <c:auto val="1"/>
        <c:lblAlgn val="ctr"/>
        <c:lblOffset val="100"/>
        <c:noMultiLvlLbl val="0"/>
      </c:catAx>
      <c:valAx>
        <c:axId val="14144622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446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44260930798288E-2"/>
          <c:y val="0.91854275636221006"/>
          <c:w val="0.19156673708469368"/>
          <c:h val="5.74225560597146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RESULTADOS DE LAS POLÍTICAS EN EL INDICE DE DESEMPEÑO INSTITUCIONAL</a:t>
            </a:r>
            <a:r>
              <a:rPr lang="es-ES" sz="1400" b="1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2024</a:t>
            </a:r>
            <a:endParaRPr lang="es-E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1.3356144902221451E-2"/>
          <c:y val="0.10301183913911154"/>
          <c:w val="0.97328771019555704"/>
          <c:h val="0.845613198152424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Hoja1!$D$71</c:f>
              <c:strCache>
                <c:ptCount val="1"/>
                <c:pt idx="0">
                  <c:v>Indice</c:v>
                </c:pt>
              </c:strCache>
            </c:strRef>
          </c:tx>
          <c:spPr>
            <a:solidFill>
              <a:srgbClr val="671C3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Hoja1!$C$72:$C$90</c:f>
              <c:strCache>
                <c:ptCount val="19"/>
                <c:pt idx="0">
                  <c:v>POL01</c:v>
                </c:pt>
                <c:pt idx="1">
                  <c:v>POL02</c:v>
                </c:pt>
                <c:pt idx="2">
                  <c:v>POL03</c:v>
                </c:pt>
                <c:pt idx="3">
                  <c:v>POL04</c:v>
                </c:pt>
                <c:pt idx="4">
                  <c:v>POL05</c:v>
                </c:pt>
                <c:pt idx="5">
                  <c:v>POL06</c:v>
                </c:pt>
                <c:pt idx="6">
                  <c:v>POL07</c:v>
                </c:pt>
                <c:pt idx="7">
                  <c:v>POL08</c:v>
                </c:pt>
                <c:pt idx="8">
                  <c:v>POL09</c:v>
                </c:pt>
                <c:pt idx="9">
                  <c:v>POL10</c:v>
                </c:pt>
                <c:pt idx="10">
                  <c:v>POL11</c:v>
                </c:pt>
                <c:pt idx="11">
                  <c:v>POL12</c:v>
                </c:pt>
                <c:pt idx="12">
                  <c:v>POL13</c:v>
                </c:pt>
                <c:pt idx="13">
                  <c:v>POL14</c:v>
                </c:pt>
                <c:pt idx="14">
                  <c:v>POL15</c:v>
                </c:pt>
                <c:pt idx="15">
                  <c:v>POL16</c:v>
                </c:pt>
                <c:pt idx="16">
                  <c:v>POL17</c:v>
                </c:pt>
                <c:pt idx="17">
                  <c:v>POL18</c:v>
                </c:pt>
                <c:pt idx="18">
                  <c:v>POL19</c:v>
                </c:pt>
              </c:strCache>
            </c:strRef>
          </c:cat>
          <c:val>
            <c:numRef>
              <c:f>Hoja1!$D$72:$D$90</c:f>
              <c:numCache>
                <c:formatCode>General</c:formatCode>
                <c:ptCount val="19"/>
                <c:pt idx="0">
                  <c:v>96.2</c:v>
                </c:pt>
                <c:pt idx="1">
                  <c:v>95.3</c:v>
                </c:pt>
                <c:pt idx="2">
                  <c:v>93.8</c:v>
                </c:pt>
                <c:pt idx="3">
                  <c:v>78.8</c:v>
                </c:pt>
                <c:pt idx="4">
                  <c:v>100</c:v>
                </c:pt>
                <c:pt idx="5">
                  <c:v>100</c:v>
                </c:pt>
                <c:pt idx="6">
                  <c:v>86.8</c:v>
                </c:pt>
                <c:pt idx="7">
                  <c:v>83.9</c:v>
                </c:pt>
                <c:pt idx="8">
                  <c:v>95.2</c:v>
                </c:pt>
                <c:pt idx="9">
                  <c:v>76.8</c:v>
                </c:pt>
                <c:pt idx="10">
                  <c:v>88.6</c:v>
                </c:pt>
                <c:pt idx="11">
                  <c:v>88.5</c:v>
                </c:pt>
                <c:pt idx="12">
                  <c:v>93.1</c:v>
                </c:pt>
                <c:pt idx="13">
                  <c:v>94.1</c:v>
                </c:pt>
                <c:pt idx="14">
                  <c:v>98.6</c:v>
                </c:pt>
                <c:pt idx="15">
                  <c:v>90.4</c:v>
                </c:pt>
                <c:pt idx="16">
                  <c:v>86.1</c:v>
                </c:pt>
                <c:pt idx="17">
                  <c:v>91.3</c:v>
                </c:pt>
                <c:pt idx="18" formatCode="0.0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9-4848-BBE2-3408849120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-27"/>
        <c:axId val="579762224"/>
        <c:axId val="579761264"/>
      </c:barChart>
      <c:catAx>
        <c:axId val="57976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579761264"/>
        <c:crosses val="autoZero"/>
        <c:auto val="1"/>
        <c:lblAlgn val="ctr"/>
        <c:lblOffset val="100"/>
        <c:noMultiLvlLbl val="0"/>
      </c:catAx>
      <c:valAx>
        <c:axId val="579761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7976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8/09/2025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2D315-BADB-4122-863F-A1049A23A275}" type="datetimeFigureOut">
              <a:rPr lang="es-CO" smtClean="0"/>
              <a:t>8/09/2025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02567-1589-4AAC-843D-FD7DD2D9DA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5808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02567-1589-4AAC-843D-FD7DD2D9DA3F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279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F209727-CD89-6FA4-B990-6D27384B4F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057" y="2199822"/>
            <a:ext cx="3783678" cy="178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863FC19-3C84-302A-FDDC-09A601EE27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03DA4FF-4FC6-492E-6227-EF18E4CE04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49671A3-6D37-8AFD-94D0-FA165C7FE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6605662-90CC-6AB2-D017-3EEFB7AE80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658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F896561-D90B-7384-BB4D-D4910FDD0F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6194704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F18B898-11AE-F604-EA5D-43278140A2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4792F65-65B7-73A3-80A6-1A7708E74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2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8/09/2025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64962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7" y="1109821"/>
            <a:ext cx="11504429" cy="5719438"/>
          </a:xfrm>
        </p:spPr>
        <p:txBody>
          <a:bodyPr>
            <a:normAutofit/>
          </a:bodyPr>
          <a:lstStyle/>
          <a:p>
            <a:pPr algn="just"/>
            <a:endParaRPr lang="es-ES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1800" b="1" dirty="0">
                <a:solidFill>
                  <a:schemeClr val="tx1"/>
                </a:solidFill>
              </a:rPr>
              <a:t>Recomendaciones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Fortalecer la planeación estratégica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Asegurar la articulación del Plan Estratégico Institucional con el Plan Nacional de Desarrollo y las políticas sectoriales.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Revisar y actualizar periódicamente los objetivos estratégicos, garantizando que respondan a las prioridades misionales y a los hallazgos del FURAG.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Impulsar la gestión basada en resultados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Definir indicadores claros, medibles y con trazabilidad para cada objetivo estratégico.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Implementar tableros de control para el seguimiento oportuno de los avances y generar alertas tempranas.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Fortalecer la gestión de riesgos en la planeación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Incorporar de manera sistemática el análisis de riesgos y escenarios en los procesos de planeación institucional.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Garantizar planes de contingencia que mitiguen los riesgos críticos identificados.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Articular la planeación con la gestión presupuestal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Asegurar que la programación presupuestal esté directamente alineada con las metas estratégicas.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Evaluar la eficiencia en la ejecución de recursos para retroalimentar los procesos de planeación.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Promover la participación y la transparencia en la planeación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Incluir a los servidores y grupos de valor en la construcción y validación de los planes.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Publicar los avances de gestión de manera clara y accesible para la ciudadanía, fortaleciendo la rendición de cuentas.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60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600" b="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600" b="1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861EAD3-E6ED-7F2D-B8E8-6C5D7E003DC1}"/>
              </a:ext>
            </a:extLst>
          </p:cNvPr>
          <p:cNvSpPr txBox="1"/>
          <p:nvPr/>
        </p:nvSpPr>
        <p:spPr>
          <a:xfrm>
            <a:off x="1265737" y="617378"/>
            <a:ext cx="1011772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671C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DIMENSIÓN DE DIRECCIÓNAMIENTO ESTRATÉGICO Y PLANEACIÓN INSTITUCIONAL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136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339" y="987693"/>
            <a:ext cx="11115011" cy="5300565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ES" sz="2200" b="1" dirty="0">
                <a:solidFill>
                  <a:schemeClr val="tx1"/>
                </a:solidFill>
                <a:ea typeface="Verdana" panose="020B0604030504040204" pitchFamily="34" charset="0"/>
              </a:rPr>
              <a:t>  </a:t>
            </a:r>
            <a:endParaRPr lang="es-ES" sz="2500" b="1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s-ES" sz="7200" b="1" dirty="0">
                <a:solidFill>
                  <a:schemeClr val="tx1"/>
                </a:solidFill>
                <a:ea typeface="Verdana" panose="020B0604030504040204" pitchFamily="34" charset="0"/>
              </a:rPr>
              <a:t>Recomendaciones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  <a:ea typeface="Verdana" panose="020B0604030504040204" pitchFamily="34" charset="0"/>
              </a:rPr>
              <a:t>Consolidar la cultura de integridad</a:t>
            </a:r>
            <a:endParaRPr lang="es-ES" sz="56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Reforzar la divulgación y apropiación del Código de Integridad en todos los niveles de la entidad.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Diseñar campañas de sensibilización que promuevan la ética pública y el comportamiento ejemplar de los servidores.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  <a:ea typeface="Verdana" panose="020B0604030504040204" pitchFamily="34" charset="0"/>
              </a:rPr>
              <a:t>Fortalecer el liderazgo ético y ejemplar</a:t>
            </a:r>
            <a:endParaRPr lang="es-ES" sz="56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Desarrollar programas de formación en liderazgo ético para directivos y mandos medios.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Reconocer públicamente a los equipos y servidores que demuestren coherencia entre valores y resultados.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  <a:ea typeface="Verdana" panose="020B0604030504040204" pitchFamily="34" charset="0"/>
              </a:rPr>
              <a:t>Integrar los valores en la gestión institucional</a:t>
            </a:r>
            <a:endParaRPr lang="es-ES" sz="56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Incorporar criterios de transparencia, responsabilidad y equidad en los procesos de planeación, ejecución y evaluación.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Garantizar que las decisiones institucionales reflejen los valores adoptados por la entidad.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  <a:ea typeface="Verdana" panose="020B0604030504040204" pitchFamily="34" charset="0"/>
              </a:rPr>
              <a:t>Impulsar la rendición de cuentas con enfoque en valores</a:t>
            </a:r>
            <a:endParaRPr lang="es-ES" sz="56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Presentar resultados no solo en términos de cumplimiento de metas, sino también en coherencia con los principios de integridad y buen gobierno.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Fomentar escenarios de participación ciudadana que fortalezcan la confianza y legitimidad institucional.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  <a:ea typeface="Verdana" panose="020B0604030504040204" pitchFamily="34" charset="0"/>
              </a:rPr>
              <a:t>Prevenir y gestionar riesgos de corrupción</a:t>
            </a:r>
            <a:endParaRPr lang="es-ES" sz="56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Fortalecer el Sistema de Control Interno para identificar y mitigar riesgos asociados a la integridad.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  <a:ea typeface="Verdana" panose="020B0604030504040204" pitchFamily="34" charset="0"/>
              </a:rPr>
              <a:t>Asegurar la aplicación efectiva de los planes anticorrupción y de atención al ciudadano.</a:t>
            </a:r>
            <a:endParaRPr lang="es-ES" sz="5600" b="1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BFFC841C-78E2-3D2F-D485-7D05B9D84FFE}"/>
              </a:ext>
            </a:extLst>
          </p:cNvPr>
          <p:cNvSpPr txBox="1"/>
          <p:nvPr/>
        </p:nvSpPr>
        <p:spPr>
          <a:xfrm>
            <a:off x="1147100" y="569742"/>
            <a:ext cx="1021556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671C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DIMENSIÓN DE GESTIÓN DE VALORES PARA RESULTADOS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5633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313" y="1016997"/>
            <a:ext cx="11644312" cy="5726703"/>
          </a:xfrm>
        </p:spPr>
        <p:txBody>
          <a:bodyPr>
            <a:normAutofit/>
          </a:bodyPr>
          <a:lstStyle/>
          <a:p>
            <a:pPr algn="ctr"/>
            <a:r>
              <a:rPr lang="es-ES" sz="2100" b="1" dirty="0">
                <a:solidFill>
                  <a:schemeClr val="tx1"/>
                </a:solidFill>
              </a:rPr>
              <a:t>Recomendaciones</a:t>
            </a:r>
            <a:endParaRPr lang="es-ES" b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Mejorar los mecanismos de seguimiento y monitoreo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Implementar tableros de control dinámicos que permitan hacer trazabilidad en tiempo real al cumplimiento de metas institucionales.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Establecer alertas tempranas para detectar desviaciones y aplicar correctivos oportunamente.</a:t>
            </a:r>
          </a:p>
          <a:p>
            <a:pPr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Fortalecer la calidad de la información reportada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Asegurar la estandarización de formatos e indicadores para facilitar la consolidación y análisis de resultados.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Capacitar a los equipos responsables en la recolección y validación de datos confiables y oportunos.</a:t>
            </a:r>
          </a:p>
          <a:p>
            <a:pPr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Vincular la evaluación con la toma de decisiones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Garantizar que los resultados de la evaluación alimenten directamente los procesos de planeación y presupuesto.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Generar informes de gestión orientados a la toma de decisiones estratégicas y de mejora continua.</a:t>
            </a:r>
          </a:p>
          <a:p>
            <a:pPr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Promover la cultura de la medición y la rendición de cuentas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Sensibilizar a los servidores sobre la importancia de la evaluación como herramienta de mejora y no solo como requisito formal.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Ampliar los espacios de rendición de cuentas a la ciudadanía, incluyendo indicadores de impacto social.</a:t>
            </a:r>
          </a:p>
          <a:p>
            <a:pPr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</a:rPr>
              <a:t>Impulsar la evaluación de impacto y resultados de políticas públicas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Diseñar metodologías que permitan medir no solo productos, sino también efectos e impactos en la población beneficiaria.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</a:rPr>
              <a:t>Priorizar la generación de evidencia que demuestre el valor público de la gestión institucional.</a:t>
            </a: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52667860-5018-EED4-59FB-A523C6DF9372}"/>
              </a:ext>
            </a:extLst>
          </p:cNvPr>
          <p:cNvSpPr txBox="1"/>
          <p:nvPr/>
        </p:nvSpPr>
        <p:spPr>
          <a:xfrm>
            <a:off x="2600325" y="401444"/>
            <a:ext cx="900324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u="none" strike="noStrike" dirty="0">
                <a:solidFill>
                  <a:srgbClr val="671C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DIMENSIÓ</a:t>
            </a:r>
            <a:r>
              <a:rPr lang="es-CO" sz="2000" b="1" dirty="0">
                <a:solidFill>
                  <a:srgbClr val="671C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 EVALUACIÓN DE RESULTADOS</a:t>
            </a:r>
            <a:endParaRPr lang="es-CO" sz="2000" b="1" i="0" u="none" strike="noStrike" dirty="0">
              <a:solidFill>
                <a:srgbClr val="671C34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5186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463" y="789467"/>
            <a:ext cx="11615737" cy="5925657"/>
          </a:xfrm>
        </p:spPr>
        <p:txBody>
          <a:bodyPr>
            <a:normAutofit fontScale="77500" lnSpcReduction="20000"/>
          </a:bodyPr>
          <a:lstStyle/>
          <a:p>
            <a:r>
              <a:rPr lang="es-ES" sz="1900" b="1" dirty="0">
                <a:solidFill>
                  <a:schemeClr val="tx1"/>
                </a:solidFill>
                <a:ea typeface="Verdana" panose="020B0604030504040204" pitchFamily="34" charset="0"/>
              </a:rPr>
              <a:t>     </a:t>
            </a:r>
          </a:p>
          <a:p>
            <a:pPr algn="ctr">
              <a:lnSpc>
                <a:spcPct val="120000"/>
              </a:lnSpc>
            </a:pPr>
            <a:r>
              <a:rPr lang="es-ES" sz="2600" b="1" dirty="0">
                <a:solidFill>
                  <a:schemeClr val="tx1"/>
                </a:solidFill>
                <a:ea typeface="Verdana" panose="020B0604030504040204" pitchFamily="34" charset="0"/>
              </a:rPr>
              <a:t>Recomendaciones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Fortalecer la gestión de la información institucional</a:t>
            </a:r>
            <a:endParaRPr lang="es-ES" sz="1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Garantizar la calidad, oportunidad, seguridad y accesibilidad de la información producida.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Implementar protocolos de estandarización y actualización permanente de datos.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Impulsar la transparencia y el acceso a la información pública</a:t>
            </a:r>
            <a:endParaRPr lang="es-ES" sz="1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Mejorar la usabilidad del portal web institucional y del SECOP para la ciudadanía.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Asegurar la publicación proactiva de información de interés, en lenguaje claro y comprensible.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Optimizar los canales de comunicación interna</a:t>
            </a:r>
            <a:endParaRPr lang="es-ES" sz="1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Establecer mecanismos bidireccionales que fortalezcan el flujo de información entre directivos, equipos de trabajo y servidores.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Promover espacios de retroalimentación que aumenten la confianza y la cohesión organizacional.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Potenciar la comunicación externa y la participación ciudadana</a:t>
            </a:r>
            <a:endParaRPr lang="es-ES" sz="1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Diseñar estrategias multicanal (redes sociales, boletines, foros) para divulgar resultados, servicios y avances institucionales.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Implementar mecanismos digitales de interacción con los grupos de valor que permitan recibir opiniones y propuestas.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Aprovechar la tecnología y la innovación digital</a:t>
            </a:r>
            <a:endParaRPr lang="es-ES" sz="1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Impulsar el uso de herramientas TIC para la gestión documental, la analítica de datos y la trazabilidad de la información.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1800" dirty="0">
                <a:solidFill>
                  <a:schemeClr val="tx1"/>
                </a:solidFill>
                <a:ea typeface="Verdana" panose="020B0604030504040204" pitchFamily="34" charset="0"/>
              </a:rPr>
              <a:t>Fortalecer la ciberseguridad y la protección de datos personales en los sistemas institucionales.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2EB6CFCB-7E5A-DA84-3E28-0F9F639C52CC}"/>
              </a:ext>
            </a:extLst>
          </p:cNvPr>
          <p:cNvSpPr txBox="1"/>
          <p:nvPr/>
        </p:nvSpPr>
        <p:spPr>
          <a:xfrm>
            <a:off x="2543175" y="450914"/>
            <a:ext cx="836483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u="none" strike="noStrike" dirty="0">
                <a:solidFill>
                  <a:srgbClr val="671C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DIMENSIÓN INFORMACIÓN Y COMUNICACIÓN</a:t>
            </a:r>
            <a:endParaRPr lang="es-CO" sz="2000" b="1" i="0" u="none" strike="noStrike" dirty="0">
              <a:solidFill>
                <a:srgbClr val="671C34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22269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172" y="973124"/>
            <a:ext cx="11229453" cy="5280920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s-ES" sz="7200" b="1" dirty="0">
                <a:solidFill>
                  <a:schemeClr val="tx1"/>
                </a:solidFill>
              </a:rPr>
              <a:t>Recomendaciones</a:t>
            </a:r>
            <a:endParaRPr lang="es-ES" sz="5600" b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Estructurar un sistema de gestión del conocimiento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Definir metodologías y herramientas para identificar, documentar y compartir buenas prácticas y lecciones aprendidas.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Asegurar que el conocimiento generado en los procesos misionales y de apoyo sea accesible y reutilizable.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Fomentar la innovación institucional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Crear espacios de innovación pública que promuevan propuestas de mejora por parte de los servidores.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Impulsar proyectos piloto con enfoque en transformación digital y eficiencia en la prestación de servicios.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Desarrollar capacidades en gestión del conocimiento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Capacitar a los equipos en metodologías de gestión del conocimiento, analítica de datos y uso de tecnologías emergentes.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Incentivar la participación en comunidades de práctica y redes de aprendizaje interinstitucional.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Fortalecer la memoria institucional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Implementar repositorios digitales para conservar, organizar y difundir documentos estratégicos y técnicos.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Garantizar procesos de transferencia de conocimiento en casos de rotación de personal o transición administrativa.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Articular la gestión del conocimiento con la planeación y la evaluación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Usar el conocimiento generado como insumo para la toma de decisiones estratégicas y la formulación de políticas institucionales.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Incorporar indicadores que midan la generación, uso e impacto del conocimiento en la gestión pública.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60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9DBB151-8EBE-F7A6-18B9-18154DD75EA2}"/>
              </a:ext>
            </a:extLst>
          </p:cNvPr>
          <p:cNvSpPr txBox="1"/>
          <p:nvPr/>
        </p:nvSpPr>
        <p:spPr>
          <a:xfrm>
            <a:off x="2786064" y="403595"/>
            <a:ext cx="73663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u="none" strike="noStrike" dirty="0">
                <a:solidFill>
                  <a:srgbClr val="671C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DIMENSIÓN GESTIÓN DEL CONOCIMIENTO</a:t>
            </a:r>
            <a:endParaRPr lang="es-CO" sz="2000" b="1" i="0" u="none" strike="noStrike" dirty="0">
              <a:solidFill>
                <a:srgbClr val="671C34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00113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462" y="901700"/>
            <a:ext cx="11744325" cy="5956300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s-ES" sz="7200" b="1" dirty="0">
                <a:solidFill>
                  <a:schemeClr val="tx1"/>
                </a:solidFill>
              </a:rPr>
              <a:t>Recomendaciones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Fortalecer la cultura de autocontrol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Promover la apropiación de la responsabilidad individual en el cumplimiento de los controles y lineamientos.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Realizar campañas de sensibilización sobre el rol del control interno en la generación de valor público.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Optimizar la planeación y ejecución del control interno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Actualizar periódicamente el Plan de Mejoramiento Institucional con base en hallazgos de auditorías y resultados del FURAG.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Asegurar la alineación de los planes de control con los objetivos estratégicos de la entidad.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Mejorar los mecanismos de seguimiento y evaluación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Implementar herramientas tecnológicas que faciliten el monitoreo en tiempo real del cumplimiento de controles.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Establecer indicadores de eficacia y eficiencia que midan el impacto del control interno en la gestión institucional.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Fortalecer la gestión del riesgo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Actualizar el Mapa de Riesgos Institucional con enfoque preventivo, considerando riesgos operativos, estratégicos y de corrupción.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Garantizar la integración del análisis de riesgos en los procesos de planeación y toma de decisiones.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b="1" dirty="0">
                <a:solidFill>
                  <a:schemeClr val="tx1"/>
                </a:solidFill>
              </a:rPr>
              <a:t>Consolidar la articulación con los órganos de control y los procesos misionales</a:t>
            </a:r>
            <a:endParaRPr lang="es-ES" sz="5600" dirty="0">
              <a:solidFill>
                <a:schemeClr val="tx1"/>
              </a:solidFill>
            </a:endParaRP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Fortalecer los canales de comunicación y coordinación con los responsables de los procesos y con la Oficina de Control Interno.</a:t>
            </a:r>
          </a:p>
          <a:p>
            <a:pPr marL="742950" lvl="1" indent="-285750" algn="just">
              <a:lnSpc>
                <a:spcPct val="120000"/>
              </a:lnSpc>
              <a:buFont typeface="+mj-lt"/>
              <a:buAutoNum type="arabicPeriod"/>
            </a:pPr>
            <a:r>
              <a:rPr lang="es-ES" sz="5600" dirty="0">
                <a:solidFill>
                  <a:schemeClr val="tx1"/>
                </a:solidFill>
              </a:rPr>
              <a:t>Promover el cierre oportuno de observaciones y recomendaciones formuladas por entes de control.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E7D94FB0-BCD4-2F46-E62A-61B16B98B2B5}"/>
              </a:ext>
            </a:extLst>
          </p:cNvPr>
          <p:cNvSpPr txBox="1"/>
          <p:nvPr/>
        </p:nvSpPr>
        <p:spPr>
          <a:xfrm>
            <a:off x="3386138" y="405511"/>
            <a:ext cx="590801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u="none" strike="noStrike" dirty="0">
                <a:solidFill>
                  <a:srgbClr val="671C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DIMENSIÓN CONTROL INTERNO</a:t>
            </a:r>
            <a:endParaRPr lang="es-CO" sz="2000" b="1" i="0" u="none" strike="noStrike" dirty="0">
              <a:solidFill>
                <a:srgbClr val="671C34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17115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45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3055903"/>
            <a:ext cx="8560904" cy="746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ES" sz="48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INFORME RESULTADOS DESEMPEÑO INSTITUCIONAL</a:t>
            </a:r>
            <a:r>
              <a:rPr lang="es-ES" sz="4800" dirty="0">
                <a:solidFill>
                  <a:schemeClr val="accent3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s-ES" sz="48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2024</a:t>
            </a:r>
            <a:endParaRPr lang="es-CO" sz="4800" b="1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68220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93008" y="786384"/>
            <a:ext cx="7706296" cy="5270467"/>
          </a:xfrm>
        </p:spPr>
        <p:txBody>
          <a:bodyPr>
            <a:normAutofit fontScale="92500"/>
          </a:bodyPr>
          <a:lstStyle/>
          <a:p>
            <a:pPr algn="just"/>
            <a:r>
              <a:rPr lang="es-ES" sz="1700" b="1" dirty="0">
                <a:solidFill>
                  <a:schemeClr val="tx1"/>
                </a:solidFill>
                <a:ea typeface="Verdana" panose="020B0604030504040204" pitchFamily="34" charset="0"/>
              </a:rPr>
              <a:t>¿Qué es el FURAG?</a:t>
            </a:r>
          </a:p>
          <a:p>
            <a:pPr algn="just"/>
            <a:r>
              <a:rPr lang="es-ES" sz="1700" dirty="0">
                <a:solidFill>
                  <a:schemeClr val="tx1"/>
                </a:solidFill>
                <a:ea typeface="Verdana" panose="020B0604030504040204" pitchFamily="34" charset="0"/>
              </a:rPr>
              <a:t>Es un instrumento de reporte y medición que deben diligenciar las entidades del orden nacional y territorial. Permite recopilar información sobre el estado de avance en la adopción y aplicación de las políticas de gestión y desempeño institucional establecidas en el MIPG. Se convierte en la línea base oficial para identificar fortalezas, debilidades y oportunidades de mejora en la gestión pública.</a:t>
            </a:r>
          </a:p>
          <a:p>
            <a:pPr algn="just"/>
            <a:r>
              <a:rPr lang="es-ES" sz="1700" b="1" dirty="0">
                <a:solidFill>
                  <a:schemeClr val="tx1"/>
                </a:solidFill>
                <a:ea typeface="Verdana" panose="020B0604030504040204" pitchFamily="34" charset="0"/>
              </a:rPr>
              <a:t>¿Qué mide el FURAG?</a:t>
            </a:r>
          </a:p>
          <a:p>
            <a:pPr algn="just"/>
            <a:endParaRPr lang="es-ES" sz="17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algn="just"/>
            <a:r>
              <a:rPr lang="es-ES" sz="1700" dirty="0">
                <a:solidFill>
                  <a:schemeClr val="tx1"/>
                </a:solidFill>
                <a:ea typeface="Verdana" panose="020B0604030504040204" pitchFamily="34" charset="0"/>
              </a:rPr>
              <a:t>El nivel de implementación del MIPG, a través de las dimensiones y políticas de gestión (como Talento Humano, Direccionamiento Estratégico, Gestión con Valores, Evaluación de Resultados, Información y Comunicación, Gestión del Conocimiento, Control Interno, entre otras).La madurez institucional, es decir, qué tan desarrollados están los procesos de planeación, gestión, seguimiento y evaluación en la entidad. El cumplimiento normativo frente a los estándares definidos por la Función Pública para cada política. El impacto de la gestión pública, midiendo la capacidad de las entidades para generar valor público a los ciudadanos mediante eficiencia, transparencia y calidad en sus servicios.</a:t>
            </a:r>
            <a:endParaRPr lang="es-ES" sz="1800" dirty="0">
              <a:solidFill>
                <a:srgbClr val="333333"/>
              </a:solidFill>
              <a:ea typeface="Verdana" panose="020B0604030504040204" pitchFamily="34" charset="0"/>
            </a:endParaRPr>
          </a:p>
          <a:p>
            <a:pPr algn="just"/>
            <a:endParaRPr lang="es-ES" sz="8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algn="just"/>
            <a:r>
              <a:rPr lang="es-E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Fuente: Departamento Administrativo de la Función Pública.</a:t>
            </a:r>
            <a:endParaRPr lang="es-CO" sz="9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800" dirty="0">
              <a:solidFill>
                <a:srgbClr val="333333"/>
              </a:solidFill>
              <a:latin typeface="Century Gothic" panose="020B0502020202020204" pitchFamily="34" charset="0"/>
            </a:endParaRPr>
          </a:p>
          <a:p>
            <a:pPr algn="just"/>
            <a:endParaRPr lang="es-CO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3" name="Imagen 12">
            <a:extLst>
              <a:ext uri="{FF2B5EF4-FFF2-40B4-BE49-F238E27FC236}">
                <a16:creationId xmlns:a16="http://schemas.microsoft.com/office/drawing/2014/main" id="{2859E66E-1A11-4B8B-B633-B903B9555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81" y="1064148"/>
            <a:ext cx="1525815" cy="83975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EFB77F9A-79F7-4A51-9A05-8619EA61B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9" y="2396672"/>
            <a:ext cx="2989605" cy="255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96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5585" y="717630"/>
            <a:ext cx="11026815" cy="5865408"/>
          </a:xfrm>
        </p:spPr>
        <p:txBody>
          <a:bodyPr>
            <a:normAutofit lnSpcReduction="10000"/>
          </a:bodyPr>
          <a:lstStyle/>
          <a:p>
            <a:pPr algn="ctr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s-ES" sz="19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7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2300" dirty="0"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7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7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s-ES" sz="1500" dirty="0">
                <a:solidFill>
                  <a:schemeClr val="tx1"/>
                </a:solidFill>
                <a:ea typeface="Verdana" panose="020B0604030504040204" pitchFamily="34" charset="0"/>
              </a:rPr>
              <a:t>El índice de desempeño institucional refleja el grado de orientación que tiene la Entidad hacia la eficacia, eficiencia y calidad.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s-ES" sz="1500" dirty="0">
                <a:solidFill>
                  <a:schemeClr val="tx1"/>
                </a:solidFill>
                <a:ea typeface="Verdana" panose="020B0604030504040204" pitchFamily="34" charset="0"/>
              </a:rPr>
              <a:t>Aumentamos en 0,5 % punto la calificación, pasando de 92 puntos en el 2023 a 92,5 puntos en el 2024.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AC725A4-91B4-A5E5-7D38-6A9B45727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322660"/>
              </p:ext>
            </p:extLst>
          </p:nvPr>
        </p:nvGraphicFramePr>
        <p:xfrm>
          <a:off x="2472813" y="442668"/>
          <a:ext cx="7246374" cy="480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942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4469" y="973123"/>
            <a:ext cx="10790782" cy="5609915"/>
          </a:xfrm>
        </p:spPr>
        <p:txBody>
          <a:bodyPr>
            <a:normAutofit/>
          </a:bodyPr>
          <a:lstStyle/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El puntaje que obtuvo la SSF se encuentra por encima de promedio del sector administrativo de las   entidades del orden nacional (92.5 puntos) y del promedio de las entidades que hacen parte del sector Trabajo.</a:t>
            </a: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8FA47E0F-B109-3643-69D1-758366A9D8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166078"/>
              </p:ext>
            </p:extLst>
          </p:nvPr>
        </p:nvGraphicFramePr>
        <p:xfrm>
          <a:off x="200025" y="842963"/>
          <a:ext cx="11701463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2852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4469" y="787791"/>
            <a:ext cx="10770362" cy="5795247"/>
          </a:xfrm>
        </p:spPr>
        <p:txBody>
          <a:bodyPr>
            <a:normAutofit/>
          </a:bodyPr>
          <a:lstStyle/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buFont typeface="Wingdings" pitchFamily="2" charset="2"/>
              <a:buChar char="v"/>
            </a:pPr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B695A2D3-9F3E-8C4E-0990-C782946C2EFC}"/>
              </a:ext>
            </a:extLst>
          </p:cNvPr>
          <p:cNvSpPr txBox="1"/>
          <p:nvPr/>
        </p:nvSpPr>
        <p:spPr>
          <a:xfrm>
            <a:off x="624468" y="5793863"/>
            <a:ext cx="11180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s-E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puntaje que obtuvo la SSF se encuentra por encima de promedio de las Superintendencias, encontrándose con 92.5 puntos.</a:t>
            </a:r>
            <a:endParaRPr lang="es-CO" sz="15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7D79517-0F80-5033-D85C-C8BD7E0568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778680"/>
              </p:ext>
            </p:extLst>
          </p:nvPr>
        </p:nvGraphicFramePr>
        <p:xfrm>
          <a:off x="385763" y="745968"/>
          <a:ext cx="11418886" cy="4814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479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263" y="213359"/>
            <a:ext cx="10670373" cy="6369679"/>
          </a:xfrm>
        </p:spPr>
        <p:txBody>
          <a:bodyPr>
            <a:normAutofit/>
          </a:bodyPr>
          <a:lstStyle/>
          <a:p>
            <a:pPr algn="ctr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B8F6D52-39AF-6A05-1B22-50274B774E91}"/>
              </a:ext>
            </a:extLst>
          </p:cNvPr>
          <p:cNvSpPr txBox="1"/>
          <p:nvPr/>
        </p:nvSpPr>
        <p:spPr>
          <a:xfrm>
            <a:off x="671332" y="5567423"/>
            <a:ext cx="109481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Los resultados de las 7 dimensiones que hacen parte del Modelo Integrado de Planeación y Gestión – MIPG, se encuentran por encima de 89 puntos, lo que permite </a:t>
            </a:r>
            <a:r>
              <a:rPr lang="es-CO" sz="1600" b="0" i="0" dirty="0">
                <a:solidFill>
                  <a:srgbClr val="040C28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desarrollar una cultura organizacional fundamentada en la información, el control y la evaluación, para la toma de decisiones y la mejora continua.</a:t>
            </a:r>
            <a:endParaRPr lang="es-CO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A812F28-F7C8-CD62-2934-4632CABE1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3999789"/>
              </p:ext>
            </p:extLst>
          </p:nvPr>
        </p:nvGraphicFramePr>
        <p:xfrm>
          <a:off x="1552120" y="608882"/>
          <a:ext cx="8422657" cy="3679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192776F7-59F9-209D-45EF-530EFF4C8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75325"/>
              </p:ext>
            </p:extLst>
          </p:nvPr>
        </p:nvGraphicFramePr>
        <p:xfrm>
          <a:off x="1093364" y="4367474"/>
          <a:ext cx="9452473" cy="112057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18862">
                  <a:extLst>
                    <a:ext uri="{9D8B030D-6E8A-4147-A177-3AD203B41FA5}">
                      <a16:colId xmlns:a16="http://schemas.microsoft.com/office/drawing/2014/main" val="1094232230"/>
                    </a:ext>
                  </a:extLst>
                </a:gridCol>
                <a:gridCol w="3481186">
                  <a:extLst>
                    <a:ext uri="{9D8B030D-6E8A-4147-A177-3AD203B41FA5}">
                      <a16:colId xmlns:a16="http://schemas.microsoft.com/office/drawing/2014/main" val="1730704959"/>
                    </a:ext>
                  </a:extLst>
                </a:gridCol>
                <a:gridCol w="2752425">
                  <a:extLst>
                    <a:ext uri="{9D8B030D-6E8A-4147-A177-3AD203B41FA5}">
                      <a16:colId xmlns:a16="http://schemas.microsoft.com/office/drawing/2014/main" val="2602214977"/>
                    </a:ext>
                  </a:extLst>
                </a:gridCol>
              </a:tblGrid>
              <a:tr h="36717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D1: </a:t>
                      </a:r>
                      <a:r>
                        <a:rPr lang="es-CO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Talento Humano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D2: </a:t>
                      </a:r>
                      <a:r>
                        <a:rPr lang="es-ES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Direccionamiento Estratégico y Planeación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D3: </a:t>
                      </a:r>
                      <a:r>
                        <a:rPr lang="es-ES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 con Valores para Resultados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7137098"/>
                  </a:ext>
                </a:extLst>
              </a:tr>
              <a:tr h="4080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D4: </a:t>
                      </a:r>
                      <a:r>
                        <a:rPr lang="es-CO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Evaluación de Resultados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D5: </a:t>
                      </a:r>
                      <a:r>
                        <a:rPr lang="es-CO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Información y Comunicación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D6: </a:t>
                      </a:r>
                      <a:r>
                        <a:rPr lang="es-CO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 del Conocimiento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2416708"/>
                  </a:ext>
                </a:extLst>
              </a:tr>
              <a:tr h="3453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D7: </a:t>
                      </a:r>
                      <a:r>
                        <a:rPr lang="es-CO" sz="1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Control Interno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1515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15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901" y="867316"/>
            <a:ext cx="11305524" cy="5305032"/>
          </a:xfrm>
        </p:spPr>
        <p:txBody>
          <a:bodyPr>
            <a:normAutofit/>
          </a:bodyPr>
          <a:lstStyle/>
          <a:p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ES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0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56D6C6B6-736F-5707-E0E8-FD6FE6F43231}"/>
              </a:ext>
            </a:extLst>
          </p:cNvPr>
          <p:cNvGrpSpPr/>
          <p:nvPr/>
        </p:nvGrpSpPr>
        <p:grpSpPr>
          <a:xfrm>
            <a:off x="521724" y="365760"/>
            <a:ext cx="11104292" cy="6067262"/>
            <a:chOff x="252046" y="130657"/>
            <a:chExt cx="11422478" cy="6038010"/>
          </a:xfrm>
        </p:grpSpPr>
        <p:graphicFrame>
          <p:nvGraphicFramePr>
            <p:cNvPr id="6" name="Gráfico 5">
              <a:extLst>
                <a:ext uri="{FF2B5EF4-FFF2-40B4-BE49-F238E27FC236}">
                  <a16:creationId xmlns:a16="http://schemas.microsoft.com/office/drawing/2014/main" id="{13E7EF41-8BC1-FD0F-BA58-4027714AF46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81486622"/>
                </p:ext>
              </p:extLst>
            </p:nvPr>
          </p:nvGraphicFramePr>
          <p:xfrm>
            <a:off x="866197" y="130657"/>
            <a:ext cx="10459605" cy="462422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CuadroTexto 5">
              <a:extLst>
                <a:ext uri="{FF2B5EF4-FFF2-40B4-BE49-F238E27FC236}">
                  <a16:creationId xmlns:a16="http://schemas.microsoft.com/office/drawing/2014/main" id="{454E494D-9DEC-92D2-ED97-D33746B7F677}"/>
                </a:ext>
              </a:extLst>
            </p:cNvPr>
            <p:cNvSpPr txBox="1"/>
            <p:nvPr/>
          </p:nvSpPr>
          <p:spPr>
            <a:xfrm>
              <a:off x="252046" y="5109808"/>
              <a:ext cx="3948784" cy="1058859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POL01: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Gestión Estratégica del Talento Humano</a:t>
              </a:r>
            </a:p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02: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Integridad</a:t>
              </a:r>
            </a:p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POL03: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Planeación Institucional</a:t>
              </a:r>
            </a:p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POL04: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Gestión Presupuestal y Eficiencia del Gasto Público</a:t>
              </a:r>
            </a:p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POL05: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Compras y contratación Pública</a:t>
              </a:r>
            </a:p>
            <a:p>
              <a:pPr algn="l"/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POL06: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Fortalecimiento Organizacional y Simplificación de Procesos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" name="CuadroTexto 6">
              <a:extLst>
                <a:ext uri="{FF2B5EF4-FFF2-40B4-BE49-F238E27FC236}">
                  <a16:creationId xmlns:a16="http://schemas.microsoft.com/office/drawing/2014/main" id="{B356532B-4C22-48EB-914B-67FAE422E8E0}"/>
                </a:ext>
              </a:extLst>
            </p:cNvPr>
            <p:cNvSpPr txBox="1"/>
            <p:nvPr/>
          </p:nvSpPr>
          <p:spPr>
            <a:xfrm>
              <a:off x="4624407" y="5103650"/>
              <a:ext cx="2247068" cy="80560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POL07: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Gobierno Digital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POL08: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Seguridad Digital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POL09: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Defensa Jurídica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POL10: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Mejora Normativa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CO" sz="900" b="0" i="0" u="none" strike="noStrike" dirty="0">
                <a:solidFill>
                  <a:schemeClr val="dk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endParaRP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POL11: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Servicio a las Ciudadanías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POL12: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Racionalización de Trámites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0" name="CuadroTexto 7">
              <a:extLst>
                <a:ext uri="{FF2B5EF4-FFF2-40B4-BE49-F238E27FC236}">
                  <a16:creationId xmlns:a16="http://schemas.microsoft.com/office/drawing/2014/main" id="{C5A6A9A8-FB42-4D2B-A31B-043E68F15209}"/>
                </a:ext>
              </a:extLst>
            </p:cNvPr>
            <p:cNvSpPr txBox="1"/>
            <p:nvPr/>
          </p:nvSpPr>
          <p:spPr>
            <a:xfrm>
              <a:off x="7295053" y="5109808"/>
              <a:ext cx="4379471" cy="1058859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POL13: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Participación Ciudadana en la Gestión Pública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 14: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Seguimiento y Evaluación del Desempeño Institucional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POL15: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Transparencia, Acceso a la Información y lucha Contra la Corrupción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POL16: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Gestión Documental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CO" sz="900" b="0" i="0" u="none" strike="noStrike" dirty="0">
                <a:solidFill>
                  <a:schemeClr val="dk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endParaRP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POL17: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Gestión Información Estadística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</a:t>
              </a:r>
              <a:r>
                <a:rPr lang="es-CO" sz="900" b="0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O" sz="900" b="1" i="0" u="none" strike="noStrike" baseline="0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POL18: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Gestión del Conocimiento</a:t>
              </a:r>
            </a:p>
            <a:p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- </a:t>
              </a:r>
              <a:r>
                <a:rPr lang="es-CO" sz="900" b="1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POL19: </a:t>
              </a:r>
              <a:r>
                <a:rPr lang="es-CO" sz="900" b="0" i="0" u="none" strike="noStrike" dirty="0">
                  <a:solidFill>
                    <a:schemeClr val="dk1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Control Interno</a:t>
              </a:r>
              <a:r>
                <a:rPr lang="es-CO" sz="900" dirty="0">
                  <a:effectLst/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9391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45" y="1210626"/>
            <a:ext cx="11457909" cy="5647374"/>
          </a:xfrm>
        </p:spPr>
        <p:txBody>
          <a:bodyPr>
            <a:noAutofit/>
          </a:bodyPr>
          <a:lstStyle/>
          <a:p>
            <a:pPr algn="ctr"/>
            <a:r>
              <a:rPr lang="es-ES" sz="1800" b="1" dirty="0">
                <a:solidFill>
                  <a:schemeClr val="tx1"/>
                </a:solidFill>
                <a:ea typeface="Verdana" panose="020B0604030504040204" pitchFamily="34" charset="0"/>
              </a:rPr>
              <a:t>         Recomendaciones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  <a:ea typeface="Verdana" panose="020B0604030504040204" pitchFamily="34" charset="0"/>
              </a:rPr>
              <a:t>Fortalecer la capacitación y el desarrollo de competencias</a:t>
            </a:r>
            <a:endParaRPr lang="es-ES" sz="14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Implementar planes de formación alineados con las brechas identificadas en el FURAG 2024.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Potenciar el aprendizaje continuo en temas de innovación, servicio al ciudadano y gestión pública.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  <a:ea typeface="Verdana" panose="020B0604030504040204" pitchFamily="34" charset="0"/>
              </a:rPr>
              <a:t>Impulsar la gestión del desempeño</a:t>
            </a:r>
            <a:endParaRPr lang="es-ES" sz="14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Garantizar la aplicación efectiva de la evaluación del desempeño, vinculando los resultados con planes de mejoramiento individual y colectivo.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Promover el reconocimiento a las buenas prácticas y logros del talento humano.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  <a:ea typeface="Verdana" panose="020B0604030504040204" pitchFamily="34" charset="0"/>
              </a:rPr>
              <a:t>Consolidar la gestión del bienestar laboral</a:t>
            </a:r>
            <a:endParaRPr lang="es-ES" sz="14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Desarrollar programas que fortalezcan la calidad de vida laboral, incluyendo estrategias de conciliación vida-trabajo y salud mental.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Generar espacios de diálogo social que incrementen la motivación y el compromiso de los colaboradores.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  <a:ea typeface="Verdana" panose="020B0604030504040204" pitchFamily="34" charset="0"/>
              </a:rPr>
              <a:t>Reforzar la planeación de la planta de personal</a:t>
            </a:r>
            <a:endParaRPr lang="es-ES" sz="14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Realizar diagnósticos periódicos de cargas laborales y perfiles requeridos para asegurar el uso eficiente del recurso humano.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Impulsar procesos de meritocracia y movilidad interna para aprovechar mejor el talento existente.</a:t>
            </a:r>
          </a:p>
          <a:p>
            <a:pPr algn="just">
              <a:buFont typeface="+mj-lt"/>
              <a:buAutoNum type="arabicPeriod"/>
            </a:pPr>
            <a:r>
              <a:rPr lang="es-ES" sz="1400" b="1" dirty="0">
                <a:solidFill>
                  <a:schemeClr val="tx1"/>
                </a:solidFill>
                <a:ea typeface="Verdana" panose="020B0604030504040204" pitchFamily="34" charset="0"/>
              </a:rPr>
              <a:t>Fomentar la cultura organizacional y la ética pública</a:t>
            </a:r>
            <a:endParaRPr lang="es-ES" sz="1400" dirty="0">
              <a:solidFill>
                <a:schemeClr val="tx1"/>
              </a:solidFill>
              <a:ea typeface="Verdana" panose="020B0604030504040204" pitchFamily="34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Implementar estrategias de comunicación interna que fortalezcan los valores institucionales.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sz="1400" dirty="0">
                <a:solidFill>
                  <a:schemeClr val="tx1"/>
                </a:solidFill>
                <a:ea typeface="Verdana" panose="020B0604030504040204" pitchFamily="34" charset="0"/>
              </a:rPr>
              <a:t>Promover espacios de sensibilización en integridad, equidad de género e inclusión.</a:t>
            </a:r>
          </a:p>
          <a:p>
            <a:endParaRPr lang="es-ES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ES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ES" sz="1600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85D630F-E7E4-C033-2104-8E2214353DAD}"/>
              </a:ext>
            </a:extLst>
          </p:cNvPr>
          <p:cNvSpPr txBox="1"/>
          <p:nvPr/>
        </p:nvSpPr>
        <p:spPr>
          <a:xfrm>
            <a:off x="2666999" y="533518"/>
            <a:ext cx="685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671C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DIMENSIÓN TALENTO HUMANO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81344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472b92-a35d-4c90-87e0-6e1d56bbdb10">
      <Terms xmlns="http://schemas.microsoft.com/office/infopath/2007/PartnerControls"/>
    </lcf76f155ced4ddcb4097134ff3c332f>
    <TaxCatchAll xmlns="12ad8807-efcc-4e34-86f7-7bb816076c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012D80ED25F5468B065B9DDCBA8974" ma:contentTypeVersion="15" ma:contentTypeDescription="Crear nuevo documento." ma:contentTypeScope="" ma:versionID="8be3ef76f1dd0e66702b201db08ecd8e">
  <xsd:schema xmlns:xsd="http://www.w3.org/2001/XMLSchema" xmlns:xs="http://www.w3.org/2001/XMLSchema" xmlns:p="http://schemas.microsoft.com/office/2006/metadata/properties" xmlns:ns2="b2472b92-a35d-4c90-87e0-6e1d56bbdb10" xmlns:ns3="12ad8807-efcc-4e34-86f7-7bb816076cb0" targetNamespace="http://schemas.microsoft.com/office/2006/metadata/properties" ma:root="true" ma:fieldsID="3fbd9143b252acc09f58b3f70018af6d" ns2:_="" ns3:_="">
    <xsd:import namespace="b2472b92-a35d-4c90-87e0-6e1d56bbdb10"/>
    <xsd:import namespace="12ad8807-efcc-4e34-86f7-7bb816076c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472b92-a35d-4c90-87e0-6e1d56bbdb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948fd872-4201-4751-be84-a588904617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d8807-efcc-4e34-86f7-7bb816076c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3ef4330-5d68-4433-8979-e0506f1d36a0}" ma:internalName="TaxCatchAll" ma:showField="CatchAllData" ma:web="12ad8807-efcc-4e34-86f7-7bb816076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1B070D-3A95-479F-B6CF-29C333295001}">
  <ds:schemaRefs>
    <ds:schemaRef ds:uri="b2472b92-a35d-4c90-87e0-6e1d56bbdb10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2ad8807-efcc-4e34-86f7-7bb816076cb0"/>
  </ds:schemaRefs>
</ds:datastoreItem>
</file>

<file path=customXml/itemProps2.xml><?xml version="1.0" encoding="utf-8"?>
<ds:datastoreItem xmlns:ds="http://schemas.openxmlformats.org/officeDocument/2006/customXml" ds:itemID="{A1A40C16-B712-4BBC-852A-CA49168A3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472b92-a35d-4c90-87e0-6e1d56bbdb10"/>
    <ds:schemaRef ds:uri="12ad8807-efcc-4e34-86f7-7bb816076c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3F5AB5-FED0-4A24-8035-BD960D309B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4403</TotalTime>
  <Words>2043</Words>
  <Application>Microsoft Office PowerPoint</Application>
  <PresentationFormat>Panorámica</PresentationFormat>
  <Paragraphs>329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Helvetica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Jorge Nicolas  Olaya Mesa</cp:lastModifiedBy>
  <cp:revision>307</cp:revision>
  <dcterms:created xsi:type="dcterms:W3CDTF">2023-05-08T00:34:42Z</dcterms:created>
  <dcterms:modified xsi:type="dcterms:W3CDTF">2025-09-08T20:47:55Z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0x010100FD012D80ED25F5468B065B9DDCBA8974</vt:lpwstr>
  </property>
</Properties>
</file>